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 id="2147483900" r:id="rId2"/>
  </p:sldMasterIdLst>
  <p:notesMasterIdLst>
    <p:notesMasterId r:id="rId83"/>
  </p:notesMasterIdLst>
  <p:sldIdLst>
    <p:sldId id="256" r:id="rId3"/>
    <p:sldId id="315" r:id="rId4"/>
    <p:sldId id="324" r:id="rId5"/>
    <p:sldId id="379" r:id="rId6"/>
    <p:sldId id="381" r:id="rId7"/>
    <p:sldId id="335" r:id="rId8"/>
    <p:sldId id="319" r:id="rId9"/>
    <p:sldId id="316" r:id="rId10"/>
    <p:sldId id="320" r:id="rId11"/>
    <p:sldId id="321" r:id="rId12"/>
    <p:sldId id="363" r:id="rId13"/>
    <p:sldId id="318" r:id="rId14"/>
    <p:sldId id="258" r:id="rId15"/>
    <p:sldId id="259" r:id="rId16"/>
    <p:sldId id="260" r:id="rId17"/>
    <p:sldId id="267" r:id="rId18"/>
    <p:sldId id="261" r:id="rId19"/>
    <p:sldId id="268" r:id="rId20"/>
    <p:sldId id="262" r:id="rId21"/>
    <p:sldId id="380" r:id="rId22"/>
    <p:sldId id="362" r:id="rId23"/>
    <p:sldId id="370" r:id="rId24"/>
    <p:sldId id="371" r:id="rId25"/>
    <p:sldId id="372" r:id="rId26"/>
    <p:sldId id="373" r:id="rId27"/>
    <p:sldId id="358" r:id="rId28"/>
    <p:sldId id="264" r:id="rId29"/>
    <p:sldId id="265" r:id="rId30"/>
    <p:sldId id="266" r:id="rId31"/>
    <p:sldId id="269" r:id="rId32"/>
    <p:sldId id="272" r:id="rId33"/>
    <p:sldId id="277" r:id="rId34"/>
    <p:sldId id="274" r:id="rId35"/>
    <p:sldId id="278" r:id="rId36"/>
    <p:sldId id="279" r:id="rId37"/>
    <p:sldId id="280" r:id="rId38"/>
    <p:sldId id="283" r:id="rId39"/>
    <p:sldId id="282" r:id="rId40"/>
    <p:sldId id="375" r:id="rId41"/>
    <p:sldId id="296" r:id="rId42"/>
    <p:sldId id="297" r:id="rId43"/>
    <p:sldId id="298" r:id="rId44"/>
    <p:sldId id="299" r:id="rId45"/>
    <p:sldId id="304" r:id="rId46"/>
    <p:sldId id="305" r:id="rId47"/>
    <p:sldId id="365" r:id="rId48"/>
    <p:sldId id="366" r:id="rId49"/>
    <p:sldId id="367" r:id="rId50"/>
    <p:sldId id="368" r:id="rId51"/>
    <p:sldId id="354" r:id="rId52"/>
    <p:sldId id="355" r:id="rId53"/>
    <p:sldId id="356" r:id="rId54"/>
    <p:sldId id="357" r:id="rId55"/>
    <p:sldId id="359" r:id="rId56"/>
    <p:sldId id="326" r:id="rId57"/>
    <p:sldId id="311" r:id="rId58"/>
    <p:sldId id="327" r:id="rId59"/>
    <p:sldId id="328" r:id="rId60"/>
    <p:sldId id="329" r:id="rId61"/>
    <p:sldId id="330" r:id="rId62"/>
    <p:sldId id="331" r:id="rId63"/>
    <p:sldId id="332" r:id="rId64"/>
    <p:sldId id="382" r:id="rId65"/>
    <p:sldId id="383" r:id="rId66"/>
    <p:sldId id="374" r:id="rId67"/>
    <p:sldId id="341" r:id="rId68"/>
    <p:sldId id="342" r:id="rId69"/>
    <p:sldId id="343" r:id="rId70"/>
    <p:sldId id="344" r:id="rId71"/>
    <p:sldId id="345" r:id="rId72"/>
    <p:sldId id="346" r:id="rId73"/>
    <p:sldId id="347" r:id="rId74"/>
    <p:sldId id="348" r:id="rId75"/>
    <p:sldId id="349" r:id="rId76"/>
    <p:sldId id="350" r:id="rId77"/>
    <p:sldId id="351" r:id="rId78"/>
    <p:sldId id="352" r:id="rId79"/>
    <p:sldId id="376" r:id="rId80"/>
    <p:sldId id="377" r:id="rId81"/>
    <p:sldId id="378"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0" d="100"/>
          <a:sy n="80" d="100"/>
        </p:scale>
        <p:origin x="476" y="484"/>
      </p:cViewPr>
      <p:guideLst>
        <p:guide orient="horz" pos="2160"/>
        <p:guide pos="3840"/>
      </p:guideLst>
    </p:cSldViewPr>
  </p:slideViewPr>
  <p:notesTextViewPr>
    <p:cViewPr>
      <p:scale>
        <a:sx n="1" d="1"/>
        <a:sy n="1" d="1"/>
      </p:scale>
      <p:origin x="0" y="0"/>
    </p:cViewPr>
  </p:notesTextViewPr>
  <p:sorterViewPr>
    <p:cViewPr varScale="1">
      <p:scale>
        <a:sx n="1" d="1"/>
        <a:sy n="1" d="1"/>
      </p:scale>
      <p:origin x="0" y="-270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B712A0-A3E6-424B-A2DE-42C9ACCBCCA1}" type="datetimeFigureOut">
              <a:rPr lang="en-US" smtClean="0"/>
              <a:t>2/19/2018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33FE1B-954B-455C-AB44-718BFBEB9404}" type="slidenum">
              <a:rPr lang="en-US" smtClean="0"/>
              <a:t>‹#›</a:t>
            </a:fld>
            <a:endParaRPr lang="en-US"/>
          </a:p>
        </p:txBody>
      </p:sp>
    </p:spTree>
    <p:extLst>
      <p:ext uri="{BB962C8B-B14F-4D97-AF65-F5344CB8AC3E}">
        <p14:creationId xmlns:p14="http://schemas.microsoft.com/office/powerpoint/2010/main" val="3790568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smtClean="0"/>
              <a:t>Principle of Operation</a:t>
            </a:r>
            <a:endParaRPr lang="en-ZA" b="1" baseline="0" dirty="0" smtClean="0"/>
          </a:p>
          <a:p>
            <a:endParaRPr lang="en-ZA" dirty="0"/>
          </a:p>
        </p:txBody>
      </p:sp>
      <p:sp>
        <p:nvSpPr>
          <p:cNvPr id="4" name="Slide Number Placeholder 3"/>
          <p:cNvSpPr>
            <a:spLocks noGrp="1"/>
          </p:cNvSpPr>
          <p:nvPr>
            <p:ph type="sldNum" sz="quarter" idx="10"/>
          </p:nvPr>
        </p:nvSpPr>
        <p:spPr/>
        <p:txBody>
          <a:bodyPr/>
          <a:lstStyle/>
          <a:p>
            <a:fld id="{9DEE6CCB-EDEA-4180-A4F0-3A16FA66C8BC}" type="slidenum">
              <a:rPr lang="en-ZA" smtClean="0"/>
              <a:pPr/>
              <a:t>41</a:t>
            </a:fld>
            <a:endParaRPr lang="en-ZA"/>
          </a:p>
        </p:txBody>
      </p:sp>
    </p:spTree>
    <p:extLst>
      <p:ext uri="{BB962C8B-B14F-4D97-AF65-F5344CB8AC3E}">
        <p14:creationId xmlns:p14="http://schemas.microsoft.com/office/powerpoint/2010/main" val="3823415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7C973-7A07-4B70-ACEA-15B850C0FB9F}" type="slidenum">
              <a:rPr lang="en-US" smtClean="0"/>
              <a:t>50</a:t>
            </a:fld>
            <a:endParaRPr lang="en-US" dirty="0"/>
          </a:p>
        </p:txBody>
      </p:sp>
    </p:spTree>
    <p:extLst>
      <p:ext uri="{BB962C8B-B14F-4D97-AF65-F5344CB8AC3E}">
        <p14:creationId xmlns:p14="http://schemas.microsoft.com/office/powerpoint/2010/main" val="414148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7C973-7A07-4B70-ACEA-15B850C0FB9F}" type="slidenum">
              <a:rPr lang="en-US" smtClean="0"/>
              <a:t>51</a:t>
            </a:fld>
            <a:endParaRPr lang="en-US" dirty="0"/>
          </a:p>
        </p:txBody>
      </p:sp>
    </p:spTree>
    <p:extLst>
      <p:ext uri="{BB962C8B-B14F-4D97-AF65-F5344CB8AC3E}">
        <p14:creationId xmlns:p14="http://schemas.microsoft.com/office/powerpoint/2010/main" val="311190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smtClean="0"/>
              <a:t>Outputs</a:t>
            </a:r>
            <a:endParaRPr lang="en-ZA" b="1" dirty="0"/>
          </a:p>
        </p:txBody>
      </p:sp>
      <p:sp>
        <p:nvSpPr>
          <p:cNvPr id="4" name="Slide Number Placeholder 3"/>
          <p:cNvSpPr>
            <a:spLocks noGrp="1"/>
          </p:cNvSpPr>
          <p:nvPr>
            <p:ph type="sldNum" sz="quarter" idx="10"/>
          </p:nvPr>
        </p:nvSpPr>
        <p:spPr/>
        <p:txBody>
          <a:bodyPr/>
          <a:lstStyle/>
          <a:p>
            <a:fld id="{9DEE6CCB-EDEA-4180-A4F0-3A16FA66C8BC}" type="slidenum">
              <a:rPr lang="en-ZA" smtClean="0"/>
              <a:pPr/>
              <a:t>78</a:t>
            </a:fld>
            <a:endParaRPr lang="en-ZA"/>
          </a:p>
        </p:txBody>
      </p:sp>
    </p:spTree>
    <p:extLst>
      <p:ext uri="{BB962C8B-B14F-4D97-AF65-F5344CB8AC3E}">
        <p14:creationId xmlns:p14="http://schemas.microsoft.com/office/powerpoint/2010/main" val="1765942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219456" y="146304"/>
            <a:ext cx="11753088"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618979" y="381001"/>
            <a:ext cx="109728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844800" y="2819400"/>
            <a:ext cx="8746979"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7416800" y="6509004"/>
            <a:ext cx="4003040" cy="274320"/>
          </a:xfrm>
        </p:spPr>
        <p:txBody>
          <a:bodyPr vert="horz" rtlCol="0"/>
          <a:lstStyle>
            <a:extLst/>
          </a:lstStyle>
          <a:p>
            <a:fld id="{0934A7A1-17FB-4840-862F-FE68DA0517D1}" type="datetimeFigureOut">
              <a:rPr lang="en-US" smtClean="0"/>
              <a:pPr/>
              <a:t>2/19/2018</a:t>
            </a:fld>
            <a:endParaRPr lang="en-US"/>
          </a:p>
        </p:txBody>
      </p:sp>
      <p:sp>
        <p:nvSpPr>
          <p:cNvPr id="11" name="Slide Number Placeholder 10"/>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fld id="{E155F78E-8F1A-4EDA-8342-FCBD3C9BE09E}" type="slidenum">
              <a:rPr lang="en-US" smtClean="0"/>
              <a:pPr/>
              <a:t>‹#›</a:t>
            </a:fld>
            <a:endParaRPr lang="en-US"/>
          </a:p>
        </p:txBody>
      </p:sp>
      <p:sp>
        <p:nvSpPr>
          <p:cNvPr id="12" name="Footer Placeholder 11"/>
          <p:cNvSpPr>
            <a:spLocks noGrp="1"/>
          </p:cNvSpPr>
          <p:nvPr>
            <p:ph type="ftr" sz="quarter" idx="12"/>
          </p:nvPr>
        </p:nvSpPr>
        <p:spPr>
          <a:xfrm>
            <a:off x="2133600" y="6509004"/>
            <a:ext cx="5209952" cy="274320"/>
          </a:xfrm>
        </p:spPr>
        <p:txBody>
          <a:bodyPr vert="horz" rtlCol="0"/>
          <a:lstStyle>
            <a:extLst/>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934A7A1-17FB-4840-862F-FE68DA0517D1}" type="datetimeFigureOut">
              <a:rPr lang="en-US" smtClean="0"/>
              <a:pPr/>
              <a:t>2/19/2018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155F78E-8F1A-4EDA-8342-FCBD3C9BE09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934A7A1-17FB-4840-862F-FE68DA0517D1}" type="datetimeFigureOut">
              <a:rPr lang="en-US" smtClean="0"/>
              <a:pPr/>
              <a:t>2/19/2018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155F78E-8F1A-4EDA-8342-FCBD3C9BE09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5"/>
            <a:ext cx="10058400" cy="2593975"/>
          </a:xfrm>
        </p:spPr>
        <p:txBody>
          <a:bodyPr anchor="b"/>
          <a:lstStyle>
            <a:lvl1pPr>
              <a:defRPr sz="495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15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0037249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4572000" cy="480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xfrm>
            <a:off x="609600" y="274638"/>
            <a:ext cx="11176000" cy="794702"/>
          </a:xfrm>
        </p:spPr>
        <p:txBody>
          <a:bodyPr>
            <a:normAutofit/>
          </a:bodyPr>
          <a:lstStyle>
            <a:lvl1pPr>
              <a:defRPr sz="3000"/>
            </a:lvl1pPr>
          </a:lstStyle>
          <a:p>
            <a:r>
              <a:rPr lang="en-US" dirty="0" smtClean="0"/>
              <a:t>Click to edit Master title style</a:t>
            </a:r>
            <a:endParaRPr lang="en-US" dirty="0"/>
          </a:p>
        </p:txBody>
      </p:sp>
    </p:spTree>
    <p:extLst>
      <p:ext uri="{BB962C8B-B14F-4D97-AF65-F5344CB8AC3E}">
        <p14:creationId xmlns:p14="http://schemas.microsoft.com/office/powerpoint/2010/main" val="252122538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416800" y="6400800"/>
            <a:ext cx="4003040" cy="274320"/>
          </a:xfrm>
          <a:prstGeom prst="rect">
            <a:avLst/>
          </a:prstGeom>
        </p:spPr>
        <p:txBody>
          <a:bodyPr/>
          <a:lstStyle>
            <a:extLst/>
          </a:lstStyle>
          <a:p>
            <a:fld id="{0934A7A1-17FB-4840-862F-FE68DA0517D1}" type="datetimeFigureOut">
              <a:rPr lang="en-US" smtClean="0"/>
              <a:pPr/>
              <a:t>2/19/2018</a:t>
            </a:fld>
            <a:endParaRPr lang="en-US"/>
          </a:p>
        </p:txBody>
      </p:sp>
      <p:sp>
        <p:nvSpPr>
          <p:cNvPr id="3" name="Footer Placeholder 2"/>
          <p:cNvSpPr>
            <a:spLocks noGrp="1"/>
          </p:cNvSpPr>
          <p:nvPr>
            <p:ph type="ftr" sz="quarter" idx="11"/>
          </p:nvPr>
        </p:nvSpPr>
        <p:spPr>
          <a:xfrm>
            <a:off x="1727200" y="6400800"/>
            <a:ext cx="5616352" cy="274320"/>
          </a:xfrm>
          <a:prstGeom prst="rect">
            <a:avLst/>
          </a:prstGeom>
        </p:spPr>
        <p:txBody>
          <a:bodyPr/>
          <a:lstStyle>
            <a:extLst/>
          </a:lstStyle>
          <a:p>
            <a:endParaRPr lang="en-US"/>
          </a:p>
        </p:txBody>
      </p:sp>
      <p:sp>
        <p:nvSpPr>
          <p:cNvPr id="4" name="Slide Number Placeholder 3"/>
          <p:cNvSpPr>
            <a:spLocks noGrp="1"/>
          </p:cNvSpPr>
          <p:nvPr>
            <p:ph type="sldNum" sz="quarter" idx="12"/>
          </p:nvPr>
        </p:nvSpPr>
        <p:spPr>
          <a:xfrm>
            <a:off x="11518603" y="6514568"/>
            <a:ext cx="619051" cy="274320"/>
          </a:xfrm>
          <a:prstGeom prst="rect">
            <a:avLst/>
          </a:prstGeom>
        </p:spPr>
        <p:txBody>
          <a:bodyPr/>
          <a:lstStyle>
            <a:extLst/>
          </a:lstStyle>
          <a:p>
            <a:fld id="{E155F78E-8F1A-4EDA-8342-FCBD3C9BE09E}" type="slidenum">
              <a:rPr lang="en-US" smtClean="0"/>
              <a:pPr/>
              <a:t>‹#›</a:t>
            </a:fld>
            <a:endParaRPr lang="en-US"/>
          </a:p>
        </p:txBody>
      </p:sp>
    </p:spTree>
    <p:extLst>
      <p:ext uri="{BB962C8B-B14F-4D97-AF65-F5344CB8AC3E}">
        <p14:creationId xmlns:p14="http://schemas.microsoft.com/office/powerpoint/2010/main" val="366613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934A7A1-17FB-4840-862F-FE68DA0517D1}" type="datetimeFigureOut">
              <a:rPr lang="en-US" smtClean="0"/>
              <a:pPr/>
              <a:t>2/19/2018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155F78E-8F1A-4EDA-8342-FCBD3C9BE09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333504" y="3267456"/>
            <a:ext cx="98755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963168" y="498230"/>
            <a:ext cx="103632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963084" y="3287713"/>
            <a:ext cx="103632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7416800" y="6513670"/>
            <a:ext cx="4003040" cy="274320"/>
          </a:xfrm>
        </p:spPr>
        <p:txBody>
          <a:bodyPr vert="horz" rtlCol="0"/>
          <a:lstStyle>
            <a:extLst/>
          </a:lstStyle>
          <a:p>
            <a:fld id="{0934A7A1-17FB-4840-862F-FE68DA0517D1}" type="datetimeFigureOut">
              <a:rPr lang="en-US" smtClean="0"/>
              <a:pPr/>
              <a:t>2/19/2018</a:t>
            </a:fld>
            <a:endParaRPr lang="en-US"/>
          </a:p>
        </p:txBody>
      </p:sp>
      <p:sp>
        <p:nvSpPr>
          <p:cNvPr id="9" name="Slide Number Placeholder 8"/>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fld id="{E155F78E-8F1A-4EDA-8342-FCBD3C9BE09E}" type="slidenum">
              <a:rPr lang="en-US" smtClean="0"/>
              <a:pPr/>
              <a:t>‹#›</a:t>
            </a:fld>
            <a:endParaRPr lang="en-US"/>
          </a:p>
        </p:txBody>
      </p:sp>
      <p:sp>
        <p:nvSpPr>
          <p:cNvPr id="10" name="Footer Placeholder 9"/>
          <p:cNvSpPr>
            <a:spLocks noGrp="1"/>
          </p:cNvSpPr>
          <p:nvPr>
            <p:ph type="ftr" sz="quarter" idx="12"/>
          </p:nvPr>
        </p:nvSpPr>
        <p:spPr>
          <a:xfrm>
            <a:off x="2133600" y="6513670"/>
            <a:ext cx="5209952"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934A7A1-17FB-4840-862F-FE68DA0517D1}" type="datetimeFigureOut">
              <a:rPr lang="en-US" smtClean="0"/>
              <a:pPr/>
              <a:t>2/19/2018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11521440" y="6514568"/>
            <a:ext cx="619051" cy="274320"/>
          </a:xfrm>
        </p:spPr>
        <p:txBody>
          <a:bodyPr/>
          <a:lstStyle>
            <a:extLst/>
          </a:lstStyle>
          <a:p>
            <a:fld id="{E155F78E-8F1A-4EDA-8342-FCBD3C9BE09E}" type="slidenum">
              <a:rPr lang="en-US" smtClean="0"/>
              <a:pPr/>
              <a:t>‹#›</a:t>
            </a:fld>
            <a:endParaRPr lang="en-US"/>
          </a:p>
        </p:txBody>
      </p:sp>
      <p:sp>
        <p:nvSpPr>
          <p:cNvPr id="10" name="Rectangle 9"/>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22325"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6400800"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609600" y="251948"/>
            <a:ext cx="109728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535113"/>
            <a:ext cx="5386917"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535113"/>
            <a:ext cx="5389033"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362201"/>
            <a:ext cx="5386917"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362201"/>
            <a:ext cx="5389033"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934A7A1-17FB-4840-862F-FE68DA0517D1}" type="datetimeFigureOut">
              <a:rPr lang="en-US" smtClean="0"/>
              <a:pPr/>
              <a:t>2/19/2018</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11521440" y="6514568"/>
            <a:ext cx="619051" cy="274320"/>
          </a:xfrm>
        </p:spPr>
        <p:txBody>
          <a:bodyPr/>
          <a:lstStyle>
            <a:extLst/>
          </a:lstStyle>
          <a:p>
            <a:fld id="{E155F78E-8F1A-4EDA-8342-FCBD3C9BE09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3218"/>
            <a:ext cx="109728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0934A7A1-17FB-4840-862F-FE68DA0517D1}" type="datetimeFigureOut">
              <a:rPr lang="en-US" smtClean="0"/>
              <a:pPr/>
              <a:t>2/19/2018</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155F78E-8F1A-4EDA-8342-FCBD3C9BE09E}" type="slidenum">
              <a:rPr lang="en-US" smtClean="0"/>
              <a:pPr/>
              <a:t>‹#›</a:t>
            </a:fld>
            <a:endParaRPr lang="en-US"/>
          </a:p>
        </p:txBody>
      </p:sp>
      <p:sp>
        <p:nvSpPr>
          <p:cNvPr id="7" name="Rectangle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934A7A1-17FB-4840-862F-FE68DA0517D1}" type="datetimeFigureOut">
              <a:rPr lang="en-US" smtClean="0"/>
              <a:pPr/>
              <a:t>2/19/2018</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155F78E-8F1A-4EDA-8342-FCBD3C9BE09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6743403" y="105765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6617515" y="304800"/>
            <a:ext cx="524256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617515" y="1107560"/>
            <a:ext cx="524256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04800" y="2209800"/>
            <a:ext cx="11555275"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7416800" y="6513670"/>
            <a:ext cx="4003040" cy="274320"/>
          </a:xfrm>
        </p:spPr>
        <p:txBody>
          <a:bodyPr vert="horz" rtlCol="0"/>
          <a:lstStyle>
            <a:extLst/>
          </a:lstStyle>
          <a:p>
            <a:fld id="{0934A7A1-17FB-4840-862F-FE68DA0517D1}" type="datetimeFigureOut">
              <a:rPr lang="en-US" smtClean="0"/>
              <a:pPr/>
              <a:t>2/19/2018</a:t>
            </a:fld>
            <a:endParaRPr lang="en-US"/>
          </a:p>
        </p:txBody>
      </p:sp>
      <p:sp>
        <p:nvSpPr>
          <p:cNvPr id="10" name="Slide Number Placeholder 9"/>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fld id="{E155F78E-8F1A-4EDA-8342-FCBD3C9BE09E}" type="slidenum">
              <a:rPr lang="en-US" smtClean="0"/>
              <a:pPr/>
              <a:t>‹#›</a:t>
            </a:fld>
            <a:endParaRPr lang="en-US"/>
          </a:p>
        </p:txBody>
      </p:sp>
      <p:sp>
        <p:nvSpPr>
          <p:cNvPr id="11" name="Footer Placeholder 10"/>
          <p:cNvSpPr>
            <a:spLocks noGrp="1"/>
          </p:cNvSpPr>
          <p:nvPr>
            <p:ph type="ftr" sz="quarter" idx="12"/>
          </p:nvPr>
        </p:nvSpPr>
        <p:spPr>
          <a:xfrm>
            <a:off x="2133600" y="6513670"/>
            <a:ext cx="5209952"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53924" y="4724400"/>
            <a:ext cx="73152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4053924" y="5388937"/>
            <a:ext cx="73152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406400" y="249864"/>
            <a:ext cx="113792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7416800" y="6509004"/>
            <a:ext cx="4003040" cy="274320"/>
          </a:xfrm>
        </p:spPr>
        <p:txBody>
          <a:bodyPr vert="horz" rtlCol="0"/>
          <a:lstStyle>
            <a:extLst/>
          </a:lstStyle>
          <a:p>
            <a:fld id="{0934A7A1-17FB-4840-862F-FE68DA0517D1}" type="datetimeFigureOut">
              <a:rPr lang="en-US" smtClean="0"/>
              <a:pPr/>
              <a:t>2/19/2018</a:t>
            </a:fld>
            <a:endParaRPr lang="en-US"/>
          </a:p>
        </p:txBody>
      </p:sp>
      <p:sp>
        <p:nvSpPr>
          <p:cNvPr id="9" name="Slide Number Placeholder 8"/>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fld id="{E155F78E-8F1A-4EDA-8342-FCBD3C9BE09E}" type="slidenum">
              <a:rPr lang="en-US" smtClean="0"/>
              <a:pPr/>
              <a:t>‹#›</a:t>
            </a:fld>
            <a:endParaRPr lang="en-US"/>
          </a:p>
        </p:txBody>
      </p:sp>
      <p:sp>
        <p:nvSpPr>
          <p:cNvPr id="10" name="Footer Placeholder 9"/>
          <p:cNvSpPr>
            <a:spLocks noGrp="1"/>
          </p:cNvSpPr>
          <p:nvPr>
            <p:ph type="ftr" sz="quarter" idx="12"/>
          </p:nvPr>
        </p:nvSpPr>
        <p:spPr>
          <a:xfrm>
            <a:off x="2133600" y="6509004"/>
            <a:ext cx="5209952" cy="274320"/>
          </a:xfrm>
        </p:spPr>
        <p:txBody>
          <a:bodyPr vert="horz" rtlCol="0"/>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219456" y="147085"/>
            <a:ext cx="11747795"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727200" y="6400800"/>
            <a:ext cx="5616352"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7416800" y="6400800"/>
            <a:ext cx="400304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0934A7A1-17FB-4840-862F-FE68DA0517D1}" type="datetimeFigureOut">
              <a:rPr lang="en-US" smtClean="0"/>
              <a:pPr/>
              <a:t>2/19/2018</a:t>
            </a:fld>
            <a:endParaRPr lang="en-US"/>
          </a:p>
        </p:txBody>
      </p:sp>
      <p:sp>
        <p:nvSpPr>
          <p:cNvPr id="23" name="Slide Number Placeholder 22"/>
          <p:cNvSpPr>
            <a:spLocks noGrp="1"/>
          </p:cNvSpPr>
          <p:nvPr>
            <p:ph type="sldNum" sz="quarter" idx="4"/>
          </p:nvPr>
        </p:nvSpPr>
        <p:spPr>
          <a:xfrm>
            <a:off x="11518603" y="6514568"/>
            <a:ext cx="619051"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E155F78E-8F1A-4EDA-8342-FCBD3C9BE09E}" type="slidenum">
              <a:rPr lang="en-US" smtClean="0"/>
              <a:pPr/>
              <a:t>‹#›</a:t>
            </a:fld>
            <a:endParaRPr lang="en-US"/>
          </a:p>
        </p:txBody>
      </p:sp>
      <p:sp>
        <p:nvSpPr>
          <p:cNvPr id="22" name="Title Placeholder 21"/>
          <p:cNvSpPr>
            <a:spLocks noGrp="1"/>
          </p:cNvSpPr>
          <p:nvPr>
            <p:ph type="title"/>
          </p:nvPr>
        </p:nvSpPr>
        <p:spPr>
          <a:xfrm>
            <a:off x="609600" y="253536"/>
            <a:ext cx="109728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646237"/>
            <a:ext cx="109728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11760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0"/>
            <a:ext cx="11176000" cy="4419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004692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Lst>
  <p:timing>
    <p:tnLst>
      <p:par>
        <p:cTn id="1" dur="indefinite" restart="never" nodeType="tmRoot"/>
      </p:par>
    </p:tnLst>
  </p:timing>
  <p:hf hdr="0" ftr="0" dt="0"/>
  <p:txStyles>
    <p:titleStyle>
      <a:lvl1pPr algn="l" defTabSz="685800" rtl="0" eaLnBrk="1" latinLnBrk="0" hangingPunct="1">
        <a:spcBef>
          <a:spcPct val="0"/>
        </a:spcBef>
        <a:buNone/>
        <a:defRPr sz="3450" kern="1200" cap="none" spc="-75" baseline="0">
          <a:ln>
            <a:noFill/>
          </a:ln>
          <a:solidFill>
            <a:schemeClr val="tx2"/>
          </a:solidFill>
          <a:effectLst/>
          <a:latin typeface="+mj-lt"/>
          <a:ea typeface="+mj-ea"/>
          <a:cs typeface="+mj-cs"/>
        </a:defRPr>
      </a:lvl1pPr>
    </p:titleStyle>
    <p:body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aqicn.org/forecast/asia/#s:7024" TargetMode="External"/><Relationship Id="rId2" Type="http://schemas.openxmlformats.org/officeDocument/2006/relationships/hyperlink" Target="http://aqicn.org/city/india/new-delhi/us-embassy/"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aqmd.gov/aq-spec/sensor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purpleair.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s://airu.coe.utah.edu/" TargetMode="External"/><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hyperlink" Target="https://youtu.be/xq7YiR8wdCM" TargetMode="External"/><Relationship Id="rId4" Type="http://schemas.openxmlformats.org/officeDocument/2006/relationships/image" Target="../media/image47.png"/><Relationship Id="rId9" Type="http://schemas.openxmlformats.org/officeDocument/2006/relationships/image" Target="../media/image52.png"/></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utahaq.chpc.utah.edu/aqmobile" TargetMode="Externa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jpe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meso2.chpc.utah.edu/aq/" TargetMode="External"/><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hyperlink" Target="https://air.utah.edu/"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31.png"/></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88.png"/><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hyperlink" Target="http://mesowest.utah.edu/cgi-bin/droman/time_chart_dyn.cgi?stn=QHW&amp;unit=1&amp;hours=720&amp;past=1&amp;day1=09&amp;month1=01&amp;year1=2018&amp;hour1=11&amp;time=LOCAL&amp;var=PM25&amp;gsize=1&amp;level=All"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2960384"/>
            <a:ext cx="9862456" cy="2387600"/>
          </a:xfrm>
        </p:spPr>
        <p:txBody>
          <a:bodyPr>
            <a:normAutofit fontScale="90000"/>
          </a:bodyPr>
          <a:lstStyle/>
          <a:p>
            <a:r>
              <a:rPr lang="en-US" dirty="0" smtClean="0">
                <a:solidFill>
                  <a:srgbClr val="FFC000"/>
                </a:solidFill>
              </a:rPr>
              <a:t>Atmospheric Chemistry and Air Quality Instrumentation</a:t>
            </a:r>
            <a:br>
              <a:rPr lang="en-US" dirty="0" smtClean="0">
                <a:solidFill>
                  <a:srgbClr val="FFC000"/>
                </a:solidFill>
              </a:rPr>
            </a:br>
            <a:r>
              <a:rPr lang="en-US" dirty="0" smtClean="0">
                <a:solidFill>
                  <a:srgbClr val="FFC000"/>
                </a:solidFill>
              </a:rPr>
              <a:t/>
            </a:r>
            <a:br>
              <a:rPr lang="en-US" dirty="0" smtClean="0">
                <a:solidFill>
                  <a:srgbClr val="FFC000"/>
                </a:solidFill>
              </a:rPr>
            </a:br>
            <a:r>
              <a:rPr lang="en-US" dirty="0" smtClean="0">
                <a:solidFill>
                  <a:srgbClr val="FFC000"/>
                </a:solidFill>
              </a:rPr>
              <a:t>Erik </a:t>
            </a:r>
            <a:r>
              <a:rPr lang="en-US" dirty="0" smtClean="0">
                <a:solidFill>
                  <a:srgbClr val="FFC000"/>
                </a:solidFill>
              </a:rPr>
              <a:t>Crosman</a:t>
            </a:r>
            <a:br>
              <a:rPr lang="en-US" dirty="0" smtClean="0">
                <a:solidFill>
                  <a:srgbClr val="FFC000"/>
                </a:solidFill>
              </a:rPr>
            </a:br>
            <a:r>
              <a:rPr lang="en-US" dirty="0" smtClean="0">
                <a:solidFill>
                  <a:srgbClr val="FFC000"/>
                </a:solidFill>
              </a:rPr>
              <a:t>John </a:t>
            </a:r>
            <a:r>
              <a:rPr lang="en-US" dirty="0">
                <a:solidFill>
                  <a:srgbClr val="FFC000"/>
                </a:solidFill>
              </a:rPr>
              <a:t>Horel</a:t>
            </a:r>
            <a:br>
              <a:rPr lang="en-US" dirty="0">
                <a:solidFill>
                  <a:srgbClr val="FFC000"/>
                </a:solidFill>
              </a:rPr>
            </a:br>
            <a:r>
              <a:rPr lang="en-US" dirty="0">
                <a:solidFill>
                  <a:srgbClr val="FFC000"/>
                </a:solidFill>
              </a:rPr>
              <a:t>Kevin Perry</a:t>
            </a:r>
            <a:br>
              <a:rPr lang="en-US" dirty="0">
                <a:solidFill>
                  <a:srgbClr val="FFC000"/>
                </a:solidFill>
              </a:rPr>
            </a:br>
            <a:r>
              <a:rPr lang="en-US" dirty="0" smtClean="0">
                <a:solidFill>
                  <a:srgbClr val="FFC000"/>
                </a:solidFill>
              </a:rPr>
              <a:t/>
            </a:r>
            <a:br>
              <a:rPr lang="en-US" dirty="0" smtClean="0">
                <a:solidFill>
                  <a:srgbClr val="FFC000"/>
                </a:solidFill>
              </a:rPr>
            </a:br>
            <a:endParaRPr lang="en-US" dirty="0">
              <a:solidFill>
                <a:srgbClr val="FFC000"/>
              </a:solidFill>
            </a:endParaRPr>
          </a:p>
        </p:txBody>
      </p:sp>
      <p:pic>
        <p:nvPicPr>
          <p:cNvPr id="54274" name="Picture 2" descr="Image result for Air quality instrumentation review"/>
          <p:cNvPicPr>
            <a:picLocks noChangeAspect="1" noChangeArrowheads="1"/>
          </p:cNvPicPr>
          <p:nvPr/>
        </p:nvPicPr>
        <p:blipFill>
          <a:blip r:embed="rId2" cstate="print"/>
          <a:srcRect/>
          <a:stretch>
            <a:fillRect/>
          </a:stretch>
        </p:blipFill>
        <p:spPr bwMode="auto">
          <a:xfrm>
            <a:off x="1657804" y="2858017"/>
            <a:ext cx="3188516" cy="3631366"/>
          </a:xfrm>
          <a:prstGeom prst="rect">
            <a:avLst/>
          </a:prstGeom>
          <a:noFill/>
        </p:spPr>
      </p:pic>
    </p:spTree>
    <p:extLst>
      <p:ext uri="{BB962C8B-B14F-4D97-AF65-F5344CB8AC3E}">
        <p14:creationId xmlns:p14="http://schemas.microsoft.com/office/powerpoint/2010/main" val="4292128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sowest.utah.edu/cgi-bin/droman/time_chart_dyn.cgi?stn=QHW&amp;unit=1&amp;hours=720&amp;past=1&amp;day1=19&amp;month1=02&amp;year1=2018&amp;hour1=11&amp;time=LOCAL&amp;var=PM25&amp;gsize=1&amp;level=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831" y="1636776"/>
            <a:ext cx="10477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PM 2.5 Salt Lake City: 20 Jan – 19 Feb 18</a:t>
            </a:r>
            <a:endParaRPr lang="en-US" dirty="0"/>
          </a:p>
        </p:txBody>
      </p:sp>
      <p:cxnSp>
        <p:nvCxnSpPr>
          <p:cNvPr id="6" name="Straight Connector 5"/>
          <p:cNvCxnSpPr/>
          <p:nvPr/>
        </p:nvCxnSpPr>
        <p:spPr>
          <a:xfrm>
            <a:off x="2901918" y="1856232"/>
            <a:ext cx="8281194"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002716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28440"/>
            <a:ext cx="10972800" cy="1143000"/>
          </a:xfrm>
        </p:spPr>
        <p:txBody>
          <a:bodyPr>
            <a:normAutofit fontScale="90000"/>
          </a:bodyPr>
          <a:lstStyle/>
          <a:p>
            <a:r>
              <a:rPr lang="en-US" dirty="0" smtClean="0"/>
              <a:t>Dec. 20 PM2.5 UU campus</a:t>
            </a:r>
            <a:br>
              <a:rPr lang="en-US" dirty="0" smtClean="0"/>
            </a:br>
            <a:r>
              <a:rPr lang="en-US" dirty="0" smtClean="0"/>
              <a:t>Dust event</a:t>
            </a:r>
            <a:endParaRPr lang="en-US" dirty="0"/>
          </a:p>
        </p:txBody>
      </p:sp>
      <p:pic>
        <p:nvPicPr>
          <p:cNvPr id="4" name="Picture 2" descr="http://mesowest.utah.edu/cgi-bin/droman/time_chart_dyn.cgi?stn=MTMET&amp;unit=1&amp;hours=6&amp;past=1&amp;day1=20&amp;month1=12&amp;year1=2017&amp;hour1=15&amp;time=LOCAL&amp;var=PM25&amp;gsize=1&amp;level=Al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2650" y="2208863"/>
            <a:ext cx="7886700" cy="358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680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320674"/>
          </a:xfrm>
        </p:spPr>
        <p:txBody>
          <a:bodyPr>
            <a:normAutofit fontScale="90000"/>
          </a:bodyPr>
          <a:lstStyle/>
          <a:p>
            <a:r>
              <a:rPr lang="en-US" dirty="0" smtClean="0"/>
              <a:t>Air Pollution in Asia</a:t>
            </a:r>
            <a:endParaRPr lang="en-US" dirty="0"/>
          </a:p>
        </p:txBody>
      </p:sp>
      <p:sp>
        <p:nvSpPr>
          <p:cNvPr id="3" name="Content Placeholder 2"/>
          <p:cNvSpPr>
            <a:spLocks noGrp="1"/>
          </p:cNvSpPr>
          <p:nvPr>
            <p:ph idx="1"/>
          </p:nvPr>
        </p:nvSpPr>
        <p:spPr>
          <a:xfrm>
            <a:off x="2057400" y="762000"/>
            <a:ext cx="7886700" cy="1066800"/>
          </a:xfrm>
        </p:spPr>
        <p:txBody>
          <a:bodyPr>
            <a:normAutofit fontScale="77500" lnSpcReduction="20000"/>
          </a:bodyPr>
          <a:lstStyle/>
          <a:p>
            <a:pPr marL="0" indent="0">
              <a:buNone/>
            </a:pPr>
            <a:r>
              <a:rPr lang="en-US" dirty="0">
                <a:hlinkClick r:id="rId2"/>
              </a:rPr>
              <a:t>http://aqicn.org/city/india/new-delhi/us-embassy</a:t>
            </a:r>
            <a:r>
              <a:rPr lang="en-US" dirty="0" smtClean="0">
                <a:hlinkClick r:id="rId2"/>
              </a:rPr>
              <a:t>/</a:t>
            </a:r>
            <a:endParaRPr lang="en-US" dirty="0" smtClean="0"/>
          </a:p>
          <a:p>
            <a:pPr marL="0" indent="0">
              <a:buNone/>
            </a:pPr>
            <a:r>
              <a:rPr lang="en-US" dirty="0">
                <a:hlinkClick r:id="rId3"/>
              </a:rPr>
              <a:t>http://aqicn.org/forecast/asia/#</a:t>
            </a:r>
            <a:r>
              <a:rPr lang="en-US" dirty="0" smtClean="0">
                <a:hlinkClick r:id="rId3"/>
              </a:rPr>
              <a:t>s:7024</a:t>
            </a:r>
            <a:endParaRPr lang="en-US" dirty="0" smtClean="0"/>
          </a:p>
          <a:p>
            <a:pPr marL="0" indent="0">
              <a:buNone/>
            </a:pPr>
            <a:endParaRPr lang="en-US" dirty="0"/>
          </a:p>
          <a:p>
            <a:pPr marL="0" indent="0">
              <a:buNone/>
            </a:pPr>
            <a:endParaRPr lang="en-US" dirty="0"/>
          </a:p>
        </p:txBody>
      </p:sp>
      <p:pic>
        <p:nvPicPr>
          <p:cNvPr id="4" name="Picture 3"/>
          <p:cNvPicPr>
            <a:picLocks noChangeAspect="1"/>
          </p:cNvPicPr>
          <p:nvPr/>
        </p:nvPicPr>
        <p:blipFill>
          <a:blip r:embed="rId4"/>
          <a:stretch>
            <a:fillRect/>
          </a:stretch>
        </p:blipFill>
        <p:spPr>
          <a:xfrm>
            <a:off x="2895600" y="4051033"/>
            <a:ext cx="5867400" cy="2817662"/>
          </a:xfrm>
          <a:prstGeom prst="rect">
            <a:avLst/>
          </a:prstGeom>
        </p:spPr>
      </p:pic>
      <p:pic>
        <p:nvPicPr>
          <p:cNvPr id="5" name="Picture 4"/>
          <p:cNvPicPr>
            <a:picLocks noChangeAspect="1"/>
          </p:cNvPicPr>
          <p:nvPr/>
        </p:nvPicPr>
        <p:blipFill>
          <a:blip r:embed="rId5"/>
          <a:stretch>
            <a:fillRect/>
          </a:stretch>
        </p:blipFill>
        <p:spPr>
          <a:xfrm>
            <a:off x="3200400" y="1524001"/>
            <a:ext cx="5334000" cy="2456161"/>
          </a:xfrm>
          <a:prstGeom prst="rect">
            <a:avLst/>
          </a:prstGeom>
        </p:spPr>
      </p:pic>
    </p:spTree>
    <p:extLst>
      <p:ext uri="{BB962C8B-B14F-4D97-AF65-F5344CB8AC3E}">
        <p14:creationId xmlns:p14="http://schemas.microsoft.com/office/powerpoint/2010/main" val="21444599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p:txBody>
          <a:bodyPr/>
          <a:lstStyle/>
          <a:p>
            <a:pPr eaLnBrk="1" hangingPunct="1"/>
            <a:r>
              <a:rPr lang="en-US" dirty="0" smtClean="0">
                <a:solidFill>
                  <a:srgbClr val="FFCC00"/>
                </a:solidFill>
              </a:rPr>
              <a:t>Clean Air Act</a:t>
            </a:r>
          </a:p>
        </p:txBody>
      </p:sp>
      <p:sp>
        <p:nvSpPr>
          <p:cNvPr id="4" name="Slide Number Placeholder 5"/>
          <p:cNvSpPr>
            <a:spLocks noGrp="1"/>
          </p:cNvSpPr>
          <p:nvPr>
            <p:ph type="sldNum" sz="quarter" idx="12"/>
          </p:nvPr>
        </p:nvSpPr>
        <p:spPr/>
        <p:txBody>
          <a:bodyPr/>
          <a:lstStyle/>
          <a:p>
            <a:pPr>
              <a:defRPr/>
            </a:pPr>
            <a:fld id="{8E9A7961-651D-4896-A513-2A5532882B87}" type="slidenum">
              <a:rPr lang="en-US"/>
              <a:pPr>
                <a:defRPr/>
              </a:pPr>
              <a:t>13</a:t>
            </a:fld>
            <a:endParaRPr lang="en-US"/>
          </a:p>
        </p:txBody>
      </p:sp>
      <p:sp>
        <p:nvSpPr>
          <p:cNvPr id="22531" name="Text Box 4"/>
          <p:cNvSpPr txBox="1">
            <a:spLocks noChangeArrowheads="1"/>
          </p:cNvSpPr>
          <p:nvPr/>
        </p:nvSpPr>
        <p:spPr bwMode="auto">
          <a:xfrm>
            <a:off x="365761" y="1463040"/>
            <a:ext cx="5368834" cy="5047536"/>
          </a:xfrm>
          <a:prstGeom prst="rect">
            <a:avLst/>
          </a:prstGeom>
          <a:noFill/>
          <a:ln w="9525">
            <a:noFill/>
            <a:miter lim="800000"/>
            <a:headEnd/>
            <a:tailEnd/>
          </a:ln>
        </p:spPr>
        <p:txBody>
          <a:bodyPr wrap="square">
            <a:spAutoFit/>
          </a:bodyPr>
          <a:lstStyle/>
          <a:p>
            <a:pPr>
              <a:spcBef>
                <a:spcPct val="50000"/>
              </a:spcBef>
            </a:pPr>
            <a:r>
              <a:rPr lang="en-US" sz="2800" dirty="0">
                <a:solidFill>
                  <a:schemeClr val="bg1"/>
                </a:solidFill>
                <a:latin typeface="Tahoma" pitchFamily="34" charset="0"/>
              </a:rPr>
              <a:t>The Clean Air Act (CAA) is the law that defines the Environmental Protection Agency’s responsibilities for protecting and improving the nation’s air quality.  </a:t>
            </a:r>
          </a:p>
          <a:p>
            <a:pPr>
              <a:spcBef>
                <a:spcPct val="50000"/>
              </a:spcBef>
            </a:pPr>
            <a:r>
              <a:rPr lang="en-US" sz="2800" dirty="0">
                <a:solidFill>
                  <a:schemeClr val="bg1"/>
                </a:solidFill>
                <a:latin typeface="Tahoma" pitchFamily="34" charset="0"/>
              </a:rPr>
              <a:t>The CAA was originally passed by President Richard Nixon in 1970 and was significantly amended in 1990 by President George H.W. Bush.</a:t>
            </a:r>
          </a:p>
        </p:txBody>
      </p:sp>
      <p:pic>
        <p:nvPicPr>
          <p:cNvPr id="53252" name="Picture 4" descr="Americans Are Living Longer, Thanks to the Clean Air Act"/>
          <p:cNvPicPr>
            <a:picLocks noChangeAspect="1" noChangeArrowheads="1"/>
          </p:cNvPicPr>
          <p:nvPr/>
        </p:nvPicPr>
        <p:blipFill>
          <a:blip r:embed="rId2" cstate="print"/>
          <a:srcRect/>
          <a:stretch>
            <a:fillRect/>
          </a:stretch>
        </p:blipFill>
        <p:spPr bwMode="auto">
          <a:xfrm>
            <a:off x="5499592" y="1554481"/>
            <a:ext cx="6167625" cy="3857670"/>
          </a:xfrm>
          <a:prstGeom prst="rect">
            <a:avLst/>
          </a:prstGeom>
          <a:noFill/>
        </p:spPr>
      </p:pic>
      <p:pic>
        <p:nvPicPr>
          <p:cNvPr id="53254" name="Picture 6" descr="https://blogs.scientificamerican.com/blogs/assets/File/Screen%20Shot%202016-01-31%20at%208_46_32%20PM.png"/>
          <p:cNvPicPr>
            <a:picLocks noChangeAspect="1" noChangeArrowheads="1"/>
          </p:cNvPicPr>
          <p:nvPr/>
        </p:nvPicPr>
        <p:blipFill>
          <a:blip r:embed="rId3" cstate="print"/>
          <a:srcRect/>
          <a:stretch>
            <a:fillRect/>
          </a:stretch>
        </p:blipFill>
        <p:spPr bwMode="auto">
          <a:xfrm>
            <a:off x="5484281" y="1541417"/>
            <a:ext cx="6180850" cy="3840480"/>
          </a:xfrm>
          <a:prstGeom prst="rect">
            <a:avLst/>
          </a:prstGeom>
          <a:noFill/>
        </p:spPr>
      </p:pic>
    </p:spTree>
    <p:extLst>
      <p:ext uri="{BB962C8B-B14F-4D97-AF65-F5344CB8AC3E}">
        <p14:creationId xmlns:p14="http://schemas.microsoft.com/office/powerpoint/2010/main" val="22471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254"/>
                                        </p:tgtEl>
                                        <p:attrNameLst>
                                          <p:attrName>style.visibility</p:attrName>
                                        </p:attrNameLst>
                                      </p:cBhvr>
                                      <p:to>
                                        <p:strVal val="visible"/>
                                      </p:to>
                                    </p:set>
                                    <p:anim calcmode="lin" valueType="num">
                                      <p:cBhvr additive="base">
                                        <p:cTn id="7" dur="500" fill="hold"/>
                                        <p:tgtEl>
                                          <p:spTgt spid="53254"/>
                                        </p:tgtEl>
                                        <p:attrNameLst>
                                          <p:attrName>ppt_x</p:attrName>
                                        </p:attrNameLst>
                                      </p:cBhvr>
                                      <p:tavLst>
                                        <p:tav tm="0">
                                          <p:val>
                                            <p:strVal val="#ppt_x"/>
                                          </p:val>
                                        </p:tav>
                                        <p:tav tm="100000">
                                          <p:val>
                                            <p:strVal val="#ppt_x"/>
                                          </p:val>
                                        </p:tav>
                                      </p:tavLst>
                                    </p:anim>
                                    <p:anim calcmode="lin" valueType="num">
                                      <p:cBhvr additive="base">
                                        <p:cTn id="8" dur="500" fill="hold"/>
                                        <p:tgtEl>
                                          <p:spTgt spid="53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p:txBody>
          <a:bodyPr/>
          <a:lstStyle/>
          <a:p>
            <a:pPr eaLnBrk="1" hangingPunct="1"/>
            <a:r>
              <a:rPr lang="en-US" smtClean="0">
                <a:solidFill>
                  <a:srgbClr val="FFCC00"/>
                </a:solidFill>
              </a:rPr>
              <a:t>Clean Air Act</a:t>
            </a:r>
          </a:p>
        </p:txBody>
      </p:sp>
      <p:sp>
        <p:nvSpPr>
          <p:cNvPr id="23555" name="Rectangle 4"/>
          <p:cNvSpPr>
            <a:spLocks noGrp="1"/>
          </p:cNvSpPr>
          <p:nvPr>
            <p:ph idx="1"/>
          </p:nvPr>
        </p:nvSpPr>
        <p:spPr/>
        <p:txBody>
          <a:bodyPr/>
          <a:lstStyle/>
          <a:p>
            <a:pPr eaLnBrk="1" hangingPunct="1">
              <a:spcBef>
                <a:spcPct val="50000"/>
              </a:spcBef>
            </a:pPr>
            <a:r>
              <a:rPr lang="en-US" dirty="0">
                <a:solidFill>
                  <a:schemeClr val="bg1"/>
                </a:solidFill>
                <a:latin typeface="Tahoma" pitchFamily="34" charset="0"/>
              </a:rPr>
              <a:t>Authorizes EPA to set limits on ambient concentrations of criteria air pollutants</a:t>
            </a:r>
          </a:p>
          <a:p>
            <a:pPr eaLnBrk="1" hangingPunct="1">
              <a:spcBef>
                <a:spcPct val="50000"/>
              </a:spcBef>
            </a:pPr>
            <a:r>
              <a:rPr lang="en-US" dirty="0">
                <a:solidFill>
                  <a:schemeClr val="bg1"/>
                </a:solidFill>
                <a:latin typeface="Tahoma" pitchFamily="34" charset="0"/>
              </a:rPr>
              <a:t>Authorizes EPA to set limits on emissions of hazardous air pollutants</a:t>
            </a:r>
          </a:p>
          <a:p>
            <a:pPr eaLnBrk="1" hangingPunct="1">
              <a:spcBef>
                <a:spcPct val="50000"/>
              </a:spcBef>
            </a:pPr>
            <a:r>
              <a:rPr lang="en-US" dirty="0">
                <a:solidFill>
                  <a:schemeClr val="bg1"/>
                </a:solidFill>
                <a:latin typeface="Tahoma" pitchFamily="34" charset="0"/>
              </a:rPr>
              <a:t>Requires EPA to base regulations on scientific evidence of human-health-based (primary standard) or environmentally-based (secondary standard) impacts</a:t>
            </a:r>
          </a:p>
        </p:txBody>
      </p:sp>
      <p:sp>
        <p:nvSpPr>
          <p:cNvPr id="4" name="Slide Number Placeholder 5"/>
          <p:cNvSpPr>
            <a:spLocks noGrp="1"/>
          </p:cNvSpPr>
          <p:nvPr>
            <p:ph type="sldNum" sz="quarter" idx="12"/>
          </p:nvPr>
        </p:nvSpPr>
        <p:spPr/>
        <p:txBody>
          <a:bodyPr/>
          <a:lstStyle/>
          <a:p>
            <a:pPr>
              <a:defRPr/>
            </a:pPr>
            <a:fld id="{0ECAEB43-9FB4-4CD7-BE57-1F322B6B046C}" type="slidenum">
              <a:rPr lang="en-US"/>
              <a:pPr>
                <a:defRPr/>
              </a:pPr>
              <a:t>14</a:t>
            </a:fld>
            <a:endParaRPr lang="en-US"/>
          </a:p>
        </p:txBody>
      </p:sp>
    </p:spTree>
    <p:extLst>
      <p:ext uri="{BB962C8B-B14F-4D97-AF65-F5344CB8AC3E}">
        <p14:creationId xmlns:p14="http://schemas.microsoft.com/office/powerpoint/2010/main" val="37602974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1981200" y="0"/>
            <a:ext cx="8229600" cy="1143000"/>
          </a:xfrm>
        </p:spPr>
        <p:txBody>
          <a:bodyPr/>
          <a:lstStyle/>
          <a:p>
            <a:pPr eaLnBrk="1" hangingPunct="1"/>
            <a:r>
              <a:rPr lang="en-US" dirty="0" smtClean="0">
                <a:solidFill>
                  <a:srgbClr val="FFCC00"/>
                </a:solidFill>
              </a:rPr>
              <a:t>EPA Air Quality Enforcement</a:t>
            </a:r>
          </a:p>
        </p:txBody>
      </p:sp>
      <p:sp>
        <p:nvSpPr>
          <p:cNvPr id="24579" name="Rectangle 3"/>
          <p:cNvSpPr>
            <a:spLocks noGrp="1"/>
          </p:cNvSpPr>
          <p:nvPr>
            <p:ph idx="1"/>
          </p:nvPr>
        </p:nvSpPr>
        <p:spPr>
          <a:xfrm>
            <a:off x="535577" y="1189038"/>
            <a:ext cx="9675223" cy="4525962"/>
          </a:xfrm>
        </p:spPr>
        <p:txBody>
          <a:bodyPr>
            <a:normAutofit lnSpcReduction="10000"/>
          </a:bodyPr>
          <a:lstStyle/>
          <a:p>
            <a:pPr eaLnBrk="1" hangingPunct="1">
              <a:spcBef>
                <a:spcPct val="50000"/>
              </a:spcBef>
            </a:pPr>
            <a:endParaRPr lang="en-US" sz="2400" dirty="0" smtClean="0">
              <a:solidFill>
                <a:schemeClr val="bg1"/>
              </a:solidFill>
              <a:latin typeface="Tahoma" pitchFamily="34" charset="0"/>
            </a:endParaRPr>
          </a:p>
          <a:p>
            <a:pPr eaLnBrk="1" hangingPunct="1">
              <a:spcBef>
                <a:spcPct val="50000"/>
              </a:spcBef>
            </a:pPr>
            <a:r>
              <a:rPr lang="en-US" sz="2400" dirty="0" smtClean="0">
                <a:solidFill>
                  <a:schemeClr val="bg1"/>
                </a:solidFill>
                <a:latin typeface="Tahoma" pitchFamily="34" charset="0"/>
              </a:rPr>
              <a:t>Requires </a:t>
            </a:r>
            <a:r>
              <a:rPr lang="en-US" sz="2400" dirty="0">
                <a:solidFill>
                  <a:schemeClr val="bg1"/>
                </a:solidFill>
                <a:latin typeface="Tahoma" pitchFamily="34" charset="0"/>
              </a:rPr>
              <a:t>monitoring of ambient air quality</a:t>
            </a:r>
          </a:p>
          <a:p>
            <a:pPr eaLnBrk="1" hangingPunct="1">
              <a:spcBef>
                <a:spcPct val="50000"/>
              </a:spcBef>
            </a:pPr>
            <a:r>
              <a:rPr lang="en-US" sz="2400" dirty="0">
                <a:solidFill>
                  <a:schemeClr val="bg1"/>
                </a:solidFill>
                <a:latin typeface="Tahoma" pitchFamily="34" charset="0"/>
              </a:rPr>
              <a:t>Areas that do not meet National Ambient Air Quality Standards (NAAQS) are designated as “nonattainment” areas</a:t>
            </a:r>
          </a:p>
          <a:p>
            <a:pPr eaLnBrk="1" hangingPunct="1">
              <a:spcBef>
                <a:spcPct val="50000"/>
              </a:spcBef>
            </a:pPr>
            <a:r>
              <a:rPr lang="en-US" sz="2400" dirty="0">
                <a:solidFill>
                  <a:schemeClr val="bg1"/>
                </a:solidFill>
                <a:latin typeface="Tahoma" pitchFamily="34" charset="0"/>
              </a:rPr>
              <a:t>Nonattainment areas must develop a state implementation plan (SIP) within 18-36 months of designation depending on the pollutant</a:t>
            </a:r>
          </a:p>
          <a:p>
            <a:pPr lvl="1" eaLnBrk="1" hangingPunct="1">
              <a:spcBef>
                <a:spcPct val="50000"/>
              </a:spcBef>
            </a:pPr>
            <a:r>
              <a:rPr lang="en-US" sz="2000" dirty="0">
                <a:solidFill>
                  <a:schemeClr val="bg1"/>
                </a:solidFill>
                <a:latin typeface="Tahoma" pitchFamily="34" charset="0"/>
              </a:rPr>
              <a:t>SIP outlines strategies and emissions control measures and shows how these changes will improve air quality and meet the NAAQS</a:t>
            </a:r>
          </a:p>
          <a:p>
            <a:pPr eaLnBrk="1" hangingPunct="1">
              <a:spcBef>
                <a:spcPct val="50000"/>
              </a:spcBef>
            </a:pPr>
            <a:r>
              <a:rPr lang="en-US" sz="2400" dirty="0">
                <a:solidFill>
                  <a:schemeClr val="bg1"/>
                </a:solidFill>
                <a:latin typeface="Tahoma" pitchFamily="34" charset="0"/>
              </a:rPr>
              <a:t>Failure to comply with these requirements can result in the loss of all federal highway funds for a state</a:t>
            </a:r>
          </a:p>
          <a:p>
            <a:pPr eaLnBrk="1" hangingPunct="1">
              <a:lnSpc>
                <a:spcPct val="90000"/>
              </a:lnSpc>
              <a:spcBef>
                <a:spcPct val="50000"/>
              </a:spcBef>
            </a:pPr>
            <a:endParaRPr lang="en-US" sz="2400" dirty="0">
              <a:solidFill>
                <a:schemeClr val="bg1"/>
              </a:solidFill>
              <a:latin typeface="Tahoma" pitchFamily="34" charset="0"/>
            </a:endParaRPr>
          </a:p>
        </p:txBody>
      </p:sp>
      <p:sp>
        <p:nvSpPr>
          <p:cNvPr id="4" name="Slide Number Placeholder 5"/>
          <p:cNvSpPr>
            <a:spLocks noGrp="1"/>
          </p:cNvSpPr>
          <p:nvPr>
            <p:ph type="sldNum" sz="quarter" idx="12"/>
          </p:nvPr>
        </p:nvSpPr>
        <p:spPr/>
        <p:txBody>
          <a:bodyPr/>
          <a:lstStyle/>
          <a:p>
            <a:pPr>
              <a:defRPr/>
            </a:pPr>
            <a:fld id="{8FE5AA3D-EBF5-4020-A5B9-0A22FCE62918}" type="slidenum">
              <a:rPr lang="en-US"/>
              <a:pPr>
                <a:defRPr/>
              </a:pPr>
              <a:t>15</a:t>
            </a:fld>
            <a:endParaRPr lang="en-US"/>
          </a:p>
        </p:txBody>
      </p:sp>
    </p:spTree>
    <p:extLst>
      <p:ext uri="{BB962C8B-B14F-4D97-AF65-F5344CB8AC3E}">
        <p14:creationId xmlns:p14="http://schemas.microsoft.com/office/powerpoint/2010/main" val="3591618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Categories</a:t>
            </a:r>
            <a:endParaRPr lang="en-US" dirty="0">
              <a:solidFill>
                <a:srgbClr val="FFC000"/>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Criteria Air Pollutants</a:t>
            </a:r>
          </a:p>
          <a:p>
            <a:pPr lvl="1"/>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Gaseous</a:t>
            </a:r>
          </a:p>
          <a:p>
            <a:pPr lvl="1"/>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Particulate Matter</a:t>
            </a:r>
          </a:p>
          <a:p>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Hazardous Air Pollutants (HAPs)</a:t>
            </a:r>
          </a:p>
          <a:p>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Greenhouse Gases</a:t>
            </a:r>
          </a:p>
          <a:p>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Catalysts and Other Reactive Species</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961133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a:xfrm>
            <a:off x="1981200" y="76200"/>
            <a:ext cx="8229600" cy="1143000"/>
          </a:xfrm>
        </p:spPr>
        <p:txBody>
          <a:bodyPr/>
          <a:lstStyle/>
          <a:p>
            <a:pPr eaLnBrk="1" hangingPunct="1"/>
            <a:r>
              <a:rPr lang="en-US" smtClean="0">
                <a:solidFill>
                  <a:srgbClr val="FFCC00"/>
                </a:solidFill>
              </a:rPr>
              <a:t>Criteria Air Pollutants</a:t>
            </a:r>
          </a:p>
        </p:txBody>
      </p:sp>
      <p:sp>
        <p:nvSpPr>
          <p:cNvPr id="6" name="Slide Number Placeholder 5"/>
          <p:cNvSpPr>
            <a:spLocks noGrp="1"/>
          </p:cNvSpPr>
          <p:nvPr>
            <p:ph type="sldNum" sz="quarter" idx="12"/>
          </p:nvPr>
        </p:nvSpPr>
        <p:spPr/>
        <p:txBody>
          <a:bodyPr/>
          <a:lstStyle/>
          <a:p>
            <a:pPr>
              <a:defRPr/>
            </a:pPr>
            <a:fld id="{6E33DBC3-4445-4A24-9403-1551C951508D}" type="slidenum">
              <a:rPr lang="en-US"/>
              <a:pPr>
                <a:defRPr/>
              </a:pPr>
              <a:t>17</a:t>
            </a:fld>
            <a:endParaRPr lang="en-US"/>
          </a:p>
        </p:txBody>
      </p:sp>
      <p:sp>
        <p:nvSpPr>
          <p:cNvPr id="26627" name="Text Box 6"/>
          <p:cNvSpPr txBox="1">
            <a:spLocks noChangeArrowheads="1"/>
          </p:cNvSpPr>
          <p:nvPr/>
        </p:nvSpPr>
        <p:spPr bwMode="auto">
          <a:xfrm>
            <a:off x="1136469" y="1652455"/>
            <a:ext cx="9120051" cy="584775"/>
          </a:xfrm>
          <a:prstGeom prst="rect">
            <a:avLst/>
          </a:prstGeom>
          <a:noFill/>
          <a:ln w="9525">
            <a:noFill/>
            <a:miter lim="800000"/>
            <a:headEnd/>
            <a:tailEnd/>
          </a:ln>
        </p:spPr>
        <p:txBody>
          <a:bodyPr wrap="square">
            <a:spAutoFit/>
          </a:bodyPr>
          <a:lstStyle/>
          <a:p>
            <a:pPr algn="ctr">
              <a:spcBef>
                <a:spcPct val="50000"/>
              </a:spcBef>
            </a:pPr>
            <a:r>
              <a:rPr lang="en-US" sz="3200" dirty="0">
                <a:solidFill>
                  <a:schemeClr val="bg1"/>
                </a:solidFill>
                <a:latin typeface="Tahoma" pitchFamily="34" charset="0"/>
              </a:rPr>
              <a:t>CO, SO</a:t>
            </a:r>
            <a:r>
              <a:rPr lang="en-US" sz="3200" baseline="-25000" dirty="0">
                <a:solidFill>
                  <a:schemeClr val="bg1"/>
                </a:solidFill>
                <a:latin typeface="Tahoma" pitchFamily="34" charset="0"/>
              </a:rPr>
              <a:t>2</a:t>
            </a:r>
            <a:r>
              <a:rPr lang="en-US" sz="3200" dirty="0">
                <a:solidFill>
                  <a:schemeClr val="bg1"/>
                </a:solidFill>
                <a:latin typeface="Tahoma" pitchFamily="34" charset="0"/>
              </a:rPr>
              <a:t>, </a:t>
            </a:r>
            <a:r>
              <a:rPr lang="en-US" sz="3200" dirty="0" err="1">
                <a:solidFill>
                  <a:schemeClr val="bg1"/>
                </a:solidFill>
                <a:latin typeface="Tahoma" pitchFamily="34" charset="0"/>
              </a:rPr>
              <a:t>NO</a:t>
            </a:r>
            <a:r>
              <a:rPr lang="en-US" sz="3200" baseline="-25000" dirty="0" err="1">
                <a:solidFill>
                  <a:schemeClr val="bg1"/>
                </a:solidFill>
                <a:latin typeface="Tahoma" pitchFamily="34" charset="0"/>
              </a:rPr>
              <a:t>x</a:t>
            </a:r>
            <a:r>
              <a:rPr lang="en-US" sz="3200" dirty="0">
                <a:solidFill>
                  <a:schemeClr val="bg1"/>
                </a:solidFill>
                <a:latin typeface="Tahoma" pitchFamily="34" charset="0"/>
              </a:rPr>
              <a:t>, O</a:t>
            </a:r>
            <a:r>
              <a:rPr lang="en-US" sz="3200" baseline="-25000" dirty="0">
                <a:solidFill>
                  <a:schemeClr val="bg1"/>
                </a:solidFill>
                <a:latin typeface="Tahoma" pitchFamily="34" charset="0"/>
              </a:rPr>
              <a:t>3</a:t>
            </a:r>
            <a:r>
              <a:rPr lang="en-US" sz="3200" dirty="0">
                <a:solidFill>
                  <a:schemeClr val="bg1"/>
                </a:solidFill>
                <a:latin typeface="Tahoma" pitchFamily="34" charset="0"/>
              </a:rPr>
              <a:t>, </a:t>
            </a:r>
            <a:r>
              <a:rPr lang="en-US" sz="3200" dirty="0" err="1">
                <a:solidFill>
                  <a:schemeClr val="bg1"/>
                </a:solidFill>
                <a:latin typeface="Tahoma" pitchFamily="34" charset="0"/>
              </a:rPr>
              <a:t>Pb</a:t>
            </a:r>
            <a:r>
              <a:rPr lang="en-US" sz="3200" dirty="0">
                <a:solidFill>
                  <a:schemeClr val="bg1"/>
                </a:solidFill>
                <a:latin typeface="Tahoma" pitchFamily="34" charset="0"/>
              </a:rPr>
              <a:t>, PM</a:t>
            </a:r>
            <a:r>
              <a:rPr lang="en-US" sz="3200" baseline="-25000" dirty="0">
                <a:solidFill>
                  <a:schemeClr val="bg1"/>
                </a:solidFill>
                <a:latin typeface="Tahoma" pitchFamily="34" charset="0"/>
              </a:rPr>
              <a:t>10</a:t>
            </a:r>
            <a:r>
              <a:rPr lang="en-US" sz="3200" dirty="0">
                <a:solidFill>
                  <a:schemeClr val="bg1"/>
                </a:solidFill>
                <a:latin typeface="Tahoma" pitchFamily="34" charset="0"/>
              </a:rPr>
              <a:t>, PM</a:t>
            </a:r>
            <a:r>
              <a:rPr lang="en-US" sz="3200" baseline="-25000" dirty="0">
                <a:solidFill>
                  <a:schemeClr val="bg1"/>
                </a:solidFill>
                <a:latin typeface="Tahoma" pitchFamily="34" charset="0"/>
              </a:rPr>
              <a:t>2.5</a:t>
            </a:r>
          </a:p>
        </p:txBody>
      </p:sp>
      <p:sp>
        <p:nvSpPr>
          <p:cNvPr id="58375" name="Text Box 7"/>
          <p:cNvSpPr txBox="1">
            <a:spLocks noChangeArrowheads="1"/>
          </p:cNvSpPr>
          <p:nvPr/>
        </p:nvSpPr>
        <p:spPr bwMode="auto">
          <a:xfrm>
            <a:off x="600891" y="2355397"/>
            <a:ext cx="10907486" cy="1200329"/>
          </a:xfrm>
          <a:prstGeom prst="rect">
            <a:avLst/>
          </a:prstGeom>
          <a:noFill/>
          <a:ln w="9525">
            <a:noFill/>
            <a:miter lim="800000"/>
            <a:headEnd/>
            <a:tailEnd/>
          </a:ln>
        </p:spPr>
        <p:txBody>
          <a:bodyPr wrap="square">
            <a:spAutoFit/>
          </a:bodyPr>
          <a:lstStyle/>
          <a:p>
            <a:pPr>
              <a:spcBef>
                <a:spcPct val="50000"/>
              </a:spcBef>
            </a:pPr>
            <a:r>
              <a:rPr lang="en-US" sz="2400" dirty="0">
                <a:solidFill>
                  <a:srgbClr val="FFCC00"/>
                </a:solidFill>
                <a:latin typeface="Tahoma" pitchFamily="34" charset="0"/>
              </a:rPr>
              <a:t>Carbon Monoxide (CO)</a:t>
            </a:r>
            <a:r>
              <a:rPr lang="en-US" sz="2400" dirty="0">
                <a:solidFill>
                  <a:schemeClr val="bg1"/>
                </a:solidFill>
                <a:latin typeface="Tahoma" pitchFamily="34" charset="0"/>
              </a:rPr>
              <a:t> – a primary pollutant originating from incomplete combustion.  Most CO emissions are from mobile sources (i.e., cars and trucks).  CO reduces oxygen delivery to the body’s organs and tissues.</a:t>
            </a:r>
          </a:p>
        </p:txBody>
      </p:sp>
      <p:sp>
        <p:nvSpPr>
          <p:cNvPr id="58376" name="Text Box 8"/>
          <p:cNvSpPr txBox="1">
            <a:spLocks noChangeArrowheads="1"/>
          </p:cNvSpPr>
          <p:nvPr/>
        </p:nvSpPr>
        <p:spPr bwMode="auto">
          <a:xfrm>
            <a:off x="653143" y="4038600"/>
            <a:ext cx="10894423" cy="1569660"/>
          </a:xfrm>
          <a:prstGeom prst="rect">
            <a:avLst/>
          </a:prstGeom>
          <a:noFill/>
          <a:ln w="9525">
            <a:noFill/>
            <a:miter lim="800000"/>
            <a:headEnd/>
            <a:tailEnd/>
          </a:ln>
        </p:spPr>
        <p:txBody>
          <a:bodyPr wrap="square">
            <a:spAutoFit/>
          </a:bodyPr>
          <a:lstStyle/>
          <a:p>
            <a:pPr>
              <a:spcBef>
                <a:spcPct val="50000"/>
              </a:spcBef>
            </a:pPr>
            <a:r>
              <a:rPr lang="en-US" sz="2400" dirty="0">
                <a:solidFill>
                  <a:srgbClr val="FFCC00"/>
                </a:solidFill>
                <a:latin typeface="Tahoma" pitchFamily="34" charset="0"/>
              </a:rPr>
              <a:t>Sulfur Dioxide (SO</a:t>
            </a:r>
            <a:r>
              <a:rPr lang="en-US" sz="2400" baseline="-25000" dirty="0">
                <a:solidFill>
                  <a:srgbClr val="FFCC00"/>
                </a:solidFill>
                <a:latin typeface="Tahoma" pitchFamily="34" charset="0"/>
              </a:rPr>
              <a:t>2</a:t>
            </a:r>
            <a:r>
              <a:rPr lang="en-US" sz="2400" dirty="0">
                <a:solidFill>
                  <a:srgbClr val="FFCC00"/>
                </a:solidFill>
                <a:latin typeface="Tahoma" pitchFamily="34" charset="0"/>
              </a:rPr>
              <a:t>)</a:t>
            </a:r>
            <a:r>
              <a:rPr lang="en-US" sz="2400" dirty="0">
                <a:solidFill>
                  <a:schemeClr val="bg1"/>
                </a:solidFill>
                <a:latin typeface="Tahoma" pitchFamily="34" charset="0"/>
              </a:rPr>
              <a:t> – a primary pollutant emitted by fossil fuel combustion, refineries, smelters, and other industrial facilities.  Most SO</a:t>
            </a:r>
            <a:r>
              <a:rPr lang="en-US" sz="2400" baseline="-25000" dirty="0">
                <a:solidFill>
                  <a:schemeClr val="bg1"/>
                </a:solidFill>
                <a:latin typeface="Tahoma" pitchFamily="34" charset="0"/>
              </a:rPr>
              <a:t>2</a:t>
            </a:r>
            <a:r>
              <a:rPr lang="en-US" sz="2400" dirty="0">
                <a:solidFill>
                  <a:schemeClr val="bg1"/>
                </a:solidFill>
                <a:latin typeface="Tahoma" pitchFamily="34" charset="0"/>
              </a:rPr>
              <a:t> emissions are from point sources (i.e., smokestacks).  Acute exposure to SO</a:t>
            </a:r>
            <a:r>
              <a:rPr lang="en-US" sz="2400" baseline="-25000" dirty="0">
                <a:solidFill>
                  <a:schemeClr val="bg1"/>
                </a:solidFill>
                <a:latin typeface="Tahoma" pitchFamily="34" charset="0"/>
              </a:rPr>
              <a:t>2</a:t>
            </a:r>
            <a:r>
              <a:rPr lang="en-US" sz="2400" dirty="0">
                <a:solidFill>
                  <a:schemeClr val="bg1"/>
                </a:solidFill>
                <a:latin typeface="Tahoma" pitchFamily="34" charset="0"/>
              </a:rPr>
              <a:t> can cause respiratory illness especially in children, the elderly, and asthmatics.</a:t>
            </a:r>
          </a:p>
        </p:txBody>
      </p:sp>
    </p:spTree>
    <p:extLst>
      <p:ext uri="{BB962C8B-B14F-4D97-AF65-F5344CB8AC3E}">
        <p14:creationId xmlns:p14="http://schemas.microsoft.com/office/powerpoint/2010/main" val="267748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5" grpId="0"/>
      <p:bldP spid="583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a:xfrm>
            <a:off x="1981200" y="76200"/>
            <a:ext cx="8229600" cy="1143000"/>
          </a:xfrm>
        </p:spPr>
        <p:txBody>
          <a:bodyPr/>
          <a:lstStyle/>
          <a:p>
            <a:pPr eaLnBrk="1" hangingPunct="1"/>
            <a:r>
              <a:rPr lang="en-US" smtClean="0">
                <a:solidFill>
                  <a:srgbClr val="FFCC00"/>
                </a:solidFill>
              </a:rPr>
              <a:t>Criteria Air Pollutants</a:t>
            </a:r>
          </a:p>
        </p:txBody>
      </p:sp>
      <p:sp>
        <p:nvSpPr>
          <p:cNvPr id="4" name="Slide Number Placeholder 5"/>
          <p:cNvSpPr>
            <a:spLocks noGrp="1"/>
          </p:cNvSpPr>
          <p:nvPr>
            <p:ph type="sldNum" sz="quarter" idx="12"/>
          </p:nvPr>
        </p:nvSpPr>
        <p:spPr/>
        <p:txBody>
          <a:bodyPr/>
          <a:lstStyle/>
          <a:p>
            <a:pPr>
              <a:defRPr/>
            </a:pPr>
            <a:fld id="{F6E37FDC-966F-4AD4-ADE9-69979B520B37}" type="slidenum">
              <a:rPr lang="en-US"/>
              <a:pPr>
                <a:defRPr/>
              </a:pPr>
              <a:t>18</a:t>
            </a:fld>
            <a:endParaRPr lang="en-US"/>
          </a:p>
        </p:txBody>
      </p:sp>
      <p:sp>
        <p:nvSpPr>
          <p:cNvPr id="28675" name="Text Box 3"/>
          <p:cNvSpPr txBox="1">
            <a:spLocks noChangeArrowheads="1"/>
          </p:cNvSpPr>
          <p:nvPr/>
        </p:nvSpPr>
        <p:spPr bwMode="auto">
          <a:xfrm>
            <a:off x="457200" y="1860642"/>
            <a:ext cx="11734800" cy="2862322"/>
          </a:xfrm>
          <a:prstGeom prst="rect">
            <a:avLst/>
          </a:prstGeom>
          <a:noFill/>
          <a:ln w="9525">
            <a:noFill/>
            <a:miter lim="800000"/>
            <a:headEnd/>
            <a:tailEnd/>
          </a:ln>
        </p:spPr>
        <p:txBody>
          <a:bodyPr wrap="square">
            <a:spAutoFit/>
          </a:bodyPr>
          <a:lstStyle/>
          <a:p>
            <a:pPr>
              <a:spcBef>
                <a:spcPct val="50000"/>
              </a:spcBef>
            </a:pPr>
            <a:r>
              <a:rPr lang="en-US" sz="2400" dirty="0">
                <a:solidFill>
                  <a:srgbClr val="FFCC00"/>
                </a:solidFill>
                <a:latin typeface="Tahoma" pitchFamily="34" charset="0"/>
              </a:rPr>
              <a:t>Lead (</a:t>
            </a:r>
            <a:r>
              <a:rPr lang="en-US" sz="2400" dirty="0" err="1">
                <a:solidFill>
                  <a:srgbClr val="FFCC00"/>
                </a:solidFill>
                <a:latin typeface="Tahoma" pitchFamily="34" charset="0"/>
              </a:rPr>
              <a:t>Pb</a:t>
            </a:r>
            <a:r>
              <a:rPr lang="en-US" sz="2400" dirty="0">
                <a:solidFill>
                  <a:srgbClr val="FFCC00"/>
                </a:solidFill>
                <a:latin typeface="Tahoma" pitchFamily="34" charset="0"/>
              </a:rPr>
              <a:t>)</a:t>
            </a:r>
            <a:r>
              <a:rPr lang="en-US" sz="2400" dirty="0">
                <a:solidFill>
                  <a:schemeClr val="bg1"/>
                </a:solidFill>
                <a:latin typeface="Tahoma" pitchFamily="34" charset="0"/>
              </a:rPr>
              <a:t> – a primary pollutant emitted by industrial facilities and by some types of motor vehicles.  </a:t>
            </a:r>
            <a:r>
              <a:rPr lang="en-US" sz="2400" dirty="0" err="1">
                <a:solidFill>
                  <a:schemeClr val="bg1"/>
                </a:solidFill>
                <a:latin typeface="Tahoma" pitchFamily="34" charset="0"/>
              </a:rPr>
              <a:t>Pb</a:t>
            </a:r>
            <a:r>
              <a:rPr lang="en-US" sz="2400" dirty="0">
                <a:solidFill>
                  <a:schemeClr val="bg1"/>
                </a:solidFill>
                <a:latin typeface="Tahoma" pitchFamily="34" charset="0"/>
              </a:rPr>
              <a:t> exposure can adversely affect the nervous system, kidney function, immune system, reproductive and developmental systems and the cardiovascular system.   is linked to airway inflammation in healthy people and increased respiratory symptoms in asthmatics.  </a:t>
            </a:r>
          </a:p>
          <a:p>
            <a:pPr>
              <a:spcBef>
                <a:spcPct val="50000"/>
              </a:spcBef>
            </a:pPr>
            <a:r>
              <a:rPr lang="en-US" sz="2400" dirty="0">
                <a:solidFill>
                  <a:schemeClr val="bg1"/>
                </a:solidFill>
                <a:latin typeface="Tahoma" pitchFamily="34" charset="0"/>
              </a:rPr>
              <a:t>Infants and young children are especially sensitive to </a:t>
            </a:r>
            <a:r>
              <a:rPr lang="en-US" sz="2400" dirty="0" err="1">
                <a:solidFill>
                  <a:schemeClr val="bg1"/>
                </a:solidFill>
                <a:latin typeface="Tahoma" pitchFamily="34" charset="0"/>
              </a:rPr>
              <a:t>Pb</a:t>
            </a:r>
            <a:r>
              <a:rPr lang="en-US" sz="2400" dirty="0">
                <a:solidFill>
                  <a:schemeClr val="bg1"/>
                </a:solidFill>
                <a:latin typeface="Tahoma" pitchFamily="34" charset="0"/>
              </a:rPr>
              <a:t> exposure which can contribute to behavioral problems, learning deficits, and permanently lowered IQ.</a:t>
            </a:r>
          </a:p>
        </p:txBody>
      </p:sp>
    </p:spTree>
    <p:extLst>
      <p:ext uri="{BB962C8B-B14F-4D97-AF65-F5344CB8AC3E}">
        <p14:creationId xmlns:p14="http://schemas.microsoft.com/office/powerpoint/2010/main" val="4542299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1981200" y="76200"/>
            <a:ext cx="8229600" cy="1143000"/>
          </a:xfrm>
        </p:spPr>
        <p:txBody>
          <a:bodyPr/>
          <a:lstStyle/>
          <a:p>
            <a:pPr eaLnBrk="1" hangingPunct="1"/>
            <a:r>
              <a:rPr lang="en-US" smtClean="0">
                <a:solidFill>
                  <a:srgbClr val="FFCC00"/>
                </a:solidFill>
              </a:rPr>
              <a:t>Criteria Air Pollutants</a:t>
            </a:r>
          </a:p>
        </p:txBody>
      </p:sp>
      <p:sp>
        <p:nvSpPr>
          <p:cNvPr id="5" name="Slide Number Placeholder 5"/>
          <p:cNvSpPr>
            <a:spLocks noGrp="1"/>
          </p:cNvSpPr>
          <p:nvPr>
            <p:ph type="sldNum" sz="quarter" idx="12"/>
          </p:nvPr>
        </p:nvSpPr>
        <p:spPr/>
        <p:txBody>
          <a:bodyPr/>
          <a:lstStyle/>
          <a:p>
            <a:pPr>
              <a:defRPr/>
            </a:pPr>
            <a:fld id="{E9349BD0-3639-4E34-8CC9-1DEEE6B43FFC}" type="slidenum">
              <a:rPr lang="en-US"/>
              <a:pPr>
                <a:defRPr/>
              </a:pPr>
              <a:t>19</a:t>
            </a:fld>
            <a:endParaRPr lang="en-US"/>
          </a:p>
        </p:txBody>
      </p:sp>
      <p:sp>
        <p:nvSpPr>
          <p:cNvPr id="27651" name="Text Box 4"/>
          <p:cNvSpPr txBox="1">
            <a:spLocks noChangeArrowheads="1"/>
          </p:cNvSpPr>
          <p:nvPr/>
        </p:nvSpPr>
        <p:spPr bwMode="auto">
          <a:xfrm>
            <a:off x="391885" y="1800860"/>
            <a:ext cx="11377749" cy="1569660"/>
          </a:xfrm>
          <a:prstGeom prst="rect">
            <a:avLst/>
          </a:prstGeom>
          <a:noFill/>
          <a:ln w="9525">
            <a:noFill/>
            <a:miter lim="800000"/>
            <a:headEnd/>
            <a:tailEnd/>
          </a:ln>
        </p:spPr>
        <p:txBody>
          <a:bodyPr wrap="square">
            <a:spAutoFit/>
          </a:bodyPr>
          <a:lstStyle/>
          <a:p>
            <a:pPr>
              <a:spcBef>
                <a:spcPct val="50000"/>
              </a:spcBef>
            </a:pPr>
            <a:r>
              <a:rPr lang="en-US" sz="2400" dirty="0">
                <a:solidFill>
                  <a:srgbClr val="FFCC00"/>
                </a:solidFill>
                <a:latin typeface="Tahoma" pitchFamily="34" charset="0"/>
              </a:rPr>
              <a:t>Nitrogen Oxides (</a:t>
            </a:r>
            <a:r>
              <a:rPr lang="en-US" sz="2400" dirty="0" err="1">
                <a:solidFill>
                  <a:srgbClr val="FFCC00"/>
                </a:solidFill>
                <a:latin typeface="Tahoma" pitchFamily="34" charset="0"/>
              </a:rPr>
              <a:t>NO</a:t>
            </a:r>
            <a:r>
              <a:rPr lang="en-US" sz="2400" baseline="-25000" dirty="0" err="1">
                <a:solidFill>
                  <a:srgbClr val="FFCC00"/>
                </a:solidFill>
                <a:latin typeface="Tahoma" pitchFamily="34" charset="0"/>
              </a:rPr>
              <a:t>x</a:t>
            </a:r>
            <a:r>
              <a:rPr lang="en-US" sz="2400" dirty="0">
                <a:solidFill>
                  <a:srgbClr val="FFCC00"/>
                </a:solidFill>
                <a:latin typeface="Tahoma" pitchFamily="34" charset="0"/>
              </a:rPr>
              <a:t>)</a:t>
            </a:r>
            <a:r>
              <a:rPr lang="en-US" sz="2400" dirty="0">
                <a:solidFill>
                  <a:schemeClr val="bg1"/>
                </a:solidFill>
                <a:latin typeface="Tahoma" pitchFamily="34" charset="0"/>
              </a:rPr>
              <a:t> – a primary pollutant emitted by high temperature combustion.  </a:t>
            </a:r>
            <a:r>
              <a:rPr lang="en-US" sz="2400" dirty="0" err="1">
                <a:solidFill>
                  <a:schemeClr val="bg1"/>
                </a:solidFill>
                <a:latin typeface="Tahoma" pitchFamily="34" charset="0"/>
              </a:rPr>
              <a:t>NO</a:t>
            </a:r>
            <a:r>
              <a:rPr lang="en-US" sz="2400" baseline="-25000" dirty="0" err="1">
                <a:solidFill>
                  <a:schemeClr val="bg1"/>
                </a:solidFill>
                <a:latin typeface="Tahoma" pitchFamily="34" charset="0"/>
              </a:rPr>
              <a:t>x</a:t>
            </a:r>
            <a:r>
              <a:rPr lang="en-US" sz="2400" dirty="0">
                <a:solidFill>
                  <a:schemeClr val="bg1"/>
                </a:solidFill>
                <a:latin typeface="Tahoma" pitchFamily="34" charset="0"/>
              </a:rPr>
              <a:t> emissions come from both mobile and point sources.  Acute exposure to </a:t>
            </a:r>
            <a:r>
              <a:rPr lang="en-US" sz="2400" dirty="0" err="1">
                <a:solidFill>
                  <a:schemeClr val="bg1"/>
                </a:solidFill>
                <a:latin typeface="Tahoma" pitchFamily="34" charset="0"/>
              </a:rPr>
              <a:t>NO</a:t>
            </a:r>
            <a:r>
              <a:rPr lang="en-US" sz="2400" baseline="-25000" dirty="0" err="1">
                <a:solidFill>
                  <a:schemeClr val="bg1"/>
                </a:solidFill>
                <a:latin typeface="Tahoma" pitchFamily="34" charset="0"/>
              </a:rPr>
              <a:t>x</a:t>
            </a:r>
            <a:r>
              <a:rPr lang="en-US" sz="2400" dirty="0">
                <a:solidFill>
                  <a:schemeClr val="bg1"/>
                </a:solidFill>
                <a:latin typeface="Tahoma" pitchFamily="34" charset="0"/>
              </a:rPr>
              <a:t> is linked to airway inflammation in healthy people and increased respiratory symptoms in asthmatics.</a:t>
            </a:r>
          </a:p>
        </p:txBody>
      </p:sp>
      <p:sp>
        <p:nvSpPr>
          <p:cNvPr id="60421" name="Text Box 5"/>
          <p:cNvSpPr txBox="1">
            <a:spLocks noChangeArrowheads="1"/>
          </p:cNvSpPr>
          <p:nvPr/>
        </p:nvSpPr>
        <p:spPr bwMode="auto">
          <a:xfrm>
            <a:off x="522514" y="3886200"/>
            <a:ext cx="11247120" cy="1569660"/>
          </a:xfrm>
          <a:prstGeom prst="rect">
            <a:avLst/>
          </a:prstGeom>
          <a:noFill/>
          <a:ln w="9525">
            <a:noFill/>
            <a:miter lim="800000"/>
            <a:headEnd/>
            <a:tailEnd/>
          </a:ln>
        </p:spPr>
        <p:txBody>
          <a:bodyPr wrap="square">
            <a:spAutoFit/>
          </a:bodyPr>
          <a:lstStyle/>
          <a:p>
            <a:pPr>
              <a:spcBef>
                <a:spcPct val="50000"/>
              </a:spcBef>
            </a:pPr>
            <a:r>
              <a:rPr lang="en-US" sz="2400" dirty="0">
                <a:solidFill>
                  <a:srgbClr val="FFCC00"/>
                </a:solidFill>
                <a:latin typeface="Tahoma" pitchFamily="34" charset="0"/>
              </a:rPr>
              <a:t>Ozone (O</a:t>
            </a:r>
            <a:r>
              <a:rPr lang="en-US" sz="2400" baseline="-25000" dirty="0">
                <a:solidFill>
                  <a:srgbClr val="FFCC00"/>
                </a:solidFill>
                <a:latin typeface="Tahoma" pitchFamily="34" charset="0"/>
              </a:rPr>
              <a:t>3</a:t>
            </a:r>
            <a:r>
              <a:rPr lang="en-US" sz="2400" dirty="0">
                <a:solidFill>
                  <a:srgbClr val="FFCC00"/>
                </a:solidFill>
                <a:latin typeface="Tahoma" pitchFamily="34" charset="0"/>
              </a:rPr>
              <a:t>)</a:t>
            </a:r>
            <a:r>
              <a:rPr lang="en-US" sz="2400" dirty="0">
                <a:solidFill>
                  <a:schemeClr val="bg1"/>
                </a:solidFill>
                <a:latin typeface="Tahoma" pitchFamily="34" charset="0"/>
              </a:rPr>
              <a:t> – a secondary pollutant formed by photochemical reactions of </a:t>
            </a:r>
            <a:r>
              <a:rPr lang="en-US" sz="2400" dirty="0" err="1">
                <a:solidFill>
                  <a:schemeClr val="bg1"/>
                </a:solidFill>
                <a:latin typeface="Tahoma" pitchFamily="34" charset="0"/>
              </a:rPr>
              <a:t>NOx</a:t>
            </a:r>
            <a:r>
              <a:rPr lang="en-US" sz="2400" dirty="0">
                <a:solidFill>
                  <a:schemeClr val="bg1"/>
                </a:solidFill>
                <a:latin typeface="Tahoma" pitchFamily="34" charset="0"/>
              </a:rPr>
              <a:t> and volatile organic compounds (VOCs).  Acute exposure to O</a:t>
            </a:r>
            <a:r>
              <a:rPr lang="en-US" sz="2400" baseline="-25000" dirty="0">
                <a:solidFill>
                  <a:schemeClr val="bg1"/>
                </a:solidFill>
                <a:latin typeface="Tahoma" pitchFamily="34" charset="0"/>
              </a:rPr>
              <a:t>3</a:t>
            </a:r>
            <a:r>
              <a:rPr lang="en-US" sz="2400" dirty="0">
                <a:solidFill>
                  <a:schemeClr val="bg1"/>
                </a:solidFill>
                <a:latin typeface="Tahoma" pitchFamily="34" charset="0"/>
              </a:rPr>
              <a:t> can trigger a variety of health problems including chest pain coughing, throat irritation, and congestion.  It also worsens bronchitis, emphysema, and asthma.</a:t>
            </a:r>
          </a:p>
        </p:txBody>
      </p:sp>
    </p:spTree>
    <p:extLst>
      <p:ext uri="{BB962C8B-B14F-4D97-AF65-F5344CB8AC3E}">
        <p14:creationId xmlns:p14="http://schemas.microsoft.com/office/powerpoint/2010/main" val="263097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Basics of air pollution monitoring</a:t>
            </a:r>
          </a:p>
          <a:p>
            <a:r>
              <a:rPr lang="en-US" dirty="0" smtClean="0"/>
              <a:t>Sensors commonly used</a:t>
            </a:r>
          </a:p>
          <a:p>
            <a:r>
              <a:rPr lang="en-US" dirty="0" smtClean="0"/>
              <a:t>Integrating air quality observations from diverse sources</a:t>
            </a:r>
            <a:endParaRPr lang="en-US" dirty="0"/>
          </a:p>
        </p:txBody>
      </p:sp>
    </p:spTree>
    <p:extLst>
      <p:ext uri="{BB962C8B-B14F-4D97-AF65-F5344CB8AC3E}">
        <p14:creationId xmlns:p14="http://schemas.microsoft.com/office/powerpoint/2010/main" val="8042453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IOT NO2 sensor</a:t>
            </a:r>
            <a:endParaRPr lang="en-US" dirty="0"/>
          </a:p>
        </p:txBody>
      </p:sp>
      <p:pic>
        <p:nvPicPr>
          <p:cNvPr id="4" name="Content Placeholder 3"/>
          <p:cNvPicPr>
            <a:picLocks noGrp="1" noChangeAspect="1"/>
          </p:cNvPicPr>
          <p:nvPr>
            <p:ph idx="1"/>
          </p:nvPr>
        </p:nvPicPr>
        <p:blipFill>
          <a:blip r:embed="rId2"/>
          <a:stretch>
            <a:fillRect/>
          </a:stretch>
        </p:blipFill>
        <p:spPr>
          <a:xfrm>
            <a:off x="2066363" y="1646238"/>
            <a:ext cx="8059273" cy="4525962"/>
          </a:xfrm>
          <a:prstGeom prst="rect">
            <a:avLst/>
          </a:prstGeom>
        </p:spPr>
      </p:pic>
    </p:spTree>
    <p:extLst>
      <p:ext uri="{BB962C8B-B14F-4D97-AF65-F5344CB8AC3E}">
        <p14:creationId xmlns:p14="http://schemas.microsoft.com/office/powerpoint/2010/main" val="4072357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Comparing NO2 Sensors</a:t>
            </a:r>
            <a:endParaRPr lang="en-US" dirty="0"/>
          </a:p>
        </p:txBody>
      </p:sp>
      <p:pic>
        <p:nvPicPr>
          <p:cNvPr id="4" name="Content Placeholder 3"/>
          <p:cNvPicPr>
            <a:picLocks noGrp="1" noChangeAspect="1"/>
          </p:cNvPicPr>
          <p:nvPr>
            <p:ph idx="1"/>
          </p:nvPr>
        </p:nvPicPr>
        <p:blipFill>
          <a:blip r:embed="rId2"/>
          <a:stretch>
            <a:fillRect/>
          </a:stretch>
        </p:blipFill>
        <p:spPr>
          <a:xfrm>
            <a:off x="2479592" y="1445070"/>
            <a:ext cx="7331920" cy="5089894"/>
          </a:xfrm>
          <a:prstGeom prst="rect">
            <a:avLst/>
          </a:prstGeom>
        </p:spPr>
      </p:pic>
    </p:spTree>
    <p:extLst>
      <p:ext uri="{BB962C8B-B14F-4D97-AF65-F5344CB8AC3E}">
        <p14:creationId xmlns:p14="http://schemas.microsoft.com/office/powerpoint/2010/main" val="3049031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Ozone Gas Phase Sensors</a:t>
            </a:r>
            <a:endParaRPr lang="en-US" dirty="0"/>
          </a:p>
        </p:txBody>
      </p:sp>
      <p:sp>
        <p:nvSpPr>
          <p:cNvPr id="5" name="Rectangle 3"/>
          <p:cNvSpPr txBox="1">
            <a:spLocks noChangeArrowheads="1"/>
          </p:cNvSpPr>
          <p:nvPr/>
        </p:nvSpPr>
        <p:spPr>
          <a:xfrm>
            <a:off x="6230982" y="1752600"/>
            <a:ext cx="5264332" cy="4572000"/>
          </a:xfrm>
          <a:prstGeom prst="rect">
            <a:avLst/>
          </a:prstGeom>
        </p:spPr>
        <p:txBody>
          <a:bodyPr>
            <a:normAutofit/>
          </a:bodyPr>
          <a:lstStyle/>
          <a:p>
            <a:pPr>
              <a:buFont typeface="Arial" pitchFamily="34" charset="0"/>
              <a:buChar char="•"/>
            </a:pPr>
            <a:r>
              <a:rPr lang="en-US" sz="2800" b="1" dirty="0" smtClean="0"/>
              <a:t>Electrochemical cells</a:t>
            </a:r>
          </a:p>
          <a:p>
            <a:r>
              <a:rPr lang="en-US" sz="2800" dirty="0" smtClean="0"/>
              <a:t>--</a:t>
            </a:r>
            <a:r>
              <a:rPr lang="en-US" sz="2400" dirty="0" smtClean="0"/>
              <a:t>All </a:t>
            </a:r>
            <a:r>
              <a:rPr lang="en-US" sz="2400" dirty="0"/>
              <a:t>gases are detected by air passing over </a:t>
            </a:r>
            <a:r>
              <a:rPr lang="en-US" sz="2400" dirty="0" smtClean="0"/>
              <a:t>electrochemical</a:t>
            </a:r>
          </a:p>
          <a:p>
            <a:pPr>
              <a:buFont typeface="Arial" pitchFamily="34" charset="0"/>
              <a:buChar char="•"/>
            </a:pPr>
            <a:r>
              <a:rPr lang="en-US" sz="2800" b="1" dirty="0"/>
              <a:t>Gas-sensitive </a:t>
            </a:r>
            <a:r>
              <a:rPr lang="en-US" sz="2800" b="1" dirty="0" smtClean="0"/>
              <a:t>semiconductors </a:t>
            </a:r>
            <a:r>
              <a:rPr lang="en-US" sz="2800" b="1" dirty="0"/>
              <a:t>(GSS</a:t>
            </a:r>
            <a:r>
              <a:rPr lang="en-US" sz="2800" b="1" dirty="0" smtClean="0"/>
              <a:t>)</a:t>
            </a:r>
          </a:p>
          <a:p>
            <a:pPr>
              <a:buFont typeface="Arial" pitchFamily="34" charset="0"/>
              <a:buChar char="•"/>
            </a:pPr>
            <a:r>
              <a:rPr lang="en-US" sz="2800" b="1" dirty="0" smtClean="0"/>
              <a:t>UV-based detection</a:t>
            </a:r>
          </a:p>
          <a:p>
            <a:endParaRPr kumimoji="0" lang="en-US" altLang="en-US" sz="2600" b="0" i="0" u="none" strike="noStrike" kern="1200" cap="none" spc="0" normalizeH="0" baseline="0" noProof="0" dirty="0">
              <a:ln>
                <a:noFill/>
              </a:ln>
              <a:solidFill>
                <a:schemeClr val="bg1"/>
              </a:solidFill>
              <a:effectLst/>
              <a:uLnTx/>
              <a:uFillTx/>
              <a:latin typeface="+mn-lt"/>
              <a:ea typeface="+mn-ea"/>
              <a:cs typeface="+mn-cs"/>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6142" y="1537447"/>
            <a:ext cx="4798904" cy="3397624"/>
          </a:xfrm>
        </p:spPr>
      </p:pic>
      <p:sp>
        <p:nvSpPr>
          <p:cNvPr id="8" name="TextBox 7"/>
          <p:cNvSpPr txBox="1"/>
          <p:nvPr/>
        </p:nvSpPr>
        <p:spPr>
          <a:xfrm>
            <a:off x="954741" y="4935071"/>
            <a:ext cx="3692036" cy="369332"/>
          </a:xfrm>
          <a:prstGeom prst="rect">
            <a:avLst/>
          </a:prstGeom>
          <a:noFill/>
        </p:spPr>
        <p:txBody>
          <a:bodyPr wrap="none" rtlCol="0">
            <a:spAutoFit/>
          </a:bodyPr>
          <a:lstStyle/>
          <a:p>
            <a:r>
              <a:rPr lang="en-US" dirty="0" err="1" smtClean="0"/>
              <a:t>Thermo</a:t>
            </a:r>
            <a:r>
              <a:rPr lang="en-US" dirty="0" smtClean="0"/>
              <a:t> Fisher 49i ozone monitor</a:t>
            </a:r>
            <a:endParaRPr lang="en-US" dirty="0"/>
          </a:p>
        </p:txBody>
      </p:sp>
    </p:spTree>
    <p:extLst>
      <p:ext uri="{BB962C8B-B14F-4D97-AF65-F5344CB8AC3E}">
        <p14:creationId xmlns:p14="http://schemas.microsoft.com/office/powerpoint/2010/main" val="8648567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B 205 Ozone Monitor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023" y="1396536"/>
            <a:ext cx="6396318" cy="5086686"/>
          </a:xfrm>
        </p:spPr>
      </p:pic>
      <p:sp>
        <p:nvSpPr>
          <p:cNvPr id="5" name="Rectangle 3"/>
          <p:cNvSpPr txBox="1">
            <a:spLocks noChangeArrowheads="1"/>
          </p:cNvSpPr>
          <p:nvPr/>
        </p:nvSpPr>
        <p:spPr>
          <a:xfrm>
            <a:off x="7113494" y="1752600"/>
            <a:ext cx="4381820" cy="4572000"/>
          </a:xfrm>
          <a:prstGeom prst="rect">
            <a:avLst/>
          </a:prstGeom>
        </p:spPr>
        <p:txBody>
          <a:bodyPr>
            <a:normAutofit/>
          </a:bodyPr>
          <a:lstStyle/>
          <a:p>
            <a:pPr marL="457200" indent="-457200">
              <a:buFont typeface="Arial" panose="020B0604020202020204" pitchFamily="34" charset="0"/>
              <a:buChar char="•"/>
            </a:pPr>
            <a:r>
              <a:rPr lang="en-US" sz="2800" b="1" dirty="0"/>
              <a:t>EPA Federal Equivalent Method (FEM</a:t>
            </a:r>
            <a:r>
              <a:rPr lang="en-US" sz="2800" b="1" dirty="0" smtClean="0"/>
              <a:t>)</a:t>
            </a:r>
          </a:p>
          <a:p>
            <a:pPr marL="457200" indent="-457200">
              <a:buFont typeface="Arial" panose="020B0604020202020204" pitchFamily="34" charset="0"/>
              <a:buChar char="•"/>
            </a:pPr>
            <a:r>
              <a:rPr lang="en-US" sz="2800" b="1" dirty="0" smtClean="0"/>
              <a:t>Used extensively by UTAH DAQ and in Summer Ozone Study</a:t>
            </a:r>
          </a:p>
          <a:p>
            <a:pPr marL="457200" indent="-457200">
              <a:buFont typeface="Arial" panose="020B0604020202020204" pitchFamily="34" charset="0"/>
              <a:buChar char="•"/>
            </a:pPr>
            <a:r>
              <a:rPr lang="en-US" sz="2800" b="1" dirty="0" smtClean="0"/>
              <a:t>On TRAX train and KSL helicopter</a:t>
            </a:r>
            <a:endParaRPr lang="en-US" sz="2800" b="1" dirty="0"/>
          </a:p>
          <a:p>
            <a:endParaRPr kumimoji="0" lang="en-US" altLang="en-US" sz="2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6029523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2B 205 Ozone Monitor</a:t>
            </a:r>
            <a:endParaRPr lang="en-US" dirty="0"/>
          </a:p>
        </p:txBody>
      </p:sp>
      <p:sp>
        <p:nvSpPr>
          <p:cNvPr id="3" name="Content Placeholder 2"/>
          <p:cNvSpPr>
            <a:spLocks noGrp="1"/>
          </p:cNvSpPr>
          <p:nvPr>
            <p:ph idx="1"/>
          </p:nvPr>
        </p:nvSpPr>
        <p:spPr/>
        <p:txBody>
          <a:bodyPr>
            <a:normAutofit lnSpcReduction="10000"/>
          </a:bodyPr>
          <a:lstStyle/>
          <a:p>
            <a:r>
              <a:rPr lang="en-US" dirty="0"/>
              <a:t>The Model 205 Dual Beam Ozone Monitor makes use of two detection cells </a:t>
            </a:r>
            <a:endParaRPr lang="en-US" dirty="0" smtClean="0"/>
          </a:p>
          <a:p>
            <a:r>
              <a:rPr lang="en-US" dirty="0" smtClean="0"/>
              <a:t>UV absorption at 254 nanometers (dual beam)</a:t>
            </a:r>
          </a:p>
          <a:p>
            <a:r>
              <a:rPr lang="en-US" dirty="0" smtClean="0"/>
              <a:t>In </a:t>
            </a:r>
            <a:r>
              <a:rPr lang="en-US" dirty="0"/>
              <a:t>the Dual Beam instrument, UV light intensity measurements </a:t>
            </a:r>
            <a:r>
              <a:rPr lang="en-US" i="1" dirty="0"/>
              <a:t>I</a:t>
            </a:r>
            <a:r>
              <a:rPr lang="en-US" dirty="0"/>
              <a:t>o (ozone-scrubbed air) and </a:t>
            </a:r>
            <a:r>
              <a:rPr lang="en-US" i="1" dirty="0"/>
              <a:t>I</a:t>
            </a:r>
            <a:r>
              <a:rPr lang="en-US" dirty="0"/>
              <a:t> (</a:t>
            </a:r>
            <a:r>
              <a:rPr lang="en-US" dirty="0" err="1"/>
              <a:t>unscrubbed</a:t>
            </a:r>
            <a:r>
              <a:rPr lang="en-US" dirty="0"/>
              <a:t> air) are made simultaneously. </a:t>
            </a:r>
            <a:endParaRPr lang="en-US" dirty="0" smtClean="0"/>
          </a:p>
          <a:p>
            <a:r>
              <a:rPr lang="en-US" dirty="0" smtClean="0"/>
              <a:t>Combined </a:t>
            </a:r>
            <a:r>
              <a:rPr lang="en-US" dirty="0"/>
              <a:t>with other improvements, this made it possible to reduce the time between ozone measurements to 2 seconds, making </a:t>
            </a:r>
            <a:r>
              <a:rPr lang="en-US" dirty="0" smtClean="0"/>
              <a:t>instrument </a:t>
            </a:r>
            <a:r>
              <a:rPr lang="en-US" dirty="0"/>
              <a:t>the fastest UV-based ozone monitor on the </a:t>
            </a:r>
            <a:r>
              <a:rPr lang="en-US" dirty="0" smtClean="0"/>
              <a:t>market</a:t>
            </a:r>
            <a:endParaRPr lang="en-US" dirty="0"/>
          </a:p>
        </p:txBody>
      </p:sp>
    </p:spTree>
    <p:extLst>
      <p:ext uri="{BB962C8B-B14F-4D97-AF65-F5344CB8AC3E}">
        <p14:creationId xmlns:p14="http://schemas.microsoft.com/office/powerpoint/2010/main" val="18040505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2B 205 Ozone Monitor</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504113"/>
            <a:ext cx="9906000" cy="5229736"/>
          </a:xfrm>
        </p:spPr>
      </p:pic>
    </p:spTree>
    <p:extLst>
      <p:ext uri="{BB962C8B-B14F-4D97-AF65-F5344CB8AC3E}">
        <p14:creationId xmlns:p14="http://schemas.microsoft.com/office/powerpoint/2010/main" val="12402445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7710" y="253536"/>
            <a:ext cx="3934690" cy="3921300"/>
          </a:xfrm>
        </p:spPr>
        <p:txBody>
          <a:bodyPr/>
          <a:lstStyle/>
          <a:p>
            <a:r>
              <a:rPr lang="en-US" dirty="0" smtClean="0"/>
              <a:t>Ozone  sensor comparison</a:t>
            </a:r>
            <a:endParaRPr lang="en-US" dirty="0"/>
          </a:p>
        </p:txBody>
      </p:sp>
      <p:pic>
        <p:nvPicPr>
          <p:cNvPr id="4" name="Content Placeholder 3"/>
          <p:cNvPicPr>
            <a:picLocks noGrp="1" noChangeAspect="1"/>
          </p:cNvPicPr>
          <p:nvPr>
            <p:ph idx="1"/>
          </p:nvPr>
        </p:nvPicPr>
        <p:blipFill>
          <a:blip r:embed="rId2"/>
          <a:stretch>
            <a:fillRect/>
          </a:stretch>
        </p:blipFill>
        <p:spPr>
          <a:xfrm>
            <a:off x="687353" y="731838"/>
            <a:ext cx="7569842" cy="5059362"/>
          </a:xfrm>
          <a:prstGeom prst="rect">
            <a:avLst/>
          </a:prstGeom>
        </p:spPr>
      </p:pic>
    </p:spTree>
    <p:extLst>
      <p:ext uri="{BB962C8B-B14F-4D97-AF65-F5344CB8AC3E}">
        <p14:creationId xmlns:p14="http://schemas.microsoft.com/office/powerpoint/2010/main" val="967038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a:xfrm>
            <a:off x="1981200" y="76200"/>
            <a:ext cx="8229600" cy="1143000"/>
          </a:xfrm>
        </p:spPr>
        <p:txBody>
          <a:bodyPr/>
          <a:lstStyle/>
          <a:p>
            <a:pPr eaLnBrk="1" hangingPunct="1"/>
            <a:r>
              <a:rPr lang="en-US" smtClean="0">
                <a:solidFill>
                  <a:srgbClr val="FFCC00"/>
                </a:solidFill>
              </a:rPr>
              <a:t>Particulate Matter</a:t>
            </a:r>
          </a:p>
        </p:txBody>
      </p:sp>
      <p:sp>
        <p:nvSpPr>
          <p:cNvPr id="29700" name="Rectangle 5"/>
          <p:cNvSpPr>
            <a:spLocks noGrp="1"/>
          </p:cNvSpPr>
          <p:nvPr>
            <p:ph idx="1"/>
          </p:nvPr>
        </p:nvSpPr>
        <p:spPr>
          <a:xfrm>
            <a:off x="2590800" y="3352800"/>
            <a:ext cx="7772400" cy="2971800"/>
          </a:xfrm>
        </p:spPr>
        <p:txBody>
          <a:bodyPr>
            <a:normAutofit/>
          </a:bodyPr>
          <a:lstStyle/>
          <a:p>
            <a:pPr eaLnBrk="1" hangingPunct="1"/>
            <a:r>
              <a:rPr lang="en-US" sz="2400">
                <a:solidFill>
                  <a:schemeClr val="bg1"/>
                </a:solidFill>
                <a:latin typeface="Tahoma" pitchFamily="34" charset="0"/>
              </a:rPr>
              <a:t>Increased respiratory symptoms</a:t>
            </a:r>
          </a:p>
          <a:p>
            <a:pPr eaLnBrk="1" hangingPunct="1"/>
            <a:r>
              <a:rPr lang="en-US" sz="2400">
                <a:solidFill>
                  <a:schemeClr val="bg1"/>
                </a:solidFill>
                <a:latin typeface="Tahoma" pitchFamily="34" charset="0"/>
              </a:rPr>
              <a:t>Decreased lung function</a:t>
            </a:r>
          </a:p>
          <a:p>
            <a:pPr eaLnBrk="1" hangingPunct="1"/>
            <a:r>
              <a:rPr lang="en-US" sz="2400">
                <a:solidFill>
                  <a:schemeClr val="bg1"/>
                </a:solidFill>
                <a:latin typeface="Tahoma" pitchFamily="34" charset="0"/>
              </a:rPr>
              <a:t>Aggravated asthma</a:t>
            </a:r>
          </a:p>
          <a:p>
            <a:pPr eaLnBrk="1" hangingPunct="1"/>
            <a:r>
              <a:rPr lang="en-US" sz="2400">
                <a:solidFill>
                  <a:schemeClr val="bg1"/>
                </a:solidFill>
                <a:latin typeface="Tahoma" pitchFamily="34" charset="0"/>
              </a:rPr>
              <a:t>Development of chronic bronchitis</a:t>
            </a:r>
          </a:p>
          <a:p>
            <a:pPr eaLnBrk="1" hangingPunct="1"/>
            <a:r>
              <a:rPr lang="en-US" sz="2400">
                <a:solidFill>
                  <a:schemeClr val="bg1"/>
                </a:solidFill>
                <a:latin typeface="Tahoma" pitchFamily="34" charset="0"/>
              </a:rPr>
              <a:t>Irregular heartbeat</a:t>
            </a:r>
          </a:p>
          <a:p>
            <a:pPr eaLnBrk="1" hangingPunct="1"/>
            <a:r>
              <a:rPr lang="en-US" sz="2400">
                <a:solidFill>
                  <a:schemeClr val="bg1"/>
                </a:solidFill>
                <a:latin typeface="Tahoma" pitchFamily="34" charset="0"/>
              </a:rPr>
              <a:t>Heart attacks</a:t>
            </a:r>
          </a:p>
          <a:p>
            <a:pPr eaLnBrk="1" hangingPunct="1"/>
            <a:r>
              <a:rPr lang="en-US" sz="2400">
                <a:solidFill>
                  <a:schemeClr val="bg1"/>
                </a:solidFill>
                <a:latin typeface="Tahoma" pitchFamily="34" charset="0"/>
              </a:rPr>
              <a:t>Premature death in people with heart or lung disease</a:t>
            </a:r>
          </a:p>
        </p:txBody>
      </p:sp>
      <p:sp>
        <p:nvSpPr>
          <p:cNvPr id="5" name="Slide Number Placeholder 5"/>
          <p:cNvSpPr>
            <a:spLocks noGrp="1"/>
          </p:cNvSpPr>
          <p:nvPr>
            <p:ph type="sldNum" sz="quarter" idx="12"/>
          </p:nvPr>
        </p:nvSpPr>
        <p:spPr/>
        <p:txBody>
          <a:bodyPr/>
          <a:lstStyle/>
          <a:p>
            <a:pPr>
              <a:defRPr/>
            </a:pPr>
            <a:fld id="{EE374459-CA1F-40DD-98D0-D4EB47DC7D15}" type="slidenum">
              <a:rPr lang="en-US"/>
              <a:pPr>
                <a:defRPr/>
              </a:pPr>
              <a:t>27</a:t>
            </a:fld>
            <a:endParaRPr lang="en-US"/>
          </a:p>
        </p:txBody>
      </p:sp>
      <p:sp>
        <p:nvSpPr>
          <p:cNvPr id="29699" name="Text Box 4"/>
          <p:cNvSpPr txBox="1">
            <a:spLocks noChangeArrowheads="1"/>
          </p:cNvSpPr>
          <p:nvPr/>
        </p:nvSpPr>
        <p:spPr bwMode="auto">
          <a:xfrm>
            <a:off x="587829" y="1432560"/>
            <a:ext cx="10998925" cy="1717393"/>
          </a:xfrm>
          <a:prstGeom prst="rect">
            <a:avLst/>
          </a:prstGeom>
          <a:noFill/>
          <a:ln w="9525">
            <a:noFill/>
            <a:miter lim="800000"/>
            <a:headEnd/>
            <a:tailEnd/>
          </a:ln>
        </p:spPr>
        <p:txBody>
          <a:bodyPr wrap="square">
            <a:spAutoFit/>
          </a:bodyPr>
          <a:lstStyle/>
          <a:p>
            <a:pPr>
              <a:lnSpc>
                <a:spcPct val="110000"/>
              </a:lnSpc>
              <a:spcBef>
                <a:spcPct val="50000"/>
              </a:spcBef>
            </a:pPr>
            <a:r>
              <a:rPr lang="en-US" sz="2400" dirty="0">
                <a:solidFill>
                  <a:srgbClr val="FFCC00"/>
                </a:solidFill>
                <a:latin typeface="Tahoma" pitchFamily="34" charset="0"/>
              </a:rPr>
              <a:t>PM</a:t>
            </a:r>
            <a:r>
              <a:rPr lang="en-US" sz="2400" baseline="-25000" dirty="0">
                <a:solidFill>
                  <a:srgbClr val="FFCC00"/>
                </a:solidFill>
                <a:latin typeface="Tahoma" pitchFamily="34" charset="0"/>
              </a:rPr>
              <a:t>10</a:t>
            </a:r>
            <a:r>
              <a:rPr lang="en-US" sz="2400" dirty="0">
                <a:solidFill>
                  <a:schemeClr val="bg1"/>
                </a:solidFill>
                <a:latin typeface="Tahoma" pitchFamily="34" charset="0"/>
              </a:rPr>
              <a:t> refers to particulate matter in the atmosphere with aerodynamic diameters &lt; 10 </a:t>
            </a:r>
            <a:r>
              <a:rPr lang="en-US" sz="2400" dirty="0">
                <a:solidFill>
                  <a:schemeClr val="bg1"/>
                </a:solidFill>
                <a:latin typeface="Symbol" pitchFamily="18" charset="2"/>
              </a:rPr>
              <a:t>m</a:t>
            </a:r>
            <a:r>
              <a:rPr lang="en-US" sz="2400" dirty="0">
                <a:solidFill>
                  <a:schemeClr val="bg1"/>
                </a:solidFill>
                <a:latin typeface="Tahoma" pitchFamily="34" charset="0"/>
              </a:rPr>
              <a:t>m.  </a:t>
            </a:r>
            <a:r>
              <a:rPr lang="en-US" sz="2400" dirty="0">
                <a:solidFill>
                  <a:srgbClr val="FFCC00"/>
                </a:solidFill>
                <a:latin typeface="Tahoma" pitchFamily="34" charset="0"/>
              </a:rPr>
              <a:t>PM</a:t>
            </a:r>
            <a:r>
              <a:rPr lang="en-US" sz="2400" baseline="-25000" dirty="0">
                <a:solidFill>
                  <a:srgbClr val="FFCC00"/>
                </a:solidFill>
                <a:latin typeface="Tahoma" pitchFamily="34" charset="0"/>
              </a:rPr>
              <a:t>2.5</a:t>
            </a:r>
            <a:r>
              <a:rPr lang="en-US" sz="2400" dirty="0">
                <a:solidFill>
                  <a:schemeClr val="bg1"/>
                </a:solidFill>
                <a:latin typeface="Tahoma" pitchFamily="34" charset="0"/>
              </a:rPr>
              <a:t> is a subset of PM</a:t>
            </a:r>
            <a:r>
              <a:rPr lang="en-US" sz="2400" baseline="-25000" dirty="0">
                <a:solidFill>
                  <a:schemeClr val="bg1"/>
                </a:solidFill>
                <a:latin typeface="Tahoma" pitchFamily="34" charset="0"/>
              </a:rPr>
              <a:t>10</a:t>
            </a:r>
            <a:r>
              <a:rPr lang="en-US" sz="2400" dirty="0">
                <a:solidFill>
                  <a:schemeClr val="bg1"/>
                </a:solidFill>
                <a:latin typeface="Tahoma" pitchFamily="34" charset="0"/>
              </a:rPr>
              <a:t> and refers to particulate matter in the atmosphere with aerodynamic diameters &lt; 2.5 </a:t>
            </a:r>
            <a:r>
              <a:rPr lang="en-US" sz="2400" dirty="0">
                <a:solidFill>
                  <a:schemeClr val="bg1"/>
                </a:solidFill>
                <a:latin typeface="Symbol" pitchFamily="18" charset="2"/>
              </a:rPr>
              <a:t>m</a:t>
            </a:r>
            <a:r>
              <a:rPr lang="en-US" sz="2400" dirty="0">
                <a:solidFill>
                  <a:schemeClr val="bg1"/>
                </a:solidFill>
                <a:latin typeface="Tahoma" pitchFamily="34" charset="0"/>
              </a:rPr>
              <a:t>m.  Both are linked to the following health effects.</a:t>
            </a:r>
          </a:p>
        </p:txBody>
      </p:sp>
    </p:spTree>
    <p:extLst>
      <p:ext uri="{BB962C8B-B14F-4D97-AF65-F5344CB8AC3E}">
        <p14:creationId xmlns:p14="http://schemas.microsoft.com/office/powerpoint/2010/main" val="15674508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a:xfrm>
            <a:off x="1981200" y="76200"/>
            <a:ext cx="8229600" cy="1143000"/>
          </a:xfrm>
        </p:spPr>
        <p:txBody>
          <a:bodyPr/>
          <a:lstStyle/>
          <a:p>
            <a:pPr eaLnBrk="1" hangingPunct="1"/>
            <a:r>
              <a:rPr lang="en-US" smtClean="0">
                <a:solidFill>
                  <a:srgbClr val="FFCC00"/>
                </a:solidFill>
              </a:rPr>
              <a:t>Particulate Matter Sources</a:t>
            </a:r>
          </a:p>
        </p:txBody>
      </p:sp>
      <p:sp>
        <p:nvSpPr>
          <p:cNvPr id="6" name="Slide Number Placeholder 5"/>
          <p:cNvSpPr>
            <a:spLocks noGrp="1"/>
          </p:cNvSpPr>
          <p:nvPr>
            <p:ph type="sldNum" sz="quarter" idx="12"/>
          </p:nvPr>
        </p:nvSpPr>
        <p:spPr/>
        <p:txBody>
          <a:bodyPr/>
          <a:lstStyle/>
          <a:p>
            <a:pPr>
              <a:defRPr/>
            </a:pPr>
            <a:fld id="{7DAAE4B1-DCEA-4D6D-BE57-598551FE95B3}" type="slidenum">
              <a:rPr lang="en-US"/>
              <a:pPr>
                <a:defRPr/>
              </a:pPr>
              <a:t>28</a:t>
            </a:fld>
            <a:endParaRPr lang="en-US"/>
          </a:p>
        </p:txBody>
      </p:sp>
      <p:sp>
        <p:nvSpPr>
          <p:cNvPr id="30723" name="Text Box 3"/>
          <p:cNvSpPr txBox="1">
            <a:spLocks noChangeArrowheads="1"/>
          </p:cNvSpPr>
          <p:nvPr/>
        </p:nvSpPr>
        <p:spPr bwMode="auto">
          <a:xfrm>
            <a:off x="2209800" y="1496200"/>
            <a:ext cx="7772400" cy="904863"/>
          </a:xfrm>
          <a:prstGeom prst="rect">
            <a:avLst/>
          </a:prstGeom>
          <a:noFill/>
          <a:ln w="9525">
            <a:noFill/>
            <a:miter lim="800000"/>
            <a:headEnd/>
            <a:tailEnd/>
          </a:ln>
        </p:spPr>
        <p:txBody>
          <a:bodyPr>
            <a:spAutoFit/>
          </a:bodyPr>
          <a:lstStyle/>
          <a:p>
            <a:pPr algn="ctr">
              <a:lnSpc>
                <a:spcPct val="110000"/>
              </a:lnSpc>
              <a:spcBef>
                <a:spcPct val="50000"/>
              </a:spcBef>
            </a:pPr>
            <a:r>
              <a:rPr lang="en-US" sz="2400" dirty="0">
                <a:solidFill>
                  <a:schemeClr val="bg1"/>
                </a:solidFill>
                <a:latin typeface="Tahoma" pitchFamily="34" charset="0"/>
              </a:rPr>
              <a:t>PM is both a primary and secondary pollutant that is derived from both mobile and point sources.</a:t>
            </a:r>
          </a:p>
        </p:txBody>
      </p:sp>
      <p:sp>
        <p:nvSpPr>
          <p:cNvPr id="30724" name="Text Box 7"/>
          <p:cNvSpPr txBox="1">
            <a:spLocks noChangeArrowheads="1"/>
          </p:cNvSpPr>
          <p:nvPr/>
        </p:nvSpPr>
        <p:spPr bwMode="auto">
          <a:xfrm>
            <a:off x="1905000" y="2514602"/>
            <a:ext cx="4114800" cy="3600986"/>
          </a:xfrm>
          <a:prstGeom prst="rect">
            <a:avLst/>
          </a:prstGeom>
          <a:noFill/>
          <a:ln w="9525">
            <a:noFill/>
            <a:miter lim="800000"/>
            <a:headEnd/>
            <a:tailEnd/>
          </a:ln>
        </p:spPr>
        <p:txBody>
          <a:bodyPr>
            <a:spAutoFit/>
          </a:bodyPr>
          <a:lstStyle/>
          <a:p>
            <a:pPr algn="ctr">
              <a:spcBef>
                <a:spcPct val="50000"/>
              </a:spcBef>
            </a:pPr>
            <a:r>
              <a:rPr lang="en-US" sz="2400" u="sng" dirty="0">
                <a:solidFill>
                  <a:srgbClr val="FFCC00"/>
                </a:solidFill>
                <a:latin typeface="Tahoma" pitchFamily="34" charset="0"/>
              </a:rPr>
              <a:t>Primary Sources of PM</a:t>
            </a:r>
          </a:p>
          <a:p>
            <a:pPr algn="ctr">
              <a:spcBef>
                <a:spcPct val="50000"/>
              </a:spcBef>
            </a:pPr>
            <a:r>
              <a:rPr lang="en-US" sz="2400" dirty="0">
                <a:solidFill>
                  <a:schemeClr val="bg1"/>
                </a:solidFill>
                <a:latin typeface="Tahoma" pitchFamily="34" charset="0"/>
              </a:rPr>
              <a:t>Incomplete combustion  (i.e., soot)</a:t>
            </a:r>
          </a:p>
          <a:p>
            <a:pPr algn="ctr">
              <a:spcBef>
                <a:spcPct val="50000"/>
              </a:spcBef>
            </a:pPr>
            <a:r>
              <a:rPr lang="en-US" sz="2400" dirty="0">
                <a:solidFill>
                  <a:schemeClr val="bg1"/>
                </a:solidFill>
                <a:latin typeface="Tahoma" pitchFamily="34" charset="0"/>
              </a:rPr>
              <a:t>Windblown soil</a:t>
            </a:r>
          </a:p>
          <a:p>
            <a:pPr algn="ctr">
              <a:spcBef>
                <a:spcPct val="50000"/>
              </a:spcBef>
            </a:pPr>
            <a:r>
              <a:rPr lang="en-US" sz="2400" dirty="0" err="1">
                <a:solidFill>
                  <a:schemeClr val="bg1"/>
                </a:solidFill>
                <a:latin typeface="Tahoma" pitchFamily="34" charset="0"/>
              </a:rPr>
              <a:t>Seasalt</a:t>
            </a:r>
            <a:endParaRPr lang="en-US" sz="2400" dirty="0">
              <a:solidFill>
                <a:schemeClr val="bg1"/>
              </a:solidFill>
              <a:latin typeface="Tahoma" pitchFamily="34" charset="0"/>
            </a:endParaRPr>
          </a:p>
          <a:p>
            <a:pPr algn="ctr">
              <a:spcBef>
                <a:spcPct val="50000"/>
              </a:spcBef>
            </a:pPr>
            <a:r>
              <a:rPr lang="en-US" sz="2400" dirty="0">
                <a:solidFill>
                  <a:schemeClr val="bg1"/>
                </a:solidFill>
                <a:latin typeface="Tahoma" pitchFamily="34" charset="0"/>
              </a:rPr>
              <a:t>Volcanoes</a:t>
            </a:r>
          </a:p>
          <a:p>
            <a:pPr algn="ctr">
              <a:spcBef>
                <a:spcPct val="50000"/>
              </a:spcBef>
            </a:pPr>
            <a:r>
              <a:rPr lang="en-US" sz="2400" dirty="0">
                <a:solidFill>
                  <a:schemeClr val="bg1"/>
                </a:solidFill>
                <a:latin typeface="Tahoma" pitchFamily="34" charset="0"/>
              </a:rPr>
              <a:t>Plant spores and pollen</a:t>
            </a:r>
          </a:p>
        </p:txBody>
      </p:sp>
      <p:sp>
        <p:nvSpPr>
          <p:cNvPr id="30725" name="Text Box 8"/>
          <p:cNvSpPr txBox="1">
            <a:spLocks noChangeArrowheads="1"/>
          </p:cNvSpPr>
          <p:nvPr/>
        </p:nvSpPr>
        <p:spPr bwMode="auto">
          <a:xfrm>
            <a:off x="6400800" y="2514600"/>
            <a:ext cx="4114800" cy="2234458"/>
          </a:xfrm>
          <a:prstGeom prst="rect">
            <a:avLst/>
          </a:prstGeom>
          <a:noFill/>
          <a:ln w="9525">
            <a:noFill/>
            <a:miter lim="800000"/>
            <a:headEnd/>
            <a:tailEnd/>
          </a:ln>
        </p:spPr>
        <p:txBody>
          <a:bodyPr>
            <a:spAutoFit/>
          </a:bodyPr>
          <a:lstStyle/>
          <a:p>
            <a:pPr algn="ctr">
              <a:spcBef>
                <a:spcPct val="50000"/>
              </a:spcBef>
            </a:pPr>
            <a:r>
              <a:rPr lang="en-US" sz="2400" u="sng">
                <a:solidFill>
                  <a:srgbClr val="FFCC00"/>
                </a:solidFill>
                <a:latin typeface="Tahoma" pitchFamily="34" charset="0"/>
              </a:rPr>
              <a:t>Secondary Sources of PM</a:t>
            </a:r>
          </a:p>
          <a:p>
            <a:pPr algn="ctr">
              <a:lnSpc>
                <a:spcPct val="110000"/>
              </a:lnSpc>
              <a:spcBef>
                <a:spcPct val="50000"/>
              </a:spcBef>
            </a:pPr>
            <a:r>
              <a:rPr lang="en-US" sz="2400">
                <a:solidFill>
                  <a:schemeClr val="bg1"/>
                </a:solidFill>
                <a:latin typeface="Tahoma" pitchFamily="34" charset="0"/>
              </a:rPr>
              <a:t>SO</a:t>
            </a:r>
            <a:r>
              <a:rPr lang="en-US" sz="2400" baseline="-25000">
                <a:solidFill>
                  <a:schemeClr val="bg1"/>
                </a:solidFill>
                <a:latin typeface="Tahoma" pitchFamily="34" charset="0"/>
              </a:rPr>
              <a:t>2</a:t>
            </a:r>
            <a:r>
              <a:rPr lang="en-US" sz="2400">
                <a:solidFill>
                  <a:schemeClr val="bg1"/>
                </a:solidFill>
                <a:latin typeface="Tahoma" pitchFamily="34" charset="0"/>
              </a:rPr>
              <a:t> emitters</a:t>
            </a:r>
          </a:p>
          <a:p>
            <a:pPr algn="ctr">
              <a:lnSpc>
                <a:spcPct val="110000"/>
              </a:lnSpc>
              <a:spcBef>
                <a:spcPct val="50000"/>
              </a:spcBef>
            </a:pPr>
            <a:r>
              <a:rPr lang="en-US" sz="2400">
                <a:solidFill>
                  <a:schemeClr val="bg1"/>
                </a:solidFill>
                <a:latin typeface="Tahoma" pitchFamily="34" charset="0"/>
              </a:rPr>
              <a:t>NO</a:t>
            </a:r>
            <a:r>
              <a:rPr lang="en-US" sz="2400" baseline="-25000">
                <a:solidFill>
                  <a:schemeClr val="bg1"/>
                </a:solidFill>
                <a:latin typeface="Tahoma" pitchFamily="34" charset="0"/>
              </a:rPr>
              <a:t>x</a:t>
            </a:r>
            <a:r>
              <a:rPr lang="en-US" sz="2400">
                <a:solidFill>
                  <a:schemeClr val="bg1"/>
                </a:solidFill>
                <a:latin typeface="Tahoma" pitchFamily="34" charset="0"/>
              </a:rPr>
              <a:t> emitters</a:t>
            </a:r>
          </a:p>
          <a:p>
            <a:pPr algn="ctr">
              <a:lnSpc>
                <a:spcPct val="110000"/>
              </a:lnSpc>
              <a:spcBef>
                <a:spcPct val="50000"/>
              </a:spcBef>
            </a:pPr>
            <a:r>
              <a:rPr lang="en-US" sz="2400">
                <a:solidFill>
                  <a:schemeClr val="bg1"/>
                </a:solidFill>
                <a:latin typeface="Tahoma" pitchFamily="34" charset="0"/>
              </a:rPr>
              <a:t>VOC emitters</a:t>
            </a:r>
          </a:p>
        </p:txBody>
      </p:sp>
    </p:spTree>
    <p:extLst>
      <p:ext uri="{BB962C8B-B14F-4D97-AF65-F5344CB8AC3E}">
        <p14:creationId xmlns:p14="http://schemas.microsoft.com/office/powerpoint/2010/main" val="11643932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a:xfrm>
            <a:off x="1981200" y="76200"/>
            <a:ext cx="8229600" cy="1143000"/>
          </a:xfrm>
        </p:spPr>
        <p:txBody>
          <a:bodyPr>
            <a:normAutofit fontScale="90000"/>
          </a:bodyPr>
          <a:lstStyle/>
          <a:p>
            <a:pPr eaLnBrk="1" hangingPunct="1"/>
            <a:r>
              <a:rPr lang="en-US" sz="4000">
                <a:solidFill>
                  <a:srgbClr val="FFCC00"/>
                </a:solidFill>
              </a:rPr>
              <a:t>Hazardous Air Pollutants (Air Toxics)</a:t>
            </a:r>
          </a:p>
        </p:txBody>
      </p:sp>
      <p:sp>
        <p:nvSpPr>
          <p:cNvPr id="31748" name="Rectangle 6"/>
          <p:cNvSpPr>
            <a:spLocks noGrp="1"/>
          </p:cNvSpPr>
          <p:nvPr>
            <p:ph idx="1"/>
          </p:nvPr>
        </p:nvSpPr>
        <p:spPr>
          <a:xfrm>
            <a:off x="2438400" y="3810000"/>
            <a:ext cx="6781800" cy="2514600"/>
          </a:xfrm>
        </p:spPr>
        <p:txBody>
          <a:bodyPr/>
          <a:lstStyle/>
          <a:p>
            <a:pPr eaLnBrk="1" hangingPunct="1"/>
            <a:r>
              <a:rPr lang="en-US" sz="2400">
                <a:solidFill>
                  <a:schemeClr val="bg1"/>
                </a:solidFill>
                <a:latin typeface="Tahoma" pitchFamily="34" charset="0"/>
              </a:rPr>
              <a:t>Asbestos</a:t>
            </a:r>
          </a:p>
          <a:p>
            <a:pPr eaLnBrk="1" hangingPunct="1"/>
            <a:r>
              <a:rPr lang="en-US" sz="2400">
                <a:solidFill>
                  <a:schemeClr val="bg1"/>
                </a:solidFill>
                <a:latin typeface="Tahoma" pitchFamily="34" charset="0"/>
              </a:rPr>
              <a:t>Benzene, toluene, ethylene glycol</a:t>
            </a:r>
          </a:p>
          <a:p>
            <a:pPr eaLnBrk="1" hangingPunct="1"/>
            <a:r>
              <a:rPr lang="en-US" sz="2400">
                <a:solidFill>
                  <a:schemeClr val="bg1"/>
                </a:solidFill>
                <a:latin typeface="Tahoma" pitchFamily="34" charset="0"/>
              </a:rPr>
              <a:t>Vinyl chloride</a:t>
            </a:r>
          </a:p>
          <a:p>
            <a:pPr eaLnBrk="1" hangingPunct="1"/>
            <a:r>
              <a:rPr lang="en-US" sz="2400">
                <a:solidFill>
                  <a:schemeClr val="bg1"/>
                </a:solidFill>
                <a:latin typeface="Tahoma" pitchFamily="34" charset="0"/>
              </a:rPr>
              <a:t>Mercury, cadmium, arsenic, etc.</a:t>
            </a:r>
          </a:p>
        </p:txBody>
      </p:sp>
      <p:sp>
        <p:nvSpPr>
          <p:cNvPr id="5" name="Slide Number Placeholder 5"/>
          <p:cNvSpPr>
            <a:spLocks noGrp="1"/>
          </p:cNvSpPr>
          <p:nvPr>
            <p:ph type="sldNum" sz="quarter" idx="12"/>
          </p:nvPr>
        </p:nvSpPr>
        <p:spPr/>
        <p:txBody>
          <a:bodyPr/>
          <a:lstStyle/>
          <a:p>
            <a:pPr>
              <a:defRPr/>
            </a:pPr>
            <a:fld id="{22FA914A-7738-47EB-8E35-BC87A9B65A9B}" type="slidenum">
              <a:rPr lang="en-US"/>
              <a:pPr>
                <a:defRPr/>
              </a:pPr>
              <a:t>29</a:t>
            </a:fld>
            <a:endParaRPr lang="en-US"/>
          </a:p>
        </p:txBody>
      </p:sp>
      <p:sp>
        <p:nvSpPr>
          <p:cNvPr id="31747" name="Text Box 4"/>
          <p:cNvSpPr txBox="1">
            <a:spLocks noChangeArrowheads="1"/>
          </p:cNvSpPr>
          <p:nvPr/>
        </p:nvSpPr>
        <p:spPr bwMode="auto">
          <a:xfrm>
            <a:off x="470263" y="1556657"/>
            <a:ext cx="11351623" cy="2308324"/>
          </a:xfrm>
          <a:prstGeom prst="rect">
            <a:avLst/>
          </a:prstGeom>
          <a:noFill/>
          <a:ln w="9525">
            <a:noFill/>
            <a:miter lim="800000"/>
            <a:headEnd/>
            <a:tailEnd/>
          </a:ln>
        </p:spPr>
        <p:txBody>
          <a:bodyPr wrap="square">
            <a:spAutoFit/>
          </a:bodyPr>
          <a:lstStyle/>
          <a:p>
            <a:pPr>
              <a:spcBef>
                <a:spcPct val="50000"/>
              </a:spcBef>
            </a:pPr>
            <a:r>
              <a:rPr lang="en-US" sz="2400" dirty="0">
                <a:solidFill>
                  <a:schemeClr val="bg1"/>
                </a:solidFill>
                <a:latin typeface="Tahoma" pitchFamily="34" charset="0"/>
              </a:rPr>
              <a:t>Pollutants known or suspected to cause cancer or other serious health effects such as reproductive effects or birth defects. </a:t>
            </a:r>
            <a:r>
              <a:rPr lang="en-US" sz="2400" dirty="0">
                <a:solidFill>
                  <a:schemeClr val="bg1"/>
                </a:solidFill>
              </a:rPr>
              <a:t>Emission of more than 600 HAPS is tracked by the EPA and compiled in an annual Toxic Release Inventory (TRI).</a:t>
            </a:r>
          </a:p>
          <a:p>
            <a:pPr>
              <a:spcBef>
                <a:spcPct val="50000"/>
              </a:spcBef>
            </a:pPr>
            <a:r>
              <a:rPr lang="en-US" sz="2400" u="sng" dirty="0">
                <a:solidFill>
                  <a:srgbClr val="FFCC00"/>
                </a:solidFill>
              </a:rPr>
              <a:t>Example HAPS include:</a:t>
            </a:r>
          </a:p>
          <a:p>
            <a:pPr>
              <a:spcBef>
                <a:spcPct val="50000"/>
              </a:spcBef>
            </a:pPr>
            <a:endParaRPr lang="en-US" sz="2400" u="sng" dirty="0">
              <a:solidFill>
                <a:srgbClr val="FFCC00"/>
              </a:solidFill>
            </a:endParaRPr>
          </a:p>
        </p:txBody>
      </p:sp>
    </p:spTree>
    <p:extLst>
      <p:ext uri="{BB962C8B-B14F-4D97-AF65-F5344CB8AC3E}">
        <p14:creationId xmlns:p14="http://schemas.microsoft.com/office/powerpoint/2010/main" val="25216940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Driving factors for monitoring air quality</a:t>
            </a:r>
            <a:endParaRPr lang="en-US" dirty="0"/>
          </a:p>
        </p:txBody>
      </p:sp>
      <p:sp>
        <p:nvSpPr>
          <p:cNvPr id="3" name="Content Placeholder 2"/>
          <p:cNvSpPr>
            <a:spLocks noGrp="1"/>
          </p:cNvSpPr>
          <p:nvPr>
            <p:ph idx="1"/>
          </p:nvPr>
        </p:nvSpPr>
        <p:spPr/>
        <p:txBody>
          <a:bodyPr/>
          <a:lstStyle/>
          <a:p>
            <a:r>
              <a:rPr lang="en-US" dirty="0" smtClean="0"/>
              <a:t>Longstanding drivers</a:t>
            </a:r>
          </a:p>
          <a:p>
            <a:pPr lvl="1"/>
            <a:r>
              <a:rPr lang="en-US" dirty="0" smtClean="0"/>
              <a:t>Meet federal regulatory requirements</a:t>
            </a:r>
          </a:p>
          <a:p>
            <a:pPr lvl="1"/>
            <a:r>
              <a:rPr lang="en-US" dirty="0" smtClean="0"/>
              <a:t>Commercial needs for clean production environments</a:t>
            </a:r>
          </a:p>
          <a:p>
            <a:r>
              <a:rPr lang="en-US" dirty="0" smtClean="0"/>
              <a:t>Increasing pressure</a:t>
            </a:r>
          </a:p>
          <a:p>
            <a:pPr lvl="1"/>
            <a:r>
              <a:rPr lang="en-US" dirty="0" smtClean="0"/>
              <a:t>Public concerns over personal </a:t>
            </a:r>
            <a:r>
              <a:rPr lang="en-US" dirty="0" smtClean="0"/>
              <a:t>exposure</a:t>
            </a:r>
          </a:p>
          <a:p>
            <a:pPr marL="411480" lvl="1" indent="0">
              <a:buNone/>
            </a:pPr>
            <a:endParaRPr lang="en-US" dirty="0"/>
          </a:p>
        </p:txBody>
      </p:sp>
    </p:spTree>
    <p:extLst>
      <p:ext uri="{BB962C8B-B14F-4D97-AF65-F5344CB8AC3E}">
        <p14:creationId xmlns:p14="http://schemas.microsoft.com/office/powerpoint/2010/main" val="15096369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Measurements of Particulate Matter</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solidFill>
                  <a:schemeClr val="bg1"/>
                </a:solidFill>
              </a:rPr>
              <a:t>Total Number Concentration (CN)</a:t>
            </a:r>
          </a:p>
          <a:p>
            <a:r>
              <a:rPr lang="en-US" dirty="0" smtClean="0">
                <a:solidFill>
                  <a:schemeClr val="bg1"/>
                </a:solidFill>
              </a:rPr>
              <a:t>Particle Size Distribution</a:t>
            </a:r>
          </a:p>
          <a:p>
            <a:r>
              <a:rPr lang="en-US" dirty="0" smtClean="0">
                <a:solidFill>
                  <a:schemeClr val="bg1"/>
                </a:solidFill>
              </a:rPr>
              <a:t>Particle Mass Distribution</a:t>
            </a:r>
          </a:p>
          <a:p>
            <a:r>
              <a:rPr lang="en-US" dirty="0" smtClean="0">
                <a:solidFill>
                  <a:schemeClr val="bg1"/>
                </a:solidFill>
              </a:rPr>
              <a:t>Total Mass</a:t>
            </a:r>
          </a:p>
          <a:p>
            <a:r>
              <a:rPr lang="en-US" dirty="0" smtClean="0">
                <a:solidFill>
                  <a:schemeClr val="bg1"/>
                </a:solidFill>
              </a:rPr>
              <a:t>Bulk Composition</a:t>
            </a:r>
          </a:p>
          <a:p>
            <a:r>
              <a:rPr lang="en-US" dirty="0" smtClean="0">
                <a:solidFill>
                  <a:schemeClr val="bg1"/>
                </a:solidFill>
              </a:rPr>
              <a:t>Size-Segregated Composition</a:t>
            </a:r>
          </a:p>
          <a:p>
            <a:r>
              <a:rPr lang="en-US" dirty="0" smtClean="0">
                <a:solidFill>
                  <a:schemeClr val="bg1"/>
                </a:solidFill>
              </a:rPr>
              <a:t>Sing Particle Composition</a:t>
            </a:r>
            <a:endParaRPr lang="en-US" dirty="0">
              <a:solidFill>
                <a:schemeClr val="bg1"/>
              </a:solidFill>
            </a:endParaRPr>
          </a:p>
        </p:txBody>
      </p:sp>
    </p:spTree>
    <p:extLst>
      <p:ext uri="{BB962C8B-B14F-4D97-AF65-F5344CB8AC3E}">
        <p14:creationId xmlns:p14="http://schemas.microsoft.com/office/powerpoint/2010/main" val="1625539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1554479" y="391886"/>
            <a:ext cx="9218023" cy="838200"/>
          </a:xfrm>
        </p:spPr>
        <p:txBody>
          <a:bodyPr>
            <a:normAutofit fontScale="90000"/>
          </a:bodyPr>
          <a:lstStyle/>
          <a:p>
            <a:pPr algn="ctr"/>
            <a:r>
              <a:rPr lang="en-US" altLang="en-US" sz="3200" dirty="0">
                <a:solidFill>
                  <a:srgbClr val="FFC000"/>
                </a:solidFill>
                <a:effectLst>
                  <a:outerShdw blurRad="38100" dist="38100" dir="2700000" algn="tl">
                    <a:srgbClr val="C0C0C0"/>
                  </a:outerShdw>
                </a:effectLst>
              </a:rPr>
              <a:t>Typical Aerosol Number Distribution</a:t>
            </a:r>
            <a:r>
              <a:rPr lang="en-US" altLang="en-US" sz="3800" dirty="0">
                <a:solidFill>
                  <a:srgbClr val="FFC000"/>
                </a:solidFill>
                <a:effectLst>
                  <a:outerShdw blurRad="38100" dist="38100" dir="2700000" algn="tl">
                    <a:srgbClr val="C0C0C0"/>
                  </a:outerShdw>
                </a:effectLst>
              </a:rPr>
              <a:t> </a:t>
            </a:r>
            <a:br>
              <a:rPr lang="en-US" altLang="en-US" sz="3800" dirty="0">
                <a:solidFill>
                  <a:srgbClr val="FFC000"/>
                </a:solidFill>
                <a:effectLst>
                  <a:outerShdw blurRad="38100" dist="38100" dir="2700000" algn="tl">
                    <a:srgbClr val="C0C0C0"/>
                  </a:outerShdw>
                </a:effectLst>
              </a:rPr>
            </a:br>
            <a:r>
              <a:rPr lang="en-US" altLang="en-US" sz="2000" dirty="0">
                <a:solidFill>
                  <a:srgbClr val="FFC000"/>
                </a:solidFill>
                <a:effectLst>
                  <a:outerShdw blurRad="38100" dist="38100" dir="2700000" algn="tl">
                    <a:srgbClr val="C0C0C0"/>
                  </a:outerShdw>
                </a:effectLst>
              </a:rPr>
              <a:t>(log-log plot)</a:t>
            </a:r>
          </a:p>
        </p:txBody>
      </p:sp>
      <p:pic>
        <p:nvPicPr>
          <p:cNvPr id="292870" name="Picture 6" descr="numbe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92070" y="1203960"/>
            <a:ext cx="4356100" cy="525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2869" name="Text Box 5"/>
          <p:cNvSpPr txBox="1">
            <a:spLocks noChangeArrowheads="1"/>
          </p:cNvSpPr>
          <p:nvPr/>
        </p:nvSpPr>
        <p:spPr bwMode="auto">
          <a:xfrm>
            <a:off x="3593194" y="600456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buFontTx/>
              <a:buNone/>
            </a:pPr>
            <a:r>
              <a:rPr lang="en-US" altLang="en-US" sz="2400" dirty="0">
                <a:solidFill>
                  <a:srgbClr val="FFC000"/>
                </a:solidFill>
              </a:rPr>
              <a:t>Hinds, </a:t>
            </a:r>
            <a:r>
              <a:rPr lang="en-US" altLang="en-US" sz="2400" u="sng" dirty="0">
                <a:solidFill>
                  <a:srgbClr val="FFC000"/>
                </a:solidFill>
              </a:rPr>
              <a:t>Aerosol Technology</a:t>
            </a:r>
            <a:r>
              <a:rPr lang="en-US" altLang="en-US" sz="2400" dirty="0">
                <a:solidFill>
                  <a:srgbClr val="FFC000"/>
                </a:solidFill>
              </a:rPr>
              <a:t>, 1982</a:t>
            </a:r>
          </a:p>
        </p:txBody>
      </p:sp>
      <p:sp>
        <p:nvSpPr>
          <p:cNvPr id="2" name="TextBox 1"/>
          <p:cNvSpPr txBox="1"/>
          <p:nvPr/>
        </p:nvSpPr>
        <p:spPr>
          <a:xfrm>
            <a:off x="6167047" y="2576137"/>
            <a:ext cx="5361271" cy="830997"/>
          </a:xfrm>
          <a:prstGeom prst="rect">
            <a:avLst/>
          </a:prstGeom>
          <a:noFill/>
        </p:spPr>
        <p:txBody>
          <a:bodyPr wrap="square" rtlCol="0">
            <a:spAutoFit/>
          </a:bodyPr>
          <a:lstStyle/>
          <a:p>
            <a:r>
              <a:rPr lang="en-US" sz="2400" dirty="0" smtClean="0">
                <a:solidFill>
                  <a:schemeClr val="bg1"/>
                </a:solidFill>
              </a:rPr>
              <a:t>Why would we be interested in the number distribution?</a:t>
            </a:r>
            <a:endParaRPr lang="en-US" sz="2400" dirty="0">
              <a:solidFill>
                <a:schemeClr val="bg1"/>
              </a:solidFill>
            </a:endParaRPr>
          </a:p>
        </p:txBody>
      </p:sp>
      <p:sp>
        <p:nvSpPr>
          <p:cNvPr id="3" name="TextBox 2"/>
          <p:cNvSpPr txBox="1"/>
          <p:nvPr/>
        </p:nvSpPr>
        <p:spPr>
          <a:xfrm>
            <a:off x="6297675" y="3766919"/>
            <a:ext cx="5082139" cy="150810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smtClean="0">
                <a:solidFill>
                  <a:schemeClr val="bg1"/>
                </a:solidFill>
              </a:rPr>
              <a:t>Every particle scatters light (visibility reduction)</a:t>
            </a:r>
          </a:p>
          <a:p>
            <a:pPr marL="285750" indent="-285750">
              <a:spcAft>
                <a:spcPts val="1200"/>
              </a:spcAft>
              <a:buFont typeface="Arial" panose="020B0604020202020204" pitchFamily="34" charset="0"/>
              <a:buChar char="•"/>
            </a:pPr>
            <a:r>
              <a:rPr lang="en-US" dirty="0" smtClean="0">
                <a:solidFill>
                  <a:schemeClr val="bg1"/>
                </a:solidFill>
              </a:rPr>
              <a:t>Constrains CCN concentrations</a:t>
            </a:r>
          </a:p>
          <a:p>
            <a:pPr marL="285750" indent="-285750">
              <a:spcAft>
                <a:spcPts val="1200"/>
              </a:spcAft>
              <a:buFont typeface="Arial" panose="020B0604020202020204" pitchFamily="34" charset="0"/>
              <a:buChar char="•"/>
            </a:pPr>
            <a:r>
              <a:rPr lang="en-US" dirty="0" smtClean="0">
                <a:solidFill>
                  <a:schemeClr val="bg1"/>
                </a:solidFill>
              </a:rPr>
              <a:t>Indicates presence of ultrafine particles</a:t>
            </a:r>
            <a:endParaRPr lang="en-US" dirty="0">
              <a:solidFill>
                <a:schemeClr val="bg1"/>
              </a:solidFill>
            </a:endParaRPr>
          </a:p>
        </p:txBody>
      </p:sp>
    </p:spTree>
    <p:extLst>
      <p:ext uri="{BB962C8B-B14F-4D97-AF65-F5344CB8AC3E}">
        <p14:creationId xmlns:p14="http://schemas.microsoft.com/office/powerpoint/2010/main" val="38418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1026"/>
          <p:cNvSpPr>
            <a:spLocks noGrp="1" noChangeArrowheads="1"/>
          </p:cNvSpPr>
          <p:nvPr>
            <p:ph type="title"/>
          </p:nvPr>
        </p:nvSpPr>
        <p:spPr>
          <a:xfrm>
            <a:off x="1524000" y="0"/>
            <a:ext cx="9144000" cy="838200"/>
          </a:xfrm>
        </p:spPr>
        <p:txBody>
          <a:bodyPr/>
          <a:lstStyle/>
          <a:p>
            <a:pPr algn="ctr"/>
            <a:r>
              <a:rPr lang="en-US" altLang="en-US" sz="3200" dirty="0">
                <a:solidFill>
                  <a:srgbClr val="FFC000"/>
                </a:solidFill>
              </a:rPr>
              <a:t>Effect of Relative Humidity on Particle Diameter</a:t>
            </a:r>
          </a:p>
        </p:txBody>
      </p:sp>
      <p:pic>
        <p:nvPicPr>
          <p:cNvPr id="388102" name="Picture 1030" descr="hysteresi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756646" y="995452"/>
            <a:ext cx="6409765" cy="50194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8104" name="Text Box 1032"/>
          <p:cNvSpPr txBox="1">
            <a:spLocks noChangeArrowheads="1"/>
          </p:cNvSpPr>
          <p:nvPr/>
        </p:nvSpPr>
        <p:spPr bwMode="auto">
          <a:xfrm>
            <a:off x="2362200" y="6172203"/>
            <a:ext cx="7924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buFontTx/>
              <a:buNone/>
            </a:pPr>
            <a:r>
              <a:rPr lang="en-US" altLang="en-US" sz="2400" dirty="0" err="1">
                <a:solidFill>
                  <a:srgbClr val="FFC000"/>
                </a:solidFill>
              </a:rPr>
              <a:t>Salby</a:t>
            </a:r>
            <a:r>
              <a:rPr lang="en-US" altLang="en-US" sz="2400" dirty="0">
                <a:solidFill>
                  <a:srgbClr val="FFC000"/>
                </a:solidFill>
              </a:rPr>
              <a:t>, </a:t>
            </a:r>
            <a:r>
              <a:rPr lang="en-US" altLang="en-US" sz="2400" u="sng" dirty="0">
                <a:solidFill>
                  <a:srgbClr val="FFC000"/>
                </a:solidFill>
              </a:rPr>
              <a:t>Fundamentals of Atmospheric Physics</a:t>
            </a:r>
            <a:r>
              <a:rPr lang="en-US" altLang="en-US" sz="2400" dirty="0">
                <a:solidFill>
                  <a:srgbClr val="FFC000"/>
                </a:solidFill>
              </a:rPr>
              <a:t>, 1996.</a:t>
            </a:r>
          </a:p>
        </p:txBody>
      </p:sp>
    </p:spTree>
    <p:extLst>
      <p:ext uri="{BB962C8B-B14F-4D97-AF65-F5344CB8AC3E}">
        <p14:creationId xmlns:p14="http://schemas.microsoft.com/office/powerpoint/2010/main" val="1741289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chemeClr val="bg1"/>
                </a:solidFill>
              </a:rPr>
              <a:t>Need a size-selective inlet</a:t>
            </a:r>
          </a:p>
          <a:p>
            <a:pPr lvl="1"/>
            <a:r>
              <a:rPr lang="en-US" dirty="0" smtClean="0">
                <a:solidFill>
                  <a:schemeClr val="bg1"/>
                </a:solidFill>
              </a:rPr>
              <a:t>Cyclones</a:t>
            </a:r>
          </a:p>
          <a:p>
            <a:pPr lvl="1"/>
            <a:r>
              <a:rPr lang="en-US" dirty="0" err="1" smtClean="0">
                <a:solidFill>
                  <a:schemeClr val="bg1"/>
                </a:solidFill>
              </a:rPr>
              <a:t>Impactors</a:t>
            </a:r>
            <a:r>
              <a:rPr lang="en-US" dirty="0" smtClean="0">
                <a:solidFill>
                  <a:schemeClr val="bg1"/>
                </a:solidFill>
              </a:rPr>
              <a:t> </a:t>
            </a:r>
          </a:p>
          <a:p>
            <a:r>
              <a:rPr lang="en-US" dirty="0" smtClean="0">
                <a:solidFill>
                  <a:schemeClr val="bg1"/>
                </a:solidFill>
              </a:rPr>
              <a:t>Need a method to collect particles </a:t>
            </a:r>
          </a:p>
          <a:p>
            <a:pPr lvl="1"/>
            <a:r>
              <a:rPr lang="en-US" dirty="0" smtClean="0">
                <a:solidFill>
                  <a:schemeClr val="bg1"/>
                </a:solidFill>
              </a:rPr>
              <a:t>Impaction</a:t>
            </a:r>
          </a:p>
          <a:p>
            <a:pPr lvl="1"/>
            <a:r>
              <a:rPr lang="en-US" dirty="0" smtClean="0">
                <a:solidFill>
                  <a:schemeClr val="bg1"/>
                </a:solidFill>
              </a:rPr>
              <a:t>Filtration</a:t>
            </a:r>
          </a:p>
          <a:p>
            <a:pPr lvl="1"/>
            <a:r>
              <a:rPr lang="en-US" dirty="0" smtClean="0">
                <a:solidFill>
                  <a:schemeClr val="bg1"/>
                </a:solidFill>
              </a:rPr>
              <a:t>Electrostatic Precipitation</a:t>
            </a:r>
            <a:endParaRPr lang="en-US" dirty="0">
              <a:solidFill>
                <a:schemeClr val="bg1"/>
              </a:solidFill>
            </a:endParaRPr>
          </a:p>
        </p:txBody>
      </p:sp>
      <p:sp>
        <p:nvSpPr>
          <p:cNvPr id="4" name="Title 1"/>
          <p:cNvSpPr txBox="1">
            <a:spLocks/>
          </p:cNvSpPr>
          <p:nvPr/>
        </p:nvSpPr>
        <p:spPr>
          <a:xfrm>
            <a:off x="990600" y="5175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FC000"/>
                </a:solidFill>
              </a:rPr>
              <a:t>Particle Mass Measurements</a:t>
            </a:r>
            <a:endParaRPr lang="en-US" dirty="0">
              <a:solidFill>
                <a:srgbClr val="FFC000"/>
              </a:solidFill>
            </a:endParaRPr>
          </a:p>
        </p:txBody>
      </p:sp>
    </p:spTree>
    <p:extLst>
      <p:ext uri="{BB962C8B-B14F-4D97-AF65-F5344CB8AC3E}">
        <p14:creationId xmlns:p14="http://schemas.microsoft.com/office/powerpoint/2010/main" val="1205072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a:xfrm>
            <a:off x="2438400" y="0"/>
            <a:ext cx="7315200" cy="1143000"/>
          </a:xfrm>
        </p:spPr>
        <p:txBody>
          <a:bodyPr>
            <a:normAutofit fontScale="90000"/>
          </a:bodyPr>
          <a:lstStyle/>
          <a:p>
            <a:pPr algn="ctr"/>
            <a:r>
              <a:rPr lang="en-US" altLang="en-US" sz="3800" dirty="0">
                <a:solidFill>
                  <a:srgbClr val="FFC000"/>
                </a:solidFill>
              </a:rPr>
              <a:t>Schematic Diagram of a </a:t>
            </a:r>
            <a:br>
              <a:rPr lang="en-US" altLang="en-US" sz="3800" dirty="0">
                <a:solidFill>
                  <a:srgbClr val="FFC000"/>
                </a:solidFill>
              </a:rPr>
            </a:br>
            <a:r>
              <a:rPr lang="en-US" altLang="en-US" sz="3800" dirty="0">
                <a:solidFill>
                  <a:srgbClr val="FFC000"/>
                </a:solidFill>
              </a:rPr>
              <a:t>Cyclone Separator</a:t>
            </a:r>
          </a:p>
        </p:txBody>
      </p:sp>
      <p:pic>
        <p:nvPicPr>
          <p:cNvPr id="468996" name="Picture 4" descr="cyclon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882316" y="1143004"/>
            <a:ext cx="6858000" cy="547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462814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1918447" y="533400"/>
            <a:ext cx="8534400" cy="838200"/>
          </a:xfrm>
        </p:spPr>
        <p:txBody>
          <a:bodyPr>
            <a:normAutofit fontScale="90000"/>
          </a:bodyPr>
          <a:lstStyle/>
          <a:p>
            <a:pPr algn="ctr"/>
            <a:r>
              <a:rPr lang="en-US" altLang="en-US" sz="3800" dirty="0" err="1">
                <a:solidFill>
                  <a:srgbClr val="FFC000"/>
                </a:solidFill>
              </a:rPr>
              <a:t>Impactors</a:t>
            </a:r>
            <a:r>
              <a:rPr lang="en-US" altLang="en-US" sz="3800" dirty="0">
                <a:solidFill>
                  <a:srgbClr val="FFC000"/>
                </a:solidFill>
              </a:rPr>
              <a:t> for Size-Resolved Aerosol Chemistry Measurements</a:t>
            </a:r>
          </a:p>
        </p:txBody>
      </p:sp>
      <p:sp>
        <p:nvSpPr>
          <p:cNvPr id="465923" name="Rectangle 3"/>
          <p:cNvSpPr>
            <a:spLocks noGrp="1" noChangeArrowheads="1"/>
          </p:cNvSpPr>
          <p:nvPr>
            <p:ph idx="1"/>
          </p:nvPr>
        </p:nvSpPr>
        <p:spPr>
          <a:xfrm>
            <a:off x="416859" y="1371600"/>
            <a:ext cx="11241741" cy="5486400"/>
          </a:xfrm>
        </p:spPr>
        <p:txBody>
          <a:bodyPr/>
          <a:lstStyle/>
          <a:p>
            <a:pPr>
              <a:buFontTx/>
              <a:buNone/>
            </a:pPr>
            <a:r>
              <a:rPr lang="en-US" altLang="en-US" sz="2600" u="sng" dirty="0">
                <a:solidFill>
                  <a:schemeClr val="bg1"/>
                </a:solidFill>
              </a:rPr>
              <a:t>Most Commonly Used</a:t>
            </a:r>
          </a:p>
          <a:p>
            <a:pPr>
              <a:buFontTx/>
              <a:buNone/>
            </a:pPr>
            <a:r>
              <a:rPr lang="en-US" altLang="en-US" sz="2600" dirty="0">
                <a:solidFill>
                  <a:schemeClr val="bg1"/>
                </a:solidFill>
              </a:rPr>
              <a:t>-	Cascade </a:t>
            </a:r>
            <a:r>
              <a:rPr lang="en-US" altLang="en-US" sz="2600" dirty="0" err="1">
                <a:solidFill>
                  <a:schemeClr val="bg1"/>
                </a:solidFill>
              </a:rPr>
              <a:t>Impactor</a:t>
            </a:r>
            <a:endParaRPr lang="en-US" altLang="en-US" sz="2600" dirty="0">
              <a:solidFill>
                <a:schemeClr val="bg1"/>
              </a:solidFill>
            </a:endParaRPr>
          </a:p>
          <a:p>
            <a:pPr>
              <a:buFontTx/>
              <a:buNone/>
            </a:pPr>
            <a:r>
              <a:rPr lang="en-US" altLang="en-US" sz="2600" dirty="0">
                <a:solidFill>
                  <a:schemeClr val="bg1"/>
                </a:solidFill>
              </a:rPr>
              <a:t>-	Multi-Orifice Uniform Deposit </a:t>
            </a:r>
            <a:r>
              <a:rPr lang="en-US" altLang="en-US" sz="2600" dirty="0" err="1">
                <a:solidFill>
                  <a:schemeClr val="bg1"/>
                </a:solidFill>
              </a:rPr>
              <a:t>Impactor</a:t>
            </a:r>
            <a:r>
              <a:rPr lang="en-US" altLang="en-US" sz="2600" dirty="0">
                <a:solidFill>
                  <a:schemeClr val="bg1"/>
                </a:solidFill>
              </a:rPr>
              <a:t> (MOUDI)</a:t>
            </a:r>
          </a:p>
          <a:p>
            <a:pPr>
              <a:buFontTx/>
              <a:buChar char="-"/>
            </a:pPr>
            <a:r>
              <a:rPr lang="en-US" altLang="en-US" sz="2600" dirty="0" smtClean="0">
                <a:solidFill>
                  <a:schemeClr val="bg1"/>
                </a:solidFill>
              </a:rPr>
              <a:t>Davis </a:t>
            </a:r>
            <a:r>
              <a:rPr lang="en-US" altLang="en-US" sz="2600" dirty="0">
                <a:solidFill>
                  <a:schemeClr val="bg1"/>
                </a:solidFill>
              </a:rPr>
              <a:t>Rotating Unit for Monitoring Impactor (DRUM</a:t>
            </a:r>
            <a:r>
              <a:rPr lang="en-US" altLang="en-US" sz="2600" dirty="0" smtClean="0">
                <a:solidFill>
                  <a:schemeClr val="bg1"/>
                </a:solidFill>
              </a:rPr>
              <a:t>)</a:t>
            </a:r>
          </a:p>
          <a:p>
            <a:pPr>
              <a:buFontTx/>
              <a:buChar char="-"/>
            </a:pPr>
            <a:endParaRPr lang="en-US" altLang="en-US" sz="2600" dirty="0">
              <a:solidFill>
                <a:schemeClr val="bg1"/>
              </a:solidFill>
            </a:endParaRPr>
          </a:p>
          <a:p>
            <a:pPr marL="0" indent="0">
              <a:buNone/>
            </a:pPr>
            <a:endParaRPr lang="en-US" altLang="en-US" sz="2600" dirty="0">
              <a:solidFill>
                <a:schemeClr val="bg1"/>
              </a:solidFill>
            </a:endParaRPr>
          </a:p>
          <a:p>
            <a:pPr>
              <a:buFontTx/>
              <a:buNone/>
            </a:pPr>
            <a:r>
              <a:rPr lang="en-US" altLang="en-US" sz="2600" u="sng" dirty="0">
                <a:solidFill>
                  <a:schemeClr val="bg1"/>
                </a:solidFill>
              </a:rPr>
              <a:t>Less Commonly Used</a:t>
            </a:r>
          </a:p>
          <a:p>
            <a:pPr>
              <a:buFontTx/>
              <a:buNone/>
            </a:pPr>
            <a:r>
              <a:rPr lang="en-US" altLang="en-US" sz="2600" dirty="0">
                <a:solidFill>
                  <a:schemeClr val="bg1"/>
                </a:solidFill>
              </a:rPr>
              <a:t>	Lundgren </a:t>
            </a:r>
            <a:r>
              <a:rPr lang="en-US" altLang="en-US" sz="2600" dirty="0" err="1">
                <a:solidFill>
                  <a:schemeClr val="bg1"/>
                </a:solidFill>
              </a:rPr>
              <a:t>Impactor</a:t>
            </a:r>
            <a:r>
              <a:rPr lang="en-US" altLang="en-US" sz="2600" dirty="0">
                <a:solidFill>
                  <a:schemeClr val="bg1"/>
                </a:solidFill>
              </a:rPr>
              <a:t>, Anderson </a:t>
            </a:r>
            <a:r>
              <a:rPr lang="en-US" altLang="en-US" sz="2600" dirty="0" err="1">
                <a:solidFill>
                  <a:schemeClr val="bg1"/>
                </a:solidFill>
              </a:rPr>
              <a:t>impactor</a:t>
            </a:r>
            <a:r>
              <a:rPr lang="en-US" altLang="en-US" sz="2600" dirty="0">
                <a:solidFill>
                  <a:schemeClr val="bg1"/>
                </a:solidFill>
              </a:rPr>
              <a:t>, Mercer </a:t>
            </a:r>
            <a:r>
              <a:rPr lang="en-US" altLang="en-US" sz="2600" dirty="0" err="1">
                <a:solidFill>
                  <a:schemeClr val="bg1"/>
                </a:solidFill>
              </a:rPr>
              <a:t>impactor</a:t>
            </a:r>
            <a:r>
              <a:rPr lang="en-US" altLang="en-US" sz="2600" dirty="0">
                <a:solidFill>
                  <a:schemeClr val="bg1"/>
                </a:solidFill>
              </a:rPr>
              <a:t>, University of Washington Mark III </a:t>
            </a:r>
            <a:r>
              <a:rPr lang="en-US" altLang="en-US" sz="2600" dirty="0" err="1">
                <a:solidFill>
                  <a:schemeClr val="bg1"/>
                </a:solidFill>
              </a:rPr>
              <a:t>impactor</a:t>
            </a:r>
            <a:r>
              <a:rPr lang="en-US" altLang="en-US" sz="2600" dirty="0">
                <a:solidFill>
                  <a:schemeClr val="bg1"/>
                </a:solidFill>
              </a:rPr>
              <a:t>, Electrical Low Pressure </a:t>
            </a:r>
            <a:r>
              <a:rPr lang="en-US" altLang="en-US" sz="2600" dirty="0" err="1">
                <a:solidFill>
                  <a:schemeClr val="bg1"/>
                </a:solidFill>
              </a:rPr>
              <a:t>Impactor</a:t>
            </a:r>
            <a:r>
              <a:rPr lang="en-US" altLang="en-US" sz="2600" dirty="0">
                <a:solidFill>
                  <a:schemeClr val="bg1"/>
                </a:solidFill>
              </a:rPr>
              <a:t> (ELPI)</a:t>
            </a:r>
          </a:p>
        </p:txBody>
      </p:sp>
    </p:spTree>
    <p:extLst>
      <p:ext uri="{BB962C8B-B14F-4D97-AF65-F5344CB8AC3E}">
        <p14:creationId xmlns:p14="http://schemas.microsoft.com/office/powerpoint/2010/main" val="22311362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2438399" y="147918"/>
            <a:ext cx="7315200" cy="1143000"/>
          </a:xfrm>
        </p:spPr>
        <p:txBody>
          <a:bodyPr>
            <a:normAutofit fontScale="90000"/>
          </a:bodyPr>
          <a:lstStyle/>
          <a:p>
            <a:pPr algn="ctr"/>
            <a:r>
              <a:rPr lang="en-US" altLang="en-US" sz="3800" dirty="0">
                <a:solidFill>
                  <a:srgbClr val="FFC000"/>
                </a:solidFill>
              </a:rPr>
              <a:t>Schematic Diagram of a</a:t>
            </a:r>
            <a:br>
              <a:rPr lang="en-US" altLang="en-US" sz="3800" dirty="0">
                <a:solidFill>
                  <a:srgbClr val="FFC000"/>
                </a:solidFill>
              </a:rPr>
            </a:br>
            <a:r>
              <a:rPr lang="en-US" altLang="en-US" sz="3800" dirty="0">
                <a:solidFill>
                  <a:srgbClr val="FFC000"/>
                </a:solidFill>
              </a:rPr>
              <a:t>Cascade </a:t>
            </a:r>
            <a:r>
              <a:rPr lang="en-US" altLang="en-US" sz="3800" dirty="0" err="1">
                <a:solidFill>
                  <a:srgbClr val="FFC000"/>
                </a:solidFill>
              </a:rPr>
              <a:t>Impactor</a:t>
            </a:r>
            <a:endParaRPr lang="en-US" altLang="en-US" sz="3800" dirty="0">
              <a:solidFill>
                <a:srgbClr val="FFC000"/>
              </a:solidFill>
            </a:endParaRPr>
          </a:p>
        </p:txBody>
      </p:sp>
      <p:pic>
        <p:nvPicPr>
          <p:cNvPr id="466948" name="Picture 4" descr="cascadeimpacto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50409" y="1646238"/>
            <a:ext cx="2491181"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611186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1026"/>
          <p:cNvSpPr>
            <a:spLocks noGrp="1" noChangeArrowheads="1"/>
          </p:cNvSpPr>
          <p:nvPr>
            <p:ph type="title"/>
          </p:nvPr>
        </p:nvSpPr>
        <p:spPr>
          <a:xfrm>
            <a:off x="1981200" y="228600"/>
            <a:ext cx="8077200" cy="838200"/>
          </a:xfrm>
        </p:spPr>
        <p:txBody>
          <a:bodyPr>
            <a:normAutofit fontScale="90000"/>
          </a:bodyPr>
          <a:lstStyle/>
          <a:p>
            <a:pPr algn="ctr"/>
            <a:r>
              <a:rPr lang="en-US" altLang="en-US" sz="3800" dirty="0">
                <a:solidFill>
                  <a:srgbClr val="FFC000"/>
                </a:solidFill>
              </a:rPr>
              <a:t>Basic Aerosol Sampling Methods #1</a:t>
            </a:r>
          </a:p>
        </p:txBody>
      </p:sp>
      <p:sp>
        <p:nvSpPr>
          <p:cNvPr id="408579" name="Rectangle 1027"/>
          <p:cNvSpPr>
            <a:spLocks noGrp="1" noChangeArrowheads="1"/>
          </p:cNvSpPr>
          <p:nvPr>
            <p:ph idx="1"/>
          </p:nvPr>
        </p:nvSpPr>
        <p:spPr>
          <a:xfrm>
            <a:off x="524435" y="1667434"/>
            <a:ext cx="10143565" cy="4961965"/>
          </a:xfrm>
        </p:spPr>
        <p:txBody>
          <a:bodyPr/>
          <a:lstStyle/>
          <a:p>
            <a:pPr>
              <a:buFontTx/>
              <a:buNone/>
            </a:pPr>
            <a:r>
              <a:rPr lang="en-US" altLang="en-US" sz="2600" u="sng" dirty="0">
                <a:solidFill>
                  <a:schemeClr val="bg1"/>
                </a:solidFill>
              </a:rPr>
              <a:t>Filtration</a:t>
            </a:r>
            <a:endParaRPr lang="en-US" altLang="en-US" sz="2600" dirty="0">
              <a:solidFill>
                <a:schemeClr val="bg1"/>
              </a:solidFill>
            </a:endParaRPr>
          </a:p>
          <a:p>
            <a:pPr>
              <a:buFontTx/>
              <a:buChar char="-"/>
            </a:pPr>
            <a:r>
              <a:rPr lang="en-US" altLang="en-US" sz="2600" dirty="0">
                <a:solidFill>
                  <a:schemeClr val="bg1"/>
                </a:solidFill>
              </a:rPr>
              <a:t>Typically used for bulk chemical analysis</a:t>
            </a:r>
          </a:p>
          <a:p>
            <a:pPr>
              <a:buFontTx/>
              <a:buChar char="-"/>
            </a:pPr>
            <a:r>
              <a:rPr lang="en-US" altLang="en-US" sz="2600" dirty="0">
                <a:solidFill>
                  <a:schemeClr val="bg1"/>
                </a:solidFill>
              </a:rPr>
              <a:t>Most analytical methods require sample durations of 6 hours or more under normal atmospheric conditions</a:t>
            </a:r>
          </a:p>
          <a:p>
            <a:pPr>
              <a:buFontTx/>
              <a:buChar char="-"/>
            </a:pPr>
            <a:r>
              <a:rPr lang="en-US" altLang="en-US" sz="2600" dirty="0">
                <a:solidFill>
                  <a:schemeClr val="bg1"/>
                </a:solidFill>
              </a:rPr>
              <a:t>Substrate is optimized for the analytical technique used</a:t>
            </a:r>
          </a:p>
          <a:p>
            <a:pPr>
              <a:buFontTx/>
              <a:buNone/>
            </a:pPr>
            <a:r>
              <a:rPr lang="en-US" altLang="en-US" sz="2600" u="sng" dirty="0">
                <a:solidFill>
                  <a:schemeClr val="bg1"/>
                </a:solidFill>
              </a:rPr>
              <a:t>Impaction</a:t>
            </a:r>
          </a:p>
          <a:p>
            <a:pPr>
              <a:buFontTx/>
              <a:buChar char="-"/>
            </a:pPr>
            <a:r>
              <a:rPr lang="en-US" altLang="en-US" sz="2600" dirty="0">
                <a:solidFill>
                  <a:schemeClr val="bg1"/>
                </a:solidFill>
              </a:rPr>
              <a:t>Physically separates different size fractions based on aerodynamic diameter</a:t>
            </a:r>
          </a:p>
          <a:p>
            <a:pPr>
              <a:buFontTx/>
              <a:buChar char="-"/>
            </a:pPr>
            <a:r>
              <a:rPr lang="en-US" altLang="en-US" sz="2600" dirty="0">
                <a:solidFill>
                  <a:schemeClr val="bg1"/>
                </a:solidFill>
              </a:rPr>
              <a:t>Can be used for size-resolved chemical analysis, but requires very sensitive analytical techniques</a:t>
            </a:r>
          </a:p>
        </p:txBody>
      </p:sp>
    </p:spTree>
    <p:extLst>
      <p:ext uri="{BB962C8B-B14F-4D97-AF65-F5344CB8AC3E}">
        <p14:creationId xmlns:p14="http://schemas.microsoft.com/office/powerpoint/2010/main" val="39627594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Measurement Challenges</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solidFill>
                  <a:schemeClr val="bg1"/>
                </a:solidFill>
              </a:rPr>
              <a:t>Not altering the physical or chemical properties of the target </a:t>
            </a:r>
            <a:r>
              <a:rPr lang="en-US" dirty="0" err="1" smtClean="0">
                <a:solidFill>
                  <a:schemeClr val="bg1"/>
                </a:solidFill>
              </a:rPr>
              <a:t>analyte</a:t>
            </a:r>
            <a:r>
              <a:rPr lang="en-US" dirty="0" smtClean="0">
                <a:solidFill>
                  <a:schemeClr val="bg1"/>
                </a:solidFill>
              </a:rPr>
              <a:t> prior to measurement</a:t>
            </a:r>
          </a:p>
          <a:p>
            <a:r>
              <a:rPr lang="en-US" dirty="0" smtClean="0">
                <a:solidFill>
                  <a:schemeClr val="bg1"/>
                </a:solidFill>
              </a:rPr>
              <a:t>Calibration</a:t>
            </a:r>
          </a:p>
          <a:p>
            <a:r>
              <a:rPr lang="en-US" dirty="0" smtClean="0">
                <a:solidFill>
                  <a:schemeClr val="bg1"/>
                </a:solidFill>
              </a:rPr>
              <a:t>Contamination</a:t>
            </a:r>
          </a:p>
          <a:p>
            <a:r>
              <a:rPr lang="en-US" dirty="0" smtClean="0">
                <a:solidFill>
                  <a:schemeClr val="bg1"/>
                </a:solidFill>
              </a:rPr>
              <a:t>Detection limits</a:t>
            </a:r>
          </a:p>
          <a:p>
            <a:r>
              <a:rPr lang="en-US" dirty="0" smtClean="0">
                <a:solidFill>
                  <a:schemeClr val="bg1"/>
                </a:solidFill>
              </a:rPr>
              <a:t>Leaks… Leaks… Leaks</a:t>
            </a:r>
            <a:r>
              <a:rPr lang="en-US" dirty="0" smtClean="0">
                <a:solidFill>
                  <a:schemeClr val="bg1"/>
                </a:solidFill>
              </a:rPr>
              <a:t>…</a:t>
            </a:r>
          </a:p>
          <a:p>
            <a:endParaRPr lang="en-US" dirty="0">
              <a:solidFill>
                <a:schemeClr val="bg1"/>
              </a:solidFill>
            </a:endParaRPr>
          </a:p>
          <a:p>
            <a:r>
              <a:rPr lang="en-US" dirty="0" smtClean="0">
                <a:solidFill>
                  <a:schemeClr val="bg1"/>
                </a:solidFill>
              </a:rPr>
              <a:t>Stable, known flow rate</a:t>
            </a:r>
            <a:endParaRPr lang="en-US" dirty="0">
              <a:solidFill>
                <a:schemeClr val="bg1"/>
              </a:solidFill>
            </a:endParaRPr>
          </a:p>
        </p:txBody>
      </p:sp>
    </p:spTree>
    <p:extLst>
      <p:ext uri="{BB962C8B-B14F-4D97-AF65-F5344CB8AC3E}">
        <p14:creationId xmlns:p14="http://schemas.microsoft.com/office/powerpoint/2010/main" val="13948505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FEM-Particulate Sensor</a:t>
            </a:r>
            <a:endParaRPr lang="en-US" dirty="0"/>
          </a:p>
        </p:txBody>
      </p:sp>
      <p:pic>
        <p:nvPicPr>
          <p:cNvPr id="1026" name="Picture 2" descr="https://assets.thermofisher.com/TFS-Assets/CCG/product-images/F82394~p.eps-65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354127" y="1723017"/>
            <a:ext cx="1981200" cy="33009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79055" y="2225962"/>
            <a:ext cx="4141585"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TEOM: </a:t>
            </a:r>
            <a:r>
              <a:rPr lang="en-US" dirty="0"/>
              <a:t> </a:t>
            </a:r>
            <a:r>
              <a:rPr lang="en-US" b="1" dirty="0"/>
              <a:t>tapered element oscillating microbalance</a:t>
            </a:r>
            <a:r>
              <a:rPr lang="en-US" dirty="0"/>
              <a:t> (</a:t>
            </a:r>
            <a:r>
              <a:rPr lang="en-US" b="1" dirty="0"/>
              <a:t>TEOM</a:t>
            </a:r>
            <a:r>
              <a:rPr lang="en-US" dirty="0" smtClean="0"/>
              <a:t>):  detection of aerosol particles </a:t>
            </a:r>
            <a:r>
              <a:rPr lang="en-US" dirty="0"/>
              <a:t> </a:t>
            </a:r>
            <a:r>
              <a:rPr lang="en-US" dirty="0" smtClean="0"/>
              <a:t>by </a:t>
            </a:r>
            <a:r>
              <a:rPr lang="en-US" dirty="0"/>
              <a:t>measuring their mass concentration. </a:t>
            </a:r>
            <a:endParaRPr lang="en-US" dirty="0"/>
          </a:p>
          <a:p>
            <a:pPr marL="285750" indent="-285750">
              <a:buFont typeface="Arial" panose="020B0604020202020204" pitchFamily="34" charset="0"/>
              <a:buChar char="•"/>
            </a:pPr>
            <a:r>
              <a:rPr lang="en-US" dirty="0" smtClean="0"/>
              <a:t>small </a:t>
            </a:r>
            <a:r>
              <a:rPr lang="en-US" dirty="0"/>
              <a:t>vibrating glass tube whose oscillation frequency changes when aerosol particles are deposited on it.</a:t>
            </a:r>
            <a:r>
              <a:rPr lang="en-US" dirty="0" smtClean="0"/>
              <a:t> </a:t>
            </a:r>
            <a:endParaRPr lang="en-US" dirty="0"/>
          </a:p>
        </p:txBody>
      </p:sp>
      <p:pic>
        <p:nvPicPr>
          <p:cNvPr id="5" name="Picture 4"/>
          <p:cNvPicPr>
            <a:picLocks noChangeAspect="1"/>
          </p:cNvPicPr>
          <p:nvPr/>
        </p:nvPicPr>
        <p:blipFill>
          <a:blip r:embed="rId3"/>
          <a:stretch>
            <a:fillRect/>
          </a:stretch>
        </p:blipFill>
        <p:spPr>
          <a:xfrm>
            <a:off x="5445762" y="1494844"/>
            <a:ext cx="3090073" cy="5108713"/>
          </a:xfrm>
          <a:prstGeom prst="rect">
            <a:avLst/>
          </a:prstGeom>
        </p:spPr>
      </p:pic>
    </p:spTree>
    <p:extLst>
      <p:ext uri="{BB962C8B-B14F-4D97-AF65-F5344CB8AC3E}">
        <p14:creationId xmlns:p14="http://schemas.microsoft.com/office/powerpoint/2010/main" val="173517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Technologies are Evolving </a:t>
            </a:r>
            <a:endParaRPr lang="en-US" dirty="0"/>
          </a:p>
        </p:txBody>
      </p:sp>
      <p:sp>
        <p:nvSpPr>
          <p:cNvPr id="3" name="Content Placeholder 2"/>
          <p:cNvSpPr>
            <a:spLocks noGrp="1"/>
          </p:cNvSpPr>
          <p:nvPr>
            <p:ph idx="1"/>
          </p:nvPr>
        </p:nvSpPr>
        <p:spPr/>
        <p:txBody>
          <a:bodyPr/>
          <a:lstStyle/>
          <a:p>
            <a:r>
              <a:rPr lang="en-US" dirty="0" smtClean="0"/>
              <a:t>Federal Equivalent Method sensors: </a:t>
            </a:r>
            <a:r>
              <a:rPr lang="en-US" dirty="0" smtClean="0"/>
              <a:t>$10000-20000</a:t>
            </a:r>
            <a:r>
              <a:rPr lang="en-US" dirty="0" smtClean="0"/>
              <a:t>+</a:t>
            </a:r>
          </a:p>
          <a:p>
            <a:r>
              <a:rPr lang="en-US" dirty="0" smtClean="0"/>
              <a:t>Research-grade sensors: $</a:t>
            </a:r>
            <a:r>
              <a:rPr lang="en-US" dirty="0" smtClean="0"/>
              <a:t>3000-10000</a:t>
            </a:r>
            <a:endParaRPr lang="en-US" dirty="0" smtClean="0"/>
          </a:p>
          <a:p>
            <a:r>
              <a:rPr lang="en-US" dirty="0" smtClean="0"/>
              <a:t>Internet of Things Sensors: $</a:t>
            </a:r>
            <a:r>
              <a:rPr lang="en-US" dirty="0" smtClean="0"/>
              <a:t>20-200</a:t>
            </a:r>
          </a:p>
          <a:p>
            <a:r>
              <a:rPr lang="en-US" dirty="0" smtClean="0"/>
              <a:t>IOT All-in-one sensor packages: $200-3000</a:t>
            </a:r>
          </a:p>
          <a:p>
            <a:endParaRPr lang="en-US" dirty="0"/>
          </a:p>
          <a:p>
            <a:r>
              <a:rPr lang="en-US" dirty="0" smtClean="0"/>
              <a:t>Listing of </a:t>
            </a:r>
            <a:r>
              <a:rPr lang="en-US" dirty="0"/>
              <a:t>IOT sensors: </a:t>
            </a:r>
            <a:r>
              <a:rPr lang="en-US" dirty="0">
                <a:hlinkClick r:id="rId2"/>
              </a:rPr>
              <a:t>http://</a:t>
            </a:r>
            <a:r>
              <a:rPr lang="en-US" dirty="0" smtClean="0">
                <a:hlinkClick r:id="rId2"/>
              </a:rPr>
              <a:t>www.aqmd.gov/aq-spec/sensors</a:t>
            </a:r>
            <a:endParaRPr lang="en-US" dirty="0" smtClean="0"/>
          </a:p>
          <a:p>
            <a:endParaRPr lang="en-US" dirty="0"/>
          </a:p>
        </p:txBody>
      </p:sp>
    </p:spTree>
    <p:extLst>
      <p:ext uri="{BB962C8B-B14F-4D97-AF65-F5344CB8AC3E}">
        <p14:creationId xmlns:p14="http://schemas.microsoft.com/office/powerpoint/2010/main" val="6179409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9997" y="2657474"/>
            <a:ext cx="524510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645" y="6163934"/>
            <a:ext cx="2187532" cy="577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8550" y="2225750"/>
            <a:ext cx="2613047" cy="2406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V="1">
            <a:off x="523928" y="116632"/>
            <a:ext cx="0" cy="66247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23928" y="764704"/>
            <a:ext cx="111372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27426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5282884" y="809897"/>
            <a:ext cx="5324156" cy="5656216"/>
          </a:xfrm>
          <a:prstGeom prst="rect">
            <a:avLst/>
          </a:prstGeom>
        </p:spPr>
      </p:pic>
      <p:sp>
        <p:nvSpPr>
          <p:cNvPr id="2" name="Rectangle 1"/>
          <p:cNvSpPr/>
          <p:nvPr/>
        </p:nvSpPr>
        <p:spPr>
          <a:xfrm>
            <a:off x="599134" y="260648"/>
            <a:ext cx="3559179" cy="400110"/>
          </a:xfrm>
          <a:prstGeom prst="rect">
            <a:avLst/>
          </a:prstGeom>
        </p:spPr>
        <p:txBody>
          <a:bodyPr wrap="none">
            <a:spAutoFit/>
          </a:bodyPr>
          <a:lstStyle/>
          <a:p>
            <a:r>
              <a:rPr lang="en-ZA" sz="2000" b="1" dirty="0" smtClean="0">
                <a:latin typeface="Arial" panose="020B0604020202020204" pitchFamily="34" charset="0"/>
                <a:cs typeface="Arial" panose="020B0604020202020204" pitchFamily="34" charset="0"/>
              </a:rPr>
              <a:t>PRINCIPLE OF OPERATION</a:t>
            </a:r>
            <a:endParaRPr lang="en-ZA" sz="2000" b="1" dirty="0">
              <a:latin typeface="Arial" panose="020B0604020202020204" pitchFamily="34" charset="0"/>
              <a:cs typeface="Arial" panose="020B0604020202020204" pitchFamily="34" charset="0"/>
            </a:endParaRPr>
          </a:p>
        </p:txBody>
      </p:sp>
      <p:sp>
        <p:nvSpPr>
          <p:cNvPr id="5" name="TextBox 4"/>
          <p:cNvSpPr txBox="1"/>
          <p:nvPr/>
        </p:nvSpPr>
        <p:spPr>
          <a:xfrm>
            <a:off x="599134" y="862610"/>
            <a:ext cx="4508443" cy="4093428"/>
          </a:xfrm>
          <a:prstGeom prst="rect">
            <a:avLst/>
          </a:prstGeom>
          <a:noFill/>
        </p:spPr>
        <p:txBody>
          <a:bodyPr wrap="square" rtlCol="0">
            <a:spAutoFit/>
          </a:bodyPr>
          <a:lstStyle/>
          <a:p>
            <a:r>
              <a:rPr lang="en-ZA" sz="2000" dirty="0" smtClean="0">
                <a:latin typeface="Arial" panose="020B0604020202020204" pitchFamily="34" charset="0"/>
                <a:cs typeface="Arial" panose="020B0604020202020204" pitchFamily="34" charset="0"/>
              </a:rPr>
              <a:t>The Met One Instruments model ES-642 is an active flow </a:t>
            </a:r>
            <a:r>
              <a:rPr lang="en-ZA" sz="2000" dirty="0" err="1" smtClean="0">
                <a:latin typeface="Arial" panose="020B0604020202020204" pitchFamily="34" charset="0"/>
                <a:cs typeface="Arial" panose="020B0604020202020204" pitchFamily="34" charset="0"/>
              </a:rPr>
              <a:t>nephelometer</a:t>
            </a:r>
            <a:r>
              <a:rPr lang="en-ZA" sz="2000" dirty="0" smtClean="0">
                <a:latin typeface="Arial" panose="020B0604020202020204" pitchFamily="34" charset="0"/>
                <a:cs typeface="Arial" panose="020B0604020202020204" pitchFamily="34" charset="0"/>
              </a:rPr>
              <a:t> which measures,</a:t>
            </a:r>
          </a:p>
          <a:p>
            <a:r>
              <a:rPr lang="en-ZA" sz="2000" dirty="0">
                <a:latin typeface="Arial" panose="020B0604020202020204" pitchFamily="34" charset="0"/>
                <a:cs typeface="Arial" panose="020B0604020202020204" pitchFamily="34" charset="0"/>
              </a:rPr>
              <a:t>b</a:t>
            </a:r>
            <a:r>
              <a:rPr lang="en-ZA" sz="2000" dirty="0" smtClean="0">
                <a:latin typeface="Arial" panose="020B0604020202020204" pitchFamily="34" charset="0"/>
                <a:cs typeface="Arial" panose="020B0604020202020204" pitchFamily="34" charset="0"/>
              </a:rPr>
              <a:t>y means of interchangeable sharp cut cyclones, PM10 &amp; PM2,5 or TSP aerosol concentration levels using the principle of forward laser light scatter. Furthermore, with a heated inlet, the ES-642 is able to compensate for elevated levels of humidity. This function is user-selectable however the norm is to activate the compensation at the 40% level. </a:t>
            </a:r>
            <a:endParaRPr lang="en-ZA" sz="2000" dirty="0">
              <a:latin typeface="Arial" panose="020B0604020202020204" pitchFamily="34" charset="0"/>
              <a:cs typeface="Arial" panose="020B0604020202020204" pitchFamily="34" charset="0"/>
            </a:endParaRPr>
          </a:p>
        </p:txBody>
      </p:sp>
      <p:pic>
        <p:nvPicPr>
          <p:cNvPr id="6" name="Picture 2" descr="LHEADCOLO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6107" y="6492555"/>
            <a:ext cx="5076927" cy="32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523928" y="764704"/>
            <a:ext cx="111372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23928" y="116632"/>
            <a:ext cx="0" cy="662473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7765887"/>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758" y="975989"/>
            <a:ext cx="11086993" cy="71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250" y="1975074"/>
            <a:ext cx="9478209" cy="390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LHEADCOLO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6107" y="6492555"/>
            <a:ext cx="5076927" cy="32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523928" y="764704"/>
            <a:ext cx="111372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523928" y="116632"/>
            <a:ext cx="0" cy="6624736"/>
          </a:xfrm>
          <a:prstGeom prst="line">
            <a:avLst/>
          </a:prstGeom>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99133" y="260648"/>
            <a:ext cx="2748638" cy="400110"/>
          </a:xfrm>
          <a:prstGeom prst="rect">
            <a:avLst/>
          </a:prstGeom>
        </p:spPr>
        <p:txBody>
          <a:bodyPr wrap="none">
            <a:spAutoFit/>
          </a:bodyPr>
          <a:lstStyle/>
          <a:p>
            <a:r>
              <a:rPr lang="en-ZA" sz="2000" b="1" dirty="0" smtClean="0">
                <a:latin typeface="Arial" panose="020B0604020202020204" pitchFamily="34" charset="0"/>
                <a:cs typeface="Arial" panose="020B0604020202020204" pitchFamily="34" charset="0"/>
              </a:rPr>
              <a:t>FACTORY SETTINGS</a:t>
            </a:r>
            <a:endParaRPr lang="en-Z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3003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3000"/>
                    </a14:imgEffect>
                  </a14:imgLayer>
                </a14:imgProps>
              </a:ext>
              <a:ext uri="{28A0092B-C50C-407E-A947-70E740481C1C}">
                <a14:useLocalDpi xmlns:a14="http://schemas.microsoft.com/office/drawing/2010/main" val="0"/>
              </a:ext>
            </a:extLst>
          </a:blip>
          <a:srcRect t="33143" b="26791"/>
          <a:stretch/>
        </p:blipFill>
        <p:spPr>
          <a:xfrm rot="5400000">
            <a:off x="3277716" y="2350292"/>
            <a:ext cx="5557827" cy="2792277"/>
          </a:xfrm>
          <a:prstGeom prst="rect">
            <a:avLst/>
          </a:prstGeom>
          <a:solidFill>
            <a:schemeClr val="bg1"/>
          </a:solidFill>
          <a:scene3d>
            <a:camera prst="orthographicFront">
              <a:rot lat="300000" lon="0" rev="0"/>
            </a:camera>
            <a:lightRig rig="threePt" dir="t"/>
          </a:scene3d>
        </p:spPr>
      </p:pic>
      <p:sp>
        <p:nvSpPr>
          <p:cNvPr id="5" name="Right Arrow 4"/>
          <p:cNvSpPr/>
          <p:nvPr/>
        </p:nvSpPr>
        <p:spPr>
          <a:xfrm>
            <a:off x="3014042" y="1412777"/>
            <a:ext cx="2227476" cy="1178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Left Arrow 5"/>
          <p:cNvSpPr/>
          <p:nvPr/>
        </p:nvSpPr>
        <p:spPr>
          <a:xfrm>
            <a:off x="6368943" y="2204864"/>
            <a:ext cx="2648693"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ight Arrow 6"/>
          <p:cNvSpPr/>
          <p:nvPr/>
        </p:nvSpPr>
        <p:spPr>
          <a:xfrm>
            <a:off x="2543606" y="5489264"/>
            <a:ext cx="3168351" cy="121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Left Arrow 7"/>
          <p:cNvSpPr/>
          <p:nvPr/>
        </p:nvSpPr>
        <p:spPr>
          <a:xfrm>
            <a:off x="6092548" y="5704135"/>
            <a:ext cx="2925089" cy="12115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ight Arrow 8"/>
          <p:cNvSpPr/>
          <p:nvPr/>
        </p:nvSpPr>
        <p:spPr>
          <a:xfrm>
            <a:off x="2967279" y="3080978"/>
            <a:ext cx="2744677" cy="806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TextBox 9"/>
          <p:cNvSpPr txBox="1"/>
          <p:nvPr/>
        </p:nvSpPr>
        <p:spPr>
          <a:xfrm>
            <a:off x="1373778" y="1317828"/>
            <a:ext cx="1469377" cy="307777"/>
          </a:xfrm>
          <a:prstGeom prst="rect">
            <a:avLst/>
          </a:prstGeom>
          <a:noFill/>
        </p:spPr>
        <p:txBody>
          <a:bodyPr wrap="square" rtlCol="0">
            <a:spAutoFit/>
          </a:bodyPr>
          <a:lstStyle/>
          <a:p>
            <a:r>
              <a:rPr lang="en-US" sz="1400" dirty="0" smtClean="0"/>
              <a:t>TSP INLET</a:t>
            </a:r>
            <a:endParaRPr lang="en-ZA" sz="1400" dirty="0"/>
          </a:p>
        </p:txBody>
      </p:sp>
      <p:sp>
        <p:nvSpPr>
          <p:cNvPr id="11" name="TextBox 10"/>
          <p:cNvSpPr txBox="1"/>
          <p:nvPr/>
        </p:nvSpPr>
        <p:spPr>
          <a:xfrm>
            <a:off x="9157774" y="2074841"/>
            <a:ext cx="2605200" cy="523220"/>
          </a:xfrm>
          <a:prstGeom prst="rect">
            <a:avLst/>
          </a:prstGeom>
          <a:noFill/>
        </p:spPr>
        <p:txBody>
          <a:bodyPr wrap="none" rtlCol="0">
            <a:spAutoFit/>
          </a:bodyPr>
          <a:lstStyle/>
          <a:p>
            <a:r>
              <a:rPr lang="en-US" sz="1400" dirty="0" smtClean="0"/>
              <a:t>PM 10 SHARP CUT CYCLONE</a:t>
            </a:r>
          </a:p>
          <a:p>
            <a:r>
              <a:rPr lang="en-US" sz="1400" dirty="0"/>
              <a:t> </a:t>
            </a:r>
            <a:r>
              <a:rPr lang="en-US" sz="1400" dirty="0" smtClean="0"/>
              <a:t>            (PM2.5)</a:t>
            </a:r>
            <a:endParaRPr lang="en-ZA" sz="1400" dirty="0"/>
          </a:p>
        </p:txBody>
      </p:sp>
      <p:sp>
        <p:nvSpPr>
          <p:cNvPr id="12" name="TextBox 11"/>
          <p:cNvSpPr txBox="1"/>
          <p:nvPr/>
        </p:nvSpPr>
        <p:spPr>
          <a:xfrm>
            <a:off x="527382" y="2927089"/>
            <a:ext cx="2129942" cy="307777"/>
          </a:xfrm>
          <a:prstGeom prst="rect">
            <a:avLst/>
          </a:prstGeom>
          <a:noFill/>
        </p:spPr>
        <p:txBody>
          <a:bodyPr wrap="none" rtlCol="0">
            <a:spAutoFit/>
          </a:bodyPr>
          <a:lstStyle/>
          <a:p>
            <a:r>
              <a:rPr lang="en-US" sz="1400" dirty="0" smtClean="0"/>
              <a:t>ACTIVE HEATED INLET</a:t>
            </a:r>
            <a:endParaRPr lang="en-ZA" sz="1400" dirty="0"/>
          </a:p>
        </p:txBody>
      </p:sp>
      <p:sp>
        <p:nvSpPr>
          <p:cNvPr id="13" name="TextBox 12"/>
          <p:cNvSpPr txBox="1"/>
          <p:nvPr/>
        </p:nvSpPr>
        <p:spPr>
          <a:xfrm>
            <a:off x="815413" y="5424381"/>
            <a:ext cx="1285929" cy="307777"/>
          </a:xfrm>
          <a:prstGeom prst="rect">
            <a:avLst/>
          </a:prstGeom>
          <a:noFill/>
        </p:spPr>
        <p:txBody>
          <a:bodyPr wrap="none" rtlCol="0">
            <a:spAutoFit/>
          </a:bodyPr>
          <a:lstStyle/>
          <a:p>
            <a:r>
              <a:rPr lang="en-US" sz="1400" dirty="0" smtClean="0"/>
              <a:t>PUMP FILTER</a:t>
            </a:r>
            <a:endParaRPr lang="en-ZA" sz="1400" dirty="0"/>
          </a:p>
        </p:txBody>
      </p:sp>
      <p:sp>
        <p:nvSpPr>
          <p:cNvPr id="14" name="TextBox 13"/>
          <p:cNvSpPr txBox="1"/>
          <p:nvPr/>
        </p:nvSpPr>
        <p:spPr>
          <a:xfrm>
            <a:off x="9097922" y="5641504"/>
            <a:ext cx="1391728" cy="307777"/>
          </a:xfrm>
          <a:prstGeom prst="rect">
            <a:avLst/>
          </a:prstGeom>
          <a:noFill/>
        </p:spPr>
        <p:txBody>
          <a:bodyPr wrap="none" rtlCol="0">
            <a:spAutoFit/>
          </a:bodyPr>
          <a:lstStyle/>
          <a:p>
            <a:r>
              <a:rPr lang="en-US" sz="1400" dirty="0" smtClean="0"/>
              <a:t>PURGE FILTER</a:t>
            </a:r>
            <a:endParaRPr lang="en-ZA" sz="1400" dirty="0"/>
          </a:p>
        </p:txBody>
      </p:sp>
      <p:sp>
        <p:nvSpPr>
          <p:cNvPr id="15" name="Left Arrow 14"/>
          <p:cNvSpPr/>
          <p:nvPr/>
        </p:nvSpPr>
        <p:spPr>
          <a:xfrm>
            <a:off x="6397756" y="4941168"/>
            <a:ext cx="2407155"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TextBox 15"/>
          <p:cNvSpPr txBox="1"/>
          <p:nvPr/>
        </p:nvSpPr>
        <p:spPr>
          <a:xfrm>
            <a:off x="8979487" y="4859288"/>
            <a:ext cx="2316275" cy="307777"/>
          </a:xfrm>
          <a:prstGeom prst="rect">
            <a:avLst/>
          </a:prstGeom>
          <a:noFill/>
        </p:spPr>
        <p:txBody>
          <a:bodyPr wrap="none" rtlCol="0">
            <a:spAutoFit/>
          </a:bodyPr>
          <a:lstStyle/>
          <a:p>
            <a:r>
              <a:rPr lang="en-US" sz="1400" dirty="0" smtClean="0"/>
              <a:t>ACTIVE SAMPLING PUMP</a:t>
            </a:r>
            <a:endParaRPr lang="en-ZA" sz="1400" dirty="0"/>
          </a:p>
        </p:txBody>
      </p:sp>
      <p:pic>
        <p:nvPicPr>
          <p:cNvPr id="18" name="Picture 2" descr="LHEADCOLO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6107" y="6492555"/>
            <a:ext cx="5076927" cy="32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p:cNvCxnSpPr/>
          <p:nvPr/>
        </p:nvCxnSpPr>
        <p:spPr>
          <a:xfrm>
            <a:off x="523928" y="764704"/>
            <a:ext cx="111372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23928" y="116632"/>
            <a:ext cx="0" cy="6624736"/>
          </a:xfrm>
          <a:prstGeom prst="line">
            <a:avLst/>
          </a:prstGeom>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599133" y="260648"/>
            <a:ext cx="2147126" cy="400110"/>
          </a:xfrm>
          <a:prstGeom prst="rect">
            <a:avLst/>
          </a:prstGeom>
        </p:spPr>
        <p:txBody>
          <a:bodyPr wrap="none">
            <a:spAutoFit/>
          </a:bodyPr>
          <a:lstStyle/>
          <a:p>
            <a:r>
              <a:rPr lang="en-ZA" sz="2000" b="1" dirty="0" smtClean="0">
                <a:latin typeface="Arial" panose="020B0604020202020204" pitchFamily="34" charset="0"/>
                <a:cs typeface="Arial" panose="020B0604020202020204" pitchFamily="34" charset="0"/>
              </a:rPr>
              <a:t>KEY FEATURES</a:t>
            </a:r>
            <a:endParaRPr lang="en-Z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6751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p:bldP spid="12" grpId="0"/>
      <p:bldP spid="13" grpId="0"/>
      <p:bldP spid="14" grpId="0"/>
      <p:bldP spid="15" grpId="0" animBg="1"/>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3056" y="374180"/>
            <a:ext cx="4826000"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563" y="839382"/>
            <a:ext cx="7968885" cy="5807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4748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erry_kelly.png"/>
          <p:cNvPicPr>
            <a:picLocks noChangeAspect="1"/>
          </p:cNvPicPr>
          <p:nvPr/>
        </p:nvPicPr>
        <p:blipFill>
          <a:blip r:embed="rId2" cstate="print"/>
          <a:stretch>
            <a:fillRect/>
          </a:stretch>
        </p:blipFill>
        <p:spPr>
          <a:xfrm>
            <a:off x="352531" y="191402"/>
            <a:ext cx="8221223" cy="4620270"/>
          </a:xfrm>
          <a:prstGeom prst="rect">
            <a:avLst/>
          </a:prstGeom>
        </p:spPr>
      </p:pic>
      <p:pic>
        <p:nvPicPr>
          <p:cNvPr id="64516" name="Picture 4" descr="https://ars.els-cdn.com/content/image/1-s2.0-S026974911632718X-gr2_lrg.jpg"/>
          <p:cNvPicPr>
            <a:picLocks noChangeAspect="1" noChangeArrowheads="1"/>
          </p:cNvPicPr>
          <p:nvPr/>
        </p:nvPicPr>
        <p:blipFill>
          <a:blip r:embed="rId3" cstate="print"/>
          <a:srcRect/>
          <a:stretch>
            <a:fillRect/>
          </a:stretch>
        </p:blipFill>
        <p:spPr bwMode="auto">
          <a:xfrm>
            <a:off x="3280159" y="1009270"/>
            <a:ext cx="7838894" cy="559479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500" fill="hold"/>
                                        <p:tgtEl>
                                          <p:spTgt spid="64516"/>
                                        </p:tgtEl>
                                        <p:attrNameLst>
                                          <p:attrName>ppt_x</p:attrName>
                                        </p:attrNameLst>
                                      </p:cBhvr>
                                      <p:tavLst>
                                        <p:tav tm="0">
                                          <p:val>
                                            <p:strVal val="#ppt_x"/>
                                          </p:val>
                                        </p:tav>
                                        <p:tav tm="100000">
                                          <p:val>
                                            <p:strVal val="#ppt_x"/>
                                          </p:val>
                                        </p:tav>
                                      </p:tavLst>
                                    </p:anim>
                                    <p:anim calcmode="lin" valueType="num">
                                      <p:cBhvr additive="base">
                                        <p:cTn id="8" dur="500" fill="hold"/>
                                        <p:tgtEl>
                                          <p:spTgt spid="645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Dylos</a:t>
            </a:r>
            <a:endParaRPr lang="en-US" dirty="0"/>
          </a:p>
        </p:txBody>
      </p:sp>
      <p:pic>
        <p:nvPicPr>
          <p:cNvPr id="4" name="Content Placeholder 3" descr="dylos.png"/>
          <p:cNvPicPr>
            <a:picLocks noGrp="1" noChangeAspect="1"/>
          </p:cNvPicPr>
          <p:nvPr>
            <p:ph idx="1"/>
          </p:nvPr>
        </p:nvPicPr>
        <p:blipFill>
          <a:blip r:embed="rId2" cstate="print"/>
          <a:stretch>
            <a:fillRect/>
          </a:stretch>
        </p:blipFill>
        <p:spPr>
          <a:xfrm>
            <a:off x="1220989" y="1400735"/>
            <a:ext cx="9346861" cy="5277648"/>
          </a:xfrm>
          <a:prstGeom prst="rect">
            <a:avLst/>
          </a:prstGeom>
        </p:spPr>
      </p:pic>
    </p:spTree>
    <p:extLst>
      <p:ext uri="{BB962C8B-B14F-4D97-AF65-F5344CB8AC3E}">
        <p14:creationId xmlns:p14="http://schemas.microsoft.com/office/powerpoint/2010/main" val="9122383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ylos2.png"/>
          <p:cNvPicPr>
            <a:picLocks noGrp="1" noChangeAspect="1"/>
          </p:cNvPicPr>
          <p:nvPr>
            <p:ph idx="1"/>
          </p:nvPr>
        </p:nvPicPr>
        <p:blipFill>
          <a:blip r:embed="rId2" cstate="print"/>
          <a:stretch>
            <a:fillRect/>
          </a:stretch>
        </p:blipFill>
        <p:spPr>
          <a:xfrm>
            <a:off x="547582" y="1591278"/>
            <a:ext cx="7327003" cy="4587453"/>
          </a:xfrm>
        </p:spPr>
      </p:pic>
      <p:sp>
        <p:nvSpPr>
          <p:cNvPr id="5" name="TextBox 4"/>
          <p:cNvSpPr txBox="1"/>
          <p:nvPr/>
        </p:nvSpPr>
        <p:spPr>
          <a:xfrm>
            <a:off x="8138160" y="2142309"/>
            <a:ext cx="3618411" cy="1477328"/>
          </a:xfrm>
          <a:prstGeom prst="rect">
            <a:avLst/>
          </a:prstGeom>
          <a:noFill/>
        </p:spPr>
        <p:txBody>
          <a:bodyPr wrap="square" rtlCol="0">
            <a:spAutoFit/>
          </a:bodyPr>
          <a:lstStyle/>
          <a:p>
            <a:r>
              <a:rPr lang="en-US" dirty="0" smtClean="0"/>
              <a:t>Problems with </a:t>
            </a:r>
            <a:r>
              <a:rPr lang="en-US" dirty="0" err="1" smtClean="0"/>
              <a:t>dylos</a:t>
            </a:r>
            <a:r>
              <a:rPr lang="en-US" dirty="0" smtClean="0"/>
              <a:t> unknown </a:t>
            </a:r>
          </a:p>
          <a:p>
            <a:endParaRPr lang="en-US" dirty="0" smtClean="0"/>
          </a:p>
          <a:p>
            <a:r>
              <a:rPr lang="en-US" dirty="0" smtClean="0"/>
              <a:t>Potentially vehicle exhaust with unusual particle size distribution or increased humidity</a:t>
            </a:r>
            <a:endParaRPr lang="en-US" dirty="0"/>
          </a:p>
        </p:txBody>
      </p:sp>
    </p:spTree>
    <p:extLst>
      <p:ext uri="{BB962C8B-B14F-4D97-AF65-F5344CB8AC3E}">
        <p14:creationId xmlns:p14="http://schemas.microsoft.com/office/powerpoint/2010/main" val="34845588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537" y="632359"/>
            <a:ext cx="10972800" cy="739241"/>
          </a:xfrm>
        </p:spPr>
        <p:txBody>
          <a:bodyPr>
            <a:normAutofit fontScale="90000"/>
          </a:bodyPr>
          <a:lstStyle/>
          <a:p>
            <a:r>
              <a:rPr lang="en-US" dirty="0" smtClean="0"/>
              <a:t>Effect of Wind Speed and RH on low-cost </a:t>
            </a:r>
            <a:r>
              <a:rPr lang="en-US" dirty="0" err="1" smtClean="0"/>
              <a:t>AirBeam</a:t>
            </a:r>
            <a:r>
              <a:rPr lang="en-US" dirty="0" smtClean="0"/>
              <a:t> Sensor</a:t>
            </a:r>
            <a:endParaRPr lang="en-US" dirty="0"/>
          </a:p>
        </p:txBody>
      </p:sp>
      <p:pic>
        <p:nvPicPr>
          <p:cNvPr id="55298" name="Picture 2"/>
          <p:cNvPicPr>
            <a:picLocks noChangeAspect="1" noChangeArrowheads="1"/>
          </p:cNvPicPr>
          <p:nvPr/>
        </p:nvPicPr>
        <p:blipFill>
          <a:blip r:embed="rId2" cstate="print"/>
          <a:srcRect/>
          <a:stretch>
            <a:fillRect/>
          </a:stretch>
        </p:blipFill>
        <p:spPr bwMode="auto">
          <a:xfrm>
            <a:off x="1469026" y="1350645"/>
            <a:ext cx="9490710" cy="4745355"/>
          </a:xfrm>
          <a:prstGeom prst="rect">
            <a:avLst/>
          </a:prstGeom>
          <a:noFill/>
          <a:ln w="9525">
            <a:noFill/>
            <a:miter lim="800000"/>
            <a:headEnd/>
            <a:tailEnd/>
          </a:ln>
        </p:spPr>
      </p:pic>
      <p:sp>
        <p:nvSpPr>
          <p:cNvPr id="5" name="Rectangle 4"/>
          <p:cNvSpPr/>
          <p:nvPr/>
        </p:nvSpPr>
        <p:spPr>
          <a:xfrm>
            <a:off x="6479497" y="6327169"/>
            <a:ext cx="5268045" cy="369332"/>
          </a:xfrm>
          <a:prstGeom prst="rect">
            <a:avLst/>
          </a:prstGeom>
        </p:spPr>
        <p:txBody>
          <a:bodyPr wrap="none">
            <a:spAutoFit/>
          </a:bodyPr>
          <a:lstStyle/>
          <a:p>
            <a:r>
              <a:rPr lang="en-US" dirty="0" smtClean="0"/>
              <a:t>Sensors </a:t>
            </a:r>
            <a:r>
              <a:rPr lang="en-US" b="1" dirty="0" smtClean="0"/>
              <a:t>2017, 17, 1805; doi:10.3390/s17081805</a:t>
            </a:r>
            <a:endParaRPr lang="en-US" dirty="0"/>
          </a:p>
        </p:txBody>
      </p:sp>
      <p:pic>
        <p:nvPicPr>
          <p:cNvPr id="6" name="Content Placeholder 3" descr="airbeam_sensor.png"/>
          <p:cNvPicPr>
            <a:picLocks noGrp="1" noChangeAspect="1"/>
          </p:cNvPicPr>
          <p:nvPr>
            <p:ph idx="1"/>
          </p:nvPr>
        </p:nvPicPr>
        <p:blipFill>
          <a:blip r:embed="rId3" cstate="print"/>
          <a:stretch>
            <a:fillRect/>
          </a:stretch>
        </p:blipFill>
        <p:spPr>
          <a:xfrm>
            <a:off x="0" y="1450294"/>
            <a:ext cx="5450598" cy="4728437"/>
          </a:xfrm>
        </p:spPr>
      </p:pic>
      <p:sp>
        <p:nvSpPr>
          <p:cNvPr id="7" name="Title 1"/>
          <p:cNvSpPr txBox="1">
            <a:spLocks/>
          </p:cNvSpPr>
          <p:nvPr/>
        </p:nvSpPr>
        <p:spPr>
          <a:xfrm>
            <a:off x="-4584037" y="5593977"/>
            <a:ext cx="10972800" cy="1143000"/>
          </a:xfrm>
          <a:prstGeom prst="rect">
            <a:avLst/>
          </a:prstGeom>
        </p:spPr>
        <p:txBody>
          <a:bodyPr rIns="91440" anchor="b">
            <a:normAutofit/>
            <a:scene3d>
              <a:camera prst="orthographicFront"/>
              <a:lightRig rig="soft" dir="t">
                <a:rot lat="0" lon="0" rev="2400000"/>
              </a:lightRig>
            </a:scene3d>
            <a:sp3d>
              <a:bevelT w="19050" h="12700"/>
            </a:sp3d>
          </a:bodyPr>
          <a:lstStyle/>
          <a:p>
            <a:pPr marL="54864" marR="0" lvl="0" indent="0" algn="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uLnTx/>
                <a:uFillTx/>
                <a:latin typeface="+mj-lt"/>
                <a:ea typeface="+mj-ea"/>
                <a:cs typeface="+mj-cs"/>
              </a:rPr>
              <a:t>http://www.takingspace.org/aircasting/airbeam/</a:t>
            </a:r>
            <a:endParaRPr kumimoji="0" lang="en-US" sz="2000" b="0" i="0" u="none" strike="noStrike" kern="1200" cap="none" spc="0" normalizeH="0" baseline="0" noProof="0" dirty="0">
              <a:ln>
                <a:noFill/>
              </a:ln>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uLnTx/>
              <a:uFillTx/>
              <a:latin typeface="+mj-lt"/>
              <a:ea typeface="+mj-ea"/>
              <a:cs typeface="+mj-cs"/>
            </a:endParaRPr>
          </a:p>
        </p:txBody>
      </p:sp>
    </p:spTree>
    <p:extLst>
      <p:ext uri="{BB962C8B-B14F-4D97-AF65-F5344CB8AC3E}">
        <p14:creationId xmlns:p14="http://schemas.microsoft.com/office/powerpoint/2010/main" val="36310858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Quality Egg</a:t>
            </a:r>
            <a:endParaRPr lang="en-US" dirty="0"/>
          </a:p>
        </p:txBody>
      </p:sp>
      <p:pic>
        <p:nvPicPr>
          <p:cNvPr id="7" name="Content Placeholder 6" descr="egg.png"/>
          <p:cNvPicPr>
            <a:picLocks noGrp="1" noChangeAspect="1"/>
          </p:cNvPicPr>
          <p:nvPr>
            <p:ph idx="1"/>
          </p:nvPr>
        </p:nvPicPr>
        <p:blipFill>
          <a:blip r:embed="rId2" cstate="print"/>
          <a:stretch>
            <a:fillRect/>
          </a:stretch>
        </p:blipFill>
        <p:spPr>
          <a:xfrm>
            <a:off x="261257" y="1898876"/>
            <a:ext cx="7220958" cy="4229691"/>
          </a:xfrm>
        </p:spPr>
      </p:pic>
      <p:sp>
        <p:nvSpPr>
          <p:cNvPr id="56322" name="AutoShape 2" descr="Image result for Air Quality Egg"/>
          <p:cNvSpPr>
            <a:spLocks noChangeAspect="1" noChangeArrowheads="1"/>
          </p:cNvSpPr>
          <p:nvPr/>
        </p:nvSpPr>
        <p:spPr bwMode="auto">
          <a:xfrm>
            <a:off x="155575" y="-136525"/>
            <a:ext cx="296863" cy="296863"/>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4" name="AutoShape 4" descr="Image result for Air Quality Egg"/>
          <p:cNvSpPr>
            <a:spLocks noChangeAspect="1" noChangeArrowheads="1"/>
          </p:cNvSpPr>
          <p:nvPr/>
        </p:nvSpPr>
        <p:spPr bwMode="auto">
          <a:xfrm>
            <a:off x="155575" y="-136525"/>
            <a:ext cx="296863" cy="296863"/>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6326" name="Picture 6" descr="http://nathan.chantrell.net/blog/wp-content/uploads/2013/02/AirQualityEggs_with_box.jpg"/>
          <p:cNvPicPr>
            <a:picLocks noChangeAspect="1" noChangeArrowheads="1"/>
          </p:cNvPicPr>
          <p:nvPr/>
        </p:nvPicPr>
        <p:blipFill>
          <a:blip r:embed="rId3" cstate="print"/>
          <a:srcRect/>
          <a:stretch>
            <a:fillRect/>
          </a:stretch>
        </p:blipFill>
        <p:spPr bwMode="auto">
          <a:xfrm>
            <a:off x="7252237" y="1532256"/>
            <a:ext cx="4594594" cy="4999174"/>
          </a:xfrm>
          <a:prstGeom prst="rect">
            <a:avLst/>
          </a:prstGeom>
          <a:noFill/>
        </p:spPr>
      </p:pic>
    </p:spTree>
    <p:extLst>
      <p:ext uri="{BB962C8B-B14F-4D97-AF65-F5344CB8AC3E}">
        <p14:creationId xmlns:p14="http://schemas.microsoft.com/office/powerpoint/2010/main" val="15992051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1320"/>
            <a:ext cx="3429000" cy="5205432"/>
          </a:xfrm>
        </p:spPr>
        <p:txBody>
          <a:bodyPr/>
          <a:lstStyle/>
          <a:p>
            <a:r>
              <a:rPr lang="en-US" smtClean="0"/>
              <a:t>Spectrum of All-In_One Sensor Systems</a:t>
            </a:r>
            <a:endParaRPr lang="en-US"/>
          </a:p>
        </p:txBody>
      </p:sp>
      <p:pic>
        <p:nvPicPr>
          <p:cNvPr id="4" name="Content Placeholder 3"/>
          <p:cNvPicPr>
            <a:picLocks noGrp="1" noChangeAspect="1"/>
          </p:cNvPicPr>
          <p:nvPr>
            <p:ph idx="1"/>
          </p:nvPr>
        </p:nvPicPr>
        <p:blipFill>
          <a:blip r:embed="rId2"/>
          <a:stretch>
            <a:fillRect/>
          </a:stretch>
        </p:blipFill>
        <p:spPr>
          <a:xfrm>
            <a:off x="3527090" y="311214"/>
            <a:ext cx="8323534" cy="6168574"/>
          </a:xfrm>
          <a:prstGeom prst="rect">
            <a:avLst/>
          </a:prstGeom>
        </p:spPr>
      </p:pic>
    </p:spTree>
    <p:extLst>
      <p:ext uri="{BB962C8B-B14F-4D97-AF65-F5344CB8AC3E}">
        <p14:creationId xmlns:p14="http://schemas.microsoft.com/office/powerpoint/2010/main" val="1589536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63562"/>
          </a:xfrm>
        </p:spPr>
        <p:txBody>
          <a:bodyPr>
            <a:normAutofit fontScale="90000"/>
          </a:bodyPr>
          <a:lstStyle/>
          <a:p>
            <a:r>
              <a:rPr lang="en-US" sz="3600" dirty="0"/>
              <a:t>Purple </a:t>
            </a:r>
            <a:r>
              <a:rPr lang="en-US" sz="3600" dirty="0"/>
              <a:t>Air:  </a:t>
            </a:r>
            <a:r>
              <a:rPr lang="en-US" sz="3600" dirty="0">
                <a:hlinkClick r:id="rId3"/>
              </a:rPr>
              <a:t>https://www.purpleair.com/</a:t>
            </a:r>
            <a:endParaRPr lang="en-US" sz="3600" dirty="0"/>
          </a:p>
        </p:txBody>
      </p:sp>
      <p:pic>
        <p:nvPicPr>
          <p:cNvPr id="4" name="Content Placeholder 3"/>
          <p:cNvPicPr>
            <a:picLocks noGrp="1" noChangeAspect="1"/>
          </p:cNvPicPr>
          <p:nvPr>
            <p:ph idx="1"/>
          </p:nvPr>
        </p:nvPicPr>
        <p:blipFill>
          <a:blip r:embed="rId4"/>
          <a:stretch>
            <a:fillRect/>
          </a:stretch>
        </p:blipFill>
        <p:spPr>
          <a:xfrm>
            <a:off x="1676400" y="1066800"/>
            <a:ext cx="4342556" cy="4114800"/>
          </a:xfrm>
          <a:prstGeom prst="rect">
            <a:avLst/>
          </a:prstGeom>
        </p:spPr>
      </p:pic>
      <p:sp>
        <p:nvSpPr>
          <p:cNvPr id="7" name="TextBox 6"/>
          <p:cNvSpPr txBox="1"/>
          <p:nvPr/>
        </p:nvSpPr>
        <p:spPr>
          <a:xfrm>
            <a:off x="7467600" y="6477001"/>
            <a:ext cx="3434402" cy="276999"/>
          </a:xfrm>
          <a:prstGeom prst="rect">
            <a:avLst/>
          </a:prstGeom>
          <a:noFill/>
        </p:spPr>
        <p:txBody>
          <a:bodyPr wrap="none" rtlCol="0">
            <a:spAutoFit/>
          </a:bodyPr>
          <a:lstStyle/>
          <a:p>
            <a:r>
              <a:rPr lang="en-US" sz="1200" dirty="0"/>
              <a:t>U.S. EPA Smart City Air Challenge Webinar  </a:t>
            </a:r>
            <a:r>
              <a:rPr lang="en-US" sz="1200" b="1" i="1" dirty="0"/>
              <a:t>16</a:t>
            </a:r>
            <a:endParaRPr lang="en-US" sz="1200" dirty="0"/>
          </a:p>
        </p:txBody>
      </p:sp>
      <p:pic>
        <p:nvPicPr>
          <p:cNvPr id="3" name="Picture 2"/>
          <p:cNvPicPr>
            <a:picLocks noChangeAspect="1"/>
          </p:cNvPicPr>
          <p:nvPr/>
        </p:nvPicPr>
        <p:blipFill>
          <a:blip r:embed="rId5"/>
          <a:stretch>
            <a:fillRect/>
          </a:stretch>
        </p:blipFill>
        <p:spPr>
          <a:xfrm>
            <a:off x="6096000" y="990600"/>
            <a:ext cx="3962400" cy="4396268"/>
          </a:xfrm>
          <a:prstGeom prst="rect">
            <a:avLst/>
          </a:prstGeom>
        </p:spPr>
      </p:pic>
    </p:spTree>
    <p:extLst>
      <p:ext uri="{BB962C8B-B14F-4D97-AF65-F5344CB8AC3E}">
        <p14:creationId xmlns:p14="http://schemas.microsoft.com/office/powerpoint/2010/main" val="39129443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91001" y="838200"/>
            <a:ext cx="4466159" cy="523220"/>
          </a:xfrm>
          <a:prstGeom prst="rect">
            <a:avLst/>
          </a:prstGeom>
        </p:spPr>
        <p:txBody>
          <a:bodyPr wrap="none">
            <a:spAutoFit/>
          </a:bodyPr>
          <a:lstStyle/>
          <a:p>
            <a:r>
              <a:rPr lang="en-US" sz="2800" dirty="0">
                <a:solidFill>
                  <a:prstClr val="black"/>
                </a:solidFill>
                <a:hlinkClick r:id="rId3"/>
              </a:rPr>
              <a:t>https://airu.coe.utah.edu/</a:t>
            </a:r>
            <a:endParaRPr lang="en-US" sz="2800" dirty="0">
              <a:solidFill>
                <a:prstClr val="black"/>
              </a:solidFill>
            </a:endParaRPr>
          </a:p>
        </p:txBody>
      </p:sp>
      <p:pic>
        <p:nvPicPr>
          <p:cNvPr id="1026" name="Picture 2" descr="IRU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381000"/>
            <a:ext cx="2104235" cy="5687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05256" y="1820512"/>
            <a:ext cx="6200544" cy="2131353"/>
          </a:xfrm>
          <a:prstGeom prst="rect">
            <a:avLst/>
          </a:prstGeom>
        </p:spPr>
        <p:txBody>
          <a:bodyPr wrap="square">
            <a:spAutoFit/>
          </a:bodyPr>
          <a:lstStyle/>
          <a:p>
            <a:r>
              <a:rPr lang="en-US" sz="2000" dirty="0">
                <a:solidFill>
                  <a:prstClr val="black"/>
                </a:solidFill>
              </a:rPr>
              <a:t>Bringing low-cost, air quality sensors and teaching modules to </a:t>
            </a:r>
            <a:r>
              <a:rPr lang="en-US" sz="2000" dirty="0">
                <a:solidFill>
                  <a:prstClr val="black"/>
                </a:solidFill>
              </a:rPr>
              <a:t>classrooms </a:t>
            </a:r>
            <a:r>
              <a:rPr lang="en-US" sz="2000" dirty="0">
                <a:solidFill>
                  <a:prstClr val="black"/>
                </a:solidFill>
              </a:rPr>
              <a:t>along the Wasatch Front</a:t>
            </a:r>
          </a:p>
          <a:p>
            <a:pPr marL="342900" indent="-342900">
              <a:spcBef>
                <a:spcPts val="450"/>
              </a:spcBef>
              <a:spcAft>
                <a:spcPts val="450"/>
              </a:spcAft>
              <a:buFont typeface="Arial" panose="020B0604020202020204" pitchFamily="34" charset="0"/>
              <a:buChar char="•"/>
            </a:pPr>
            <a:r>
              <a:rPr lang="en-US" sz="2000" dirty="0">
                <a:solidFill>
                  <a:prstClr val="black"/>
                </a:solidFill>
              </a:rPr>
              <a:t>It’s not just a black box! Hands on: how can you use light scattering to detect pollution?	</a:t>
            </a:r>
            <a:endParaRPr lang="en-US" sz="2000" dirty="0">
              <a:solidFill>
                <a:prstClr val="black"/>
              </a:solidFill>
            </a:endParaRPr>
          </a:p>
          <a:p>
            <a:pPr marL="342900" indent="-342900">
              <a:spcBef>
                <a:spcPts val="450"/>
              </a:spcBef>
              <a:spcAft>
                <a:spcPts val="450"/>
              </a:spcAft>
              <a:buFont typeface="Arial" panose="020B0604020202020204" pitchFamily="34" charset="0"/>
              <a:buChar char="•"/>
            </a:pPr>
            <a:r>
              <a:rPr lang="en-US" sz="2000" dirty="0">
                <a:solidFill>
                  <a:prstClr val="black"/>
                </a:solidFill>
              </a:rPr>
              <a:t>Host </a:t>
            </a:r>
            <a:r>
              <a:rPr lang="en-US" sz="2000" dirty="0">
                <a:solidFill>
                  <a:prstClr val="black"/>
                </a:solidFill>
              </a:rPr>
              <a:t>an air quality </a:t>
            </a:r>
            <a:r>
              <a:rPr lang="en-US" sz="2000" dirty="0">
                <a:solidFill>
                  <a:prstClr val="black"/>
                </a:solidFill>
              </a:rPr>
              <a:t>sensor: help </a:t>
            </a:r>
            <a:r>
              <a:rPr lang="en-US" sz="2000" dirty="0">
                <a:solidFill>
                  <a:prstClr val="black"/>
                </a:solidFill>
              </a:rPr>
              <a:t>us understand air quality and low-cost </a:t>
            </a:r>
            <a:r>
              <a:rPr lang="en-US" sz="2000" dirty="0">
                <a:solidFill>
                  <a:prstClr val="black"/>
                </a:solidFill>
              </a:rPr>
              <a:t>sensor performance</a:t>
            </a:r>
            <a:endParaRPr lang="en-US" sz="2000" dirty="0">
              <a:solidFill>
                <a:prstClr val="black"/>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401" y="304800"/>
            <a:ext cx="803095" cy="808672"/>
          </a:xfrm>
          <a:prstGeom prst="rect">
            <a:avLst/>
          </a:prstGeom>
        </p:spPr>
      </p:pic>
      <p:pic>
        <p:nvPicPr>
          <p:cNvPr id="11" name="Picture 10"/>
          <p:cNvPicPr>
            <a:picLocks/>
          </p:cNvPicPr>
          <p:nvPr/>
        </p:nvPicPr>
        <p:blipFill>
          <a:blip r:embed="rId6">
            <a:extLst/>
          </a:blip>
          <a:stretch>
            <a:fillRect/>
          </a:stretch>
        </p:blipFill>
        <p:spPr>
          <a:xfrm>
            <a:off x="8763001" y="1219201"/>
            <a:ext cx="1666133" cy="1415483"/>
          </a:xfrm>
          <a:prstGeom prst="rect">
            <a:avLst/>
          </a:prstGeom>
        </p:spPr>
      </p:pic>
      <p:pic>
        <p:nvPicPr>
          <p:cNvPr id="8" name="Picture 7"/>
          <p:cNvPicPr>
            <a:picLocks noChangeAspect="1"/>
          </p:cNvPicPr>
          <p:nvPr/>
        </p:nvPicPr>
        <p:blipFill>
          <a:blip r:embed="rId7"/>
          <a:stretch>
            <a:fillRect/>
          </a:stretch>
        </p:blipFill>
        <p:spPr>
          <a:xfrm>
            <a:off x="1828801" y="4953000"/>
            <a:ext cx="5748467" cy="1630430"/>
          </a:xfrm>
          <a:prstGeom prst="rect">
            <a:avLst/>
          </a:prstGeom>
          <a:ln>
            <a:noFill/>
          </a:ln>
          <a:effectLst>
            <a:softEdge rad="112500"/>
          </a:effectLst>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6772" t="10977" b="8872"/>
          <a:stretch/>
        </p:blipFill>
        <p:spPr>
          <a:xfrm>
            <a:off x="8229600" y="2667001"/>
            <a:ext cx="2213204" cy="1427075"/>
          </a:xfrm>
          <a:prstGeom prst="rect">
            <a:avLst/>
          </a:prstGeom>
          <a:ln>
            <a:noFill/>
          </a:ln>
          <a:effectLst>
            <a:softEdge rad="112500"/>
          </a:effectLst>
        </p:spPr>
      </p:pic>
      <p:sp>
        <p:nvSpPr>
          <p:cNvPr id="14" name="Rectangle 13"/>
          <p:cNvSpPr/>
          <p:nvPr/>
        </p:nvSpPr>
        <p:spPr>
          <a:xfrm>
            <a:off x="3810000" y="1295400"/>
            <a:ext cx="5382820" cy="400110"/>
          </a:xfrm>
          <a:prstGeom prst="rect">
            <a:avLst/>
          </a:prstGeom>
        </p:spPr>
        <p:txBody>
          <a:bodyPr wrap="none">
            <a:spAutoFit/>
          </a:bodyPr>
          <a:lstStyle/>
          <a:p>
            <a:r>
              <a:rPr lang="en-US" sz="2000" dirty="0">
                <a:solidFill>
                  <a:prstClr val="black"/>
                </a:solidFill>
              </a:rPr>
              <a:t>Kelly and Butterfield, Chemical Engineering</a:t>
            </a:r>
          </a:p>
        </p:txBody>
      </p:sp>
      <p:sp>
        <p:nvSpPr>
          <p:cNvPr id="15" name="TextBox 14"/>
          <p:cNvSpPr txBox="1"/>
          <p:nvPr/>
        </p:nvSpPr>
        <p:spPr>
          <a:xfrm>
            <a:off x="1752600" y="304800"/>
            <a:ext cx="8764652" cy="553998"/>
          </a:xfrm>
          <a:prstGeom prst="rect">
            <a:avLst/>
          </a:prstGeom>
          <a:noFill/>
        </p:spPr>
        <p:txBody>
          <a:bodyPr wrap="square" rtlCol="0">
            <a:spAutoFit/>
          </a:bodyPr>
          <a:lstStyle/>
          <a:p>
            <a:pPr algn="ctr"/>
            <a:r>
              <a:rPr lang="en-US" sz="3000" b="1" dirty="0" err="1">
                <a:solidFill>
                  <a:prstClr val="black"/>
                </a:solidFill>
              </a:rPr>
              <a:t>AirU</a:t>
            </a:r>
            <a:endParaRPr lang="en-US" sz="3000" dirty="0">
              <a:solidFill>
                <a:prstClr val="black"/>
              </a:solidFill>
            </a:endParaRP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86800" y="4343400"/>
            <a:ext cx="1336634" cy="1168818"/>
          </a:xfrm>
          <a:prstGeom prst="rect">
            <a:avLst/>
          </a:prstGeom>
        </p:spPr>
      </p:pic>
      <p:sp>
        <p:nvSpPr>
          <p:cNvPr id="2" name="Rectangle 1"/>
          <p:cNvSpPr/>
          <p:nvPr/>
        </p:nvSpPr>
        <p:spPr>
          <a:xfrm>
            <a:off x="3040833" y="4288043"/>
            <a:ext cx="4856258" cy="646331"/>
          </a:xfrm>
          <a:prstGeom prst="rect">
            <a:avLst/>
          </a:prstGeom>
        </p:spPr>
        <p:txBody>
          <a:bodyPr wrap="square">
            <a:spAutoFit/>
          </a:bodyPr>
          <a:lstStyle/>
          <a:p>
            <a:r>
              <a:rPr lang="en-US" dirty="0">
                <a:hlinkClick r:id="rId10"/>
              </a:rPr>
              <a:t>https://</a:t>
            </a:r>
            <a:r>
              <a:rPr lang="en-US" dirty="0" smtClean="0">
                <a:hlinkClick r:id="rId10"/>
              </a:rPr>
              <a:t>youtu.be/xq7YiR8wdCM</a:t>
            </a:r>
            <a:endParaRPr lang="en-US" dirty="0" smtClean="0"/>
          </a:p>
          <a:p>
            <a:endParaRPr lang="en-US" dirty="0"/>
          </a:p>
        </p:txBody>
      </p:sp>
    </p:spTree>
    <p:extLst>
      <p:ext uri="{BB962C8B-B14F-4D97-AF65-F5344CB8AC3E}">
        <p14:creationId xmlns:p14="http://schemas.microsoft.com/office/powerpoint/2010/main" val="24698379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617" y="3209172"/>
            <a:ext cx="4590473" cy="1143000"/>
          </a:xfrm>
        </p:spPr>
        <p:txBody>
          <a:bodyPr>
            <a:normAutofit fontScale="90000"/>
          </a:bodyPr>
          <a:lstStyle/>
          <a:p>
            <a:r>
              <a:rPr lang="en-US" dirty="0" smtClean="0"/>
              <a:t>CO/NO2 sensor</a:t>
            </a:r>
            <a:br>
              <a:rPr lang="en-US" dirty="0" smtClean="0"/>
            </a:br>
            <a:r>
              <a:rPr lang="en-US" dirty="0" smtClean="0"/>
              <a:t>intended for car exhaust applications</a:t>
            </a:r>
            <a:endParaRPr lang="en-US" dirty="0"/>
          </a:p>
        </p:txBody>
      </p:sp>
      <p:pic>
        <p:nvPicPr>
          <p:cNvPr id="4" name="Content Placeholder 3"/>
          <p:cNvPicPr>
            <a:picLocks noGrp="1" noChangeAspect="1"/>
          </p:cNvPicPr>
          <p:nvPr>
            <p:ph idx="1"/>
          </p:nvPr>
        </p:nvPicPr>
        <p:blipFill>
          <a:blip r:embed="rId2"/>
          <a:stretch>
            <a:fillRect/>
          </a:stretch>
        </p:blipFill>
        <p:spPr>
          <a:xfrm>
            <a:off x="5817496" y="445510"/>
            <a:ext cx="6105853" cy="6158490"/>
          </a:xfrm>
          <a:prstGeom prst="rect">
            <a:avLst/>
          </a:prstGeom>
        </p:spPr>
      </p:pic>
    </p:spTree>
    <p:extLst>
      <p:ext uri="{BB962C8B-B14F-4D97-AF65-F5344CB8AC3E}">
        <p14:creationId xmlns:p14="http://schemas.microsoft.com/office/powerpoint/2010/main" val="35666789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Plantower</a:t>
            </a:r>
            <a:endParaRPr lang="en-US" dirty="0"/>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404745" y="0"/>
            <a:ext cx="7835747" cy="6858000"/>
          </a:xfrm>
          <a:prstGeom prst="rect">
            <a:avLst/>
          </a:prstGeom>
        </p:spPr>
      </p:pic>
    </p:spTree>
    <p:extLst>
      <p:ext uri="{BB962C8B-B14F-4D97-AF65-F5344CB8AC3E}">
        <p14:creationId xmlns:p14="http://schemas.microsoft.com/office/powerpoint/2010/main" val="4270754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466" y="941198"/>
            <a:ext cx="5866638" cy="1006474"/>
          </a:xfrm>
        </p:spPr>
        <p:txBody>
          <a:bodyPr>
            <a:normAutofit fontScale="90000"/>
          </a:bodyPr>
          <a:lstStyle/>
          <a:p>
            <a:r>
              <a:rPr lang="en-US" dirty="0" smtClean="0"/>
              <a:t>Sources for quick look at local</a:t>
            </a:r>
            <a:br>
              <a:rPr lang="en-US" dirty="0" smtClean="0"/>
            </a:br>
            <a:r>
              <a:rPr lang="en-US" dirty="0" smtClean="0"/>
              <a:t>air quality data</a:t>
            </a:r>
            <a:endParaRPr lang="en-US" dirty="0"/>
          </a:p>
        </p:txBody>
      </p:sp>
      <p:sp>
        <p:nvSpPr>
          <p:cNvPr id="3" name="Content Placeholder 2"/>
          <p:cNvSpPr>
            <a:spLocks noGrp="1"/>
          </p:cNvSpPr>
          <p:nvPr>
            <p:ph idx="1"/>
          </p:nvPr>
        </p:nvSpPr>
        <p:spPr>
          <a:xfrm>
            <a:off x="338328" y="1837944"/>
            <a:ext cx="6355080" cy="3436938"/>
          </a:xfrm>
        </p:spPr>
        <p:txBody>
          <a:bodyPr/>
          <a:lstStyle/>
          <a:p>
            <a:pPr marL="0" indent="0">
              <a:buNone/>
            </a:pPr>
            <a:r>
              <a:rPr lang="en-US" dirty="0">
                <a:hlinkClick r:id="rId2"/>
              </a:rPr>
              <a:t>http://</a:t>
            </a:r>
            <a:r>
              <a:rPr lang="en-US" dirty="0" smtClean="0">
                <a:hlinkClick r:id="rId2"/>
              </a:rPr>
              <a:t>utahaq.chpc.utah.edu/aqmobile</a:t>
            </a:r>
            <a:endParaRPr lang="en-US" dirty="0" smtClean="0"/>
          </a:p>
          <a:p>
            <a:pPr marL="0" indent="0">
              <a:buNone/>
            </a:pPr>
            <a:endParaRPr lang="en-US" dirty="0" smtClean="0"/>
          </a:p>
          <a:p>
            <a:endParaRPr lang="en-US" dirty="0"/>
          </a:p>
        </p:txBody>
      </p:sp>
      <p:pic>
        <p:nvPicPr>
          <p:cNvPr id="5" name="Picture 4"/>
          <p:cNvPicPr>
            <a:picLocks noChangeAspect="1"/>
          </p:cNvPicPr>
          <p:nvPr/>
        </p:nvPicPr>
        <p:blipFill>
          <a:blip r:embed="rId3"/>
          <a:stretch>
            <a:fillRect/>
          </a:stretch>
        </p:blipFill>
        <p:spPr>
          <a:xfrm>
            <a:off x="6703391" y="0"/>
            <a:ext cx="5488609" cy="6858000"/>
          </a:xfrm>
          <a:prstGeom prst="rect">
            <a:avLst/>
          </a:prstGeom>
        </p:spPr>
      </p:pic>
      <p:pic>
        <p:nvPicPr>
          <p:cNvPr id="6" name="Picture 5"/>
          <p:cNvPicPr>
            <a:picLocks noChangeAspect="1"/>
          </p:cNvPicPr>
          <p:nvPr/>
        </p:nvPicPr>
        <p:blipFill>
          <a:blip r:embed="rId4"/>
          <a:stretch>
            <a:fillRect/>
          </a:stretch>
        </p:blipFill>
        <p:spPr>
          <a:xfrm>
            <a:off x="329184" y="2895600"/>
            <a:ext cx="3316276" cy="3657600"/>
          </a:xfrm>
          <a:prstGeom prst="rect">
            <a:avLst/>
          </a:prstGeom>
        </p:spPr>
      </p:pic>
    </p:spTree>
    <p:extLst>
      <p:ext uri="{BB962C8B-B14F-4D97-AF65-F5344CB8AC3E}">
        <p14:creationId xmlns:p14="http://schemas.microsoft.com/office/powerpoint/2010/main" val="40687887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17599" y="1447800"/>
            <a:ext cx="3352800" cy="3810000"/>
          </a:xfrm>
        </p:spPr>
        <p:txBody>
          <a:bodyPr>
            <a:normAutofit fontScale="92500" lnSpcReduction="10000"/>
          </a:bodyPr>
          <a:lstStyle/>
          <a:p>
            <a:r>
              <a:rPr lang="en-US" sz="2200" dirty="0"/>
              <a:t>TRAX lines are ideally situated to monitor air quality:</a:t>
            </a:r>
          </a:p>
          <a:p>
            <a:pPr lvl="1"/>
            <a:r>
              <a:rPr lang="en-US" sz="2200" dirty="0"/>
              <a:t>Red Line: diagonal transect across valley</a:t>
            </a:r>
          </a:p>
          <a:p>
            <a:pPr lvl="1"/>
            <a:endParaRPr lang="en-US" sz="2200" dirty="0"/>
          </a:p>
          <a:p>
            <a:pPr lvl="1"/>
            <a:r>
              <a:rPr lang="en-US" sz="2200" dirty="0"/>
              <a:t>Green Line: “C” shape transect through urban corridor</a:t>
            </a:r>
          </a:p>
          <a:p>
            <a:pPr lvl="1"/>
            <a:endParaRPr lang="en-US" sz="2200" dirty="0"/>
          </a:p>
          <a:p>
            <a:pPr lvl="1"/>
            <a:r>
              <a:rPr lang="en-US" sz="2200" dirty="0"/>
              <a:t>Blue Line: north-south transect along valley floor</a:t>
            </a:r>
          </a:p>
          <a:p>
            <a:pPr marL="308610" lvl="1" indent="0">
              <a:buNone/>
            </a:pPr>
            <a:endParaRPr lang="en-US" dirty="0" smtClean="0"/>
          </a:p>
        </p:txBody>
      </p:sp>
      <p:sp>
        <p:nvSpPr>
          <p:cNvPr id="3" name="Title 2"/>
          <p:cNvSpPr>
            <a:spLocks noGrp="1"/>
          </p:cNvSpPr>
          <p:nvPr>
            <p:ph type="title"/>
          </p:nvPr>
        </p:nvSpPr>
        <p:spPr/>
        <p:txBody>
          <a:bodyPr>
            <a:normAutofit/>
          </a:bodyPr>
          <a:lstStyle/>
          <a:p>
            <a:r>
              <a:rPr lang="en-US" dirty="0" smtClean="0"/>
              <a:t>Air Quality &amp; UTA TRAX</a:t>
            </a:r>
            <a:endParaRPr lang="en-US" dirty="0"/>
          </a:p>
        </p:txBody>
      </p:sp>
      <p:grpSp>
        <p:nvGrpSpPr>
          <p:cNvPr id="6" name="Group 5"/>
          <p:cNvGrpSpPr/>
          <p:nvPr/>
        </p:nvGrpSpPr>
        <p:grpSpPr>
          <a:xfrm>
            <a:off x="7391401" y="263580"/>
            <a:ext cx="3118209" cy="3527113"/>
            <a:chOff x="5875247" y="263579"/>
            <a:chExt cx="3118209" cy="3527113"/>
          </a:xfrm>
        </p:grpSpPr>
        <p:pic>
          <p:nvPicPr>
            <p:cNvPr id="8" name="Picture 7" descr="FinalDens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5247" y="263579"/>
              <a:ext cx="3118209" cy="35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a:xfrm>
              <a:off x="7518373" y="1857375"/>
              <a:ext cx="168302" cy="1193800"/>
            </a:xfrm>
            <a:custGeom>
              <a:avLst/>
              <a:gdLst>
                <a:gd name="connsiteX0" fmla="*/ 0 w 203200"/>
                <a:gd name="connsiteY0" fmla="*/ 0 h 1193800"/>
                <a:gd name="connsiteX1" fmla="*/ 12700 w 203200"/>
                <a:gd name="connsiteY1" fmla="*/ 222250 h 1193800"/>
                <a:gd name="connsiteX2" fmla="*/ 19050 w 203200"/>
                <a:gd name="connsiteY2" fmla="*/ 422275 h 1193800"/>
                <a:gd name="connsiteX3" fmla="*/ 19050 w 203200"/>
                <a:gd name="connsiteY3" fmla="*/ 669925 h 1193800"/>
                <a:gd name="connsiteX4" fmla="*/ 69850 w 203200"/>
                <a:gd name="connsiteY4" fmla="*/ 746125 h 1193800"/>
                <a:gd name="connsiteX5" fmla="*/ 88900 w 203200"/>
                <a:gd name="connsiteY5" fmla="*/ 936625 h 1193800"/>
                <a:gd name="connsiteX6" fmla="*/ 114300 w 203200"/>
                <a:gd name="connsiteY6" fmla="*/ 1089025 h 1193800"/>
                <a:gd name="connsiteX7" fmla="*/ 203200 w 203200"/>
                <a:gd name="connsiteY7" fmla="*/ 1193800 h 1193800"/>
                <a:gd name="connsiteX0" fmla="*/ 0 w 203200"/>
                <a:gd name="connsiteY0" fmla="*/ 0 h 1193800"/>
                <a:gd name="connsiteX1" fmla="*/ 12700 w 203200"/>
                <a:gd name="connsiteY1" fmla="*/ 222250 h 1193800"/>
                <a:gd name="connsiteX2" fmla="*/ 34925 w 203200"/>
                <a:gd name="connsiteY2" fmla="*/ 422275 h 1193800"/>
                <a:gd name="connsiteX3" fmla="*/ 19050 w 203200"/>
                <a:gd name="connsiteY3" fmla="*/ 669925 h 1193800"/>
                <a:gd name="connsiteX4" fmla="*/ 69850 w 203200"/>
                <a:gd name="connsiteY4" fmla="*/ 746125 h 1193800"/>
                <a:gd name="connsiteX5" fmla="*/ 88900 w 203200"/>
                <a:gd name="connsiteY5" fmla="*/ 936625 h 1193800"/>
                <a:gd name="connsiteX6" fmla="*/ 114300 w 203200"/>
                <a:gd name="connsiteY6" fmla="*/ 1089025 h 1193800"/>
                <a:gd name="connsiteX7" fmla="*/ 203200 w 203200"/>
                <a:gd name="connsiteY7" fmla="*/ 1193800 h 1193800"/>
                <a:gd name="connsiteX0" fmla="*/ 0 w 203200"/>
                <a:gd name="connsiteY0" fmla="*/ 0 h 1193800"/>
                <a:gd name="connsiteX1" fmla="*/ 12700 w 203200"/>
                <a:gd name="connsiteY1" fmla="*/ 222250 h 1193800"/>
                <a:gd name="connsiteX2" fmla="*/ 34925 w 203200"/>
                <a:gd name="connsiteY2" fmla="*/ 422275 h 1193800"/>
                <a:gd name="connsiteX3" fmla="*/ 47625 w 203200"/>
                <a:gd name="connsiteY3" fmla="*/ 666750 h 1193800"/>
                <a:gd name="connsiteX4" fmla="*/ 69850 w 203200"/>
                <a:gd name="connsiteY4" fmla="*/ 746125 h 1193800"/>
                <a:gd name="connsiteX5" fmla="*/ 88900 w 203200"/>
                <a:gd name="connsiteY5" fmla="*/ 936625 h 1193800"/>
                <a:gd name="connsiteX6" fmla="*/ 114300 w 203200"/>
                <a:gd name="connsiteY6" fmla="*/ 1089025 h 1193800"/>
                <a:gd name="connsiteX7" fmla="*/ 203200 w 203200"/>
                <a:gd name="connsiteY7" fmla="*/ 1193800 h 1193800"/>
                <a:gd name="connsiteX0" fmla="*/ 0 w 203200"/>
                <a:gd name="connsiteY0" fmla="*/ 0 h 1193800"/>
                <a:gd name="connsiteX1" fmla="*/ 28575 w 203200"/>
                <a:gd name="connsiteY1" fmla="*/ 228600 h 1193800"/>
                <a:gd name="connsiteX2" fmla="*/ 34925 w 203200"/>
                <a:gd name="connsiteY2" fmla="*/ 422275 h 1193800"/>
                <a:gd name="connsiteX3" fmla="*/ 47625 w 203200"/>
                <a:gd name="connsiteY3" fmla="*/ 666750 h 1193800"/>
                <a:gd name="connsiteX4" fmla="*/ 69850 w 203200"/>
                <a:gd name="connsiteY4" fmla="*/ 746125 h 1193800"/>
                <a:gd name="connsiteX5" fmla="*/ 88900 w 203200"/>
                <a:gd name="connsiteY5" fmla="*/ 936625 h 1193800"/>
                <a:gd name="connsiteX6" fmla="*/ 114300 w 203200"/>
                <a:gd name="connsiteY6" fmla="*/ 1089025 h 1193800"/>
                <a:gd name="connsiteX7" fmla="*/ 203200 w 203200"/>
                <a:gd name="connsiteY7" fmla="*/ 1193800 h 1193800"/>
                <a:gd name="connsiteX0" fmla="*/ 0 w 203200"/>
                <a:gd name="connsiteY0" fmla="*/ 0 h 1193800"/>
                <a:gd name="connsiteX1" fmla="*/ 50800 w 203200"/>
                <a:gd name="connsiteY1" fmla="*/ 231775 h 1193800"/>
                <a:gd name="connsiteX2" fmla="*/ 34925 w 203200"/>
                <a:gd name="connsiteY2" fmla="*/ 422275 h 1193800"/>
                <a:gd name="connsiteX3" fmla="*/ 47625 w 203200"/>
                <a:gd name="connsiteY3" fmla="*/ 666750 h 1193800"/>
                <a:gd name="connsiteX4" fmla="*/ 69850 w 203200"/>
                <a:gd name="connsiteY4" fmla="*/ 746125 h 1193800"/>
                <a:gd name="connsiteX5" fmla="*/ 88900 w 203200"/>
                <a:gd name="connsiteY5" fmla="*/ 936625 h 1193800"/>
                <a:gd name="connsiteX6" fmla="*/ 114300 w 203200"/>
                <a:gd name="connsiteY6" fmla="*/ 1089025 h 1193800"/>
                <a:gd name="connsiteX7" fmla="*/ 203200 w 203200"/>
                <a:gd name="connsiteY7" fmla="*/ 1193800 h 1193800"/>
                <a:gd name="connsiteX0" fmla="*/ 3202 w 168302"/>
                <a:gd name="connsiteY0" fmla="*/ 0 h 1193800"/>
                <a:gd name="connsiteX1" fmla="*/ 15902 w 168302"/>
                <a:gd name="connsiteY1" fmla="*/ 231775 h 1193800"/>
                <a:gd name="connsiteX2" fmla="*/ 27 w 168302"/>
                <a:gd name="connsiteY2" fmla="*/ 422275 h 1193800"/>
                <a:gd name="connsiteX3" fmla="*/ 12727 w 168302"/>
                <a:gd name="connsiteY3" fmla="*/ 666750 h 1193800"/>
                <a:gd name="connsiteX4" fmla="*/ 34952 w 168302"/>
                <a:gd name="connsiteY4" fmla="*/ 746125 h 1193800"/>
                <a:gd name="connsiteX5" fmla="*/ 54002 w 168302"/>
                <a:gd name="connsiteY5" fmla="*/ 936625 h 1193800"/>
                <a:gd name="connsiteX6" fmla="*/ 79402 w 168302"/>
                <a:gd name="connsiteY6" fmla="*/ 1089025 h 1193800"/>
                <a:gd name="connsiteX7" fmla="*/ 168302 w 168302"/>
                <a:gd name="connsiteY7" fmla="*/ 1193800 h 11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302" h="1193800">
                  <a:moveTo>
                    <a:pt x="3202" y="0"/>
                  </a:moveTo>
                  <a:cubicBezTo>
                    <a:pt x="7964" y="75935"/>
                    <a:pt x="16431" y="161396"/>
                    <a:pt x="15902" y="231775"/>
                  </a:cubicBezTo>
                  <a:cubicBezTo>
                    <a:pt x="15373" y="302154"/>
                    <a:pt x="556" y="349779"/>
                    <a:pt x="27" y="422275"/>
                  </a:cubicBezTo>
                  <a:cubicBezTo>
                    <a:pt x="-502" y="494771"/>
                    <a:pt x="6906" y="612775"/>
                    <a:pt x="12727" y="666750"/>
                  </a:cubicBezTo>
                  <a:cubicBezTo>
                    <a:pt x="18548" y="720725"/>
                    <a:pt x="28073" y="701146"/>
                    <a:pt x="34952" y="746125"/>
                  </a:cubicBezTo>
                  <a:cubicBezTo>
                    <a:pt x="41831" y="791104"/>
                    <a:pt x="46594" y="879475"/>
                    <a:pt x="54002" y="936625"/>
                  </a:cubicBezTo>
                  <a:cubicBezTo>
                    <a:pt x="61410" y="993775"/>
                    <a:pt x="60352" y="1046163"/>
                    <a:pt x="79402" y="1089025"/>
                  </a:cubicBezTo>
                  <a:cubicBezTo>
                    <a:pt x="98452" y="1131888"/>
                    <a:pt x="133377" y="1162844"/>
                    <a:pt x="168302" y="1193800"/>
                  </a:cubicBez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7005598" y="1799559"/>
              <a:ext cx="654558" cy="1160353"/>
            </a:xfrm>
            <a:custGeom>
              <a:avLst/>
              <a:gdLst>
                <a:gd name="connsiteX0" fmla="*/ 1117600 w 1117600"/>
                <a:gd name="connsiteY0" fmla="*/ 0 h 1981200"/>
                <a:gd name="connsiteX1" fmla="*/ 1028700 w 1117600"/>
                <a:gd name="connsiteY1" fmla="*/ 12700 h 1981200"/>
                <a:gd name="connsiteX2" fmla="*/ 990600 w 1117600"/>
                <a:gd name="connsiteY2" fmla="*/ 19050 h 1981200"/>
                <a:gd name="connsiteX3" fmla="*/ 869950 w 1117600"/>
                <a:gd name="connsiteY3" fmla="*/ 31750 h 1981200"/>
                <a:gd name="connsiteX4" fmla="*/ 850900 w 1117600"/>
                <a:gd name="connsiteY4" fmla="*/ 196850 h 1981200"/>
                <a:gd name="connsiteX5" fmla="*/ 844550 w 1117600"/>
                <a:gd name="connsiteY5" fmla="*/ 234950 h 1981200"/>
                <a:gd name="connsiteX6" fmla="*/ 850900 w 1117600"/>
                <a:gd name="connsiteY6" fmla="*/ 323850 h 1981200"/>
                <a:gd name="connsiteX7" fmla="*/ 863600 w 1117600"/>
                <a:gd name="connsiteY7" fmla="*/ 654050 h 1981200"/>
                <a:gd name="connsiteX8" fmla="*/ 857250 w 1117600"/>
                <a:gd name="connsiteY8" fmla="*/ 844550 h 1981200"/>
                <a:gd name="connsiteX9" fmla="*/ 850900 w 1117600"/>
                <a:gd name="connsiteY9" fmla="*/ 895350 h 1981200"/>
                <a:gd name="connsiteX10" fmla="*/ 838200 w 1117600"/>
                <a:gd name="connsiteY10" fmla="*/ 1206500 h 1981200"/>
                <a:gd name="connsiteX11" fmla="*/ 831850 w 1117600"/>
                <a:gd name="connsiteY11" fmla="*/ 1250950 h 1981200"/>
                <a:gd name="connsiteX12" fmla="*/ 825500 w 1117600"/>
                <a:gd name="connsiteY12" fmla="*/ 1270000 h 1981200"/>
                <a:gd name="connsiteX13" fmla="*/ 806450 w 1117600"/>
                <a:gd name="connsiteY13" fmla="*/ 1282700 h 1981200"/>
                <a:gd name="connsiteX14" fmla="*/ 787400 w 1117600"/>
                <a:gd name="connsiteY14" fmla="*/ 1301750 h 1981200"/>
                <a:gd name="connsiteX15" fmla="*/ 749300 w 1117600"/>
                <a:gd name="connsiteY15" fmla="*/ 1327150 h 1981200"/>
                <a:gd name="connsiteX16" fmla="*/ 730250 w 1117600"/>
                <a:gd name="connsiteY16" fmla="*/ 1428750 h 1981200"/>
                <a:gd name="connsiteX17" fmla="*/ 711200 w 1117600"/>
                <a:gd name="connsiteY17" fmla="*/ 1435100 h 1981200"/>
                <a:gd name="connsiteX18" fmla="*/ 666750 w 1117600"/>
                <a:gd name="connsiteY18" fmla="*/ 1447800 h 1981200"/>
                <a:gd name="connsiteX19" fmla="*/ 647700 w 1117600"/>
                <a:gd name="connsiteY19" fmla="*/ 1460500 h 1981200"/>
                <a:gd name="connsiteX20" fmla="*/ 628650 w 1117600"/>
                <a:gd name="connsiteY20" fmla="*/ 1466850 h 1981200"/>
                <a:gd name="connsiteX21" fmla="*/ 609600 w 1117600"/>
                <a:gd name="connsiteY21" fmla="*/ 1479550 h 1981200"/>
                <a:gd name="connsiteX22" fmla="*/ 590550 w 1117600"/>
                <a:gd name="connsiteY22" fmla="*/ 1485900 h 1981200"/>
                <a:gd name="connsiteX23" fmla="*/ 565150 w 1117600"/>
                <a:gd name="connsiteY23" fmla="*/ 1498600 h 1981200"/>
                <a:gd name="connsiteX24" fmla="*/ 546100 w 1117600"/>
                <a:gd name="connsiteY24" fmla="*/ 1504950 h 1981200"/>
                <a:gd name="connsiteX25" fmla="*/ 527050 w 1117600"/>
                <a:gd name="connsiteY25" fmla="*/ 1517650 h 1981200"/>
                <a:gd name="connsiteX26" fmla="*/ 488950 w 1117600"/>
                <a:gd name="connsiteY26" fmla="*/ 1530350 h 1981200"/>
                <a:gd name="connsiteX27" fmla="*/ 469900 w 1117600"/>
                <a:gd name="connsiteY27" fmla="*/ 1536700 h 1981200"/>
                <a:gd name="connsiteX28" fmla="*/ 450850 w 1117600"/>
                <a:gd name="connsiteY28" fmla="*/ 1543050 h 1981200"/>
                <a:gd name="connsiteX29" fmla="*/ 431800 w 1117600"/>
                <a:gd name="connsiteY29" fmla="*/ 1549400 h 1981200"/>
                <a:gd name="connsiteX30" fmla="*/ 406400 w 1117600"/>
                <a:gd name="connsiteY30" fmla="*/ 1555750 h 1981200"/>
                <a:gd name="connsiteX31" fmla="*/ 368300 w 1117600"/>
                <a:gd name="connsiteY31" fmla="*/ 1568450 h 1981200"/>
                <a:gd name="connsiteX32" fmla="*/ 330200 w 1117600"/>
                <a:gd name="connsiteY32" fmla="*/ 1587500 h 1981200"/>
                <a:gd name="connsiteX33" fmla="*/ 285750 w 1117600"/>
                <a:gd name="connsiteY33" fmla="*/ 1606550 h 1981200"/>
                <a:gd name="connsiteX34" fmla="*/ 266700 w 1117600"/>
                <a:gd name="connsiteY34" fmla="*/ 1619250 h 1981200"/>
                <a:gd name="connsiteX35" fmla="*/ 222250 w 1117600"/>
                <a:gd name="connsiteY35" fmla="*/ 1631950 h 1981200"/>
                <a:gd name="connsiteX36" fmla="*/ 184150 w 1117600"/>
                <a:gd name="connsiteY36" fmla="*/ 1651000 h 1981200"/>
                <a:gd name="connsiteX37" fmla="*/ 146050 w 1117600"/>
                <a:gd name="connsiteY37" fmla="*/ 1682750 h 1981200"/>
                <a:gd name="connsiteX38" fmla="*/ 95250 w 1117600"/>
                <a:gd name="connsiteY38" fmla="*/ 1695450 h 1981200"/>
                <a:gd name="connsiteX39" fmla="*/ 38100 w 1117600"/>
                <a:gd name="connsiteY39" fmla="*/ 1746250 h 1981200"/>
                <a:gd name="connsiteX40" fmla="*/ 12700 w 1117600"/>
                <a:gd name="connsiteY40" fmla="*/ 1784350 h 1981200"/>
                <a:gd name="connsiteX41" fmla="*/ 0 w 1117600"/>
                <a:gd name="connsiteY41" fmla="*/ 1822450 h 1981200"/>
                <a:gd name="connsiteX42" fmla="*/ 19050 w 1117600"/>
                <a:gd name="connsiteY42" fmla="*/ 1924050 h 1981200"/>
                <a:gd name="connsiteX43" fmla="*/ 38100 w 1117600"/>
                <a:gd name="connsiteY43" fmla="*/ 1962150 h 1981200"/>
                <a:gd name="connsiteX44" fmla="*/ 50800 w 1117600"/>
                <a:gd name="connsiteY44"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7600" h="1981200">
                  <a:moveTo>
                    <a:pt x="1117600" y="0"/>
                  </a:moveTo>
                  <a:cubicBezTo>
                    <a:pt x="1087967" y="4233"/>
                    <a:pt x="1058227" y="7779"/>
                    <a:pt x="1028700" y="12700"/>
                  </a:cubicBezTo>
                  <a:cubicBezTo>
                    <a:pt x="1016000" y="14817"/>
                    <a:pt x="1003396" y="17628"/>
                    <a:pt x="990600" y="19050"/>
                  </a:cubicBezTo>
                  <a:cubicBezTo>
                    <a:pt x="819759" y="38032"/>
                    <a:pt x="986449" y="15107"/>
                    <a:pt x="869950" y="31750"/>
                  </a:cubicBezTo>
                  <a:cubicBezTo>
                    <a:pt x="829536" y="92372"/>
                    <a:pt x="861950" y="36622"/>
                    <a:pt x="850900" y="196850"/>
                  </a:cubicBezTo>
                  <a:cubicBezTo>
                    <a:pt x="850014" y="209695"/>
                    <a:pt x="846667" y="222250"/>
                    <a:pt x="844550" y="234950"/>
                  </a:cubicBezTo>
                  <a:cubicBezTo>
                    <a:pt x="846667" y="264583"/>
                    <a:pt x="849551" y="294172"/>
                    <a:pt x="850900" y="323850"/>
                  </a:cubicBezTo>
                  <a:cubicBezTo>
                    <a:pt x="855902" y="433884"/>
                    <a:pt x="863600" y="654050"/>
                    <a:pt x="863600" y="654050"/>
                  </a:cubicBezTo>
                  <a:cubicBezTo>
                    <a:pt x="861483" y="717550"/>
                    <a:pt x="860589" y="781103"/>
                    <a:pt x="857250" y="844550"/>
                  </a:cubicBezTo>
                  <a:cubicBezTo>
                    <a:pt x="856353" y="861592"/>
                    <a:pt x="851532" y="878297"/>
                    <a:pt x="850900" y="895350"/>
                  </a:cubicBezTo>
                  <a:cubicBezTo>
                    <a:pt x="839262" y="1209569"/>
                    <a:pt x="875701" y="1093998"/>
                    <a:pt x="838200" y="1206500"/>
                  </a:cubicBezTo>
                  <a:cubicBezTo>
                    <a:pt x="836083" y="1221317"/>
                    <a:pt x="834785" y="1236274"/>
                    <a:pt x="831850" y="1250950"/>
                  </a:cubicBezTo>
                  <a:cubicBezTo>
                    <a:pt x="830537" y="1257514"/>
                    <a:pt x="829681" y="1264773"/>
                    <a:pt x="825500" y="1270000"/>
                  </a:cubicBezTo>
                  <a:cubicBezTo>
                    <a:pt x="820732" y="1275959"/>
                    <a:pt x="812313" y="1277814"/>
                    <a:pt x="806450" y="1282700"/>
                  </a:cubicBezTo>
                  <a:cubicBezTo>
                    <a:pt x="799551" y="1288449"/>
                    <a:pt x="794489" y="1296237"/>
                    <a:pt x="787400" y="1301750"/>
                  </a:cubicBezTo>
                  <a:cubicBezTo>
                    <a:pt x="775352" y="1311121"/>
                    <a:pt x="749300" y="1327150"/>
                    <a:pt x="749300" y="1327150"/>
                  </a:cubicBezTo>
                  <a:cubicBezTo>
                    <a:pt x="712182" y="1382828"/>
                    <a:pt x="770128" y="1289177"/>
                    <a:pt x="730250" y="1428750"/>
                  </a:cubicBezTo>
                  <a:cubicBezTo>
                    <a:pt x="728411" y="1435186"/>
                    <a:pt x="717636" y="1433261"/>
                    <a:pt x="711200" y="1435100"/>
                  </a:cubicBezTo>
                  <a:cubicBezTo>
                    <a:pt x="701705" y="1437813"/>
                    <a:pt x="676900" y="1442725"/>
                    <a:pt x="666750" y="1447800"/>
                  </a:cubicBezTo>
                  <a:cubicBezTo>
                    <a:pt x="659924" y="1451213"/>
                    <a:pt x="654526" y="1457087"/>
                    <a:pt x="647700" y="1460500"/>
                  </a:cubicBezTo>
                  <a:cubicBezTo>
                    <a:pt x="641713" y="1463493"/>
                    <a:pt x="634637" y="1463857"/>
                    <a:pt x="628650" y="1466850"/>
                  </a:cubicBezTo>
                  <a:cubicBezTo>
                    <a:pt x="621824" y="1470263"/>
                    <a:pt x="616426" y="1476137"/>
                    <a:pt x="609600" y="1479550"/>
                  </a:cubicBezTo>
                  <a:cubicBezTo>
                    <a:pt x="603613" y="1482543"/>
                    <a:pt x="596702" y="1483263"/>
                    <a:pt x="590550" y="1485900"/>
                  </a:cubicBezTo>
                  <a:cubicBezTo>
                    <a:pt x="581849" y="1489629"/>
                    <a:pt x="573851" y="1494871"/>
                    <a:pt x="565150" y="1498600"/>
                  </a:cubicBezTo>
                  <a:cubicBezTo>
                    <a:pt x="558998" y="1501237"/>
                    <a:pt x="552087" y="1501957"/>
                    <a:pt x="546100" y="1504950"/>
                  </a:cubicBezTo>
                  <a:cubicBezTo>
                    <a:pt x="539274" y="1508363"/>
                    <a:pt x="534024" y="1514550"/>
                    <a:pt x="527050" y="1517650"/>
                  </a:cubicBezTo>
                  <a:cubicBezTo>
                    <a:pt x="514817" y="1523087"/>
                    <a:pt x="501650" y="1526117"/>
                    <a:pt x="488950" y="1530350"/>
                  </a:cubicBezTo>
                  <a:lnTo>
                    <a:pt x="469900" y="1536700"/>
                  </a:lnTo>
                  <a:lnTo>
                    <a:pt x="450850" y="1543050"/>
                  </a:lnTo>
                  <a:cubicBezTo>
                    <a:pt x="444500" y="1545167"/>
                    <a:pt x="438294" y="1547777"/>
                    <a:pt x="431800" y="1549400"/>
                  </a:cubicBezTo>
                  <a:cubicBezTo>
                    <a:pt x="423333" y="1551517"/>
                    <a:pt x="414759" y="1553242"/>
                    <a:pt x="406400" y="1555750"/>
                  </a:cubicBezTo>
                  <a:cubicBezTo>
                    <a:pt x="393578" y="1559597"/>
                    <a:pt x="379439" y="1561024"/>
                    <a:pt x="368300" y="1568450"/>
                  </a:cubicBezTo>
                  <a:cubicBezTo>
                    <a:pt x="313705" y="1604846"/>
                    <a:pt x="382780" y="1561210"/>
                    <a:pt x="330200" y="1587500"/>
                  </a:cubicBezTo>
                  <a:cubicBezTo>
                    <a:pt x="286347" y="1609426"/>
                    <a:pt x="338613" y="1593334"/>
                    <a:pt x="285750" y="1606550"/>
                  </a:cubicBezTo>
                  <a:cubicBezTo>
                    <a:pt x="279400" y="1610783"/>
                    <a:pt x="273526" y="1615837"/>
                    <a:pt x="266700" y="1619250"/>
                  </a:cubicBezTo>
                  <a:cubicBezTo>
                    <a:pt x="257590" y="1623805"/>
                    <a:pt x="230388" y="1629915"/>
                    <a:pt x="222250" y="1631950"/>
                  </a:cubicBezTo>
                  <a:cubicBezTo>
                    <a:pt x="167655" y="1668346"/>
                    <a:pt x="236730" y="1624710"/>
                    <a:pt x="184150" y="1651000"/>
                  </a:cubicBezTo>
                  <a:cubicBezTo>
                    <a:pt x="142599" y="1671775"/>
                    <a:pt x="188181" y="1654663"/>
                    <a:pt x="146050" y="1682750"/>
                  </a:cubicBezTo>
                  <a:cubicBezTo>
                    <a:pt x="137682" y="1688329"/>
                    <a:pt x="99830" y="1694534"/>
                    <a:pt x="95250" y="1695450"/>
                  </a:cubicBezTo>
                  <a:cubicBezTo>
                    <a:pt x="72345" y="1710720"/>
                    <a:pt x="55499" y="1720152"/>
                    <a:pt x="38100" y="1746250"/>
                  </a:cubicBezTo>
                  <a:cubicBezTo>
                    <a:pt x="29633" y="1758950"/>
                    <a:pt x="17527" y="1769870"/>
                    <a:pt x="12700" y="1784350"/>
                  </a:cubicBezTo>
                  <a:lnTo>
                    <a:pt x="0" y="1822450"/>
                  </a:lnTo>
                  <a:cubicBezTo>
                    <a:pt x="2234" y="1844794"/>
                    <a:pt x="3051" y="1900052"/>
                    <a:pt x="19050" y="1924050"/>
                  </a:cubicBezTo>
                  <a:cubicBezTo>
                    <a:pt x="55446" y="1978645"/>
                    <a:pt x="11810" y="1909570"/>
                    <a:pt x="38100" y="1962150"/>
                  </a:cubicBezTo>
                  <a:cubicBezTo>
                    <a:pt x="41513" y="1968976"/>
                    <a:pt x="50800" y="1981200"/>
                    <a:pt x="50800" y="1981200"/>
                  </a:cubicBezTo>
                </a:path>
              </a:pathLst>
            </a:custGeom>
            <a:noFill/>
            <a:ln w="63500">
              <a:solidFill>
                <a:srgbClr val="FF0000">
                  <a:alpha val="8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Freeform 9"/>
            <p:cNvSpPr/>
            <p:nvPr/>
          </p:nvSpPr>
          <p:spPr>
            <a:xfrm>
              <a:off x="7184611" y="1777245"/>
              <a:ext cx="286369" cy="461166"/>
            </a:xfrm>
            <a:custGeom>
              <a:avLst/>
              <a:gdLst>
                <a:gd name="connsiteX0" fmla="*/ 0 w 488950"/>
                <a:gd name="connsiteY0" fmla="*/ 0 h 787400"/>
                <a:gd name="connsiteX1" fmla="*/ 6350 w 488950"/>
                <a:gd name="connsiteY1" fmla="*/ 44450 h 787400"/>
                <a:gd name="connsiteX2" fmla="*/ 25400 w 488950"/>
                <a:gd name="connsiteY2" fmla="*/ 57150 h 787400"/>
                <a:gd name="connsiteX3" fmla="*/ 158750 w 488950"/>
                <a:gd name="connsiteY3" fmla="*/ 50800 h 787400"/>
                <a:gd name="connsiteX4" fmla="*/ 323850 w 488950"/>
                <a:gd name="connsiteY4" fmla="*/ 57150 h 787400"/>
                <a:gd name="connsiteX5" fmla="*/ 368300 w 488950"/>
                <a:gd name="connsiteY5" fmla="*/ 76200 h 787400"/>
                <a:gd name="connsiteX6" fmla="*/ 412750 w 488950"/>
                <a:gd name="connsiteY6" fmla="*/ 88900 h 787400"/>
                <a:gd name="connsiteX7" fmla="*/ 463550 w 488950"/>
                <a:gd name="connsiteY7" fmla="*/ 101600 h 787400"/>
                <a:gd name="connsiteX8" fmla="*/ 469900 w 488950"/>
                <a:gd name="connsiteY8" fmla="*/ 215900 h 787400"/>
                <a:gd name="connsiteX9" fmla="*/ 482600 w 488950"/>
                <a:gd name="connsiteY9" fmla="*/ 374650 h 787400"/>
                <a:gd name="connsiteX10" fmla="*/ 488950 w 488950"/>
                <a:gd name="connsiteY10" fmla="*/ 393700 h 787400"/>
                <a:gd name="connsiteX11" fmla="*/ 482600 w 488950"/>
                <a:gd name="connsiteY11" fmla="*/ 546100 h 787400"/>
                <a:gd name="connsiteX12" fmla="*/ 463550 w 488950"/>
                <a:gd name="connsiteY12" fmla="*/ 565150 h 787400"/>
                <a:gd name="connsiteX13" fmla="*/ 438150 w 488950"/>
                <a:gd name="connsiteY13" fmla="*/ 571500 h 787400"/>
                <a:gd name="connsiteX14" fmla="*/ 400050 w 488950"/>
                <a:gd name="connsiteY14" fmla="*/ 584200 h 787400"/>
                <a:gd name="connsiteX15" fmla="*/ 361950 w 488950"/>
                <a:gd name="connsiteY15" fmla="*/ 596900 h 787400"/>
                <a:gd name="connsiteX16" fmla="*/ 342900 w 488950"/>
                <a:gd name="connsiteY16" fmla="*/ 603250 h 787400"/>
                <a:gd name="connsiteX17" fmla="*/ 317500 w 488950"/>
                <a:gd name="connsiteY17" fmla="*/ 615950 h 787400"/>
                <a:gd name="connsiteX18" fmla="*/ 279400 w 488950"/>
                <a:gd name="connsiteY18" fmla="*/ 628650 h 787400"/>
                <a:gd name="connsiteX19" fmla="*/ 260350 w 488950"/>
                <a:gd name="connsiteY19" fmla="*/ 635000 h 787400"/>
                <a:gd name="connsiteX20" fmla="*/ 222250 w 488950"/>
                <a:gd name="connsiteY20" fmla="*/ 660400 h 787400"/>
                <a:gd name="connsiteX21" fmla="*/ 203200 w 488950"/>
                <a:gd name="connsiteY21" fmla="*/ 679450 h 787400"/>
                <a:gd name="connsiteX22" fmla="*/ 165100 w 488950"/>
                <a:gd name="connsiteY22" fmla="*/ 692150 h 787400"/>
                <a:gd name="connsiteX23" fmla="*/ 120650 w 488950"/>
                <a:gd name="connsiteY23" fmla="*/ 711200 h 787400"/>
                <a:gd name="connsiteX24" fmla="*/ 114300 w 488950"/>
                <a:gd name="connsiteY24" fmla="*/ 781050 h 787400"/>
                <a:gd name="connsiteX25" fmla="*/ 127000 w 488950"/>
                <a:gd name="connsiteY25"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950" h="787400">
                  <a:moveTo>
                    <a:pt x="0" y="0"/>
                  </a:moveTo>
                  <a:cubicBezTo>
                    <a:pt x="2117" y="14817"/>
                    <a:pt x="271" y="30773"/>
                    <a:pt x="6350" y="44450"/>
                  </a:cubicBezTo>
                  <a:cubicBezTo>
                    <a:pt x="9450" y="51424"/>
                    <a:pt x="17775" y="56832"/>
                    <a:pt x="25400" y="57150"/>
                  </a:cubicBezTo>
                  <a:lnTo>
                    <a:pt x="158750" y="50800"/>
                  </a:lnTo>
                  <a:cubicBezTo>
                    <a:pt x="213783" y="52917"/>
                    <a:pt x="268906" y="53361"/>
                    <a:pt x="323850" y="57150"/>
                  </a:cubicBezTo>
                  <a:cubicBezTo>
                    <a:pt x="335682" y="57966"/>
                    <a:pt x="359821" y="72566"/>
                    <a:pt x="368300" y="76200"/>
                  </a:cubicBezTo>
                  <a:cubicBezTo>
                    <a:pt x="383525" y="82725"/>
                    <a:pt x="396638" y="84297"/>
                    <a:pt x="412750" y="88900"/>
                  </a:cubicBezTo>
                  <a:cubicBezTo>
                    <a:pt x="458311" y="101917"/>
                    <a:pt x="398999" y="88690"/>
                    <a:pt x="463550" y="101600"/>
                  </a:cubicBezTo>
                  <a:cubicBezTo>
                    <a:pt x="484310" y="163880"/>
                    <a:pt x="477362" y="126359"/>
                    <a:pt x="469900" y="215900"/>
                  </a:cubicBezTo>
                  <a:cubicBezTo>
                    <a:pt x="472283" y="256417"/>
                    <a:pt x="474131" y="328073"/>
                    <a:pt x="482600" y="374650"/>
                  </a:cubicBezTo>
                  <a:cubicBezTo>
                    <a:pt x="483797" y="381236"/>
                    <a:pt x="486833" y="387350"/>
                    <a:pt x="488950" y="393700"/>
                  </a:cubicBezTo>
                  <a:cubicBezTo>
                    <a:pt x="486833" y="444500"/>
                    <a:pt x="490051" y="495805"/>
                    <a:pt x="482600" y="546100"/>
                  </a:cubicBezTo>
                  <a:cubicBezTo>
                    <a:pt x="481284" y="554983"/>
                    <a:pt x="471347" y="560695"/>
                    <a:pt x="463550" y="565150"/>
                  </a:cubicBezTo>
                  <a:cubicBezTo>
                    <a:pt x="455973" y="569480"/>
                    <a:pt x="446509" y="568992"/>
                    <a:pt x="438150" y="571500"/>
                  </a:cubicBezTo>
                  <a:cubicBezTo>
                    <a:pt x="425328" y="575347"/>
                    <a:pt x="412750" y="579967"/>
                    <a:pt x="400050" y="584200"/>
                  </a:cubicBezTo>
                  <a:lnTo>
                    <a:pt x="361950" y="596900"/>
                  </a:lnTo>
                  <a:cubicBezTo>
                    <a:pt x="355600" y="599017"/>
                    <a:pt x="348887" y="600257"/>
                    <a:pt x="342900" y="603250"/>
                  </a:cubicBezTo>
                  <a:cubicBezTo>
                    <a:pt x="334433" y="607483"/>
                    <a:pt x="326289" y="612434"/>
                    <a:pt x="317500" y="615950"/>
                  </a:cubicBezTo>
                  <a:cubicBezTo>
                    <a:pt x="305071" y="620922"/>
                    <a:pt x="292100" y="624417"/>
                    <a:pt x="279400" y="628650"/>
                  </a:cubicBezTo>
                  <a:cubicBezTo>
                    <a:pt x="273050" y="630767"/>
                    <a:pt x="265919" y="631287"/>
                    <a:pt x="260350" y="635000"/>
                  </a:cubicBezTo>
                  <a:cubicBezTo>
                    <a:pt x="247650" y="643467"/>
                    <a:pt x="233043" y="649607"/>
                    <a:pt x="222250" y="660400"/>
                  </a:cubicBezTo>
                  <a:cubicBezTo>
                    <a:pt x="215900" y="666750"/>
                    <a:pt x="211050" y="675089"/>
                    <a:pt x="203200" y="679450"/>
                  </a:cubicBezTo>
                  <a:cubicBezTo>
                    <a:pt x="191498" y="685951"/>
                    <a:pt x="177074" y="686163"/>
                    <a:pt x="165100" y="692150"/>
                  </a:cubicBezTo>
                  <a:cubicBezTo>
                    <a:pt x="133713" y="707843"/>
                    <a:pt x="148680" y="701857"/>
                    <a:pt x="120650" y="711200"/>
                  </a:cubicBezTo>
                  <a:cubicBezTo>
                    <a:pt x="102110" y="739010"/>
                    <a:pt x="98896" y="734838"/>
                    <a:pt x="114300" y="781050"/>
                  </a:cubicBezTo>
                  <a:cubicBezTo>
                    <a:pt x="115797" y="785540"/>
                    <a:pt x="122767" y="785283"/>
                    <a:pt x="127000" y="787400"/>
                  </a:cubicBezTo>
                </a:path>
              </a:pathLst>
            </a:custGeom>
            <a:noFill/>
            <a:ln w="63500">
              <a:solidFill>
                <a:srgbClr val="00B050">
                  <a:alpha val="8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4162" y="2262550"/>
            <a:ext cx="2860889" cy="4421373"/>
          </a:xfrm>
          <a:prstGeom prst="rect">
            <a:avLst/>
          </a:prstGeom>
        </p:spPr>
      </p:pic>
      <p:sp>
        <p:nvSpPr>
          <p:cNvPr id="12" name="TextBox 11"/>
          <p:cNvSpPr txBox="1"/>
          <p:nvPr/>
        </p:nvSpPr>
        <p:spPr>
          <a:xfrm>
            <a:off x="10210824" y="6488668"/>
            <a:ext cx="457176" cy="369332"/>
          </a:xfrm>
          <a:prstGeom prst="rect">
            <a:avLst/>
          </a:prstGeom>
          <a:noFill/>
        </p:spPr>
        <p:txBody>
          <a:bodyPr wrap="none" rtlCol="0">
            <a:spAutoFit/>
          </a:bodyPr>
          <a:lstStyle/>
          <a:p>
            <a:pPr algn="r"/>
            <a:fld id="{65E05924-5EDF-4095-8C7A-A891BE512E80}" type="slidenum">
              <a:rPr lang="en-US">
                <a:solidFill>
                  <a:prstClr val="black"/>
                </a:solidFill>
              </a:rPr>
              <a:pPr algn="r"/>
              <a:t>55</a:t>
            </a:fld>
            <a:endParaRPr lang="en-US" dirty="0">
              <a:solidFill>
                <a:prstClr val="black"/>
              </a:solidFill>
            </a:endParaRPr>
          </a:p>
        </p:txBody>
      </p:sp>
    </p:spTree>
    <p:extLst>
      <p:ext uri="{BB962C8B-B14F-4D97-AF65-F5344CB8AC3E}">
        <p14:creationId xmlns:p14="http://schemas.microsoft.com/office/powerpoint/2010/main" val="31295465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47" y="253536"/>
            <a:ext cx="10283010" cy="578419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738648" y="2606771"/>
            <a:ext cx="2453352" cy="4053364"/>
          </a:xfrm>
          <a:prstGeom prst="rect">
            <a:avLst/>
          </a:prstGeom>
        </p:spPr>
      </p:pic>
    </p:spTree>
    <p:extLst>
      <p:ext uri="{BB962C8B-B14F-4D97-AF65-F5344CB8AC3E}">
        <p14:creationId xmlns:p14="http://schemas.microsoft.com/office/powerpoint/2010/main" val="12827920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828800" y="274638"/>
            <a:ext cx="8839200" cy="794702"/>
          </a:xfrm>
        </p:spPr>
        <p:txBody>
          <a:bodyPr>
            <a:noAutofit/>
          </a:bodyPr>
          <a:lstStyle/>
          <a:p>
            <a:r>
              <a:rPr lang="en-US" sz="2600" dirty="0"/>
              <a:t>Air Quality  (O</a:t>
            </a:r>
            <a:r>
              <a:rPr lang="en-US" sz="2600" baseline="-25000" dirty="0"/>
              <a:t>3</a:t>
            </a:r>
            <a:r>
              <a:rPr lang="en-US" sz="2600" dirty="0"/>
              <a:t>, PM</a:t>
            </a:r>
            <a:r>
              <a:rPr lang="en-US" sz="2600" baseline="-25000" dirty="0"/>
              <a:t>2.5</a:t>
            </a:r>
            <a:r>
              <a:rPr lang="en-US" sz="2600" dirty="0"/>
              <a:t>) and Greenhouse Gas (CO</a:t>
            </a:r>
            <a:r>
              <a:rPr lang="en-US" sz="2600" baseline="-25000" dirty="0"/>
              <a:t>2</a:t>
            </a:r>
            <a:r>
              <a:rPr lang="en-US" sz="2600" dirty="0"/>
              <a:t>, CH</a:t>
            </a:r>
            <a:r>
              <a:rPr lang="en-US" sz="2600" baseline="-25000" dirty="0"/>
              <a:t>4</a:t>
            </a:r>
            <a:r>
              <a:rPr lang="en-US" sz="2600" dirty="0"/>
              <a:t>) Sensors</a:t>
            </a:r>
            <a:endParaRPr lang="en-US" sz="2600" baseline="-25000" dirty="0"/>
          </a:p>
        </p:txBody>
      </p:sp>
      <p:grpSp>
        <p:nvGrpSpPr>
          <p:cNvPr id="3" name="Group 2"/>
          <p:cNvGrpSpPr/>
          <p:nvPr/>
        </p:nvGrpSpPr>
        <p:grpSpPr>
          <a:xfrm>
            <a:off x="8077201" y="1447800"/>
            <a:ext cx="2530931" cy="4251960"/>
            <a:chOff x="8552765" y="1112520"/>
            <a:chExt cx="3374574" cy="566928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552765" y="1112520"/>
              <a:ext cx="3374574" cy="5669280"/>
            </a:xfrm>
            <a:prstGeom prst="rect">
              <a:avLst/>
            </a:prstGeom>
          </p:spPr>
        </p:pic>
        <p:sp>
          <p:nvSpPr>
            <p:cNvPr id="9" name="Oval 8"/>
            <p:cNvSpPr/>
            <p:nvPr/>
          </p:nvSpPr>
          <p:spPr>
            <a:xfrm>
              <a:off x="8702040" y="1752600"/>
              <a:ext cx="2423160" cy="685800"/>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pic>
        <p:nvPicPr>
          <p:cNvPr id="10" name="Picture 2" descr="C:\Users\Alex\Desktop\DSCN06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38400" y="1371600"/>
            <a:ext cx="2159070" cy="42672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11" name="Picture 5" descr="http://home.chpc.utah.edu/~u0198116/TRAX_25_Sept/Clean_box.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965089" y="1458034"/>
            <a:ext cx="2769415" cy="1972236"/>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12" name="Oval 11"/>
          <p:cNvSpPr/>
          <p:nvPr/>
        </p:nvSpPr>
        <p:spPr>
          <a:xfrm>
            <a:off x="4699902" y="1306904"/>
            <a:ext cx="1519579" cy="2274496"/>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baseline="-25000" dirty="0">
              <a:solidFill>
                <a:srgbClr val="FF0000"/>
              </a:solidFill>
            </a:endParaRPr>
          </a:p>
        </p:txBody>
      </p:sp>
      <p:sp>
        <p:nvSpPr>
          <p:cNvPr id="13" name="Oval 12"/>
          <p:cNvSpPr/>
          <p:nvPr/>
        </p:nvSpPr>
        <p:spPr>
          <a:xfrm>
            <a:off x="3040639" y="1704779"/>
            <a:ext cx="412452" cy="1271831"/>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baseline="-25000" dirty="0">
              <a:solidFill>
                <a:srgbClr val="FF0000"/>
              </a:solidFill>
            </a:endParaRPr>
          </a:p>
        </p:txBody>
      </p:sp>
      <p:sp>
        <p:nvSpPr>
          <p:cNvPr id="7" name="TextBox 6"/>
          <p:cNvSpPr txBox="1"/>
          <p:nvPr/>
        </p:nvSpPr>
        <p:spPr>
          <a:xfrm>
            <a:off x="2530326" y="2185036"/>
            <a:ext cx="685800" cy="830997"/>
          </a:xfrm>
          <a:prstGeom prst="rect">
            <a:avLst/>
          </a:prstGeom>
          <a:solidFill>
            <a:schemeClr val="bg1">
              <a:alpha val="63000"/>
            </a:schemeClr>
          </a:solidFill>
        </p:spPr>
        <p:txBody>
          <a:bodyPr wrap="square" rtlCol="0">
            <a:spAutoFit/>
          </a:bodyPr>
          <a:lstStyle/>
          <a:p>
            <a:r>
              <a:rPr lang="en-US" sz="2400" b="1" dirty="0">
                <a:solidFill>
                  <a:srgbClr val="FF0000"/>
                </a:solidFill>
              </a:rPr>
              <a:t>CO</a:t>
            </a:r>
            <a:r>
              <a:rPr lang="en-US" sz="2400" b="1" baseline="-25000" dirty="0">
                <a:solidFill>
                  <a:srgbClr val="FF0000"/>
                </a:solidFill>
              </a:rPr>
              <a:t>2</a:t>
            </a:r>
          </a:p>
          <a:p>
            <a:r>
              <a:rPr lang="en-US" sz="2400" b="1" dirty="0">
                <a:solidFill>
                  <a:srgbClr val="FF0000"/>
                </a:solidFill>
              </a:rPr>
              <a:t>CH</a:t>
            </a:r>
            <a:r>
              <a:rPr lang="en-US" sz="2400" b="1" baseline="-25000" dirty="0">
                <a:solidFill>
                  <a:srgbClr val="FF0000"/>
                </a:solidFill>
              </a:rPr>
              <a:t>4</a:t>
            </a:r>
          </a:p>
        </p:txBody>
      </p:sp>
      <p:sp>
        <p:nvSpPr>
          <p:cNvPr id="14" name="TextBox 13"/>
          <p:cNvSpPr txBox="1"/>
          <p:nvPr/>
        </p:nvSpPr>
        <p:spPr>
          <a:xfrm>
            <a:off x="5026567" y="2428913"/>
            <a:ext cx="881059" cy="461665"/>
          </a:xfrm>
          <a:prstGeom prst="rect">
            <a:avLst/>
          </a:prstGeom>
          <a:solidFill>
            <a:schemeClr val="bg1">
              <a:alpha val="63000"/>
            </a:schemeClr>
          </a:solidFill>
        </p:spPr>
        <p:txBody>
          <a:bodyPr wrap="square" rtlCol="0">
            <a:spAutoFit/>
          </a:bodyPr>
          <a:lstStyle/>
          <a:p>
            <a:r>
              <a:rPr lang="en-US" sz="2400" b="1" dirty="0">
                <a:solidFill>
                  <a:srgbClr val="FF0000"/>
                </a:solidFill>
              </a:rPr>
              <a:t>PM</a:t>
            </a:r>
            <a:r>
              <a:rPr lang="en-US" sz="2400" b="1" baseline="-25000" dirty="0">
                <a:solidFill>
                  <a:srgbClr val="FF0000"/>
                </a:solidFill>
              </a:rPr>
              <a:t>2.5</a:t>
            </a:r>
          </a:p>
        </p:txBody>
      </p:sp>
      <p:sp>
        <p:nvSpPr>
          <p:cNvPr id="15" name="Oval 14"/>
          <p:cNvSpPr/>
          <p:nvPr/>
        </p:nvSpPr>
        <p:spPr>
          <a:xfrm>
            <a:off x="3430099" y="1806295"/>
            <a:ext cx="296341" cy="1013106"/>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baseline="-25000" dirty="0">
              <a:solidFill>
                <a:srgbClr val="FF0000"/>
              </a:solidFill>
            </a:endParaRPr>
          </a:p>
        </p:txBody>
      </p:sp>
      <p:sp>
        <p:nvSpPr>
          <p:cNvPr id="16" name="TextBox 15"/>
          <p:cNvSpPr txBox="1"/>
          <p:nvPr/>
        </p:nvSpPr>
        <p:spPr>
          <a:xfrm>
            <a:off x="3643936" y="2459254"/>
            <a:ext cx="525724" cy="461665"/>
          </a:xfrm>
          <a:prstGeom prst="rect">
            <a:avLst/>
          </a:prstGeom>
          <a:solidFill>
            <a:schemeClr val="bg1">
              <a:alpha val="63000"/>
            </a:schemeClr>
          </a:solidFill>
        </p:spPr>
        <p:txBody>
          <a:bodyPr wrap="square" rtlCol="0">
            <a:spAutoFit/>
          </a:bodyPr>
          <a:lstStyle/>
          <a:p>
            <a:r>
              <a:rPr lang="en-US" sz="2400" b="1" dirty="0">
                <a:solidFill>
                  <a:srgbClr val="FF0000"/>
                </a:solidFill>
              </a:rPr>
              <a:t>O</a:t>
            </a:r>
            <a:r>
              <a:rPr lang="en-US" sz="2400" b="1" baseline="-25000" dirty="0">
                <a:solidFill>
                  <a:srgbClr val="FF0000"/>
                </a:solidFill>
              </a:rPr>
              <a:t>3</a:t>
            </a: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907827" y="3733801"/>
            <a:ext cx="2826677" cy="2516057"/>
          </a:xfrm>
          <a:prstGeom prst="rect">
            <a:avLst/>
          </a:prstGeom>
        </p:spPr>
      </p:pic>
      <p:sp>
        <p:nvSpPr>
          <p:cNvPr id="18" name="TextBox 17"/>
          <p:cNvSpPr txBox="1"/>
          <p:nvPr/>
        </p:nvSpPr>
        <p:spPr>
          <a:xfrm>
            <a:off x="10210824" y="6488668"/>
            <a:ext cx="457176" cy="369332"/>
          </a:xfrm>
          <a:prstGeom prst="rect">
            <a:avLst/>
          </a:prstGeom>
          <a:noFill/>
        </p:spPr>
        <p:txBody>
          <a:bodyPr wrap="none" rtlCol="0">
            <a:spAutoFit/>
          </a:bodyPr>
          <a:lstStyle/>
          <a:p>
            <a:pPr algn="r"/>
            <a:fld id="{65E05924-5EDF-4095-8C7A-A891BE512E80}" type="slidenum">
              <a:rPr lang="en-US">
                <a:solidFill>
                  <a:prstClr val="black"/>
                </a:solidFill>
              </a:rPr>
              <a:pPr algn="r"/>
              <a:t>57</a:t>
            </a:fld>
            <a:endParaRPr lang="en-US" dirty="0">
              <a:solidFill>
                <a:prstClr val="black"/>
              </a:solidFill>
            </a:endParaRPr>
          </a:p>
        </p:txBody>
      </p:sp>
      <p:sp>
        <p:nvSpPr>
          <p:cNvPr id="19" name="TextBox 18"/>
          <p:cNvSpPr txBox="1"/>
          <p:nvPr/>
        </p:nvSpPr>
        <p:spPr>
          <a:xfrm>
            <a:off x="4415555" y="6335939"/>
            <a:ext cx="3774175" cy="369332"/>
          </a:xfrm>
          <a:prstGeom prst="rect">
            <a:avLst/>
          </a:prstGeom>
          <a:noFill/>
        </p:spPr>
        <p:txBody>
          <a:bodyPr wrap="none" rtlCol="0">
            <a:spAutoFit/>
          </a:bodyPr>
          <a:lstStyle/>
          <a:p>
            <a:pPr algn="ctr"/>
            <a:r>
              <a:rPr lang="en-US" dirty="0">
                <a:solidFill>
                  <a:prstClr val="black"/>
                </a:solidFill>
              </a:rPr>
              <a:t>Data are publicly available via the web</a:t>
            </a:r>
          </a:p>
        </p:txBody>
      </p:sp>
    </p:spTree>
    <p:extLst>
      <p:ext uri="{BB962C8B-B14F-4D97-AF65-F5344CB8AC3E}">
        <p14:creationId xmlns:p14="http://schemas.microsoft.com/office/powerpoint/2010/main" val="3304738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85725" indent="0">
              <a:buNone/>
            </a:pPr>
            <a:r>
              <a:rPr lang="en-US" dirty="0" smtClean="0"/>
              <a:t>Update with Tuesday morning data</a:t>
            </a:r>
          </a:p>
          <a:p>
            <a:pPr marL="85725" indent="0">
              <a:buNone/>
            </a:pPr>
            <a:r>
              <a:rPr lang="en-US" dirty="0">
                <a:hlinkClick r:id="rId2"/>
              </a:rPr>
              <a:t>http://meso2.chpc.utah.edu/aq</a:t>
            </a:r>
            <a:r>
              <a:rPr lang="en-US" dirty="0" smtClean="0">
                <a:hlinkClick r:id="rId2"/>
              </a:rPr>
              <a:t>/</a:t>
            </a:r>
            <a:endParaRPr lang="en-US" dirty="0" smtClean="0"/>
          </a:p>
          <a:p>
            <a:pPr marL="85725" indent="0">
              <a:buNone/>
            </a:pPr>
            <a:endParaRPr lang="en-US" dirty="0" smtClean="0"/>
          </a:p>
          <a:p>
            <a:pPr marL="85725" indent="0">
              <a:buNone/>
            </a:pPr>
            <a:endParaRPr lang="en-US" dirty="0"/>
          </a:p>
          <a:p>
            <a:pPr marL="85725" indent="0">
              <a:buNone/>
            </a:pPr>
            <a:endParaRPr lang="en-US" dirty="0"/>
          </a:p>
        </p:txBody>
      </p:sp>
      <p:sp>
        <p:nvSpPr>
          <p:cNvPr id="3" name="Title 2"/>
          <p:cNvSpPr>
            <a:spLocks noGrp="1"/>
          </p:cNvSpPr>
          <p:nvPr>
            <p:ph type="title"/>
          </p:nvPr>
        </p:nvSpPr>
        <p:spPr/>
        <p:txBody>
          <a:bodyPr/>
          <a:lstStyle/>
          <a:p>
            <a:r>
              <a:rPr lang="en-US" dirty="0" smtClean="0"/>
              <a:t>Real-Time Monitoring</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468"/>
          <a:stretch/>
        </p:blipFill>
        <p:spPr>
          <a:xfrm>
            <a:off x="2133600" y="2286001"/>
            <a:ext cx="3048000" cy="5267325"/>
          </a:xfrm>
          <a:prstGeom prst="rect">
            <a:avLst/>
          </a:prstGeom>
        </p:spPr>
      </p:pic>
      <p:sp>
        <p:nvSpPr>
          <p:cNvPr id="5" name="Content Placeholder 1"/>
          <p:cNvSpPr txBox="1">
            <a:spLocks/>
          </p:cNvSpPr>
          <p:nvPr/>
        </p:nvSpPr>
        <p:spPr>
          <a:xfrm>
            <a:off x="5867400" y="1219200"/>
            <a:ext cx="3429000" cy="4800600"/>
          </a:xfrm>
          <a:prstGeom prst="rect">
            <a:avLst/>
          </a:prstGeom>
        </p:spPr>
        <p:txBody>
          <a:bodyPr vert="horz" lIns="91440" tIns="45720" rIns="91440" bIns="45720" rtlCol="0">
            <a:normAutofit/>
          </a:bodyPr>
          <a:lstStyle>
            <a:lvl1pPr marL="257175" indent="-171450" algn="l" defTabSz="685800"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80" indent="-171450" algn="l" defTabSz="685800"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80" indent="-137160" algn="l" defTabSz="685800"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40" indent="-137160" algn="l" defTabSz="685800"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500" indent="-137160" algn="l" defTabSz="685800"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a:lstStyle>
          <a:p>
            <a:pPr marL="85725" indent="0">
              <a:buClr>
                <a:srgbClr val="0F6FC6"/>
              </a:buClr>
              <a:buNone/>
            </a:pPr>
            <a:r>
              <a:rPr lang="en-US" dirty="0">
                <a:solidFill>
                  <a:prstClr val="black"/>
                </a:solidFill>
              </a:rPr>
              <a:t>Update with Tuesday morning data</a:t>
            </a:r>
          </a:p>
          <a:p>
            <a:pPr marL="85725" indent="0">
              <a:buClr>
                <a:srgbClr val="0F6FC6"/>
              </a:buClr>
              <a:buNone/>
            </a:pPr>
            <a:r>
              <a:rPr lang="en-US" dirty="0">
                <a:solidFill>
                  <a:prstClr val="black"/>
                </a:solidFill>
                <a:hlinkClick r:id="rId4"/>
              </a:rPr>
              <a:t>https://air.utah.edu/</a:t>
            </a:r>
            <a:endParaRPr lang="en-US" dirty="0">
              <a:solidFill>
                <a:prstClr val="black"/>
              </a:solidFill>
            </a:endParaRPr>
          </a:p>
          <a:p>
            <a:pPr marL="85725" indent="0">
              <a:buClr>
                <a:srgbClr val="0F6FC6"/>
              </a:buClr>
              <a:buNone/>
            </a:pPr>
            <a:endParaRPr lang="en-US" dirty="0">
              <a:solidFill>
                <a:prstClr val="black"/>
              </a:solidFill>
            </a:endParaRPr>
          </a:p>
          <a:p>
            <a:pPr marL="85725" indent="0">
              <a:buClr>
                <a:srgbClr val="0F6FC6"/>
              </a:buClr>
              <a:buNone/>
            </a:pPr>
            <a:endParaRPr lang="en-US" dirty="0">
              <a:solidFill>
                <a:prstClr val="black"/>
              </a:solidFill>
            </a:endParaRPr>
          </a:p>
          <a:p>
            <a:pPr marL="85725" indent="0">
              <a:buClr>
                <a:srgbClr val="0F6FC6"/>
              </a:buClr>
              <a:buNone/>
            </a:pPr>
            <a:endParaRPr lang="en-US" dirty="0">
              <a:solidFill>
                <a:prstClr val="black"/>
              </a:solidFill>
            </a:endParaRPr>
          </a:p>
          <a:p>
            <a:pPr marL="85725" indent="0">
              <a:buClr>
                <a:srgbClr val="0F6FC6"/>
              </a:buClr>
              <a:buNone/>
            </a:pPr>
            <a:endParaRPr lang="en-US" dirty="0">
              <a:solidFill>
                <a:prstClr val="black"/>
              </a:solidFill>
            </a:endParaRPr>
          </a:p>
          <a:p>
            <a:pPr marL="85725" indent="0">
              <a:buClr>
                <a:srgbClr val="0F6FC6"/>
              </a:buClr>
              <a:buNone/>
            </a:pPr>
            <a:endParaRPr lang="en-US" dirty="0">
              <a:solidFill>
                <a:prstClr val="black"/>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1" y="2438400"/>
            <a:ext cx="3990975" cy="4171950"/>
          </a:xfrm>
          <a:prstGeom prst="rect">
            <a:avLst/>
          </a:prstGeom>
        </p:spPr>
      </p:pic>
      <p:sp>
        <p:nvSpPr>
          <p:cNvPr id="7" name="TextBox 6"/>
          <p:cNvSpPr txBox="1"/>
          <p:nvPr/>
        </p:nvSpPr>
        <p:spPr>
          <a:xfrm>
            <a:off x="10210824" y="6488668"/>
            <a:ext cx="457176" cy="369332"/>
          </a:xfrm>
          <a:prstGeom prst="rect">
            <a:avLst/>
          </a:prstGeom>
          <a:noFill/>
        </p:spPr>
        <p:txBody>
          <a:bodyPr wrap="none" rtlCol="0">
            <a:spAutoFit/>
          </a:bodyPr>
          <a:lstStyle/>
          <a:p>
            <a:pPr algn="r"/>
            <a:fld id="{65E05924-5EDF-4095-8C7A-A891BE512E80}" type="slidenum">
              <a:rPr lang="en-US">
                <a:solidFill>
                  <a:prstClr val="black"/>
                </a:solidFill>
              </a:rPr>
              <a:pPr algn="r"/>
              <a:t>58</a:t>
            </a:fld>
            <a:endParaRPr lang="en-US" dirty="0">
              <a:solidFill>
                <a:prstClr val="black"/>
              </a:solidFill>
            </a:endParaRPr>
          </a:p>
        </p:txBody>
      </p:sp>
    </p:spTree>
    <p:extLst>
      <p:ext uri="{BB962C8B-B14F-4D97-AF65-F5344CB8AC3E}">
        <p14:creationId xmlns:p14="http://schemas.microsoft.com/office/powerpoint/2010/main" val="13382243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grpSp>
        <p:nvGrpSpPr>
          <p:cNvPr id="18" name="Group 17"/>
          <p:cNvGrpSpPr/>
          <p:nvPr/>
        </p:nvGrpSpPr>
        <p:grpSpPr>
          <a:xfrm>
            <a:off x="2794556" y="1902329"/>
            <a:ext cx="1769160" cy="1507242"/>
            <a:chOff x="843197" y="2098288"/>
            <a:chExt cx="2358880" cy="2009656"/>
          </a:xfrm>
        </p:grpSpPr>
        <p:sp>
          <p:nvSpPr>
            <p:cNvPr id="15" name="TextBox 14"/>
            <p:cNvSpPr txBox="1"/>
            <p:nvPr/>
          </p:nvSpPr>
          <p:spPr>
            <a:xfrm>
              <a:off x="843197" y="2098288"/>
              <a:ext cx="2358880" cy="861775"/>
            </a:xfrm>
            <a:prstGeom prst="rect">
              <a:avLst/>
            </a:prstGeom>
            <a:solidFill>
              <a:schemeClr val="bg1"/>
            </a:solidFill>
            <a:ln w="12700">
              <a:solidFill>
                <a:schemeClr val="tx1"/>
              </a:solidFill>
            </a:ln>
          </p:spPr>
          <p:txBody>
            <a:bodyPr wrap="square" rtlCol="0">
              <a:spAutoFit/>
            </a:bodyPr>
            <a:lstStyle/>
            <a:p>
              <a:pPr algn="ctr"/>
              <a:r>
                <a:rPr lang="en-US" dirty="0">
                  <a:solidFill>
                    <a:prstClr val="black"/>
                  </a:solidFill>
                </a:rPr>
                <a:t>Train in middle of traffic </a:t>
              </a:r>
            </a:p>
          </p:txBody>
        </p:sp>
        <p:cxnSp>
          <p:nvCxnSpPr>
            <p:cNvPr id="17" name="Straight Arrow Connector 16"/>
            <p:cNvCxnSpPr>
              <a:stCxn id="15" idx="2"/>
            </p:cNvCxnSpPr>
            <p:nvPr/>
          </p:nvCxnSpPr>
          <p:spPr>
            <a:xfrm>
              <a:off x="2022637" y="2960063"/>
              <a:ext cx="36440" cy="1147881"/>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581150" y="1138372"/>
            <a:ext cx="2286000" cy="646331"/>
          </a:xfrm>
          <a:prstGeom prst="rect">
            <a:avLst/>
          </a:prstGeom>
          <a:solidFill>
            <a:schemeClr val="bg1">
              <a:alpha val="95000"/>
            </a:schemeClr>
          </a:solidFill>
          <a:ln w="12700">
            <a:solidFill>
              <a:schemeClr val="tx1"/>
            </a:solidFill>
          </a:ln>
        </p:spPr>
        <p:txBody>
          <a:bodyPr wrap="square" rtlCol="0">
            <a:spAutoFit/>
          </a:bodyPr>
          <a:lstStyle/>
          <a:p>
            <a:pPr algn="ctr"/>
            <a:r>
              <a:rPr lang="en-US" dirty="0">
                <a:solidFill>
                  <a:prstClr val="black"/>
                </a:solidFill>
              </a:rPr>
              <a:t>Dec 2014 – Nov 2015</a:t>
            </a:r>
          </a:p>
          <a:p>
            <a:pPr algn="ctr"/>
            <a:r>
              <a:rPr lang="en-US" dirty="0">
                <a:solidFill>
                  <a:prstClr val="black"/>
                </a:solidFill>
              </a:rPr>
              <a:t>Hours: 0400-2400</a:t>
            </a:r>
          </a:p>
        </p:txBody>
      </p:sp>
      <p:grpSp>
        <p:nvGrpSpPr>
          <p:cNvPr id="12" name="Group 11"/>
          <p:cNvGrpSpPr/>
          <p:nvPr/>
        </p:nvGrpSpPr>
        <p:grpSpPr>
          <a:xfrm>
            <a:off x="2643405" y="4360522"/>
            <a:ext cx="1769160" cy="1234954"/>
            <a:chOff x="-1401383" y="1968718"/>
            <a:chExt cx="2358880" cy="1646604"/>
          </a:xfrm>
        </p:grpSpPr>
        <p:sp>
          <p:nvSpPr>
            <p:cNvPr id="13" name="TextBox 12"/>
            <p:cNvSpPr txBox="1"/>
            <p:nvPr/>
          </p:nvSpPr>
          <p:spPr>
            <a:xfrm>
              <a:off x="-1401383" y="2753548"/>
              <a:ext cx="2358880" cy="861774"/>
            </a:xfrm>
            <a:prstGeom prst="rect">
              <a:avLst/>
            </a:prstGeom>
            <a:solidFill>
              <a:schemeClr val="bg1"/>
            </a:solidFill>
            <a:ln w="12700">
              <a:solidFill>
                <a:schemeClr val="tx1"/>
              </a:solidFill>
            </a:ln>
          </p:spPr>
          <p:txBody>
            <a:bodyPr wrap="square" rtlCol="0">
              <a:spAutoFit/>
            </a:bodyPr>
            <a:lstStyle/>
            <a:p>
              <a:pPr algn="ctr"/>
              <a:r>
                <a:rPr lang="en-US" dirty="0">
                  <a:solidFill>
                    <a:prstClr val="black"/>
                  </a:solidFill>
                </a:rPr>
                <a:t>Highest CO</a:t>
              </a:r>
              <a:r>
                <a:rPr lang="en-US" baseline="-25000" dirty="0">
                  <a:solidFill>
                    <a:prstClr val="black"/>
                  </a:solidFill>
                </a:rPr>
                <a:t>2</a:t>
              </a:r>
              <a:r>
                <a:rPr lang="en-US" dirty="0">
                  <a:solidFill>
                    <a:prstClr val="black"/>
                  </a:solidFill>
                </a:rPr>
                <a:t> downtown</a:t>
              </a:r>
            </a:p>
          </p:txBody>
        </p:sp>
        <p:cxnSp>
          <p:nvCxnSpPr>
            <p:cNvPr id="14" name="Straight Arrow Connector 13"/>
            <p:cNvCxnSpPr/>
            <p:nvPr/>
          </p:nvCxnSpPr>
          <p:spPr>
            <a:xfrm flipV="1">
              <a:off x="-228583" y="1968718"/>
              <a:ext cx="244615" cy="78483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4214841" y="3769384"/>
            <a:ext cx="2800636" cy="914307"/>
            <a:chOff x="3587786" y="3882841"/>
            <a:chExt cx="3734181" cy="1219075"/>
          </a:xfrm>
        </p:grpSpPr>
        <p:sp>
          <p:nvSpPr>
            <p:cNvPr id="20" name="TextBox 19"/>
            <p:cNvSpPr txBox="1"/>
            <p:nvPr/>
          </p:nvSpPr>
          <p:spPr>
            <a:xfrm rot="19687602">
              <a:off x="4439901" y="4240142"/>
              <a:ext cx="2882066" cy="861774"/>
            </a:xfrm>
            <a:prstGeom prst="rect">
              <a:avLst/>
            </a:prstGeom>
            <a:solidFill>
              <a:schemeClr val="bg1"/>
            </a:solidFill>
            <a:ln w="12700">
              <a:solidFill>
                <a:schemeClr val="tx1"/>
              </a:solidFill>
            </a:ln>
          </p:spPr>
          <p:txBody>
            <a:bodyPr wrap="square" rtlCol="0">
              <a:spAutoFit/>
            </a:bodyPr>
            <a:lstStyle/>
            <a:p>
              <a:pPr algn="ctr"/>
              <a:r>
                <a:rPr lang="en-US" dirty="0">
                  <a:solidFill>
                    <a:prstClr val="black"/>
                  </a:solidFill>
                </a:rPr>
                <a:t>Elevated along the urban corridor</a:t>
              </a:r>
            </a:p>
          </p:txBody>
        </p:sp>
        <p:sp>
          <p:nvSpPr>
            <p:cNvPr id="8" name="Right Brace 7"/>
            <p:cNvSpPr/>
            <p:nvPr/>
          </p:nvSpPr>
          <p:spPr>
            <a:xfrm rot="3635935">
              <a:off x="5239715" y="2230912"/>
              <a:ext cx="381000" cy="3684857"/>
            </a:xfrm>
            <a:prstGeom prst="rightBrace">
              <a:avLst/>
            </a:prstGeom>
            <a:ln w="889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prstClr val="black"/>
                </a:solidFill>
              </a:endParaRPr>
            </a:p>
          </p:txBody>
        </p:sp>
      </p:grpSp>
      <p:grpSp>
        <p:nvGrpSpPr>
          <p:cNvPr id="38" name="Group 37"/>
          <p:cNvGrpSpPr/>
          <p:nvPr/>
        </p:nvGrpSpPr>
        <p:grpSpPr>
          <a:xfrm>
            <a:off x="2499287" y="2636779"/>
            <a:ext cx="7637185" cy="1949024"/>
            <a:chOff x="1300380" y="2372702"/>
            <a:chExt cx="10182913" cy="2598699"/>
          </a:xfrm>
        </p:grpSpPr>
        <p:sp>
          <p:nvSpPr>
            <p:cNvPr id="29" name="TextBox 28"/>
            <p:cNvSpPr txBox="1"/>
            <p:nvPr/>
          </p:nvSpPr>
          <p:spPr>
            <a:xfrm>
              <a:off x="9124413" y="4109626"/>
              <a:ext cx="2358880" cy="861775"/>
            </a:xfrm>
            <a:prstGeom prst="rect">
              <a:avLst/>
            </a:prstGeom>
            <a:solidFill>
              <a:schemeClr val="bg1"/>
            </a:solidFill>
            <a:ln w="12700">
              <a:solidFill>
                <a:schemeClr val="tx1"/>
              </a:solidFill>
            </a:ln>
          </p:spPr>
          <p:txBody>
            <a:bodyPr wrap="square" rtlCol="0">
              <a:spAutoFit/>
            </a:bodyPr>
            <a:lstStyle/>
            <a:p>
              <a:pPr algn="ctr"/>
              <a:r>
                <a:rPr lang="en-US" dirty="0">
                  <a:solidFill>
                    <a:prstClr val="black"/>
                  </a:solidFill>
                </a:rPr>
                <a:t>Lower CO</a:t>
              </a:r>
              <a:r>
                <a:rPr lang="en-US" baseline="-25000" dirty="0">
                  <a:solidFill>
                    <a:prstClr val="black"/>
                  </a:solidFill>
                </a:rPr>
                <a:t>2</a:t>
              </a:r>
              <a:r>
                <a:rPr lang="en-US" dirty="0">
                  <a:solidFill>
                    <a:prstClr val="black"/>
                  </a:solidFill>
                </a:rPr>
                <a:t> on urban periphery</a:t>
              </a:r>
            </a:p>
          </p:txBody>
        </p:sp>
        <p:sp>
          <p:nvSpPr>
            <p:cNvPr id="36" name="Oval 35"/>
            <p:cNvSpPr/>
            <p:nvPr/>
          </p:nvSpPr>
          <p:spPr>
            <a:xfrm>
              <a:off x="9982201" y="2372702"/>
              <a:ext cx="1371600" cy="1076741"/>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7" name="Oval 36"/>
            <p:cNvSpPr/>
            <p:nvPr/>
          </p:nvSpPr>
          <p:spPr>
            <a:xfrm>
              <a:off x="1300380" y="3479110"/>
              <a:ext cx="1371600" cy="1076741"/>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2" name="TextBox 1"/>
          <p:cNvSpPr txBox="1"/>
          <p:nvPr/>
        </p:nvSpPr>
        <p:spPr>
          <a:xfrm>
            <a:off x="1581151" y="94036"/>
            <a:ext cx="8936007" cy="646331"/>
          </a:xfrm>
          <a:prstGeom prst="rect">
            <a:avLst/>
          </a:prstGeom>
          <a:noFill/>
        </p:spPr>
        <p:txBody>
          <a:bodyPr wrap="square" rtlCol="0">
            <a:spAutoFit/>
          </a:bodyPr>
          <a:lstStyle/>
          <a:p>
            <a:pPr algn="ctr"/>
            <a:r>
              <a:rPr lang="en-US" dirty="0">
                <a:solidFill>
                  <a:prstClr val="black"/>
                </a:solidFill>
              </a:rPr>
              <a:t>Variations in pollutant concentrations across the Valley</a:t>
            </a:r>
          </a:p>
          <a:p>
            <a:pPr algn="ctr"/>
            <a:r>
              <a:rPr lang="en-US" dirty="0">
                <a:solidFill>
                  <a:prstClr val="black"/>
                </a:solidFill>
              </a:rPr>
              <a:t>have been examined since Dec 2014</a:t>
            </a:r>
          </a:p>
        </p:txBody>
      </p:sp>
      <p:sp>
        <p:nvSpPr>
          <p:cNvPr id="19" name="TextBox 18"/>
          <p:cNvSpPr txBox="1"/>
          <p:nvPr/>
        </p:nvSpPr>
        <p:spPr>
          <a:xfrm>
            <a:off x="10210824" y="6488668"/>
            <a:ext cx="457176" cy="369332"/>
          </a:xfrm>
          <a:prstGeom prst="rect">
            <a:avLst/>
          </a:prstGeom>
          <a:noFill/>
        </p:spPr>
        <p:txBody>
          <a:bodyPr wrap="none" rtlCol="0">
            <a:spAutoFit/>
          </a:bodyPr>
          <a:lstStyle/>
          <a:p>
            <a:pPr algn="r"/>
            <a:fld id="{65E05924-5EDF-4095-8C7A-A891BE512E80}" type="slidenum">
              <a:rPr lang="en-US">
                <a:solidFill>
                  <a:prstClr val="black"/>
                </a:solidFill>
              </a:rPr>
              <a:pPr algn="r"/>
              <a:t>59</a:t>
            </a:fld>
            <a:endParaRPr lang="en-US" dirty="0">
              <a:solidFill>
                <a:prstClr val="black"/>
              </a:solidFill>
            </a:endParaRPr>
          </a:p>
        </p:txBody>
      </p:sp>
    </p:spTree>
    <p:extLst>
      <p:ext uri="{BB962C8B-B14F-4D97-AF65-F5344CB8AC3E}">
        <p14:creationId xmlns:p14="http://schemas.microsoft.com/office/powerpoint/2010/main" val="141392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62669" y="399329"/>
            <a:ext cx="11207658" cy="6192586"/>
          </a:xfrm>
          <a:prstGeom prst="rect">
            <a:avLst/>
          </a:prstGeom>
        </p:spPr>
      </p:pic>
    </p:spTree>
    <p:extLst>
      <p:ext uri="{BB962C8B-B14F-4D97-AF65-F5344CB8AC3E}">
        <p14:creationId xmlns:p14="http://schemas.microsoft.com/office/powerpoint/2010/main" val="41890138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cxnSp>
        <p:nvCxnSpPr>
          <p:cNvPr id="17" name="Straight Arrow Connector 16"/>
          <p:cNvCxnSpPr/>
          <p:nvPr/>
        </p:nvCxnSpPr>
        <p:spPr>
          <a:xfrm flipH="1">
            <a:off x="4838700" y="4483574"/>
            <a:ext cx="3371850" cy="602777"/>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5" idx="1"/>
          </p:cNvCxnSpPr>
          <p:nvPr/>
        </p:nvCxnSpPr>
        <p:spPr>
          <a:xfrm flipH="1" flipV="1">
            <a:off x="7067550" y="4057652"/>
            <a:ext cx="1143000" cy="437466"/>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095750" y="4540725"/>
            <a:ext cx="4114800" cy="272813"/>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5295900" y="4057650"/>
            <a:ext cx="2914650" cy="483074"/>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210550" y="3216041"/>
            <a:ext cx="457200" cy="1324685"/>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7810500" y="3197701"/>
            <a:ext cx="400050" cy="1343024"/>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6753225" y="3179363"/>
            <a:ext cx="1472858" cy="1361363"/>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581150" y="1138372"/>
            <a:ext cx="2286000" cy="646331"/>
          </a:xfrm>
          <a:prstGeom prst="rect">
            <a:avLst/>
          </a:prstGeom>
          <a:solidFill>
            <a:schemeClr val="bg1">
              <a:alpha val="95000"/>
            </a:schemeClr>
          </a:solidFill>
          <a:ln w="12700">
            <a:solidFill>
              <a:schemeClr val="tx1"/>
            </a:solidFill>
          </a:ln>
        </p:spPr>
        <p:txBody>
          <a:bodyPr wrap="square" rtlCol="0">
            <a:spAutoFit/>
          </a:bodyPr>
          <a:lstStyle/>
          <a:p>
            <a:pPr algn="ctr"/>
            <a:r>
              <a:rPr lang="en-US" dirty="0">
                <a:solidFill>
                  <a:prstClr val="black"/>
                </a:solidFill>
              </a:rPr>
              <a:t>Dec 2014 – Nov 2015</a:t>
            </a:r>
          </a:p>
          <a:p>
            <a:pPr algn="ctr"/>
            <a:r>
              <a:rPr lang="en-US" dirty="0">
                <a:solidFill>
                  <a:prstClr val="black"/>
                </a:solidFill>
              </a:rPr>
              <a:t>Hours: 0400-2400</a:t>
            </a:r>
          </a:p>
        </p:txBody>
      </p:sp>
      <p:sp>
        <p:nvSpPr>
          <p:cNvPr id="15" name="TextBox 14"/>
          <p:cNvSpPr txBox="1"/>
          <p:nvPr/>
        </p:nvSpPr>
        <p:spPr>
          <a:xfrm>
            <a:off x="8210550" y="4171953"/>
            <a:ext cx="1769160" cy="646331"/>
          </a:xfrm>
          <a:prstGeom prst="rect">
            <a:avLst/>
          </a:prstGeom>
          <a:solidFill>
            <a:schemeClr val="bg1"/>
          </a:solidFill>
          <a:ln w="12700">
            <a:solidFill>
              <a:schemeClr val="tx1"/>
            </a:solidFill>
          </a:ln>
        </p:spPr>
        <p:txBody>
          <a:bodyPr wrap="square" rtlCol="0">
            <a:spAutoFit/>
          </a:bodyPr>
          <a:lstStyle/>
          <a:p>
            <a:pPr algn="ctr"/>
            <a:r>
              <a:rPr lang="en-US" dirty="0">
                <a:solidFill>
                  <a:prstClr val="black"/>
                </a:solidFill>
              </a:rPr>
              <a:t>Higher CO</a:t>
            </a:r>
            <a:r>
              <a:rPr lang="en-US" baseline="-25000" dirty="0">
                <a:solidFill>
                  <a:prstClr val="black"/>
                </a:solidFill>
              </a:rPr>
              <a:t>2</a:t>
            </a:r>
            <a:r>
              <a:rPr lang="en-US" dirty="0">
                <a:solidFill>
                  <a:prstClr val="black"/>
                </a:solidFill>
              </a:rPr>
              <a:t> along major roads</a:t>
            </a:r>
          </a:p>
        </p:txBody>
      </p:sp>
      <p:sp>
        <p:nvSpPr>
          <p:cNvPr id="2" name="Rectangle 1"/>
          <p:cNvSpPr/>
          <p:nvPr/>
        </p:nvSpPr>
        <p:spPr>
          <a:xfrm>
            <a:off x="3581400" y="313133"/>
            <a:ext cx="5334000" cy="369332"/>
          </a:xfrm>
          <a:prstGeom prst="rect">
            <a:avLst/>
          </a:prstGeom>
        </p:spPr>
        <p:txBody>
          <a:bodyPr wrap="square">
            <a:spAutoFit/>
          </a:bodyPr>
          <a:lstStyle/>
          <a:p>
            <a:r>
              <a:rPr lang="en-US" dirty="0">
                <a:solidFill>
                  <a:prstClr val="black"/>
                </a:solidFill>
              </a:rPr>
              <a:t>Confirming Impacts of Conventional Traffic Flows</a:t>
            </a:r>
          </a:p>
        </p:txBody>
      </p:sp>
      <p:sp>
        <p:nvSpPr>
          <p:cNvPr id="14" name="TextBox 13"/>
          <p:cNvSpPr txBox="1"/>
          <p:nvPr/>
        </p:nvSpPr>
        <p:spPr>
          <a:xfrm>
            <a:off x="10210824" y="6488668"/>
            <a:ext cx="457176" cy="369332"/>
          </a:xfrm>
          <a:prstGeom prst="rect">
            <a:avLst/>
          </a:prstGeom>
          <a:noFill/>
        </p:spPr>
        <p:txBody>
          <a:bodyPr wrap="none" rtlCol="0">
            <a:spAutoFit/>
          </a:bodyPr>
          <a:lstStyle/>
          <a:p>
            <a:pPr algn="r"/>
            <a:fld id="{65E05924-5EDF-4095-8C7A-A891BE512E80}" type="slidenum">
              <a:rPr lang="en-US">
                <a:solidFill>
                  <a:prstClr val="black"/>
                </a:solidFill>
              </a:rPr>
              <a:pPr algn="r"/>
              <a:t>60</a:t>
            </a:fld>
            <a:endParaRPr lang="en-US" dirty="0">
              <a:solidFill>
                <a:prstClr val="black"/>
              </a:solidFill>
            </a:endParaRPr>
          </a:p>
        </p:txBody>
      </p:sp>
    </p:spTree>
    <p:extLst>
      <p:ext uri="{BB962C8B-B14F-4D97-AF65-F5344CB8AC3E}">
        <p14:creationId xmlns:p14="http://schemas.microsoft.com/office/powerpoint/2010/main" val="381708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
        <p:nvSpPr>
          <p:cNvPr id="14" name="TextBox 13"/>
          <p:cNvSpPr txBox="1"/>
          <p:nvPr/>
        </p:nvSpPr>
        <p:spPr>
          <a:xfrm>
            <a:off x="1581150" y="1138372"/>
            <a:ext cx="2286000" cy="646331"/>
          </a:xfrm>
          <a:prstGeom prst="rect">
            <a:avLst/>
          </a:prstGeom>
          <a:solidFill>
            <a:schemeClr val="bg1">
              <a:alpha val="95000"/>
            </a:schemeClr>
          </a:solidFill>
          <a:ln w="12700">
            <a:solidFill>
              <a:schemeClr val="tx1"/>
            </a:solidFill>
          </a:ln>
        </p:spPr>
        <p:txBody>
          <a:bodyPr wrap="square" rtlCol="0">
            <a:spAutoFit/>
          </a:bodyPr>
          <a:lstStyle/>
          <a:p>
            <a:pPr algn="ctr"/>
            <a:r>
              <a:rPr lang="en-US" dirty="0">
                <a:solidFill>
                  <a:prstClr val="black"/>
                </a:solidFill>
              </a:rPr>
              <a:t>May 2015 – Sept 2015</a:t>
            </a:r>
          </a:p>
          <a:p>
            <a:pPr algn="ctr"/>
            <a:r>
              <a:rPr lang="en-US" dirty="0">
                <a:solidFill>
                  <a:prstClr val="black"/>
                </a:solidFill>
              </a:rPr>
              <a:t>Hours: 0400-2400</a:t>
            </a:r>
          </a:p>
        </p:txBody>
      </p:sp>
      <p:grpSp>
        <p:nvGrpSpPr>
          <p:cNvPr id="15" name="Group 14"/>
          <p:cNvGrpSpPr/>
          <p:nvPr/>
        </p:nvGrpSpPr>
        <p:grpSpPr>
          <a:xfrm>
            <a:off x="2381252" y="1314452"/>
            <a:ext cx="7943849" cy="2872832"/>
            <a:chOff x="1143000" y="609600"/>
            <a:chExt cx="10591799" cy="3830443"/>
          </a:xfrm>
        </p:grpSpPr>
        <p:sp>
          <p:nvSpPr>
            <p:cNvPr id="5" name="TextBox 4"/>
            <p:cNvSpPr txBox="1"/>
            <p:nvPr/>
          </p:nvSpPr>
          <p:spPr>
            <a:xfrm>
              <a:off x="4838700" y="609600"/>
              <a:ext cx="2514600" cy="861775"/>
            </a:xfrm>
            <a:prstGeom prst="rect">
              <a:avLst/>
            </a:prstGeom>
            <a:solidFill>
              <a:schemeClr val="bg1"/>
            </a:solidFill>
            <a:ln w="12700">
              <a:solidFill>
                <a:schemeClr val="tx1"/>
              </a:solidFill>
            </a:ln>
          </p:spPr>
          <p:txBody>
            <a:bodyPr wrap="square" rtlCol="0">
              <a:spAutoFit/>
            </a:bodyPr>
            <a:lstStyle/>
            <a:p>
              <a:pPr algn="ctr"/>
              <a:r>
                <a:rPr lang="en-US" dirty="0">
                  <a:solidFill>
                    <a:prstClr val="black"/>
                  </a:solidFill>
                </a:rPr>
                <a:t>Higher O</a:t>
              </a:r>
              <a:r>
                <a:rPr lang="en-US" baseline="-25000" dirty="0">
                  <a:solidFill>
                    <a:prstClr val="black"/>
                  </a:solidFill>
                </a:rPr>
                <a:t>3</a:t>
              </a:r>
              <a:r>
                <a:rPr lang="en-US" dirty="0">
                  <a:solidFill>
                    <a:prstClr val="black"/>
                  </a:solidFill>
                </a:rPr>
                <a:t> on urban periphery</a:t>
              </a:r>
            </a:p>
          </p:txBody>
        </p:sp>
        <p:sp>
          <p:nvSpPr>
            <p:cNvPr id="7" name="Oval 6"/>
            <p:cNvSpPr/>
            <p:nvPr/>
          </p:nvSpPr>
          <p:spPr>
            <a:xfrm>
              <a:off x="9982200" y="1752600"/>
              <a:ext cx="1752599" cy="1696843"/>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Oval 7"/>
            <p:cNvSpPr/>
            <p:nvPr/>
          </p:nvSpPr>
          <p:spPr>
            <a:xfrm>
              <a:off x="1143000" y="2743200"/>
              <a:ext cx="1752599" cy="1696843"/>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cxnSp>
          <p:nvCxnSpPr>
            <p:cNvPr id="9" name="Straight Arrow Connector 8"/>
            <p:cNvCxnSpPr>
              <a:stCxn id="5" idx="2"/>
              <a:endCxn id="7" idx="1"/>
            </p:cNvCxnSpPr>
            <p:nvPr/>
          </p:nvCxnSpPr>
          <p:spPr>
            <a:xfrm>
              <a:off x="6096000" y="1471375"/>
              <a:ext cx="4142863" cy="529723"/>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8" idx="7"/>
            </p:cNvCxnSpPr>
            <p:nvPr/>
          </p:nvCxnSpPr>
          <p:spPr>
            <a:xfrm flipH="1">
              <a:off x="2638937" y="1440597"/>
              <a:ext cx="3457063" cy="155110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5657156" y="4021314"/>
            <a:ext cx="2763643" cy="888052"/>
            <a:chOff x="5510871" y="4218752"/>
            <a:chExt cx="3684857" cy="1184070"/>
          </a:xfrm>
        </p:grpSpPr>
        <p:sp>
          <p:nvSpPr>
            <p:cNvPr id="16" name="TextBox 15"/>
            <p:cNvSpPr txBox="1"/>
            <p:nvPr/>
          </p:nvSpPr>
          <p:spPr>
            <a:xfrm rot="19716724">
              <a:off x="6661812" y="4541047"/>
              <a:ext cx="2514600" cy="861775"/>
            </a:xfrm>
            <a:prstGeom prst="rect">
              <a:avLst/>
            </a:prstGeom>
            <a:solidFill>
              <a:schemeClr val="bg1"/>
            </a:solidFill>
            <a:ln w="12700">
              <a:solidFill>
                <a:schemeClr val="tx1"/>
              </a:solidFill>
            </a:ln>
          </p:spPr>
          <p:txBody>
            <a:bodyPr wrap="square" rtlCol="0">
              <a:spAutoFit/>
            </a:bodyPr>
            <a:lstStyle/>
            <a:p>
              <a:pPr algn="ctr"/>
              <a:r>
                <a:rPr lang="en-US" dirty="0">
                  <a:solidFill>
                    <a:prstClr val="black"/>
                  </a:solidFill>
                </a:rPr>
                <a:t>Lower O</a:t>
              </a:r>
              <a:r>
                <a:rPr lang="en-US" baseline="-25000" dirty="0">
                  <a:solidFill>
                    <a:prstClr val="black"/>
                  </a:solidFill>
                </a:rPr>
                <a:t>3</a:t>
              </a:r>
              <a:r>
                <a:rPr lang="en-US" dirty="0">
                  <a:solidFill>
                    <a:prstClr val="black"/>
                  </a:solidFill>
                </a:rPr>
                <a:t> in urban corridor </a:t>
              </a:r>
            </a:p>
          </p:txBody>
        </p:sp>
        <p:sp>
          <p:nvSpPr>
            <p:cNvPr id="17" name="Right Brace 16"/>
            <p:cNvSpPr/>
            <p:nvPr/>
          </p:nvSpPr>
          <p:spPr>
            <a:xfrm rot="3635935">
              <a:off x="7162800" y="2566823"/>
              <a:ext cx="381000" cy="3684857"/>
            </a:xfrm>
            <a:prstGeom prst="rightBrace">
              <a:avLst/>
            </a:prstGeom>
            <a:ln w="889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solidFill>
                  <a:prstClr val="black"/>
                </a:solidFill>
              </a:endParaRPr>
            </a:p>
          </p:txBody>
        </p:sp>
      </p:grpSp>
      <p:sp>
        <p:nvSpPr>
          <p:cNvPr id="2" name="TextBox 1"/>
          <p:cNvSpPr txBox="1"/>
          <p:nvPr/>
        </p:nvSpPr>
        <p:spPr>
          <a:xfrm>
            <a:off x="3802198" y="349419"/>
            <a:ext cx="5058180" cy="369332"/>
          </a:xfrm>
          <a:prstGeom prst="rect">
            <a:avLst/>
          </a:prstGeom>
          <a:noFill/>
        </p:spPr>
        <p:txBody>
          <a:bodyPr wrap="none" rtlCol="0">
            <a:spAutoFit/>
          </a:bodyPr>
          <a:lstStyle/>
          <a:p>
            <a:r>
              <a:rPr lang="en-US" dirty="0">
                <a:solidFill>
                  <a:prstClr val="black"/>
                </a:solidFill>
              </a:rPr>
              <a:t>Summer Poor Air Quality Not Limited to Valley Floor</a:t>
            </a:r>
          </a:p>
        </p:txBody>
      </p:sp>
      <p:sp>
        <p:nvSpPr>
          <p:cNvPr id="19" name="TextBox 18"/>
          <p:cNvSpPr txBox="1"/>
          <p:nvPr/>
        </p:nvSpPr>
        <p:spPr>
          <a:xfrm>
            <a:off x="10210824" y="6488668"/>
            <a:ext cx="457176" cy="369332"/>
          </a:xfrm>
          <a:prstGeom prst="rect">
            <a:avLst/>
          </a:prstGeom>
          <a:noFill/>
        </p:spPr>
        <p:txBody>
          <a:bodyPr wrap="none" rtlCol="0">
            <a:spAutoFit/>
          </a:bodyPr>
          <a:lstStyle/>
          <a:p>
            <a:pPr algn="r"/>
            <a:fld id="{65E05924-5EDF-4095-8C7A-A891BE512E80}" type="slidenum">
              <a:rPr lang="en-US">
                <a:solidFill>
                  <a:prstClr val="black"/>
                </a:solidFill>
              </a:rPr>
              <a:pPr algn="r"/>
              <a:t>61</a:t>
            </a:fld>
            <a:endParaRPr lang="en-US" dirty="0">
              <a:solidFill>
                <a:prstClr val="black"/>
              </a:solidFill>
            </a:endParaRPr>
          </a:p>
        </p:txBody>
      </p:sp>
    </p:spTree>
    <p:extLst>
      <p:ext uri="{BB962C8B-B14F-4D97-AF65-F5344CB8AC3E}">
        <p14:creationId xmlns:p14="http://schemas.microsoft.com/office/powerpoint/2010/main" val="18864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
        <p:nvSpPr>
          <p:cNvPr id="14" name="TextBox 13"/>
          <p:cNvSpPr txBox="1"/>
          <p:nvPr/>
        </p:nvSpPr>
        <p:spPr>
          <a:xfrm>
            <a:off x="1581150" y="1138372"/>
            <a:ext cx="2286000" cy="646331"/>
          </a:xfrm>
          <a:prstGeom prst="rect">
            <a:avLst/>
          </a:prstGeom>
          <a:solidFill>
            <a:schemeClr val="bg1">
              <a:alpha val="95000"/>
            </a:schemeClr>
          </a:solidFill>
          <a:ln w="12700">
            <a:solidFill>
              <a:schemeClr val="tx1"/>
            </a:solidFill>
          </a:ln>
        </p:spPr>
        <p:txBody>
          <a:bodyPr wrap="square" rtlCol="0">
            <a:spAutoFit/>
          </a:bodyPr>
          <a:lstStyle/>
          <a:p>
            <a:pPr algn="ctr"/>
            <a:r>
              <a:rPr lang="en-US" dirty="0">
                <a:solidFill>
                  <a:prstClr val="black"/>
                </a:solidFill>
              </a:rPr>
              <a:t>Dec 2014 – Nov 2015</a:t>
            </a:r>
          </a:p>
          <a:p>
            <a:pPr algn="ctr"/>
            <a:r>
              <a:rPr lang="en-US" dirty="0">
                <a:solidFill>
                  <a:prstClr val="black"/>
                </a:solidFill>
              </a:rPr>
              <a:t>Hours: 0400-2400</a:t>
            </a:r>
          </a:p>
        </p:txBody>
      </p:sp>
      <p:grpSp>
        <p:nvGrpSpPr>
          <p:cNvPr id="24" name="Group 23"/>
          <p:cNvGrpSpPr/>
          <p:nvPr/>
        </p:nvGrpSpPr>
        <p:grpSpPr>
          <a:xfrm>
            <a:off x="9677400" y="1231696"/>
            <a:ext cx="914400" cy="1797256"/>
            <a:chOff x="9080496" y="545983"/>
            <a:chExt cx="1219200" cy="2396341"/>
          </a:xfrm>
        </p:grpSpPr>
        <p:sp>
          <p:nvSpPr>
            <p:cNvPr id="5" name="TextBox 4"/>
            <p:cNvSpPr txBox="1"/>
            <p:nvPr/>
          </p:nvSpPr>
          <p:spPr>
            <a:xfrm>
              <a:off x="9080496" y="545983"/>
              <a:ext cx="1219200" cy="492443"/>
            </a:xfrm>
            <a:prstGeom prst="rect">
              <a:avLst/>
            </a:prstGeom>
            <a:solidFill>
              <a:schemeClr val="bg1"/>
            </a:solidFill>
            <a:ln w="12700">
              <a:solidFill>
                <a:schemeClr val="tx1"/>
              </a:solidFill>
            </a:ln>
          </p:spPr>
          <p:txBody>
            <a:bodyPr wrap="square" rtlCol="0">
              <a:spAutoFit/>
            </a:bodyPr>
            <a:lstStyle/>
            <a:p>
              <a:pPr algn="ctr"/>
              <a:r>
                <a:rPr lang="en-US" dirty="0">
                  <a:solidFill>
                    <a:prstClr val="black"/>
                  </a:solidFill>
                </a:rPr>
                <a:t>Landfill</a:t>
              </a:r>
            </a:p>
          </p:txBody>
        </p:sp>
        <p:cxnSp>
          <p:nvCxnSpPr>
            <p:cNvPr id="9" name="Straight Arrow Connector 8"/>
            <p:cNvCxnSpPr>
              <a:stCxn id="5" idx="2"/>
            </p:cNvCxnSpPr>
            <p:nvPr/>
          </p:nvCxnSpPr>
          <p:spPr>
            <a:xfrm>
              <a:off x="9690096" y="1038426"/>
              <a:ext cx="132349" cy="1903898"/>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5981702" y="1584261"/>
            <a:ext cx="1573664" cy="1795428"/>
            <a:chOff x="4723041" y="971350"/>
            <a:chExt cx="2098219" cy="2393904"/>
          </a:xfrm>
        </p:grpSpPr>
        <p:cxnSp>
          <p:nvCxnSpPr>
            <p:cNvPr id="11" name="Straight Arrow Connector 10"/>
            <p:cNvCxnSpPr>
              <a:stCxn id="19" idx="2"/>
            </p:cNvCxnSpPr>
            <p:nvPr/>
          </p:nvCxnSpPr>
          <p:spPr>
            <a:xfrm flipH="1">
              <a:off x="5104041" y="1833125"/>
              <a:ext cx="668109" cy="1532129"/>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23041" y="971350"/>
              <a:ext cx="2098219" cy="861775"/>
            </a:xfrm>
            <a:prstGeom prst="rect">
              <a:avLst/>
            </a:prstGeom>
            <a:solidFill>
              <a:schemeClr val="bg1"/>
            </a:solidFill>
            <a:ln w="12700">
              <a:solidFill>
                <a:schemeClr val="tx1"/>
              </a:solidFill>
            </a:ln>
          </p:spPr>
          <p:txBody>
            <a:bodyPr wrap="square" rtlCol="0">
              <a:spAutoFit/>
            </a:bodyPr>
            <a:lstStyle/>
            <a:p>
              <a:pPr algn="ctr"/>
              <a:r>
                <a:rPr lang="en-US" dirty="0">
                  <a:solidFill>
                    <a:prstClr val="black"/>
                  </a:solidFill>
                </a:rPr>
                <a:t>Natural gas power plant</a:t>
              </a:r>
            </a:p>
          </p:txBody>
        </p:sp>
      </p:grpSp>
      <p:grpSp>
        <p:nvGrpSpPr>
          <p:cNvPr id="12" name="Group 11"/>
          <p:cNvGrpSpPr/>
          <p:nvPr/>
        </p:nvGrpSpPr>
        <p:grpSpPr>
          <a:xfrm>
            <a:off x="8534403" y="1231696"/>
            <a:ext cx="1062889" cy="1797256"/>
            <a:chOff x="9345956" y="545983"/>
            <a:chExt cx="1417185" cy="2396341"/>
          </a:xfrm>
        </p:grpSpPr>
        <p:sp>
          <p:nvSpPr>
            <p:cNvPr id="13" name="TextBox 12"/>
            <p:cNvSpPr txBox="1"/>
            <p:nvPr/>
          </p:nvSpPr>
          <p:spPr>
            <a:xfrm>
              <a:off x="9345956" y="545983"/>
              <a:ext cx="1219200" cy="861775"/>
            </a:xfrm>
            <a:prstGeom prst="rect">
              <a:avLst/>
            </a:prstGeom>
            <a:solidFill>
              <a:schemeClr val="bg1"/>
            </a:solidFill>
            <a:ln w="12700">
              <a:solidFill>
                <a:schemeClr val="tx1"/>
              </a:solidFill>
            </a:ln>
          </p:spPr>
          <p:txBody>
            <a:bodyPr wrap="square" rtlCol="0">
              <a:spAutoFit/>
            </a:bodyPr>
            <a:lstStyle/>
            <a:p>
              <a:pPr algn="ctr"/>
              <a:r>
                <a:rPr lang="en-US" dirty="0">
                  <a:solidFill>
                    <a:prstClr val="black"/>
                  </a:solidFill>
                </a:rPr>
                <a:t>Brick factory</a:t>
              </a:r>
            </a:p>
          </p:txBody>
        </p:sp>
        <p:cxnSp>
          <p:nvCxnSpPr>
            <p:cNvPr id="15" name="Straight Arrow Connector 14"/>
            <p:cNvCxnSpPr>
              <a:stCxn id="13" idx="2"/>
            </p:cNvCxnSpPr>
            <p:nvPr/>
          </p:nvCxnSpPr>
          <p:spPr>
            <a:xfrm>
              <a:off x="9955556" y="1407758"/>
              <a:ext cx="807585" cy="1534566"/>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4572000" y="533400"/>
            <a:ext cx="4113818" cy="369332"/>
          </a:xfrm>
          <a:prstGeom prst="rect">
            <a:avLst/>
          </a:prstGeom>
          <a:noFill/>
        </p:spPr>
        <p:txBody>
          <a:bodyPr wrap="none" rtlCol="0">
            <a:spAutoFit/>
          </a:bodyPr>
          <a:lstStyle/>
          <a:p>
            <a:r>
              <a:rPr lang="en-US" dirty="0">
                <a:solidFill>
                  <a:prstClr val="black"/>
                </a:solidFill>
              </a:rPr>
              <a:t>Monitoring Industrial Sources of Methane</a:t>
            </a:r>
          </a:p>
        </p:txBody>
      </p:sp>
      <p:sp>
        <p:nvSpPr>
          <p:cNvPr id="16" name="TextBox 15"/>
          <p:cNvSpPr txBox="1"/>
          <p:nvPr/>
        </p:nvSpPr>
        <p:spPr>
          <a:xfrm>
            <a:off x="10210824" y="6488668"/>
            <a:ext cx="457176" cy="369332"/>
          </a:xfrm>
          <a:prstGeom prst="rect">
            <a:avLst/>
          </a:prstGeom>
          <a:noFill/>
        </p:spPr>
        <p:txBody>
          <a:bodyPr wrap="none" rtlCol="0">
            <a:spAutoFit/>
          </a:bodyPr>
          <a:lstStyle/>
          <a:p>
            <a:pPr algn="r"/>
            <a:fld id="{65E05924-5EDF-4095-8C7A-A891BE512E80}" type="slidenum">
              <a:rPr lang="en-US">
                <a:solidFill>
                  <a:prstClr val="black"/>
                </a:solidFill>
              </a:rPr>
              <a:pPr algn="r"/>
              <a:t>62</a:t>
            </a:fld>
            <a:endParaRPr lang="en-US" dirty="0">
              <a:solidFill>
                <a:prstClr val="black"/>
              </a:solidFill>
            </a:endParaRPr>
          </a:p>
        </p:txBody>
      </p:sp>
    </p:spTree>
    <p:extLst>
      <p:ext uri="{BB962C8B-B14F-4D97-AF65-F5344CB8AC3E}">
        <p14:creationId xmlns:p14="http://schemas.microsoft.com/office/powerpoint/2010/main" val="185435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2521" y="1337553"/>
            <a:ext cx="6243387" cy="4538462"/>
          </a:xfrm>
          <a:prstGeom prst="rect">
            <a:avLst/>
          </a:prstGeom>
        </p:spPr>
      </p:pic>
      <p:sp>
        <p:nvSpPr>
          <p:cNvPr id="3" name="Title 2"/>
          <p:cNvSpPr>
            <a:spLocks noGrp="1"/>
          </p:cNvSpPr>
          <p:nvPr>
            <p:ph type="title"/>
          </p:nvPr>
        </p:nvSpPr>
        <p:spPr/>
        <p:txBody>
          <a:bodyPr/>
          <a:lstStyle/>
          <a:p>
            <a:r>
              <a:rPr lang="en-US" dirty="0" smtClean="0"/>
              <a:t>KSL Chopper</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937" y="499014"/>
            <a:ext cx="5212532" cy="6050804"/>
          </a:xfrm>
          <a:prstGeom prst="rect">
            <a:avLst/>
          </a:prstGeom>
        </p:spPr>
      </p:pic>
    </p:spTree>
    <p:extLst>
      <p:ext uri="{BB962C8B-B14F-4D97-AF65-F5344CB8AC3E}">
        <p14:creationId xmlns:p14="http://schemas.microsoft.com/office/powerpoint/2010/main" val="13420615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mtClean="0"/>
              <a:t>Additional Slides</a:t>
            </a:r>
            <a:endParaRPr lang="en-US"/>
          </a:p>
        </p:txBody>
      </p:sp>
    </p:spTree>
    <p:extLst>
      <p:ext uri="{BB962C8B-B14F-4D97-AF65-F5344CB8AC3E}">
        <p14:creationId xmlns:p14="http://schemas.microsoft.com/office/powerpoint/2010/main" val="4104598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929" y="537882"/>
            <a:ext cx="2232471" cy="923330"/>
          </a:xfrm>
          <a:prstGeom prst="rect">
            <a:avLst/>
          </a:prstGeom>
          <a:noFill/>
        </p:spPr>
        <p:txBody>
          <a:bodyPr wrap="none" rtlCol="0">
            <a:spAutoFit/>
          </a:bodyPr>
          <a:lstStyle/>
          <a:p>
            <a:r>
              <a:rPr lang="en-US" sz="5400" dirty="0" smtClean="0"/>
              <a:t>Ozone</a:t>
            </a:r>
            <a:endParaRPr lang="en-US" sz="5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964" y="1712516"/>
            <a:ext cx="5849472" cy="46748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9436" y="1867156"/>
            <a:ext cx="5814664" cy="4365555"/>
          </a:xfrm>
          <a:prstGeom prst="rect">
            <a:avLst/>
          </a:prstGeom>
        </p:spPr>
      </p:pic>
    </p:spTree>
    <p:extLst>
      <p:ext uri="{BB962C8B-B14F-4D97-AF65-F5344CB8AC3E}">
        <p14:creationId xmlns:p14="http://schemas.microsoft.com/office/powerpoint/2010/main" val="16699723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a:xfrm>
            <a:off x="1524000" y="0"/>
            <a:ext cx="8991600" cy="1143000"/>
          </a:xfrm>
        </p:spPr>
        <p:txBody>
          <a:bodyPr/>
          <a:lstStyle/>
          <a:p>
            <a:pPr algn="ctr"/>
            <a:r>
              <a:rPr lang="en-US" altLang="en-US" sz="2400" dirty="0">
                <a:solidFill>
                  <a:srgbClr val="FFC000"/>
                </a:solidFill>
                <a:effectLst>
                  <a:outerShdw blurRad="38100" dist="38100" dir="2700000" algn="tl">
                    <a:srgbClr val="C0C0C0"/>
                  </a:outerShdw>
                </a:effectLst>
              </a:rPr>
              <a:t>Typical Number, Surface Area, and Volume Distributions</a:t>
            </a:r>
            <a:r>
              <a:rPr lang="en-US" altLang="en-US" sz="3800" dirty="0">
                <a:solidFill>
                  <a:srgbClr val="FFC000"/>
                </a:solidFill>
                <a:effectLst>
                  <a:outerShdw blurRad="38100" dist="38100" dir="2700000" algn="tl">
                    <a:srgbClr val="C0C0C0"/>
                  </a:outerShdw>
                </a:effectLst>
              </a:rPr>
              <a:t> </a:t>
            </a:r>
            <a:br>
              <a:rPr lang="en-US" altLang="en-US" sz="3800" dirty="0">
                <a:solidFill>
                  <a:srgbClr val="FFC000"/>
                </a:solidFill>
                <a:effectLst>
                  <a:outerShdw blurRad="38100" dist="38100" dir="2700000" algn="tl">
                    <a:srgbClr val="C0C0C0"/>
                  </a:outerShdw>
                </a:effectLst>
              </a:rPr>
            </a:br>
            <a:r>
              <a:rPr lang="en-US" altLang="en-US" sz="2400" dirty="0">
                <a:solidFill>
                  <a:srgbClr val="FFC000"/>
                </a:solidFill>
                <a:effectLst>
                  <a:outerShdw blurRad="38100" dist="38100" dir="2700000" algn="tl">
                    <a:srgbClr val="C0C0C0"/>
                  </a:outerShdw>
                </a:effectLst>
              </a:rPr>
              <a:t>(</a:t>
            </a:r>
            <a:r>
              <a:rPr lang="en-US" altLang="en-US" sz="2400" dirty="0" err="1">
                <a:solidFill>
                  <a:srgbClr val="FFC000"/>
                </a:solidFill>
                <a:effectLst>
                  <a:outerShdw blurRad="38100" dist="38100" dir="2700000" algn="tl">
                    <a:srgbClr val="C0C0C0"/>
                  </a:outerShdw>
                </a:effectLst>
              </a:rPr>
              <a:t>lin</a:t>
            </a:r>
            <a:r>
              <a:rPr lang="en-US" altLang="en-US" sz="2400" dirty="0">
                <a:solidFill>
                  <a:srgbClr val="FFC000"/>
                </a:solidFill>
                <a:effectLst>
                  <a:outerShdw blurRad="38100" dist="38100" dir="2700000" algn="tl">
                    <a:srgbClr val="C0C0C0"/>
                  </a:outerShdw>
                </a:effectLst>
              </a:rPr>
              <a:t>-log plot)</a:t>
            </a:r>
          </a:p>
        </p:txBody>
      </p:sp>
      <p:pic>
        <p:nvPicPr>
          <p:cNvPr id="450565" name="Picture 5" descr="sfcare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37426" y="1143004"/>
            <a:ext cx="5896649" cy="3891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564" name="Text Box 4"/>
          <p:cNvSpPr txBox="1">
            <a:spLocks noChangeArrowheads="1"/>
          </p:cNvSpPr>
          <p:nvPr/>
        </p:nvSpPr>
        <p:spPr bwMode="auto">
          <a:xfrm>
            <a:off x="-1010653" y="5034016"/>
            <a:ext cx="8610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pPr>
            <a:r>
              <a:rPr lang="en-US" altLang="en-US" sz="2400" dirty="0" err="1">
                <a:solidFill>
                  <a:srgbClr val="FFC000"/>
                </a:solidFill>
              </a:rPr>
              <a:t>Whitby</a:t>
            </a:r>
            <a:r>
              <a:rPr lang="en-US" altLang="en-US" sz="2400" dirty="0">
                <a:solidFill>
                  <a:srgbClr val="FFC000"/>
                </a:solidFill>
              </a:rPr>
              <a:t>, Int. Conf. on Nucleation, Leningrad, 1973</a:t>
            </a:r>
          </a:p>
        </p:txBody>
      </p:sp>
      <p:sp>
        <p:nvSpPr>
          <p:cNvPr id="5" name="TextBox 4"/>
          <p:cNvSpPr txBox="1"/>
          <p:nvPr/>
        </p:nvSpPr>
        <p:spPr>
          <a:xfrm>
            <a:off x="6441366" y="1452732"/>
            <a:ext cx="5361271" cy="830997"/>
          </a:xfrm>
          <a:prstGeom prst="rect">
            <a:avLst/>
          </a:prstGeom>
          <a:noFill/>
        </p:spPr>
        <p:txBody>
          <a:bodyPr wrap="square" rtlCol="0">
            <a:spAutoFit/>
          </a:bodyPr>
          <a:lstStyle/>
          <a:p>
            <a:r>
              <a:rPr lang="en-US" sz="2400" dirty="0" smtClean="0">
                <a:solidFill>
                  <a:prstClr val="black"/>
                </a:solidFill>
              </a:rPr>
              <a:t>Why would we be interested in the surface-area distribution?</a:t>
            </a:r>
            <a:endParaRPr lang="en-US" sz="2400" dirty="0">
              <a:solidFill>
                <a:prstClr val="black"/>
              </a:solidFill>
            </a:endParaRPr>
          </a:p>
        </p:txBody>
      </p:sp>
      <p:sp>
        <p:nvSpPr>
          <p:cNvPr id="6" name="TextBox 5"/>
          <p:cNvSpPr txBox="1"/>
          <p:nvPr/>
        </p:nvSpPr>
        <p:spPr>
          <a:xfrm>
            <a:off x="6493617" y="2264688"/>
            <a:ext cx="5082139" cy="135421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smtClean="0">
                <a:solidFill>
                  <a:prstClr val="black"/>
                </a:solidFill>
              </a:rPr>
              <a:t>Indicates where condensable species will deposit</a:t>
            </a:r>
          </a:p>
          <a:p>
            <a:pPr marL="285750" indent="-285750">
              <a:spcAft>
                <a:spcPts val="1200"/>
              </a:spcAft>
              <a:buFont typeface="Arial" panose="020B0604020202020204" pitchFamily="34" charset="0"/>
              <a:buChar char="•"/>
            </a:pPr>
            <a:r>
              <a:rPr lang="en-US" dirty="0" smtClean="0">
                <a:solidFill>
                  <a:prstClr val="black"/>
                </a:solidFill>
              </a:rPr>
              <a:t>Indicates where </a:t>
            </a:r>
            <a:r>
              <a:rPr lang="en-US" dirty="0" err="1" smtClean="0">
                <a:solidFill>
                  <a:prstClr val="black"/>
                </a:solidFill>
              </a:rPr>
              <a:t>heterogenous</a:t>
            </a:r>
            <a:r>
              <a:rPr lang="en-US" dirty="0" smtClean="0">
                <a:solidFill>
                  <a:prstClr val="black"/>
                </a:solidFill>
              </a:rPr>
              <a:t> reactions are most likely to occur</a:t>
            </a:r>
          </a:p>
        </p:txBody>
      </p:sp>
      <p:sp>
        <p:nvSpPr>
          <p:cNvPr id="7" name="TextBox 6"/>
          <p:cNvSpPr txBox="1"/>
          <p:nvPr/>
        </p:nvSpPr>
        <p:spPr>
          <a:xfrm>
            <a:off x="6441367" y="3860425"/>
            <a:ext cx="5361271" cy="830997"/>
          </a:xfrm>
          <a:prstGeom prst="rect">
            <a:avLst/>
          </a:prstGeom>
          <a:noFill/>
        </p:spPr>
        <p:txBody>
          <a:bodyPr wrap="square" rtlCol="0">
            <a:spAutoFit/>
          </a:bodyPr>
          <a:lstStyle/>
          <a:p>
            <a:r>
              <a:rPr lang="en-US" sz="2400" dirty="0" smtClean="0">
                <a:solidFill>
                  <a:prstClr val="black"/>
                </a:solidFill>
              </a:rPr>
              <a:t>Why would we be interested in the mass distribution?</a:t>
            </a:r>
            <a:endParaRPr lang="en-US" sz="2400" dirty="0">
              <a:solidFill>
                <a:prstClr val="black"/>
              </a:solidFill>
            </a:endParaRPr>
          </a:p>
        </p:txBody>
      </p:sp>
      <p:sp>
        <p:nvSpPr>
          <p:cNvPr id="8" name="TextBox 7"/>
          <p:cNvSpPr txBox="1"/>
          <p:nvPr/>
        </p:nvSpPr>
        <p:spPr>
          <a:xfrm>
            <a:off x="6585057" y="5116521"/>
            <a:ext cx="5082139" cy="107721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smtClean="0">
                <a:solidFill>
                  <a:prstClr val="black"/>
                </a:solidFill>
              </a:rPr>
              <a:t>Quantifies the transport of nutrients and toxics</a:t>
            </a:r>
          </a:p>
          <a:p>
            <a:pPr marL="285750" indent="-285750">
              <a:spcAft>
                <a:spcPts val="1200"/>
              </a:spcAft>
              <a:buFont typeface="Arial" panose="020B0604020202020204" pitchFamily="34" charset="0"/>
              <a:buChar char="•"/>
            </a:pPr>
            <a:r>
              <a:rPr lang="en-US" dirty="0" smtClean="0">
                <a:solidFill>
                  <a:prstClr val="black"/>
                </a:solidFill>
              </a:rPr>
              <a:t>Required for regulatory purposes </a:t>
            </a:r>
          </a:p>
        </p:txBody>
      </p:sp>
    </p:spTree>
    <p:extLst>
      <p:ext uri="{BB962C8B-B14F-4D97-AF65-F5344CB8AC3E}">
        <p14:creationId xmlns:p14="http://schemas.microsoft.com/office/powerpoint/2010/main" val="427740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CN Measurements</a:t>
            </a:r>
            <a:endParaRPr lang="en-US" dirty="0">
              <a:solidFill>
                <a:srgbClr val="FFC000"/>
              </a:solidFill>
            </a:endParaRPr>
          </a:p>
        </p:txBody>
      </p:sp>
      <p:sp>
        <p:nvSpPr>
          <p:cNvPr id="3" name="Content Placeholder 2"/>
          <p:cNvSpPr>
            <a:spLocks noGrp="1"/>
          </p:cNvSpPr>
          <p:nvPr>
            <p:ph idx="1"/>
          </p:nvPr>
        </p:nvSpPr>
        <p:spPr>
          <a:xfrm>
            <a:off x="838200" y="1825629"/>
            <a:ext cx="10515600" cy="2592371"/>
          </a:xfrm>
        </p:spPr>
        <p:txBody>
          <a:bodyPr>
            <a:normAutofit/>
          </a:bodyPr>
          <a:lstStyle/>
          <a:p>
            <a:r>
              <a:rPr lang="en-US" dirty="0" smtClean="0">
                <a:solidFill>
                  <a:schemeClr val="bg1"/>
                </a:solidFill>
              </a:rPr>
              <a:t>Technique developed during WWII for hunting submarines</a:t>
            </a:r>
          </a:p>
          <a:p>
            <a:r>
              <a:rPr lang="en-US" dirty="0" smtClean="0">
                <a:solidFill>
                  <a:schemeClr val="bg1"/>
                </a:solidFill>
              </a:rPr>
              <a:t>Increase RH to ~300% through rapid expansion</a:t>
            </a:r>
          </a:p>
          <a:p>
            <a:r>
              <a:rPr lang="en-US" dirty="0" smtClean="0">
                <a:solidFill>
                  <a:schemeClr val="bg1"/>
                </a:solidFill>
              </a:rPr>
              <a:t>Measure total light scattering from all particles</a:t>
            </a:r>
          </a:p>
          <a:p>
            <a:endParaRPr lang="en-US" dirty="0">
              <a:solidFill>
                <a:schemeClr val="bg1"/>
              </a:solidFill>
            </a:endParaRPr>
          </a:p>
        </p:txBody>
      </p:sp>
    </p:spTree>
    <p:extLst>
      <p:ext uri="{BB962C8B-B14F-4D97-AF65-F5344CB8AC3E}">
        <p14:creationId xmlns:p14="http://schemas.microsoft.com/office/powerpoint/2010/main" val="33916681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3314266"/>
          </a:xfrm>
        </p:spPr>
        <p:txBody>
          <a:bodyPr>
            <a:normAutofit fontScale="85000" lnSpcReduction="10000"/>
          </a:bodyPr>
          <a:lstStyle/>
          <a:p>
            <a:r>
              <a:rPr lang="en-US" dirty="0" smtClean="0">
                <a:solidFill>
                  <a:schemeClr val="bg1"/>
                </a:solidFill>
              </a:rPr>
              <a:t>Charge particles</a:t>
            </a:r>
          </a:p>
          <a:p>
            <a:r>
              <a:rPr lang="en-US" dirty="0" smtClean="0">
                <a:solidFill>
                  <a:schemeClr val="bg1"/>
                </a:solidFill>
              </a:rPr>
              <a:t>Use a differential mobility analyzer to select a particle size range</a:t>
            </a:r>
          </a:p>
          <a:p>
            <a:r>
              <a:rPr lang="en-US" dirty="0" smtClean="0">
                <a:solidFill>
                  <a:schemeClr val="bg1"/>
                </a:solidFill>
              </a:rPr>
              <a:t>Use CN counter or measure number of particles in that size range</a:t>
            </a:r>
          </a:p>
          <a:p>
            <a:r>
              <a:rPr lang="en-US" dirty="0" smtClean="0">
                <a:solidFill>
                  <a:schemeClr val="bg1"/>
                </a:solidFill>
              </a:rPr>
              <a:t>Assume spherical particles to translate into a surface area distribution</a:t>
            </a:r>
          </a:p>
          <a:p>
            <a:r>
              <a:rPr lang="en-US" dirty="0" smtClean="0">
                <a:solidFill>
                  <a:schemeClr val="bg1"/>
                </a:solidFill>
              </a:rPr>
              <a:t>Assume particle density to translate into a mass distribution</a:t>
            </a:r>
            <a:endParaRPr lang="en-US" dirty="0">
              <a:solidFill>
                <a:schemeClr val="bg1"/>
              </a:solidFill>
            </a:endParaRPr>
          </a:p>
        </p:txBody>
      </p:sp>
      <p:sp>
        <p:nvSpPr>
          <p:cNvPr id="4" name="Title 1"/>
          <p:cNvSpPr txBox="1">
            <a:spLocks/>
          </p:cNvSpPr>
          <p:nvPr/>
        </p:nvSpPr>
        <p:spPr>
          <a:xfrm>
            <a:off x="990600" y="5175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FC000"/>
                </a:solidFill>
              </a:rPr>
              <a:t>Size Distribution Measurements</a:t>
            </a:r>
            <a:endParaRPr lang="en-US" dirty="0">
              <a:solidFill>
                <a:srgbClr val="FFC000"/>
              </a:solidFill>
            </a:endParaRPr>
          </a:p>
        </p:txBody>
      </p:sp>
    </p:spTree>
    <p:extLst>
      <p:ext uri="{BB962C8B-B14F-4D97-AF65-F5344CB8AC3E}">
        <p14:creationId xmlns:p14="http://schemas.microsoft.com/office/powerpoint/2010/main" val="23882083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a:xfrm>
            <a:off x="2438400" y="0"/>
            <a:ext cx="7315200" cy="1143000"/>
          </a:xfrm>
        </p:spPr>
        <p:txBody>
          <a:bodyPr/>
          <a:lstStyle/>
          <a:p>
            <a:pPr algn="ctr"/>
            <a:r>
              <a:rPr lang="en-US" altLang="en-US" dirty="0">
                <a:solidFill>
                  <a:srgbClr val="FFC000"/>
                </a:solidFill>
              </a:rPr>
              <a:t>Common Particle Shapes</a:t>
            </a:r>
          </a:p>
        </p:txBody>
      </p:sp>
      <p:sp>
        <p:nvSpPr>
          <p:cNvPr id="344067" name="Rectangle 3"/>
          <p:cNvSpPr>
            <a:spLocks noGrp="1" noChangeArrowheads="1"/>
          </p:cNvSpPr>
          <p:nvPr>
            <p:ph idx="1"/>
          </p:nvPr>
        </p:nvSpPr>
        <p:spPr>
          <a:xfrm>
            <a:off x="1752600" y="2151528"/>
            <a:ext cx="8915400" cy="4401671"/>
          </a:xfrm>
        </p:spPr>
        <p:txBody>
          <a:bodyPr/>
          <a:lstStyle/>
          <a:p>
            <a:pPr>
              <a:buFontTx/>
              <a:buNone/>
            </a:pPr>
            <a:r>
              <a:rPr lang="en-US" altLang="en-US" sz="2400" u="sng" dirty="0">
                <a:solidFill>
                  <a:schemeClr val="bg1"/>
                </a:solidFill>
              </a:rPr>
              <a:t> MORPHOLOGY		    	 COMMON SPECIES		</a:t>
            </a:r>
            <a:endParaRPr lang="en-US" altLang="en-US" sz="2400" dirty="0">
              <a:solidFill>
                <a:schemeClr val="bg1"/>
              </a:solidFill>
            </a:endParaRPr>
          </a:p>
          <a:p>
            <a:pPr>
              <a:buFontTx/>
              <a:buNone/>
            </a:pPr>
            <a:r>
              <a:rPr lang="en-US" altLang="en-US" sz="2400" dirty="0">
                <a:solidFill>
                  <a:schemeClr val="bg1"/>
                </a:solidFill>
              </a:rPr>
              <a:t>   Spherical			sulfuric acid, sulfate, nitrate, water, 				        </a:t>
            </a:r>
            <a:r>
              <a:rPr lang="en-US" altLang="en-US" sz="2400" dirty="0" smtClean="0">
                <a:solidFill>
                  <a:schemeClr val="bg1"/>
                </a:solidFill>
              </a:rPr>
              <a:t>               fly </a:t>
            </a:r>
            <a:r>
              <a:rPr lang="en-US" altLang="en-US" sz="2400" dirty="0">
                <a:solidFill>
                  <a:schemeClr val="bg1"/>
                </a:solidFill>
              </a:rPr>
              <a:t>ash, some organics</a:t>
            </a:r>
          </a:p>
          <a:p>
            <a:pPr>
              <a:buFontTx/>
              <a:buNone/>
            </a:pPr>
            <a:r>
              <a:rPr lang="en-US" altLang="en-US" sz="2400" dirty="0">
                <a:solidFill>
                  <a:schemeClr val="bg1"/>
                </a:solidFill>
              </a:rPr>
              <a:t>  Crystalline		       		   salts, some soils</a:t>
            </a:r>
          </a:p>
          <a:p>
            <a:pPr>
              <a:buFontTx/>
              <a:buNone/>
            </a:pPr>
            <a:r>
              <a:rPr lang="en-US" altLang="en-US" sz="2400" dirty="0">
                <a:solidFill>
                  <a:schemeClr val="bg1"/>
                </a:solidFill>
              </a:rPr>
              <a:t>    Fibrous			   </a:t>
            </a:r>
            <a:r>
              <a:rPr lang="en-US" altLang="en-US" sz="2400" dirty="0" smtClean="0">
                <a:solidFill>
                  <a:schemeClr val="bg1"/>
                </a:solidFill>
              </a:rPr>
              <a:t>       </a:t>
            </a:r>
            <a:r>
              <a:rPr lang="en-US" altLang="en-US" sz="2400" dirty="0">
                <a:solidFill>
                  <a:schemeClr val="bg1"/>
                </a:solidFill>
              </a:rPr>
              <a:t>plant material, asbestos</a:t>
            </a:r>
          </a:p>
          <a:p>
            <a:pPr>
              <a:buFontTx/>
              <a:buNone/>
            </a:pPr>
            <a:r>
              <a:rPr lang="en-US" altLang="en-US" sz="2400" dirty="0">
                <a:solidFill>
                  <a:schemeClr val="bg1"/>
                </a:solidFill>
              </a:rPr>
              <a:t>  Aggregates			       		soot	</a:t>
            </a:r>
          </a:p>
          <a:p>
            <a:pPr>
              <a:buFontTx/>
              <a:buNone/>
            </a:pPr>
            <a:r>
              <a:rPr lang="en-US" altLang="en-US" sz="2400" dirty="0">
                <a:solidFill>
                  <a:schemeClr val="bg1"/>
                </a:solidFill>
              </a:rPr>
              <a:t>  Disks/Plates			    	       </a:t>
            </a:r>
            <a:r>
              <a:rPr lang="en-US" altLang="en-US" sz="2400" dirty="0" smtClean="0">
                <a:solidFill>
                  <a:schemeClr val="bg1"/>
                </a:solidFill>
              </a:rPr>
              <a:t>   clay</a:t>
            </a:r>
            <a:r>
              <a:rPr lang="en-US" altLang="en-US" sz="2400" dirty="0">
                <a:solidFill>
                  <a:schemeClr val="bg1"/>
                </a:solidFill>
              </a:rPr>
              <a:t>, silt</a:t>
            </a:r>
          </a:p>
          <a:p>
            <a:pPr>
              <a:buFontTx/>
              <a:buNone/>
            </a:pPr>
            <a:r>
              <a:rPr lang="en-US" altLang="en-US" sz="1200" u="sng" dirty="0">
                <a:solidFill>
                  <a:schemeClr val="bg1"/>
                </a:solidFill>
              </a:rPr>
              <a:t>										</a:t>
            </a:r>
          </a:p>
        </p:txBody>
      </p:sp>
    </p:spTree>
    <p:extLst>
      <p:ext uri="{BB962C8B-B14F-4D97-AF65-F5344CB8AC3E}">
        <p14:creationId xmlns:p14="http://schemas.microsoft.com/office/powerpoint/2010/main" val="41854374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img.huffingtonpost.com/asset/5a54229d1c0000220068f4ff.png?ops=scalefit_970_noupsca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9800" y="1752600"/>
            <a:ext cx="7772400" cy="455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7556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5" name="Rectangle 7"/>
          <p:cNvSpPr>
            <a:spLocks noGrp="1" noChangeArrowheads="1"/>
          </p:cNvSpPr>
          <p:nvPr>
            <p:ph type="title"/>
          </p:nvPr>
        </p:nvSpPr>
        <p:spPr>
          <a:xfrm>
            <a:off x="1524000" y="0"/>
            <a:ext cx="9144000" cy="1143000"/>
          </a:xfrm>
        </p:spPr>
        <p:txBody>
          <a:bodyPr/>
          <a:lstStyle/>
          <a:p>
            <a:pPr algn="ctr"/>
            <a:r>
              <a:rPr lang="en-US" altLang="en-US" sz="3200" dirty="0">
                <a:solidFill>
                  <a:srgbClr val="FFC000"/>
                </a:solidFill>
              </a:rPr>
              <a:t>Examples of Different Particle Morphologies</a:t>
            </a:r>
          </a:p>
        </p:txBody>
      </p:sp>
      <p:pic>
        <p:nvPicPr>
          <p:cNvPr id="345094" name="Picture 6" descr="shape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447084" y="1546412"/>
            <a:ext cx="3542803" cy="4473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5091" name="Rectangle 3"/>
          <p:cNvSpPr>
            <a:spLocks noGrp="1" noChangeArrowheads="1"/>
          </p:cNvSpPr>
          <p:nvPr>
            <p:ph type="body" idx="4294967295"/>
          </p:nvPr>
        </p:nvSpPr>
        <p:spPr>
          <a:xfrm>
            <a:off x="4648200" y="2286000"/>
            <a:ext cx="7543800" cy="3657600"/>
          </a:xfrm>
        </p:spPr>
        <p:txBody>
          <a:bodyPr/>
          <a:lstStyle/>
          <a:p>
            <a:endParaRPr lang="en-US" altLang="en-US" dirty="0">
              <a:effectLst>
                <a:outerShdw blurRad="38100" dist="38100" dir="2700000" algn="tl">
                  <a:srgbClr val="C0C0C0"/>
                </a:outerShdw>
              </a:effectLst>
            </a:endParaRPr>
          </a:p>
          <a:p>
            <a:pPr lvl="1"/>
            <a:endParaRPr lang="en-US" altLang="en-US" dirty="0">
              <a:effectLst>
                <a:outerShdw blurRad="38100" dist="38100" dir="2700000" algn="tl">
                  <a:srgbClr val="C0C0C0"/>
                </a:outerShdw>
              </a:effectLst>
            </a:endParaRPr>
          </a:p>
        </p:txBody>
      </p:sp>
      <p:sp>
        <p:nvSpPr>
          <p:cNvPr id="345097" name="Text Box 9"/>
          <p:cNvSpPr txBox="1">
            <a:spLocks noChangeArrowheads="1"/>
          </p:cNvSpPr>
          <p:nvPr/>
        </p:nvSpPr>
        <p:spPr bwMode="auto">
          <a:xfrm>
            <a:off x="2667000" y="6172203"/>
            <a:ext cx="7010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pPr>
            <a:r>
              <a:rPr lang="en-US" altLang="en-US" sz="2400" dirty="0">
                <a:solidFill>
                  <a:srgbClr val="FFC000"/>
                </a:solidFill>
              </a:rPr>
              <a:t>Fuchs, </a:t>
            </a:r>
            <a:r>
              <a:rPr lang="en-US" altLang="en-US" sz="2400" u="sng" dirty="0">
                <a:solidFill>
                  <a:srgbClr val="FFC000"/>
                </a:solidFill>
              </a:rPr>
              <a:t>The Mechanics of Aerosols</a:t>
            </a:r>
            <a:r>
              <a:rPr lang="en-US" altLang="en-US" sz="2400" dirty="0">
                <a:solidFill>
                  <a:srgbClr val="FFC000"/>
                </a:solidFill>
              </a:rPr>
              <a:t>, 1964</a:t>
            </a:r>
          </a:p>
        </p:txBody>
      </p:sp>
    </p:spTree>
    <p:extLst>
      <p:ext uri="{BB962C8B-B14F-4D97-AF65-F5344CB8AC3E}">
        <p14:creationId xmlns:p14="http://schemas.microsoft.com/office/powerpoint/2010/main" val="24692347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ChangeArrowheads="1"/>
          </p:cNvSpPr>
          <p:nvPr>
            <p:ph type="title"/>
          </p:nvPr>
        </p:nvSpPr>
        <p:spPr>
          <a:xfrm>
            <a:off x="2133600" y="0"/>
            <a:ext cx="8534400" cy="914400"/>
          </a:xfrm>
        </p:spPr>
        <p:txBody>
          <a:bodyPr/>
          <a:lstStyle/>
          <a:p>
            <a:r>
              <a:rPr lang="en-US" altLang="en-US" sz="3800" dirty="0">
                <a:solidFill>
                  <a:srgbClr val="FFC000"/>
                </a:solidFill>
              </a:rPr>
              <a:t>Basic Aerosol Sampling Methods #2</a:t>
            </a:r>
          </a:p>
        </p:txBody>
      </p:sp>
      <p:sp>
        <p:nvSpPr>
          <p:cNvPr id="463875" name="Rectangle 3"/>
          <p:cNvSpPr>
            <a:spLocks noGrp="1" noChangeArrowheads="1"/>
          </p:cNvSpPr>
          <p:nvPr>
            <p:ph idx="1"/>
          </p:nvPr>
        </p:nvSpPr>
        <p:spPr>
          <a:xfrm>
            <a:off x="1142999" y="1680883"/>
            <a:ext cx="10130118" cy="4652682"/>
          </a:xfrm>
        </p:spPr>
        <p:txBody>
          <a:bodyPr/>
          <a:lstStyle/>
          <a:p>
            <a:pPr>
              <a:lnSpc>
                <a:spcPct val="80000"/>
              </a:lnSpc>
              <a:buFontTx/>
              <a:buNone/>
            </a:pPr>
            <a:r>
              <a:rPr lang="en-US" altLang="en-US" sz="2600" u="sng" dirty="0">
                <a:solidFill>
                  <a:schemeClr val="bg1"/>
                </a:solidFill>
              </a:rPr>
              <a:t>Electrostatic Precipitation</a:t>
            </a:r>
            <a:endParaRPr lang="en-US" altLang="en-US" sz="2600" dirty="0">
              <a:solidFill>
                <a:schemeClr val="bg1"/>
              </a:solidFill>
            </a:endParaRPr>
          </a:p>
          <a:p>
            <a:pPr>
              <a:lnSpc>
                <a:spcPct val="80000"/>
              </a:lnSpc>
              <a:buFontTx/>
              <a:buChar char="-"/>
            </a:pPr>
            <a:r>
              <a:rPr lang="en-US" altLang="en-US" sz="2600" dirty="0">
                <a:solidFill>
                  <a:schemeClr val="bg1"/>
                </a:solidFill>
              </a:rPr>
              <a:t>Imparts a known charge distribution to aerosols</a:t>
            </a:r>
          </a:p>
          <a:p>
            <a:pPr>
              <a:lnSpc>
                <a:spcPct val="80000"/>
              </a:lnSpc>
              <a:buFontTx/>
              <a:buChar char="-"/>
            </a:pPr>
            <a:r>
              <a:rPr lang="en-US" altLang="en-US" sz="2600" dirty="0">
                <a:solidFill>
                  <a:schemeClr val="bg1"/>
                </a:solidFill>
              </a:rPr>
              <a:t>Segregates aerosols based upon their mobility in an electric field	</a:t>
            </a:r>
          </a:p>
          <a:p>
            <a:pPr>
              <a:lnSpc>
                <a:spcPct val="80000"/>
              </a:lnSpc>
              <a:buFontTx/>
              <a:buChar char="-"/>
            </a:pPr>
            <a:r>
              <a:rPr lang="en-US" altLang="en-US" sz="2600" dirty="0" smtClean="0">
                <a:solidFill>
                  <a:schemeClr val="bg1"/>
                </a:solidFill>
              </a:rPr>
              <a:t>Can </a:t>
            </a:r>
            <a:r>
              <a:rPr lang="en-US" altLang="en-US" sz="2600" dirty="0">
                <a:solidFill>
                  <a:schemeClr val="bg1"/>
                </a:solidFill>
              </a:rPr>
              <a:t>be used to collect all aerosols or to create a monodisperse aerosol distribution from a </a:t>
            </a:r>
            <a:r>
              <a:rPr lang="en-US" altLang="en-US" sz="2600" dirty="0" err="1">
                <a:solidFill>
                  <a:schemeClr val="bg1"/>
                </a:solidFill>
              </a:rPr>
              <a:t>polydisperse</a:t>
            </a:r>
            <a:r>
              <a:rPr lang="en-US" altLang="en-US" sz="2600" dirty="0">
                <a:solidFill>
                  <a:schemeClr val="bg1"/>
                </a:solidFill>
              </a:rPr>
              <a:t> </a:t>
            </a:r>
            <a:r>
              <a:rPr lang="en-US" altLang="en-US" sz="2600" dirty="0" smtClean="0">
                <a:solidFill>
                  <a:schemeClr val="bg1"/>
                </a:solidFill>
              </a:rPr>
              <a:t>source</a:t>
            </a:r>
          </a:p>
          <a:p>
            <a:pPr marL="0" indent="0">
              <a:lnSpc>
                <a:spcPct val="80000"/>
              </a:lnSpc>
              <a:buNone/>
            </a:pPr>
            <a:endParaRPr lang="en-US" altLang="en-US" sz="2600" dirty="0">
              <a:solidFill>
                <a:schemeClr val="bg1"/>
              </a:solidFill>
            </a:endParaRPr>
          </a:p>
          <a:p>
            <a:pPr>
              <a:lnSpc>
                <a:spcPct val="80000"/>
              </a:lnSpc>
              <a:buFontTx/>
              <a:buNone/>
            </a:pPr>
            <a:r>
              <a:rPr lang="en-US" altLang="en-US" sz="2600" u="sng" dirty="0">
                <a:solidFill>
                  <a:schemeClr val="bg1"/>
                </a:solidFill>
              </a:rPr>
              <a:t>Real-Time Analysis</a:t>
            </a:r>
            <a:endParaRPr lang="en-US" altLang="en-US" sz="2600" dirty="0">
              <a:solidFill>
                <a:schemeClr val="bg1"/>
              </a:solidFill>
            </a:endParaRPr>
          </a:p>
          <a:p>
            <a:pPr>
              <a:lnSpc>
                <a:spcPct val="80000"/>
              </a:lnSpc>
              <a:buFontTx/>
              <a:buNone/>
            </a:pPr>
            <a:r>
              <a:rPr lang="en-US" altLang="en-US" sz="2600" dirty="0">
                <a:solidFill>
                  <a:schemeClr val="bg1"/>
                </a:solidFill>
              </a:rPr>
              <a:t>-	Limited to size distribution, optical properties, and single particle chemical analysis at present</a:t>
            </a:r>
          </a:p>
          <a:p>
            <a:pPr>
              <a:lnSpc>
                <a:spcPct val="80000"/>
              </a:lnSpc>
              <a:buFontTx/>
              <a:buNone/>
            </a:pPr>
            <a:r>
              <a:rPr lang="en-US" altLang="en-US" sz="2600" dirty="0">
                <a:solidFill>
                  <a:schemeClr val="bg1"/>
                </a:solidFill>
              </a:rPr>
              <a:t>-	Requires EXTREMELY sensitive or highly targeted analytical techniques</a:t>
            </a:r>
            <a:endParaRPr lang="en-US" altLang="en-US" sz="2600" u="sng" dirty="0">
              <a:solidFill>
                <a:schemeClr val="bg1"/>
              </a:solidFill>
            </a:endParaRPr>
          </a:p>
        </p:txBody>
      </p:sp>
    </p:spTree>
    <p:extLst>
      <p:ext uri="{BB962C8B-B14F-4D97-AF65-F5344CB8AC3E}">
        <p14:creationId xmlns:p14="http://schemas.microsoft.com/office/powerpoint/2010/main" val="8204486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p:txBody>
          <a:bodyPr/>
          <a:lstStyle/>
          <a:p>
            <a:pPr algn="ctr"/>
            <a:r>
              <a:rPr lang="en-US" altLang="en-US" dirty="0">
                <a:solidFill>
                  <a:srgbClr val="FFC000"/>
                </a:solidFill>
              </a:rPr>
              <a:t>Electrostatic Precipitation</a:t>
            </a:r>
          </a:p>
        </p:txBody>
      </p:sp>
      <p:sp>
        <p:nvSpPr>
          <p:cNvPr id="471043" name="Rectangle 3"/>
          <p:cNvSpPr>
            <a:spLocks noGrp="1" noChangeArrowheads="1"/>
          </p:cNvSpPr>
          <p:nvPr>
            <p:ph idx="1"/>
          </p:nvPr>
        </p:nvSpPr>
        <p:spPr>
          <a:xfrm>
            <a:off x="484094" y="1905000"/>
            <a:ext cx="9650506" cy="3657600"/>
          </a:xfrm>
        </p:spPr>
        <p:txBody>
          <a:bodyPr/>
          <a:lstStyle/>
          <a:p>
            <a:pPr>
              <a:buFontTx/>
              <a:buNone/>
            </a:pPr>
            <a:r>
              <a:rPr lang="en-US" altLang="en-US" u="sng" dirty="0">
                <a:solidFill>
                  <a:schemeClr val="bg1"/>
                </a:solidFill>
              </a:rPr>
              <a:t>Not Widely Used Except:</a:t>
            </a:r>
          </a:p>
          <a:p>
            <a:pPr>
              <a:buFontTx/>
              <a:buNone/>
            </a:pPr>
            <a:r>
              <a:rPr lang="en-US" altLang="en-US" dirty="0">
                <a:solidFill>
                  <a:schemeClr val="bg1"/>
                </a:solidFill>
              </a:rPr>
              <a:t>To lightly coat polycarbonate filters for SEM/TEM analysis</a:t>
            </a:r>
          </a:p>
          <a:p>
            <a:pPr>
              <a:buFontTx/>
              <a:buNone/>
            </a:pPr>
            <a:r>
              <a:rPr lang="en-US" altLang="en-US" dirty="0">
                <a:solidFill>
                  <a:schemeClr val="bg1"/>
                </a:solidFill>
              </a:rPr>
              <a:t>To generate a </a:t>
            </a:r>
            <a:r>
              <a:rPr lang="en-US" altLang="en-US" dirty="0" err="1">
                <a:solidFill>
                  <a:schemeClr val="bg1"/>
                </a:solidFill>
              </a:rPr>
              <a:t>monodisperse</a:t>
            </a:r>
            <a:r>
              <a:rPr lang="en-US" altLang="en-US" dirty="0">
                <a:solidFill>
                  <a:schemeClr val="bg1"/>
                </a:solidFill>
              </a:rPr>
              <a:t> aerosol from a </a:t>
            </a:r>
            <a:r>
              <a:rPr lang="en-US" altLang="en-US" dirty="0" err="1">
                <a:solidFill>
                  <a:schemeClr val="bg1"/>
                </a:solidFill>
              </a:rPr>
              <a:t>polydisperse</a:t>
            </a:r>
            <a:r>
              <a:rPr lang="en-US" altLang="en-US" dirty="0">
                <a:solidFill>
                  <a:schemeClr val="bg1"/>
                </a:solidFill>
              </a:rPr>
              <a:t> source using an differential mobility analyzer (DMA)</a:t>
            </a:r>
          </a:p>
        </p:txBody>
      </p:sp>
    </p:spTree>
    <p:extLst>
      <p:ext uri="{BB962C8B-B14F-4D97-AF65-F5344CB8AC3E}">
        <p14:creationId xmlns:p14="http://schemas.microsoft.com/office/powerpoint/2010/main" val="5389435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2438400" y="304800"/>
            <a:ext cx="7315200" cy="1143000"/>
          </a:xfrm>
        </p:spPr>
        <p:txBody>
          <a:bodyPr>
            <a:normAutofit fontScale="90000"/>
          </a:bodyPr>
          <a:lstStyle/>
          <a:p>
            <a:pPr algn="ctr"/>
            <a:r>
              <a:rPr lang="en-US" altLang="en-US" sz="3800" dirty="0">
                <a:solidFill>
                  <a:srgbClr val="FFC000"/>
                </a:solidFill>
              </a:rPr>
              <a:t>Real-Time Analysis of Aerosol Chemical Composition</a:t>
            </a:r>
          </a:p>
        </p:txBody>
      </p:sp>
      <p:sp>
        <p:nvSpPr>
          <p:cNvPr id="472067" name="Rectangle 3"/>
          <p:cNvSpPr>
            <a:spLocks noGrp="1" noChangeArrowheads="1"/>
          </p:cNvSpPr>
          <p:nvPr>
            <p:ph idx="1"/>
          </p:nvPr>
        </p:nvSpPr>
        <p:spPr>
          <a:xfrm>
            <a:off x="793375" y="1752600"/>
            <a:ext cx="10623177" cy="4572000"/>
          </a:xfrm>
        </p:spPr>
        <p:txBody>
          <a:bodyPr/>
          <a:lstStyle/>
          <a:p>
            <a:r>
              <a:rPr lang="en-US" altLang="en-US" sz="2600" dirty="0">
                <a:solidFill>
                  <a:schemeClr val="bg1"/>
                </a:solidFill>
              </a:rPr>
              <a:t>Early work involved impacting particles on a hot filament that ionized the species in the particles and detected the resultant ions using mass spectrometry</a:t>
            </a:r>
          </a:p>
          <a:p>
            <a:r>
              <a:rPr lang="en-US" altLang="en-US" sz="2600" dirty="0">
                <a:solidFill>
                  <a:schemeClr val="bg1"/>
                </a:solidFill>
              </a:rPr>
              <a:t>Most recently this technique has evolved so that single particles can be sized, ionized by a laser, and detected using mass spectrometry (ATOFMS)</a:t>
            </a:r>
          </a:p>
          <a:p>
            <a:r>
              <a:rPr lang="en-US" altLang="en-US" sz="2600" dirty="0">
                <a:solidFill>
                  <a:schemeClr val="bg1"/>
                </a:solidFill>
              </a:rPr>
              <a:t>Continued development is a high priority for many different applications</a:t>
            </a:r>
          </a:p>
        </p:txBody>
      </p:sp>
    </p:spTree>
    <p:extLst>
      <p:ext uri="{BB962C8B-B14F-4D97-AF65-F5344CB8AC3E}">
        <p14:creationId xmlns:p14="http://schemas.microsoft.com/office/powerpoint/2010/main" val="36005443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ethods.png"/>
          <p:cNvPicPr>
            <a:picLocks noGrp="1" noChangeAspect="1"/>
          </p:cNvPicPr>
          <p:nvPr>
            <p:ph idx="1"/>
          </p:nvPr>
        </p:nvPicPr>
        <p:blipFill>
          <a:blip r:embed="rId2" cstate="print"/>
          <a:stretch>
            <a:fillRect/>
          </a:stretch>
        </p:blipFill>
        <p:spPr>
          <a:xfrm>
            <a:off x="1081931" y="1588928"/>
            <a:ext cx="7892251" cy="4968625"/>
          </a:xfrm>
        </p:spPr>
      </p:pic>
      <p:sp>
        <p:nvSpPr>
          <p:cNvPr id="5" name="Title 1"/>
          <p:cNvSpPr txBox="1">
            <a:spLocks/>
          </p:cNvSpPr>
          <p:nvPr/>
        </p:nvSpPr>
        <p:spPr>
          <a:xfrm>
            <a:off x="552994" y="275308"/>
            <a:ext cx="10972800" cy="1143000"/>
          </a:xfrm>
          <a:prstGeom prst="rect">
            <a:avLst/>
          </a:prstGeom>
        </p:spPr>
        <p:txBody>
          <a:bodyPr rIns="91440" anchor="b">
            <a:normAutofit fontScale="90000" lnSpcReduction="20000"/>
            <a:scene3d>
              <a:camera prst="orthographicFront"/>
              <a:lightRig rig="soft" dir="t">
                <a:rot lat="0" lon="0" rev="2400000"/>
              </a:lightRig>
            </a:scene3d>
            <a:sp3d>
              <a:bevelT w="19050" h="12700"/>
            </a:sp3d>
          </a:bodyPr>
          <a:lstStyle/>
          <a:p>
            <a:pPr marL="54864" algn="r">
              <a:spcBef>
                <a:spcPct val="0"/>
              </a:spcBef>
              <a:defRPr/>
            </a:pPr>
            <a:r>
              <a:rPr lang="en-US" sz="4600" dirty="0" smtClean="0">
                <a:solidFill>
                  <a:srgbClr val="EAEBDE">
                    <a:tint val="100000"/>
                    <a:shade val="90000"/>
                    <a:satMod val="250000"/>
                    <a:alpha val="100000"/>
                  </a:srgbClr>
                </a:solidFill>
                <a:effectLst>
                  <a:outerShdw blurRad="38100" dist="25500" dir="5400000" algn="tl" rotWithShape="0">
                    <a:srgbClr val="000000">
                      <a:satMod val="180000"/>
                      <a:alpha val="75000"/>
                    </a:srgbClr>
                  </a:outerShdw>
                </a:effectLst>
              </a:rPr>
              <a:t>Instruments to Measure Concentration and Size Distribution of PM</a:t>
            </a:r>
            <a:endParaRPr lang="en-US" sz="4600" dirty="0">
              <a:solidFill>
                <a:srgbClr val="EAEBDE">
                  <a:tint val="100000"/>
                  <a:shade val="90000"/>
                  <a:satMod val="250000"/>
                  <a:alpha val="100000"/>
                </a:srgbClr>
              </a:solidFill>
              <a:effectLst>
                <a:outerShdw blurRad="38100" dist="25500" dir="5400000" algn="tl" rotWithShape="0">
                  <a:srgbClr val="000000">
                    <a:satMod val="180000"/>
                    <a:alpha val="75000"/>
                  </a:srgbClr>
                </a:outerShdw>
              </a:effectLst>
            </a:endParaRPr>
          </a:p>
        </p:txBody>
      </p:sp>
      <p:sp>
        <p:nvSpPr>
          <p:cNvPr id="7" name="Rectangle 6"/>
          <p:cNvSpPr/>
          <p:nvPr/>
        </p:nvSpPr>
        <p:spPr>
          <a:xfrm>
            <a:off x="9339942" y="2922955"/>
            <a:ext cx="2364377" cy="1477328"/>
          </a:xfrm>
          <a:prstGeom prst="rect">
            <a:avLst/>
          </a:prstGeom>
        </p:spPr>
        <p:txBody>
          <a:bodyPr wrap="square">
            <a:spAutoFit/>
          </a:bodyPr>
          <a:lstStyle/>
          <a:p>
            <a:r>
              <a:rPr lang="en-US" b="1" dirty="0" err="1" smtClean="0">
                <a:solidFill>
                  <a:prstClr val="white"/>
                </a:solidFill>
              </a:rPr>
              <a:t>Amaral</a:t>
            </a:r>
            <a:r>
              <a:rPr lang="en-US" b="1" dirty="0" smtClean="0">
                <a:solidFill>
                  <a:prstClr val="white"/>
                </a:solidFill>
              </a:rPr>
              <a:t> et al. 2015. </a:t>
            </a:r>
            <a:r>
              <a:rPr lang="pt-BR" i="1" dirty="0" smtClean="0">
                <a:solidFill>
                  <a:prstClr val="white"/>
                </a:solidFill>
              </a:rPr>
              <a:t>Atmosphere </a:t>
            </a:r>
            <a:r>
              <a:rPr lang="pt-BR" b="1" i="1" dirty="0" smtClean="0">
                <a:solidFill>
                  <a:prstClr val="white"/>
                </a:solidFill>
              </a:rPr>
              <a:t>2015, 6, 1327-1345; doi:10.3390/atmos6091327</a:t>
            </a:r>
            <a:endParaRPr lang="en-US" dirty="0">
              <a:solidFill>
                <a:prstClr val="white"/>
              </a:solidFill>
            </a:endParaRPr>
          </a:p>
        </p:txBody>
      </p:sp>
    </p:spTree>
    <p:extLst>
      <p:ext uri="{BB962C8B-B14F-4D97-AF65-F5344CB8AC3E}">
        <p14:creationId xmlns:p14="http://schemas.microsoft.com/office/powerpoint/2010/main" val="35855799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Instruments to Concentration and Size Distribution of PM</a:t>
            </a:r>
            <a:endParaRPr lang="en-US" dirty="0"/>
          </a:p>
        </p:txBody>
      </p:sp>
      <p:pic>
        <p:nvPicPr>
          <p:cNvPr id="4" name="Content Placeholder 3" descr="methods.png"/>
          <p:cNvPicPr>
            <a:picLocks noGrp="1" noChangeAspect="1"/>
          </p:cNvPicPr>
          <p:nvPr>
            <p:ph idx="1"/>
          </p:nvPr>
        </p:nvPicPr>
        <p:blipFill>
          <a:blip r:embed="rId2" cstate="print"/>
          <a:stretch>
            <a:fillRect/>
          </a:stretch>
        </p:blipFill>
        <p:spPr>
          <a:xfrm>
            <a:off x="520227" y="2259874"/>
            <a:ext cx="5353311" cy="3370217"/>
          </a:xfrm>
        </p:spPr>
      </p:pic>
      <p:sp>
        <p:nvSpPr>
          <p:cNvPr id="5" name="Rectangle 3"/>
          <p:cNvSpPr txBox="1">
            <a:spLocks noChangeArrowheads="1"/>
          </p:cNvSpPr>
          <p:nvPr/>
        </p:nvSpPr>
        <p:spPr>
          <a:xfrm>
            <a:off x="6230982" y="1752600"/>
            <a:ext cx="5264332" cy="4572000"/>
          </a:xfrm>
          <a:prstGeom prst="rect">
            <a:avLst/>
          </a:prstGeom>
        </p:spPr>
        <p:txBody>
          <a:bodyPr>
            <a:normAutofit fontScale="85000" lnSpcReduction="20000"/>
          </a:bodyPr>
          <a:lstStyle/>
          <a:p>
            <a:pPr>
              <a:buFont typeface="Arial" pitchFamily="34" charset="0"/>
              <a:buChar char="•"/>
            </a:pPr>
            <a:r>
              <a:rPr lang="en-US" sz="2800" b="1" dirty="0" smtClean="0">
                <a:solidFill>
                  <a:prstClr val="white"/>
                </a:solidFill>
              </a:rPr>
              <a:t>Gravimetric method</a:t>
            </a:r>
            <a:r>
              <a:rPr lang="en-US" sz="2800" dirty="0" smtClean="0">
                <a:solidFill>
                  <a:prstClr val="white"/>
                </a:solidFill>
              </a:rPr>
              <a:t>, the particle mass concentration is determined by weighing the filters before and after the sampling period.</a:t>
            </a:r>
            <a:endParaRPr lang="en-US" altLang="en-US" sz="2600" dirty="0" smtClean="0">
              <a:solidFill>
                <a:prstClr val="black"/>
              </a:solidFill>
            </a:endParaRPr>
          </a:p>
          <a:p>
            <a:r>
              <a:rPr lang="en-US" sz="2800" dirty="0" smtClean="0">
                <a:solidFill>
                  <a:prstClr val="white"/>
                </a:solidFill>
              </a:rPr>
              <a:t>In the </a:t>
            </a:r>
            <a:r>
              <a:rPr lang="en-US" sz="2800" b="1" dirty="0" smtClean="0">
                <a:solidFill>
                  <a:prstClr val="white"/>
                </a:solidFill>
              </a:rPr>
              <a:t>optical detection methods</a:t>
            </a:r>
            <a:r>
              <a:rPr lang="en-US" sz="2800" dirty="0" smtClean="0">
                <a:solidFill>
                  <a:prstClr val="white"/>
                </a:solidFill>
              </a:rPr>
              <a:t>, aerosol particles are lit by a light beam and irradiate this light in all</a:t>
            </a:r>
          </a:p>
          <a:p>
            <a:r>
              <a:rPr lang="en-US" sz="2800" dirty="0" smtClean="0">
                <a:solidFill>
                  <a:prstClr val="white"/>
                </a:solidFill>
              </a:rPr>
              <a:t>directions. </a:t>
            </a:r>
          </a:p>
          <a:p>
            <a:r>
              <a:rPr lang="en-US" sz="2800" b="1" dirty="0" smtClean="0">
                <a:solidFill>
                  <a:prstClr val="white"/>
                </a:solidFill>
              </a:rPr>
              <a:t>Microbalance</a:t>
            </a:r>
            <a:r>
              <a:rPr lang="en-US" sz="2800" dirty="0" smtClean="0">
                <a:solidFill>
                  <a:prstClr val="white"/>
                </a:solidFill>
              </a:rPr>
              <a:t> detection methods use the alteration of the resonance frequency when particles are collected on surface of microbalance element to</a:t>
            </a:r>
          </a:p>
          <a:p>
            <a:r>
              <a:rPr lang="en-US" sz="2800" dirty="0" smtClean="0">
                <a:solidFill>
                  <a:prstClr val="white"/>
                </a:solidFill>
              </a:rPr>
              <a:t>determine the PM concentrations</a:t>
            </a:r>
          </a:p>
          <a:p>
            <a:endParaRPr lang="en-US" sz="2800" dirty="0" smtClean="0">
              <a:solidFill>
                <a:prstClr val="white"/>
              </a:solidFill>
            </a:endParaRPr>
          </a:p>
          <a:p>
            <a:endParaRPr lang="en-US" altLang="en-US" sz="2600" dirty="0">
              <a:solidFill>
                <a:prstClr val="black"/>
              </a:solidFill>
            </a:endParaRPr>
          </a:p>
        </p:txBody>
      </p:sp>
      <p:sp>
        <p:nvSpPr>
          <p:cNvPr id="7" name="Rectangle 6"/>
          <p:cNvSpPr/>
          <p:nvPr/>
        </p:nvSpPr>
        <p:spPr>
          <a:xfrm>
            <a:off x="709749" y="5744532"/>
            <a:ext cx="3757748" cy="646331"/>
          </a:xfrm>
          <a:prstGeom prst="rect">
            <a:avLst/>
          </a:prstGeom>
        </p:spPr>
        <p:txBody>
          <a:bodyPr wrap="square">
            <a:spAutoFit/>
          </a:bodyPr>
          <a:lstStyle/>
          <a:p>
            <a:r>
              <a:rPr lang="pt-BR" i="1" dirty="0" smtClean="0">
                <a:solidFill>
                  <a:prstClr val="white"/>
                </a:solidFill>
              </a:rPr>
              <a:t>Atmosphere </a:t>
            </a:r>
            <a:r>
              <a:rPr lang="pt-BR" b="1" i="1" dirty="0" smtClean="0">
                <a:solidFill>
                  <a:prstClr val="white"/>
                </a:solidFill>
              </a:rPr>
              <a:t>2015, 6, 1327-1345; doi:10.3390/atmos6091327</a:t>
            </a:r>
            <a:endParaRPr lang="en-US" dirty="0">
              <a:solidFill>
                <a:prstClr val="white"/>
              </a:solidFill>
            </a:endParaRPr>
          </a:p>
        </p:txBody>
      </p:sp>
    </p:spTree>
    <p:extLst>
      <p:ext uri="{BB962C8B-B14F-4D97-AF65-F5344CB8AC3E}">
        <p14:creationId xmlns:p14="http://schemas.microsoft.com/office/powerpoint/2010/main" val="24044953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able.png"/>
          <p:cNvPicPr>
            <a:picLocks noGrp="1" noChangeAspect="1"/>
          </p:cNvPicPr>
          <p:nvPr>
            <p:ph idx="1"/>
          </p:nvPr>
        </p:nvPicPr>
        <p:blipFill>
          <a:blip r:embed="rId2" cstate="print"/>
          <a:stretch>
            <a:fillRect/>
          </a:stretch>
        </p:blipFill>
        <p:spPr>
          <a:xfrm>
            <a:off x="1330693" y="209005"/>
            <a:ext cx="9211033" cy="6491909"/>
          </a:xfrm>
        </p:spPr>
      </p:pic>
    </p:spTree>
    <p:extLst>
      <p:ext uri="{BB962C8B-B14F-4D97-AF65-F5344CB8AC3E}">
        <p14:creationId xmlns:p14="http://schemas.microsoft.com/office/powerpoint/2010/main" val="19557482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val.png"/>
          <p:cNvPicPr>
            <a:picLocks noGrp="1" noChangeAspect="1"/>
          </p:cNvPicPr>
          <p:nvPr>
            <p:ph idx="1"/>
          </p:nvPr>
        </p:nvPicPr>
        <p:blipFill>
          <a:blip r:embed="rId2" cstate="print"/>
          <a:stretch>
            <a:fillRect/>
          </a:stretch>
        </p:blipFill>
        <p:spPr>
          <a:xfrm>
            <a:off x="306335" y="209323"/>
            <a:ext cx="6107528" cy="6482551"/>
          </a:xfrm>
        </p:spPr>
      </p:pic>
    </p:spTree>
    <p:extLst>
      <p:ext uri="{BB962C8B-B14F-4D97-AF65-F5344CB8AC3E}">
        <p14:creationId xmlns:p14="http://schemas.microsoft.com/office/powerpoint/2010/main" val="13170387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749" y="2988963"/>
            <a:ext cx="3636040" cy="232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5749" y="3772865"/>
            <a:ext cx="3780145" cy="269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92379" y="1539023"/>
            <a:ext cx="5051383" cy="400110"/>
          </a:xfrm>
          <a:prstGeom prst="rect">
            <a:avLst/>
          </a:prstGeom>
        </p:spPr>
        <p:txBody>
          <a:bodyPr wrap="none">
            <a:spAutoFit/>
          </a:bodyPr>
          <a:lstStyle/>
          <a:p>
            <a:r>
              <a:rPr lang="en-ZA" sz="2000" b="1" dirty="0"/>
              <a:t>The ES 642 operates on 15 – 40 Volt D/C</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7635" y="4696048"/>
            <a:ext cx="3278205" cy="222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6108" y="5490834"/>
            <a:ext cx="2992200" cy="231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3777" y="6130541"/>
            <a:ext cx="4079365" cy="21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4208" y="2565993"/>
            <a:ext cx="4156342" cy="3010234"/>
          </a:xfrm>
          <a:prstGeom prst="rect">
            <a:avLst/>
          </a:prstGeom>
        </p:spPr>
      </p:pic>
      <p:cxnSp>
        <p:nvCxnSpPr>
          <p:cNvPr id="5" name="Elbow Connector 4"/>
          <p:cNvCxnSpPr/>
          <p:nvPr/>
        </p:nvCxnSpPr>
        <p:spPr>
          <a:xfrm>
            <a:off x="6310741" y="1895139"/>
            <a:ext cx="3936437" cy="1975574"/>
          </a:xfrm>
          <a:prstGeom prst="bentConnector3">
            <a:avLst>
              <a:gd name="adj1" fmla="val 68039"/>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476175" y="3064337"/>
            <a:ext cx="0" cy="32213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21636" y="3064337"/>
            <a:ext cx="8545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21636" y="3920528"/>
            <a:ext cx="8545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58" name="Straight Connector 2057"/>
          <p:cNvCxnSpPr/>
          <p:nvPr/>
        </p:nvCxnSpPr>
        <p:spPr>
          <a:xfrm>
            <a:off x="6476175" y="3920528"/>
            <a:ext cx="5799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2" descr="LHEADCOLOU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56107" y="6492555"/>
            <a:ext cx="5076927" cy="32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Connector 20"/>
          <p:cNvCxnSpPr/>
          <p:nvPr/>
        </p:nvCxnSpPr>
        <p:spPr>
          <a:xfrm>
            <a:off x="523928" y="764704"/>
            <a:ext cx="111372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23928" y="116632"/>
            <a:ext cx="0" cy="6624736"/>
          </a:xfrm>
          <a:prstGeom prst="line">
            <a:avLst/>
          </a:prstGeom>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706737" y="980729"/>
            <a:ext cx="3332131" cy="461665"/>
          </a:xfrm>
          <a:prstGeom prst="rect">
            <a:avLst/>
          </a:prstGeom>
        </p:spPr>
        <p:txBody>
          <a:bodyPr wrap="none">
            <a:spAutoFit/>
          </a:bodyPr>
          <a:lstStyle/>
          <a:p>
            <a:r>
              <a:rPr lang="en-ZA" sz="2400" b="1" u="sng" dirty="0" smtClean="0"/>
              <a:t>Power Requirements</a:t>
            </a:r>
            <a:endParaRPr lang="en-ZA" sz="2400" b="1" u="sng" dirty="0"/>
          </a:p>
        </p:txBody>
      </p:sp>
      <p:cxnSp>
        <p:nvCxnSpPr>
          <p:cNvPr id="31" name="Straight Connector 30"/>
          <p:cNvCxnSpPr/>
          <p:nvPr/>
        </p:nvCxnSpPr>
        <p:spPr>
          <a:xfrm>
            <a:off x="5621636" y="4787997"/>
            <a:ext cx="8545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621636" y="5603997"/>
            <a:ext cx="8545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621636" y="6296670"/>
            <a:ext cx="8545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99134" y="260648"/>
            <a:ext cx="2082621" cy="400110"/>
          </a:xfrm>
          <a:prstGeom prst="rect">
            <a:avLst/>
          </a:prstGeom>
        </p:spPr>
        <p:txBody>
          <a:bodyPr wrap="none">
            <a:spAutoFit/>
          </a:bodyPr>
          <a:lstStyle/>
          <a:p>
            <a:r>
              <a:rPr lang="en-ZA" sz="2000" b="1" dirty="0" smtClean="0">
                <a:latin typeface="Arial" panose="020B0604020202020204" pitchFamily="34" charset="0"/>
                <a:cs typeface="Arial" panose="020B0604020202020204" pitchFamily="34" charset="0"/>
              </a:rPr>
              <a:t>CONNECTIONS</a:t>
            </a:r>
            <a:endParaRPr lang="en-ZA" sz="2000" b="1" dirty="0">
              <a:latin typeface="Arial" panose="020B0604020202020204" pitchFamily="34" charset="0"/>
              <a:cs typeface="Arial" panose="020B0604020202020204" pitchFamily="34" charset="0"/>
            </a:endParaRPr>
          </a:p>
        </p:txBody>
      </p:sp>
      <p:sp>
        <p:nvSpPr>
          <p:cNvPr id="36" name="Rectangle 35"/>
          <p:cNvSpPr/>
          <p:nvPr/>
        </p:nvSpPr>
        <p:spPr>
          <a:xfrm>
            <a:off x="723954" y="2165884"/>
            <a:ext cx="1236236" cy="461665"/>
          </a:xfrm>
          <a:prstGeom prst="rect">
            <a:avLst/>
          </a:prstGeom>
        </p:spPr>
        <p:txBody>
          <a:bodyPr wrap="none">
            <a:spAutoFit/>
          </a:bodyPr>
          <a:lstStyle/>
          <a:p>
            <a:r>
              <a:rPr lang="en-ZA" sz="2400" b="1" u="sng" dirty="0" smtClean="0"/>
              <a:t>Output</a:t>
            </a:r>
            <a:endParaRPr lang="en-ZA" sz="2400" b="1" u="sng" dirty="0"/>
          </a:p>
        </p:txBody>
      </p:sp>
    </p:spTree>
    <p:extLst>
      <p:ext uri="{BB962C8B-B14F-4D97-AF65-F5344CB8AC3E}">
        <p14:creationId xmlns:p14="http://schemas.microsoft.com/office/powerpoint/2010/main" val="30367828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 calcmode="lin" valueType="num">
                                      <p:cBhvr additive="base">
                                        <p:cTn id="20" dur="500" fill="hold"/>
                                        <p:tgtEl>
                                          <p:spTgt spid="5122"/>
                                        </p:tgtEl>
                                        <p:attrNameLst>
                                          <p:attrName>ppt_x</p:attrName>
                                        </p:attrNameLst>
                                      </p:cBhvr>
                                      <p:tavLst>
                                        <p:tav tm="0">
                                          <p:val>
                                            <p:strVal val="#ppt_x"/>
                                          </p:val>
                                        </p:tav>
                                        <p:tav tm="100000">
                                          <p:val>
                                            <p:strVal val="#ppt_x"/>
                                          </p:val>
                                        </p:tav>
                                      </p:tavLst>
                                    </p:anim>
                                    <p:anim calcmode="lin" valueType="num">
                                      <p:cBhvr additive="base">
                                        <p:cTn id="21" dur="500" fill="hold"/>
                                        <p:tgtEl>
                                          <p:spTgt spid="512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124"/>
                                        </p:tgtEl>
                                        <p:attrNameLst>
                                          <p:attrName>style.visibility</p:attrName>
                                        </p:attrNameLst>
                                      </p:cBhvr>
                                      <p:to>
                                        <p:strVal val="visible"/>
                                      </p:to>
                                    </p:set>
                                    <p:anim calcmode="lin" valueType="num">
                                      <p:cBhvr additive="base">
                                        <p:cTn id="24" dur="500" fill="hold"/>
                                        <p:tgtEl>
                                          <p:spTgt spid="5124"/>
                                        </p:tgtEl>
                                        <p:attrNameLst>
                                          <p:attrName>ppt_x</p:attrName>
                                        </p:attrNameLst>
                                      </p:cBhvr>
                                      <p:tavLst>
                                        <p:tav tm="0">
                                          <p:val>
                                            <p:strVal val="#ppt_x"/>
                                          </p:val>
                                        </p:tav>
                                        <p:tav tm="100000">
                                          <p:val>
                                            <p:strVal val="#ppt_x"/>
                                          </p:val>
                                        </p:tav>
                                      </p:tavLst>
                                    </p:anim>
                                    <p:anim calcmode="lin" valueType="num">
                                      <p:cBhvr additive="base">
                                        <p:cTn id="25" dur="500" fill="hold"/>
                                        <p:tgtEl>
                                          <p:spTgt spid="51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50"/>
                                        </p:tgtEl>
                                        <p:attrNameLst>
                                          <p:attrName>style.visibility</p:attrName>
                                        </p:attrNameLst>
                                      </p:cBhvr>
                                      <p:to>
                                        <p:strVal val="visible"/>
                                      </p:to>
                                    </p:set>
                                    <p:anim calcmode="lin" valueType="num">
                                      <p:cBhvr additive="base">
                                        <p:cTn id="28" dur="500" fill="hold"/>
                                        <p:tgtEl>
                                          <p:spTgt spid="2050"/>
                                        </p:tgtEl>
                                        <p:attrNameLst>
                                          <p:attrName>ppt_x</p:attrName>
                                        </p:attrNameLst>
                                      </p:cBhvr>
                                      <p:tavLst>
                                        <p:tav tm="0">
                                          <p:val>
                                            <p:strVal val="#ppt_x"/>
                                          </p:val>
                                        </p:tav>
                                        <p:tav tm="100000">
                                          <p:val>
                                            <p:strVal val="#ppt_x"/>
                                          </p:val>
                                        </p:tav>
                                      </p:tavLst>
                                    </p:anim>
                                    <p:anim calcmode="lin" valueType="num">
                                      <p:cBhvr additive="base">
                                        <p:cTn id="29" dur="500" fill="hold"/>
                                        <p:tgtEl>
                                          <p:spTgt spid="205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051"/>
                                        </p:tgtEl>
                                        <p:attrNameLst>
                                          <p:attrName>style.visibility</p:attrName>
                                        </p:attrNameLst>
                                      </p:cBhvr>
                                      <p:to>
                                        <p:strVal val="visible"/>
                                      </p:to>
                                    </p:set>
                                    <p:anim calcmode="lin" valueType="num">
                                      <p:cBhvr additive="base">
                                        <p:cTn id="32" dur="500" fill="hold"/>
                                        <p:tgtEl>
                                          <p:spTgt spid="2051"/>
                                        </p:tgtEl>
                                        <p:attrNameLst>
                                          <p:attrName>ppt_x</p:attrName>
                                        </p:attrNameLst>
                                      </p:cBhvr>
                                      <p:tavLst>
                                        <p:tav tm="0">
                                          <p:val>
                                            <p:strVal val="#ppt_x"/>
                                          </p:val>
                                        </p:tav>
                                        <p:tav tm="100000">
                                          <p:val>
                                            <p:strVal val="#ppt_x"/>
                                          </p:val>
                                        </p:tav>
                                      </p:tavLst>
                                    </p:anim>
                                    <p:anim calcmode="lin" valueType="num">
                                      <p:cBhvr additive="base">
                                        <p:cTn id="33" dur="500" fill="hold"/>
                                        <p:tgtEl>
                                          <p:spTgt spid="2051"/>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 calcmode="lin" valueType="num">
                                      <p:cBhvr additive="base">
                                        <p:cTn id="36" dur="500" fill="hold"/>
                                        <p:tgtEl>
                                          <p:spTgt spid="2053"/>
                                        </p:tgtEl>
                                        <p:attrNameLst>
                                          <p:attrName>ppt_x</p:attrName>
                                        </p:attrNameLst>
                                      </p:cBhvr>
                                      <p:tavLst>
                                        <p:tav tm="0">
                                          <p:val>
                                            <p:strVal val="#ppt_x"/>
                                          </p:val>
                                        </p:tav>
                                        <p:tav tm="100000">
                                          <p:val>
                                            <p:strVal val="#ppt_x"/>
                                          </p:val>
                                        </p:tav>
                                      </p:tavLst>
                                    </p:anim>
                                    <p:anim calcmode="lin" valueType="num">
                                      <p:cBhvr additive="base">
                                        <p:cTn id="37"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3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7823" y="1052737"/>
            <a:ext cx="417830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852" y="1556792"/>
            <a:ext cx="11301181" cy="1176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9670" y="2780929"/>
            <a:ext cx="2801020" cy="3456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9536" y="2789179"/>
            <a:ext cx="3104816" cy="344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LHEADCOLOU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6107" y="6492555"/>
            <a:ext cx="5076927" cy="32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523928" y="764704"/>
            <a:ext cx="111372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23928" y="116632"/>
            <a:ext cx="0" cy="6624736"/>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99133" y="260648"/>
            <a:ext cx="3254802" cy="400110"/>
          </a:xfrm>
          <a:prstGeom prst="rect">
            <a:avLst/>
          </a:prstGeom>
        </p:spPr>
        <p:txBody>
          <a:bodyPr wrap="none">
            <a:spAutoFit/>
          </a:bodyPr>
          <a:lstStyle/>
          <a:p>
            <a:r>
              <a:rPr lang="en-ZA" sz="2000" b="1" dirty="0">
                <a:latin typeface="Arial" panose="020B0604020202020204" pitchFamily="34" charset="0"/>
                <a:cs typeface="Arial" panose="020B0604020202020204" pitchFamily="34" charset="0"/>
              </a:rPr>
              <a:t>INSTALLATION OPTIONS</a:t>
            </a:r>
          </a:p>
        </p:txBody>
      </p:sp>
    </p:spTree>
    <p:extLst>
      <p:ext uri="{BB962C8B-B14F-4D97-AF65-F5344CB8AC3E}">
        <p14:creationId xmlns:p14="http://schemas.microsoft.com/office/powerpoint/2010/main" val="15622554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246" y="2159026"/>
            <a:ext cx="7886700" cy="320674"/>
          </a:xfrm>
        </p:spPr>
        <p:txBody>
          <a:bodyPr>
            <a:normAutofit fontScale="90000"/>
          </a:bodyPr>
          <a:lstStyle/>
          <a:p>
            <a:r>
              <a:rPr lang="en-US" dirty="0" smtClean="0"/>
              <a:t>Air Quality Index of 100 = </a:t>
            </a:r>
            <a:br>
              <a:rPr lang="en-US" dirty="0" smtClean="0"/>
            </a:br>
            <a:r>
              <a:rPr lang="en-US" dirty="0" smtClean="0"/>
              <a:t>PM 2.5 concentration of 35 micrograms/m</a:t>
            </a:r>
            <a:r>
              <a:rPr lang="en-US" baseline="30000" dirty="0" smtClean="0"/>
              <a:t>3</a:t>
            </a:r>
            <a:endParaRPr lang="en-US" baseline="30000" dirty="0"/>
          </a:p>
        </p:txBody>
      </p:sp>
      <p:pic>
        <p:nvPicPr>
          <p:cNvPr id="4" name="Content Placeholder 3"/>
          <p:cNvPicPr>
            <a:picLocks noGrp="1" noChangeAspect="1"/>
          </p:cNvPicPr>
          <p:nvPr>
            <p:ph idx="1"/>
          </p:nvPr>
        </p:nvPicPr>
        <p:blipFill>
          <a:blip r:embed="rId2"/>
          <a:stretch>
            <a:fillRect/>
          </a:stretch>
        </p:blipFill>
        <p:spPr>
          <a:xfrm>
            <a:off x="2292980" y="3195747"/>
            <a:ext cx="7620000" cy="3419475"/>
          </a:xfrm>
          <a:prstGeom prst="rect">
            <a:avLst/>
          </a:prstGeom>
        </p:spPr>
      </p:pic>
    </p:spTree>
    <p:extLst>
      <p:ext uri="{BB962C8B-B14F-4D97-AF65-F5344CB8AC3E}">
        <p14:creationId xmlns:p14="http://schemas.microsoft.com/office/powerpoint/2010/main" val="38707601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719403" y="1000078"/>
            <a:ext cx="4992555" cy="5384180"/>
          </a:xfrm>
          <a:prstGeom prst="rect">
            <a:avLst/>
          </a:prstGeom>
          <a:ln>
            <a:noFill/>
          </a:ln>
          <a:effectLst/>
        </p:spPr>
      </p:pic>
      <p:pic>
        <p:nvPicPr>
          <p:cNvPr id="3" name="Picture 2"/>
          <p:cNvPicPr>
            <a:picLocks noChangeAspect="1"/>
          </p:cNvPicPr>
          <p:nvPr/>
        </p:nvPicPr>
        <p:blipFill>
          <a:blip r:embed="rId3" cstate="print"/>
          <a:stretch>
            <a:fillRect/>
          </a:stretch>
        </p:blipFill>
        <p:spPr>
          <a:xfrm>
            <a:off x="5615947" y="980729"/>
            <a:ext cx="6437983" cy="5751581"/>
          </a:xfrm>
          <a:prstGeom prst="rect">
            <a:avLst/>
          </a:prstGeom>
        </p:spPr>
      </p:pic>
      <p:sp>
        <p:nvSpPr>
          <p:cNvPr id="4" name="TextBox 3"/>
          <p:cNvSpPr txBox="1"/>
          <p:nvPr/>
        </p:nvSpPr>
        <p:spPr>
          <a:xfrm>
            <a:off x="719404" y="340847"/>
            <a:ext cx="5586979" cy="400110"/>
          </a:xfrm>
          <a:prstGeom prst="rect">
            <a:avLst/>
          </a:prstGeom>
        </p:spPr>
        <p:txBody>
          <a:bodyPr wrap="none">
            <a:spAutoFit/>
          </a:bodyPr>
          <a:lstStyle>
            <a:defPPr>
              <a:defRPr lang="en-US"/>
            </a:defPPr>
            <a:lvl1pPr>
              <a:defRPr sz="2000" b="1">
                <a:latin typeface="Arial" panose="020B0604020202020204" pitchFamily="34" charset="0"/>
                <a:cs typeface="Arial" panose="020B0604020202020204" pitchFamily="34" charset="0"/>
              </a:defRPr>
            </a:lvl1pPr>
          </a:lstStyle>
          <a:p>
            <a:r>
              <a:rPr lang="en-ZA" dirty="0"/>
              <a:t>METONE INSTRUMENTS – THE E-SAMPLER</a:t>
            </a:r>
          </a:p>
        </p:txBody>
      </p:sp>
      <p:pic>
        <p:nvPicPr>
          <p:cNvPr id="6" name="Picture 2" descr="LHEADCOLO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6107" y="6492555"/>
            <a:ext cx="5076927" cy="32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523928" y="764704"/>
            <a:ext cx="111372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523928" y="116632"/>
            <a:ext cx="0" cy="662473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043592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PM 2.5 Salt Lake City: 12 Dec 17– 9 Jan 18</a:t>
            </a:r>
            <a:endParaRPr lang="en-US" dirty="0"/>
          </a:p>
        </p:txBody>
      </p:sp>
      <p:pic>
        <p:nvPicPr>
          <p:cNvPr id="3076" name="Picture 4" descr="http://mesowest.utah.edu/cgi-bin/droman/time_chart_dyn.cgi?stn=QHW&amp;unit=1&amp;hours=720&amp;past=1&amp;day1=09&amp;month1=01&amp;year1=2018&amp;hour1=11&amp;time=LOCAL&amp;var=PM25&amp;gsize=1&amp;level=Al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371601"/>
            <a:ext cx="8052276" cy="366012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3423126" y="3429000"/>
            <a:ext cx="6324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057400" y="5181600"/>
            <a:ext cx="4572000" cy="1754326"/>
          </a:xfrm>
          <a:prstGeom prst="rect">
            <a:avLst/>
          </a:prstGeom>
        </p:spPr>
        <p:txBody>
          <a:bodyPr>
            <a:spAutoFit/>
          </a:bodyPr>
          <a:lstStyle/>
          <a:p>
            <a:r>
              <a:rPr lang="en-US" dirty="0">
                <a:hlinkClick r:id="rId3"/>
              </a:rPr>
              <a:t>http://mesowest.utah.edu/cgi-bin/droman/time_chart_dyn.cgi?stn=QHW&amp;unit=1&amp;hours=720&amp;past=1&amp;day1=09&amp;month1=01&amp;year1=2018&amp;hour1=11&amp;time=LOCAL&amp;var=PM25&amp;gsize=1&amp;level=All</a:t>
            </a:r>
            <a:endParaRPr lang="en-US" dirty="0"/>
          </a:p>
          <a:p>
            <a:endParaRPr lang="en-US" dirty="0"/>
          </a:p>
        </p:txBody>
      </p:sp>
    </p:spTree>
    <p:extLst>
      <p:ext uri="{BB962C8B-B14F-4D97-AF65-F5344CB8AC3E}">
        <p14:creationId xmlns:p14="http://schemas.microsoft.com/office/powerpoint/2010/main" val="35507599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Adjacency">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3136</TotalTime>
  <Words>2050</Words>
  <Application>Microsoft Office PowerPoint</Application>
  <PresentationFormat>Widescreen</PresentationFormat>
  <Paragraphs>322</Paragraphs>
  <Slides>80</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80</vt:i4>
      </vt:variant>
    </vt:vector>
  </HeadingPairs>
  <TitlesOfParts>
    <vt:vector size="89" baseType="lpstr">
      <vt:lpstr>Arial</vt:lpstr>
      <vt:lpstr>Calibri</vt:lpstr>
      <vt:lpstr>Cambria</vt:lpstr>
      <vt:lpstr>Rockwell</vt:lpstr>
      <vt:lpstr>Symbol</vt:lpstr>
      <vt:lpstr>Tahoma</vt:lpstr>
      <vt:lpstr>Wingdings 2</vt:lpstr>
      <vt:lpstr>Foundry</vt:lpstr>
      <vt:lpstr>Adjacency</vt:lpstr>
      <vt:lpstr>Atmospheric Chemistry and Air Quality Instrumentation  Erik Crosman John Horel Kevin Perry  </vt:lpstr>
      <vt:lpstr>Outline</vt:lpstr>
      <vt:lpstr>Driving factors for monitoring air quality</vt:lpstr>
      <vt:lpstr>Technologies are Evolving </vt:lpstr>
      <vt:lpstr>Spectrum of All-In_One Sensor Systems</vt:lpstr>
      <vt:lpstr>PowerPoint Presentation</vt:lpstr>
      <vt:lpstr>PowerPoint Presentation</vt:lpstr>
      <vt:lpstr>Air Quality Index of 100 =  PM 2.5 concentration of 35 micrograms/m3</vt:lpstr>
      <vt:lpstr>PM 2.5 Salt Lake City: 12 Dec 17– 9 Jan 18</vt:lpstr>
      <vt:lpstr>PM 2.5 Salt Lake City: 20 Jan – 19 Feb 18</vt:lpstr>
      <vt:lpstr>Dec. 20 PM2.5 UU campus Dust event</vt:lpstr>
      <vt:lpstr>Air Pollution in Asia</vt:lpstr>
      <vt:lpstr>Clean Air Act</vt:lpstr>
      <vt:lpstr>Clean Air Act</vt:lpstr>
      <vt:lpstr>EPA Air Quality Enforcement</vt:lpstr>
      <vt:lpstr>Categories</vt:lpstr>
      <vt:lpstr>Criteria Air Pollutants</vt:lpstr>
      <vt:lpstr>Criteria Air Pollutants</vt:lpstr>
      <vt:lpstr>Criteria Air Pollutants</vt:lpstr>
      <vt:lpstr>IOT NO2 sensor</vt:lpstr>
      <vt:lpstr>Comparing NO2 Sensors</vt:lpstr>
      <vt:lpstr>Ozone Gas Phase Sensors</vt:lpstr>
      <vt:lpstr>2 B 205 Ozone Monitor</vt:lpstr>
      <vt:lpstr>2B 205 Ozone Monitor</vt:lpstr>
      <vt:lpstr>2B 205 Ozone Monitor</vt:lpstr>
      <vt:lpstr>Ozone  sensor comparison</vt:lpstr>
      <vt:lpstr>Particulate Matter</vt:lpstr>
      <vt:lpstr>Particulate Matter Sources</vt:lpstr>
      <vt:lpstr>Hazardous Air Pollutants (Air Toxics)</vt:lpstr>
      <vt:lpstr>Measurements of Particulate Matter</vt:lpstr>
      <vt:lpstr>Typical Aerosol Number Distribution  (log-log plot)</vt:lpstr>
      <vt:lpstr>Effect of Relative Humidity on Particle Diameter</vt:lpstr>
      <vt:lpstr>PowerPoint Presentation</vt:lpstr>
      <vt:lpstr>Schematic Diagram of a  Cyclone Separator</vt:lpstr>
      <vt:lpstr>Impactors for Size-Resolved Aerosol Chemistry Measurements</vt:lpstr>
      <vt:lpstr>Schematic Diagram of a Cascade Impactor</vt:lpstr>
      <vt:lpstr>Basic Aerosol Sampling Methods #1</vt:lpstr>
      <vt:lpstr>Measurement Challenges</vt:lpstr>
      <vt:lpstr>FEM-Particulate Sensor</vt:lpstr>
      <vt:lpstr>PowerPoint Presentation</vt:lpstr>
      <vt:lpstr>PowerPoint Presentation</vt:lpstr>
      <vt:lpstr>PowerPoint Presentation</vt:lpstr>
      <vt:lpstr>PowerPoint Presentation</vt:lpstr>
      <vt:lpstr>PowerPoint Presentation</vt:lpstr>
      <vt:lpstr>PowerPoint Presentation</vt:lpstr>
      <vt:lpstr>Dylos</vt:lpstr>
      <vt:lpstr>PowerPoint Presentation</vt:lpstr>
      <vt:lpstr>Effect of Wind Speed and RH on low-cost AirBeam Sensor</vt:lpstr>
      <vt:lpstr>Air Quality Egg</vt:lpstr>
      <vt:lpstr>Purple Air:  https://www.purpleair.com/</vt:lpstr>
      <vt:lpstr>PowerPoint Presentation</vt:lpstr>
      <vt:lpstr>CO/NO2 sensor intended for car exhaust applications</vt:lpstr>
      <vt:lpstr>Plantower</vt:lpstr>
      <vt:lpstr>Sources for quick look at local air quality data</vt:lpstr>
      <vt:lpstr>Air Quality &amp; UTA TRAX</vt:lpstr>
      <vt:lpstr>PowerPoint Presentation</vt:lpstr>
      <vt:lpstr>Air Quality  (O3, PM2.5) and Greenhouse Gas (CO2, CH4) Sensors</vt:lpstr>
      <vt:lpstr>Real-Time Monitoring</vt:lpstr>
      <vt:lpstr>PowerPoint Presentation</vt:lpstr>
      <vt:lpstr>PowerPoint Presentation</vt:lpstr>
      <vt:lpstr>PowerPoint Presentation</vt:lpstr>
      <vt:lpstr>PowerPoint Presentation</vt:lpstr>
      <vt:lpstr>KSL Chopper</vt:lpstr>
      <vt:lpstr>Additional Slides</vt:lpstr>
      <vt:lpstr>PowerPoint Presentation</vt:lpstr>
      <vt:lpstr>Typical Number, Surface Area, and Volume Distributions  (lin-log plot)</vt:lpstr>
      <vt:lpstr>CN Measurements</vt:lpstr>
      <vt:lpstr>PowerPoint Presentation</vt:lpstr>
      <vt:lpstr>Common Particle Shapes</vt:lpstr>
      <vt:lpstr>Examples of Different Particle Morphologies</vt:lpstr>
      <vt:lpstr>Basic Aerosol Sampling Methods #2</vt:lpstr>
      <vt:lpstr>Electrostatic Precipitation</vt:lpstr>
      <vt:lpstr>Real-Time Analysis of Aerosol Chemical Composition</vt:lpstr>
      <vt:lpstr>PowerPoint Presentation</vt:lpstr>
      <vt:lpstr>Instruments to Concentration and Size Distribution of PM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Atmospheric Chemistry Instrumentation</dc:title>
  <dc:creator>Kevin</dc:creator>
  <cp:lastModifiedBy>john horel</cp:lastModifiedBy>
  <cp:revision>41</cp:revision>
  <dcterms:created xsi:type="dcterms:W3CDTF">2014-04-14T20:32:58Z</dcterms:created>
  <dcterms:modified xsi:type="dcterms:W3CDTF">2018-02-19T16:39:35Z</dcterms:modified>
</cp:coreProperties>
</file>