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1" r:id="rId2"/>
    <p:sldId id="429" r:id="rId3"/>
    <p:sldId id="393" r:id="rId4"/>
    <p:sldId id="402" r:id="rId5"/>
    <p:sldId id="430" r:id="rId6"/>
    <p:sldId id="403" r:id="rId7"/>
    <p:sldId id="404" r:id="rId8"/>
    <p:sldId id="417" r:id="rId9"/>
    <p:sldId id="419" r:id="rId10"/>
    <p:sldId id="428" r:id="rId11"/>
    <p:sldId id="381" r:id="rId12"/>
    <p:sldId id="382" r:id="rId13"/>
    <p:sldId id="383" r:id="rId14"/>
    <p:sldId id="384" r:id="rId15"/>
    <p:sldId id="385" r:id="rId16"/>
    <p:sldId id="400" r:id="rId17"/>
    <p:sldId id="387" r:id="rId18"/>
    <p:sldId id="389" r:id="rId19"/>
    <p:sldId id="390" r:id="rId20"/>
    <p:sldId id="391" r:id="rId21"/>
    <p:sldId id="431" r:id="rId22"/>
    <p:sldId id="392" r:id="rId23"/>
    <p:sldId id="39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408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5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7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0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2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0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2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3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E623A-1894-4A36-BF2C-D2E5A5F58E75}" type="datetimeFigureOut">
              <a:rPr lang="en-US" smtClean="0"/>
              <a:t>12/30/2013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C9F37-E97A-40AB-A395-30E41C1DC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6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1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wav"/><Relationship Id="rId7" Type="http://schemas.openxmlformats.org/officeDocument/2006/relationships/image" Target="../media/image100.png"/><Relationship Id="rId2" Type="http://schemas.microsoft.com/office/2007/relationships/media" Target="../media/media15.wav"/><Relationship Id="rId1" Type="http://schemas.openxmlformats.org/officeDocument/2006/relationships/tags" Target="../tags/tag1.xml"/><Relationship Id="rId6" Type="http://schemas.openxmlformats.org/officeDocument/2006/relationships/image" Target="../media/image9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hyperlink" Target="http://www.campbellsci.com/documents/product-brochures/b_cr1000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Environmental Instrumentation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/>
              <a:t>ATMOS 5050/6050/ME EN </a:t>
            </a:r>
            <a:r>
              <a:rPr lang="en-US" sz="3600" b="1" dirty="0" smtClean="0"/>
              <a:t>6960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Hands-on instrumentation courses are increasingly rare in U.S. environmental programs</a:t>
            </a:r>
          </a:p>
          <a:p>
            <a:r>
              <a:rPr lang="en-US" dirty="0" smtClean="0"/>
              <a:t>Environmental </a:t>
            </a:r>
            <a:r>
              <a:rPr lang="en-US" dirty="0"/>
              <a:t>fields depend on </a:t>
            </a:r>
            <a:r>
              <a:rPr lang="en-US" dirty="0" smtClean="0"/>
              <a:t>data and scientists need to know strengths and limitations of how that information is obtained</a:t>
            </a:r>
            <a:endParaRPr lang="en-US" dirty="0"/>
          </a:p>
          <a:p>
            <a:r>
              <a:rPr lang="en-US" dirty="0" smtClean="0"/>
              <a:t>Some employers are looking for prospective employees to have working knowledge of instrumentation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4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93"/>
    </mc:Choice>
    <mc:Fallback>
      <p:transition spd="slow" advTm="6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Dynamic Characteristic: Hysteresis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Dependence </a:t>
            </a:r>
            <a:r>
              <a:rPr lang="en-US" dirty="0"/>
              <a:t>of a system not only on its current environment </a:t>
            </a:r>
            <a:r>
              <a:rPr lang="en-US" dirty="0" smtClean="0"/>
              <a:t>but </a:t>
            </a:r>
            <a:r>
              <a:rPr lang="en-US" dirty="0"/>
              <a:t>also on its past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delayed response of measurement</a:t>
            </a:r>
          </a:p>
          <a:p>
            <a:r>
              <a:rPr lang="en-US" dirty="0" smtClean="0"/>
              <a:t>Or lag in response may differ depending on whether environmental conditions are increasing or decreasing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5065932"/>
            <a:ext cx="2519093" cy="1682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0" y="60198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input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5334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output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4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12"/>
    </mc:Choice>
    <mc:Fallback>
      <p:transition spd="slow" advTm="6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Response: Dynamic sensor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Time elapsed between change in environment and change in output of sensor</a:t>
            </a:r>
          </a:p>
          <a:p>
            <a:r>
              <a:rPr lang="en-US" dirty="0" smtClean="0"/>
              <a:t>Short response time- instrument responds rapidly to environmental change</a:t>
            </a:r>
          </a:p>
          <a:p>
            <a:r>
              <a:rPr lang="en-US" dirty="0" smtClean="0"/>
              <a:t>Long response time may be appropriate if environmental conditions change slowly (e.g. ocean temperature)</a:t>
            </a:r>
          </a:p>
          <a:p>
            <a:r>
              <a:rPr lang="en-US" dirty="0" smtClean="0"/>
              <a:t>Time response provides an estimate of how fast the sensor changes to an instantaneous change in the environment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35"/>
    </mc:Choice>
    <mc:Fallback>
      <p:transition spd="slow" advTm="6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time response of temperature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situation where thermometer is initially at T</a:t>
            </a:r>
            <a:r>
              <a:rPr lang="en-US" baseline="-25000" dirty="0" smtClean="0"/>
              <a:t>i</a:t>
            </a:r>
            <a:r>
              <a:rPr lang="en-US" dirty="0" smtClean="0"/>
              <a:t>-</a:t>
            </a:r>
            <a:r>
              <a:rPr lang="en-US" baseline="-25000" dirty="0" smtClean="0"/>
              <a:t> </a:t>
            </a:r>
            <a:r>
              <a:rPr lang="en-US" dirty="0" smtClean="0"/>
              <a:t>an artificially high temperature</a:t>
            </a:r>
          </a:p>
          <a:p>
            <a:r>
              <a:rPr lang="en-US" dirty="0" smtClean="0"/>
              <a:t>Then it cools, eventually reaching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f</a:t>
            </a:r>
            <a:r>
              <a:rPr lang="en-US" dirty="0" smtClean="0"/>
              <a:t>- the environmental temperature</a:t>
            </a:r>
          </a:p>
          <a:p>
            <a:r>
              <a:rPr lang="en-US" dirty="0" smtClean="0"/>
              <a:t>How long does it take to cool off?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1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66"/>
    </mc:Choice>
    <mc:Fallback>
      <p:transition spd="slow" advTm="8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9145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09600" y="447675"/>
                <a:ext cx="7924800" cy="6171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Specific heat: The ratio of the energy released </a:t>
                </a:r>
                <a:r>
                  <a:rPr lang="en-US" sz="2400" dirty="0">
                    <a:solidFill>
                      <a:prstClr val="black"/>
                    </a:solidFill>
                  </a:rPr>
                  <a:t>by 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system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corresponding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temperature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fall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per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unit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mass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specific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heat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of</m:t>
                      </m:r>
                      <m: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/>
                        </a:rPr>
                        <m:t>air</m:t>
                      </m:r>
                    </m:oMath>
                  </m:oMathPara>
                </a14:m>
                <a:endParaRPr lang="en-US" sz="2400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–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specific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heat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of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prstClr val="black"/>
                          </a:solidFill>
                        </a:rPr>
                        <m:t>thermometer</m:t>
                      </m:r>
                    </m:oMath>
                  </m:oMathPara>
                </a14:m>
                <a:endParaRPr lang="en-US" sz="2400" dirty="0" smtClean="0">
                  <a:solidFill>
                    <a:prstClr val="black"/>
                  </a:solidFill>
                </a:endParaRPr>
              </a:p>
              <a:p>
                <a:pPr/>
                <a:endParaRPr lang="en-US" sz="2400" dirty="0">
                  <a:solidFill>
                    <a:prstClr val="black"/>
                  </a:solidFill>
                </a:endParaRPr>
              </a:p>
              <a:p>
                <a:pPr/>
                <a:r>
                  <a:rPr lang="en-US" sz="2400" dirty="0" smtClean="0"/>
                  <a:t>Energy gain by air = Energy loss by thermometer</a:t>
                </a:r>
              </a:p>
              <a:p>
                <a:pPr/>
                <a:r>
                  <a:rPr lang="en-US" sz="2400" dirty="0" smtClean="0"/>
                  <a:t>The </a:t>
                </a:r>
                <a:r>
                  <a:rPr lang="en-US" sz="2400" dirty="0"/>
                  <a:t>change in energy for mass M of air in time </a:t>
                </a:r>
                <a:r>
                  <a:rPr lang="en-US" sz="2400" dirty="0" err="1"/>
                  <a:t>dt</a:t>
                </a:r>
                <a:r>
                  <a:rPr lang="en-US" sz="2400" dirty="0"/>
                  <a:t> is: </a:t>
                </a:r>
                <a:endParaRPr lang="en-US" sz="2400" dirty="0" smtClean="0">
                  <a:solidFill>
                    <a:prstClr val="black"/>
                  </a:solidFill>
                </a:endParaRPr>
              </a:p>
              <a:p>
                <a:endParaRPr lang="en-US" sz="2400" dirty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𝑀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(T-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-25000" dirty="0" err="1" smtClean="0">
                    <a:solidFill>
                      <a:prstClr val="black"/>
                    </a:solidFill>
                  </a:rPr>
                  <a:t>f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)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dt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= C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dT</a:t>
                </a:r>
                <a:endParaRPr lang="en-US" sz="2800" dirty="0" smtClean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𝑑𝑇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sSub>
                          <m:sSubPr>
                            <m:ctrlPr>
                              <a:rPr lang="en-US" sz="28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dirty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 (T-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-25000" dirty="0" err="1" smtClean="0">
                    <a:solidFill>
                      <a:prstClr val="black"/>
                    </a:solidFill>
                  </a:rPr>
                  <a:t>f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𝑑𝑇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 smtClean="0">
                            <a:solidFill>
                              <a:prstClr val="black"/>
                            </a:solidFill>
                            <a:latin typeface="Symbol" pitchFamily="18" charset="2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 (T-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-25000" dirty="0" err="1" smtClean="0">
                    <a:solidFill>
                      <a:prstClr val="black"/>
                    </a:solidFill>
                  </a:rPr>
                  <a:t>f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)  where </a:t>
                </a:r>
                <a:r>
                  <a:rPr lang="en-US" sz="2800" dirty="0" smtClean="0">
                    <a:solidFill>
                      <a:prstClr val="black"/>
                    </a:solidFill>
                    <a:latin typeface="Symbol" pitchFamily="18" charset="2"/>
                  </a:rPr>
                  <a:t>t</a:t>
                </a:r>
                <a:r>
                  <a:rPr lang="en-US" sz="2800" dirty="0">
                    <a:solidFill>
                      <a:prstClr val="black"/>
                    </a:solidFill>
                    <a:latin typeface="Symbol" pitchFamily="18" charset="2"/>
                  </a:rPr>
                  <a:t> 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is the time response</a:t>
                </a: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At the initial time t = 0, T = T</a:t>
                </a:r>
                <a:r>
                  <a:rPr lang="en-US" sz="2800" baseline="-25000" dirty="0" smtClean="0">
                    <a:solidFill>
                      <a:prstClr val="black"/>
                    </a:solidFill>
                  </a:rPr>
                  <a:t>i</a:t>
                </a: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At time t = t, T = 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T</a:t>
                </a:r>
                <a:endParaRPr lang="en-US" sz="2800" dirty="0" smtClean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At the final time t = ∞, T =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-25000" dirty="0" err="1" smtClean="0">
                    <a:solidFill>
                      <a:prstClr val="black"/>
                    </a:solidFill>
                  </a:rPr>
                  <a:t>f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47675"/>
                <a:ext cx="7924800" cy="6171754"/>
              </a:xfrm>
              <a:prstGeom prst="rect">
                <a:avLst/>
              </a:prstGeom>
              <a:blipFill rotWithShape="1">
                <a:blip r:embed="rId4"/>
                <a:stretch>
                  <a:fillRect l="-1538" t="-790" b="-1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10"/>
    </mc:Choice>
    <mc:Fallback>
      <p:transition spd="slow" advTm="17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0200" y="191453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Separating variables and integrating: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err="1" smtClean="0"/>
                  <a:t>ln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𝑇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latin typeface="Symbol" pitchFamily="18" charset="2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dirty="0" smtClean="0"/>
                  <a:t>  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𝑇</m:t>
                        </m:r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/>
                  <a:t>exp</a:t>
                </a:r>
                <a:r>
                  <a:rPr lang="en-US" dirty="0" smtClean="0"/>
                  <a:t>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latin typeface="Symbol" pitchFamily="18" charset="2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dirty="0" smtClean="0"/>
                  <a:t> )</a:t>
                </a: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200" y="191453"/>
                <a:ext cx="8229600" cy="4525963"/>
              </a:xfrm>
              <a:blipFill rotWithShape="1">
                <a:blip r:embed="rId4"/>
                <a:stretch>
                  <a:fillRect l="-1852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462867"/>
                <a:ext cx="7924800" cy="3608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when t = </a:t>
                </a:r>
                <a:r>
                  <a:rPr lang="en-US" sz="2800" dirty="0" smtClean="0">
                    <a:solidFill>
                      <a:prstClr val="black"/>
                    </a:solidFill>
                    <a:latin typeface="Symbol" pitchFamily="18" charset="2"/>
                  </a:rPr>
                  <a:t>t ,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𝑇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 = 0.368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) or the temperature has cooled off 63.2 % to the environmental change</a:t>
                </a:r>
              </a:p>
              <a:p>
                <a:endParaRPr lang="en-US" sz="2800" dirty="0">
                  <a:solidFill>
                    <a:prstClr val="black"/>
                  </a:solidFill>
                </a:endParaRPr>
              </a:p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when t = 2</a:t>
                </a:r>
                <a:r>
                  <a:rPr lang="en-US" sz="2800" dirty="0" smtClean="0">
                    <a:solidFill>
                      <a:prstClr val="black"/>
                    </a:solidFill>
                    <a:latin typeface="Symbol" pitchFamily="18" charset="2"/>
                  </a:rPr>
                  <a:t>t ,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𝑇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 = 0.135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) or the temperature has cooled off 86.5 % to the environmental change</a:t>
                </a:r>
              </a:p>
              <a:p>
                <a:endParaRPr lang="en-US" sz="28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462867"/>
                <a:ext cx="7924800" cy="3608424"/>
              </a:xfrm>
              <a:prstGeom prst="rect">
                <a:avLst/>
              </a:prstGeom>
              <a:blipFill rotWithShape="1">
                <a:blip r:embed="rId5"/>
                <a:stretch>
                  <a:fillRect l="-1538" t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14400" y="781361"/>
                <a:ext cx="6096000" cy="914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/>
                        </m:sSub>
                      </m:sup>
                      <m:e>
                        <m:f>
                          <m:f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𝑑𝑇</m:t>
                            </m:r>
                          </m:num>
                          <m:den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2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</a:rPr>
                  <a:t>=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 smtClean="0">
                            <a:solidFill>
                              <a:prstClr val="black"/>
                            </a:solidFill>
                            <a:latin typeface="Symbol" pitchFamily="18" charset="2"/>
                          </a:rPr>
                          <m:t>t</m:t>
                        </m:r>
                      </m:den>
                    </m:f>
                    <m:nary>
                      <m:naryPr>
                        <m:ctrlP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𝑡</m:t>
                        </m:r>
                      </m:sup>
                      <m:e>
                        <m: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781361"/>
                <a:ext cx="6096000" cy="91486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95"/>
    </mc:Choice>
    <mc:Fallback>
      <p:transition spd="slow" advTm="10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Plot on </a:t>
            </a:r>
            <a:r>
              <a:rPr lang="en-US" sz="2800" dirty="0" err="1" smtClean="0"/>
              <a:t>semilog</a:t>
            </a:r>
            <a:r>
              <a:rPr lang="en-US" sz="2800" dirty="0" smtClean="0"/>
              <a:t> graph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4" y="1011779"/>
            <a:ext cx="7086600" cy="5314949"/>
          </a:xfrm>
        </p:spPr>
      </p:pic>
      <p:sp>
        <p:nvSpPr>
          <p:cNvPr id="5" name="TextBox 4"/>
          <p:cNvSpPr txBox="1"/>
          <p:nvPr/>
        </p:nvSpPr>
        <p:spPr>
          <a:xfrm>
            <a:off x="3581400" y="6019800"/>
            <a:ext cx="212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Time (t sec)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1000" y="3147509"/>
                <a:ext cx="1279068" cy="1043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47509"/>
                <a:ext cx="1279068" cy="104349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76800" y="1676400"/>
                <a:ext cx="1986441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prstClr val="black"/>
                    </a:solidFill>
                  </a:rPr>
                  <a:t>Slope =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 smtClean="0">
                            <a:solidFill>
                              <a:prstClr val="black"/>
                            </a:solidFill>
                            <a:latin typeface="Symbol" pitchFamily="18" charset="2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676400"/>
                <a:ext cx="1986441" cy="793872"/>
              </a:xfrm>
              <a:prstGeom prst="rect">
                <a:avLst/>
              </a:prstGeom>
              <a:blipFill rotWithShape="1">
                <a:blip r:embed="rId7"/>
                <a:stretch>
                  <a:fillRect l="-76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1959427" y="3325639"/>
            <a:ext cx="5498277" cy="2540771"/>
            <a:chOff x="1959427" y="3230636"/>
            <a:chExt cx="5498277" cy="254077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959427" y="3230637"/>
              <a:ext cx="54982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457704" y="3230636"/>
              <a:ext cx="0" cy="25407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959427" y="2386940"/>
            <a:ext cx="2766952" cy="3384468"/>
            <a:chOff x="1959427" y="2386940"/>
            <a:chExt cx="2766952" cy="338446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959427" y="2386940"/>
              <a:ext cx="276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726379" y="2386940"/>
              <a:ext cx="0" cy="33844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71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78"/>
    </mc:Choice>
    <mc:Fallback>
      <p:transition spd="slow" advTm="13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 1</a:t>
            </a:r>
            <a:r>
              <a:rPr lang="en-US" dirty="0"/>
              <a:t>: Time Response and Introduction to CR1000 </a:t>
            </a:r>
            <a:r>
              <a:rPr lang="en-US" dirty="0" err="1"/>
              <a:t>DataLogger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We will use the CR1000 </a:t>
            </a:r>
            <a:r>
              <a:rPr lang="en-US" dirty="0" err="1"/>
              <a:t>dataloggers</a:t>
            </a:r>
            <a:r>
              <a:rPr lang="en-US" dirty="0"/>
              <a:t> as tools to help interrogate sensors. The CR1000 and the associated </a:t>
            </a:r>
            <a:r>
              <a:rPr lang="en-US" dirty="0" err="1"/>
              <a:t>LoggerNet</a:t>
            </a:r>
            <a:r>
              <a:rPr lang="en-US" dirty="0"/>
              <a:t> software have a rich number of features, most of which are well beyond what we have time to use in this course.  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Read </a:t>
            </a:r>
            <a:r>
              <a:rPr lang="en-US" dirty="0"/>
              <a:t>through the brochure about the CR1000 available from: </a:t>
            </a:r>
            <a:r>
              <a:rPr lang="en-US" u="sng" dirty="0">
                <a:hlinkClick r:id="rId4"/>
              </a:rPr>
              <a:t>http://</a:t>
            </a:r>
            <a:r>
              <a:rPr lang="en-US" u="sng" dirty="0" smtClean="0">
                <a:hlinkClick r:id="rId4"/>
              </a:rPr>
              <a:t>www.campbellsci.com/documents/product-brochures/b_cr1000.pdf</a:t>
            </a:r>
            <a:endParaRPr lang="en-US" u="sng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Review the information on thermocouples  in the </a:t>
            </a:r>
            <a:r>
              <a:rPr lang="en-US" dirty="0" smtClean="0"/>
              <a:t>text.  </a:t>
            </a:r>
            <a:r>
              <a:rPr lang="en-US" dirty="0"/>
              <a:t>The description there is pretty limited. Graduate students, for some additional context, look at the wiki page on thermocouples.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22"/>
    </mc:Choice>
    <mc:Fallback>
      <p:transition spd="slow" advTm="81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First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2427"/>
            <a:ext cx="6543675" cy="681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09"/>
    </mc:Choice>
    <mc:Fallback>
      <p:transition spd="slow" advTm="6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Analog sensors output continuous voltages that vary with </a:t>
            </a:r>
            <a:r>
              <a:rPr lang="en-US" dirty="0" smtClean="0"/>
              <a:t>environmental conditions </a:t>
            </a:r>
          </a:p>
          <a:p>
            <a:r>
              <a:rPr lang="en-US" dirty="0" smtClean="0"/>
              <a:t>Analog </a:t>
            </a:r>
            <a:r>
              <a:rPr lang="en-US" dirty="0"/>
              <a:t>sensors connect to analog </a:t>
            </a:r>
            <a:r>
              <a:rPr lang="en-US" dirty="0" smtClean="0"/>
              <a:t>terminals </a:t>
            </a:r>
          </a:p>
          <a:p>
            <a:r>
              <a:rPr lang="en-US" dirty="0" smtClean="0"/>
              <a:t>Single-ended: sensor </a:t>
            </a:r>
            <a:r>
              <a:rPr lang="en-US" dirty="0"/>
              <a:t>outputs are measured with respect </a:t>
            </a:r>
            <a:r>
              <a:rPr lang="en-US" dirty="0" smtClean="0"/>
              <a:t>to ground </a:t>
            </a:r>
          </a:p>
          <a:p>
            <a:r>
              <a:rPr lang="en-US" dirty="0" smtClean="0"/>
              <a:t>Differential: high </a:t>
            </a:r>
            <a:r>
              <a:rPr lang="en-US" dirty="0"/>
              <a:t>sensor outputs are measured </a:t>
            </a:r>
            <a:r>
              <a:rPr lang="en-US" dirty="0" smtClean="0"/>
              <a:t>with respect </a:t>
            </a:r>
            <a:r>
              <a:rPr lang="en-US" dirty="0"/>
              <a:t>to the low output </a:t>
            </a:r>
            <a:endParaRPr lang="en-US" dirty="0" smtClean="0"/>
          </a:p>
          <a:p>
            <a:r>
              <a:rPr lang="en-US" dirty="0" smtClean="0"/>
              <a:t>Thermocouple is a differential analog sensor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26373" r="26562"/>
          <a:stretch/>
        </p:blipFill>
        <p:spPr bwMode="auto">
          <a:xfrm>
            <a:off x="5384800" y="1600200"/>
            <a:ext cx="3556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63"/>
    </mc:Choice>
    <mc:Fallback>
      <p:transition spd="slow" advTm="6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Plugging in power and Serial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Make sure +12v and ground from battery connected to correct terminals on little green connector</a:t>
            </a:r>
          </a:p>
          <a:p>
            <a:r>
              <a:rPr lang="en-US" dirty="0" smtClean="0"/>
              <a:t>USB to RS232 connects to RS232 9 pin</a:t>
            </a:r>
          </a:p>
          <a:p>
            <a:r>
              <a:rPr lang="en-US" dirty="0" smtClean="0"/>
              <a:t>CR1000KD connects to CS I/O 9 pin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7595" r="14757" b="14774"/>
          <a:stretch/>
        </p:blipFill>
        <p:spPr bwMode="auto">
          <a:xfrm>
            <a:off x="5257800" y="1676400"/>
            <a:ext cx="3505200" cy="269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246784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2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92"/>
    </mc:Choice>
    <mc:Fallback>
      <p:transition spd="slow" advTm="5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Lecture/Discussion/Quiz Combo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Class time is precious- focus on hands-on, involved, cooperative learning</a:t>
            </a:r>
          </a:p>
          <a:p>
            <a:r>
              <a:rPr lang="en-US" dirty="0" smtClean="0"/>
              <a:t>Certain concepts are critical to be able to prepare for, participate in, and complete labs</a:t>
            </a:r>
          </a:p>
          <a:p>
            <a:r>
              <a:rPr lang="en-US" dirty="0" smtClean="0"/>
              <a:t>These lectures provide core material, the text is a resource as well</a:t>
            </a:r>
          </a:p>
          <a:p>
            <a:r>
              <a:rPr lang="en-US" dirty="0" smtClean="0"/>
              <a:t>Lectures discussed briefly and an online quiz review must be completed typically by the end of that day</a:t>
            </a:r>
          </a:p>
          <a:p>
            <a:endParaRPr lang="en-US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6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48"/>
    </mc:Choice>
    <mc:Fallback>
      <p:transition spd="slow" advTm="6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Thermoelectric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077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Thermocouple</a:t>
            </a:r>
          </a:p>
          <a:p>
            <a:pPr lvl="1"/>
            <a:r>
              <a:rPr lang="en-US" sz="2000" dirty="0" smtClean="0"/>
              <a:t>Physical basis- </a:t>
            </a:r>
          </a:p>
          <a:p>
            <a:pPr lvl="2"/>
            <a:r>
              <a:rPr lang="en-US" sz="2000" dirty="0" smtClean="0"/>
              <a:t>2 different metals joined together to make a circuit</a:t>
            </a:r>
          </a:p>
          <a:p>
            <a:pPr lvl="2"/>
            <a:r>
              <a:rPr lang="en-US" sz="2000" dirty="0" smtClean="0"/>
              <a:t>Electrons flow from one metal to another until a voltage difference V typical for those metals and environmental temperature is reached</a:t>
            </a:r>
          </a:p>
          <a:p>
            <a:pPr lvl="1"/>
            <a:r>
              <a:rPr lang="en-US" sz="2000" dirty="0" smtClean="0"/>
              <a:t>Temperature difference between junctions provides a relative measure of the voltage difference</a:t>
            </a:r>
          </a:p>
          <a:p>
            <a:pPr lvl="1"/>
            <a:r>
              <a:rPr lang="en-US" sz="2000" dirty="0" smtClean="0"/>
              <a:t>One junction must have a known reference temperature</a:t>
            </a:r>
          </a:p>
          <a:p>
            <a:pPr lvl="1"/>
            <a:r>
              <a:rPr lang="en-US" sz="2000" dirty="0" smtClean="0"/>
              <a:t>Range of copper-constantan Type T: -75 to 200C</a:t>
            </a:r>
          </a:p>
          <a:p>
            <a:pPr lvl="1"/>
            <a:r>
              <a:rPr lang="en-US" sz="2000" dirty="0" smtClean="0"/>
              <a:t>Voltage difference is small:  ~40</a:t>
            </a:r>
            <a:r>
              <a:rPr lang="el-GR" sz="2000" dirty="0" smtClean="0"/>
              <a:t>μ</a:t>
            </a:r>
            <a:r>
              <a:rPr lang="en-US" sz="2000" dirty="0" smtClean="0"/>
              <a:t>V/C for Type T</a:t>
            </a:r>
          </a:p>
          <a:p>
            <a:r>
              <a:rPr lang="en-US" sz="2000" dirty="0" smtClean="0"/>
              <a:t>Thermopile- thermocouples in series to amplify voltage difference</a:t>
            </a:r>
          </a:p>
        </p:txBody>
      </p:sp>
      <p:sp>
        <p:nvSpPr>
          <p:cNvPr id="5" name="Freeform 4"/>
          <p:cNvSpPr/>
          <p:nvPr/>
        </p:nvSpPr>
        <p:spPr>
          <a:xfrm>
            <a:off x="5469467" y="1574800"/>
            <a:ext cx="1862666" cy="457200"/>
          </a:xfrm>
          <a:custGeom>
            <a:avLst/>
            <a:gdLst>
              <a:gd name="connsiteX0" fmla="*/ 0 w 1862666"/>
              <a:gd name="connsiteY0" fmla="*/ 0 h 457200"/>
              <a:gd name="connsiteX1" fmla="*/ 965200 w 1862666"/>
              <a:gd name="connsiteY1" fmla="*/ 135467 h 457200"/>
              <a:gd name="connsiteX2" fmla="*/ 1862666 w 1862666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2666" h="457200">
                <a:moveTo>
                  <a:pt x="0" y="0"/>
                </a:moveTo>
                <a:cubicBezTo>
                  <a:pt x="327378" y="29633"/>
                  <a:pt x="654756" y="59267"/>
                  <a:pt x="965200" y="135467"/>
                </a:cubicBezTo>
                <a:cubicBezTo>
                  <a:pt x="1275644" y="211667"/>
                  <a:pt x="1569155" y="334433"/>
                  <a:pt x="1862666" y="457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69467" y="2048933"/>
            <a:ext cx="1896533" cy="459142"/>
          </a:xfrm>
          <a:custGeom>
            <a:avLst/>
            <a:gdLst>
              <a:gd name="connsiteX0" fmla="*/ 0 w 1896533"/>
              <a:gd name="connsiteY0" fmla="*/ 457200 h 459142"/>
              <a:gd name="connsiteX1" fmla="*/ 948266 w 1896533"/>
              <a:gd name="connsiteY1" fmla="*/ 389467 h 459142"/>
              <a:gd name="connsiteX2" fmla="*/ 1896533 w 1896533"/>
              <a:gd name="connsiteY2" fmla="*/ 0 h 459142"/>
              <a:gd name="connsiteX3" fmla="*/ 1896533 w 1896533"/>
              <a:gd name="connsiteY3" fmla="*/ 0 h 459142"/>
              <a:gd name="connsiteX4" fmla="*/ 1896533 w 1896533"/>
              <a:gd name="connsiteY4" fmla="*/ 0 h 459142"/>
              <a:gd name="connsiteX5" fmla="*/ 1896533 w 1896533"/>
              <a:gd name="connsiteY5" fmla="*/ 16934 h 4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6533" h="459142">
                <a:moveTo>
                  <a:pt x="0" y="457200"/>
                </a:moveTo>
                <a:cubicBezTo>
                  <a:pt x="316088" y="461433"/>
                  <a:pt x="632177" y="465667"/>
                  <a:pt x="948266" y="389467"/>
                </a:cubicBezTo>
                <a:cubicBezTo>
                  <a:pt x="1264355" y="313267"/>
                  <a:pt x="1896533" y="0"/>
                  <a:pt x="1896533" y="0"/>
                </a:cubicBezTo>
                <a:lnTo>
                  <a:pt x="1896533" y="0"/>
                </a:lnTo>
                <a:lnTo>
                  <a:pt x="1896533" y="0"/>
                </a:lnTo>
                <a:lnTo>
                  <a:pt x="1896533" y="1693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80339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Reference junction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1390134"/>
            <a:ext cx="84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copper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2265064"/>
            <a:ext cx="122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constantan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12" y="1231900"/>
            <a:ext cx="221225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39"/>
    </mc:Choice>
    <mc:Fallback>
      <p:transition spd="slow" advTm="14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35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Thermocouple measurement with CR1000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micro-volt </a:t>
            </a:r>
            <a:r>
              <a:rPr lang="en-US" sz="2000" dirty="0"/>
              <a:t>resolution and low-noise voltage measurement </a:t>
            </a:r>
            <a:r>
              <a:rPr lang="en-US" sz="2000" dirty="0" smtClean="0"/>
              <a:t>is </a:t>
            </a:r>
            <a:r>
              <a:rPr lang="en-US" sz="2000" dirty="0"/>
              <a:t>well suited for measuring </a:t>
            </a:r>
            <a:r>
              <a:rPr lang="en-US" sz="2000" dirty="0" smtClean="0"/>
              <a:t>thermocouples</a:t>
            </a:r>
          </a:p>
          <a:p>
            <a:r>
              <a:rPr lang="en-US" sz="2000" dirty="0" smtClean="0"/>
              <a:t>A </a:t>
            </a:r>
            <a:r>
              <a:rPr lang="en-US" sz="2000" dirty="0"/>
              <a:t>thermocouple consists </a:t>
            </a:r>
            <a:r>
              <a:rPr lang="en-US" sz="2000" dirty="0" smtClean="0"/>
              <a:t>of two </a:t>
            </a:r>
            <a:r>
              <a:rPr lang="en-US" sz="2000" dirty="0"/>
              <a:t>wires, each of a different metal or alloy, joined at one end to form </a:t>
            </a:r>
            <a:r>
              <a:rPr lang="en-US" sz="2000" dirty="0" smtClean="0"/>
              <a:t>the measurement junction</a:t>
            </a:r>
          </a:p>
          <a:p>
            <a:r>
              <a:rPr lang="en-US" sz="2000" dirty="0" smtClean="0"/>
              <a:t>At </a:t>
            </a:r>
            <a:r>
              <a:rPr lang="en-US" sz="2000" dirty="0"/>
              <a:t>the opposite end, each lead connects to terminals of </a:t>
            </a:r>
            <a:r>
              <a:rPr lang="en-US" sz="2000" dirty="0" smtClean="0"/>
              <a:t>a voltage </a:t>
            </a:r>
            <a:r>
              <a:rPr lang="en-US" sz="2000" dirty="0"/>
              <a:t>measurement device, </a:t>
            </a:r>
            <a:r>
              <a:rPr lang="en-US" sz="2000" dirty="0" smtClean="0"/>
              <a:t>the CR1000, to form the reference junction</a:t>
            </a:r>
          </a:p>
          <a:p>
            <a:r>
              <a:rPr lang="en-US" sz="2000" dirty="0" smtClean="0"/>
              <a:t>If </a:t>
            </a:r>
            <a:r>
              <a:rPr lang="en-US" sz="2000" dirty="0"/>
              <a:t>the two junctions (measurement and reference) are </a:t>
            </a:r>
            <a:r>
              <a:rPr lang="en-US" sz="2000" dirty="0" smtClean="0"/>
              <a:t>at different </a:t>
            </a:r>
            <a:r>
              <a:rPr lang="en-US" sz="2000" dirty="0"/>
              <a:t>temperatures, a voltage proportional to the difference is induced in </a:t>
            </a:r>
            <a:r>
              <a:rPr lang="en-US" sz="2000" dirty="0" smtClean="0"/>
              <a:t>the wires</a:t>
            </a:r>
          </a:p>
          <a:p>
            <a:r>
              <a:rPr lang="en-US" sz="2000" dirty="0" smtClean="0"/>
              <a:t>Knowledge </a:t>
            </a:r>
            <a:r>
              <a:rPr lang="en-US" sz="2000" dirty="0"/>
              <a:t>of </a:t>
            </a:r>
            <a:r>
              <a:rPr lang="en-US" sz="2000" dirty="0" smtClean="0"/>
              <a:t>the reference </a:t>
            </a:r>
            <a:r>
              <a:rPr lang="en-US" sz="2000" dirty="0"/>
              <a:t>junction temperature provides the determination of a </a:t>
            </a:r>
            <a:r>
              <a:rPr lang="en-US" sz="2000" dirty="0" smtClean="0"/>
              <a:t>reference junction </a:t>
            </a:r>
            <a:r>
              <a:rPr lang="en-US" sz="2000" dirty="0"/>
              <a:t>compensation voltage, corresponding to the temperature </a:t>
            </a:r>
            <a:r>
              <a:rPr lang="en-US" sz="2000" dirty="0" smtClean="0"/>
              <a:t>difference between </a:t>
            </a:r>
            <a:r>
              <a:rPr lang="en-US" sz="2000" dirty="0"/>
              <a:t>the reference junction and </a:t>
            </a:r>
            <a:r>
              <a:rPr lang="en-US" sz="2000" dirty="0" smtClean="0"/>
              <a:t>0°C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This compensation voltage, </a:t>
            </a:r>
            <a:r>
              <a:rPr lang="en-US" sz="2000" dirty="0" smtClean="0"/>
              <a:t>combined with </a:t>
            </a:r>
            <a:r>
              <a:rPr lang="en-US" sz="2000" dirty="0"/>
              <a:t>the measured thermocouple voltage, can be used to compute the </a:t>
            </a:r>
            <a:r>
              <a:rPr lang="en-US" sz="2000" dirty="0" smtClean="0"/>
              <a:t>absolute temperature </a:t>
            </a:r>
            <a:r>
              <a:rPr lang="en-US" sz="2000" dirty="0"/>
              <a:t>of the thermocouple </a:t>
            </a:r>
            <a:r>
              <a:rPr lang="en-US" sz="2000" dirty="0" smtClean="0"/>
              <a:t>junction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52"/>
    </mc:Choice>
    <mc:Fallback>
      <p:transition spd="slow" advTm="6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35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Thermocouple measurement with CR1000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A thermistor </a:t>
            </a:r>
            <a:r>
              <a:rPr lang="en-US" sz="2000" dirty="0"/>
              <a:t>is integrated into the CR1000 wiring panel </a:t>
            </a:r>
            <a:r>
              <a:rPr lang="en-US" sz="2000" dirty="0" smtClean="0"/>
              <a:t>for measurement </a:t>
            </a:r>
            <a:r>
              <a:rPr lang="en-US" sz="2000" dirty="0"/>
              <a:t>of the reference junction temperature by means of </a:t>
            </a:r>
            <a:r>
              <a:rPr lang="en-US" sz="2000" dirty="0" smtClean="0"/>
              <a:t>the </a:t>
            </a:r>
            <a:r>
              <a:rPr lang="en-US" sz="2000" dirty="0" err="1" smtClean="0"/>
              <a:t>PanelTemp</a:t>
            </a:r>
            <a:r>
              <a:rPr lang="en-US" sz="2000" dirty="0"/>
              <a:t>() instruction.</a:t>
            </a:r>
          </a:p>
          <a:p>
            <a:r>
              <a:rPr lang="en-US" sz="2000" dirty="0" err="1"/>
              <a:t>TCDiff</a:t>
            </a:r>
            <a:r>
              <a:rPr lang="en-US" sz="2000" dirty="0"/>
              <a:t>() </a:t>
            </a:r>
            <a:r>
              <a:rPr lang="en-US" sz="2000" dirty="0" smtClean="0"/>
              <a:t> </a:t>
            </a:r>
            <a:r>
              <a:rPr lang="en-US" sz="2000" dirty="0"/>
              <a:t>thermocouple instructions determine </a:t>
            </a:r>
            <a:r>
              <a:rPr lang="en-US" sz="2000" dirty="0" smtClean="0"/>
              <a:t>thermocouple temperatures </a:t>
            </a:r>
            <a:r>
              <a:rPr lang="en-US" sz="2000" dirty="0"/>
              <a:t>using the following sequence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First, the temperature (°C) of </a:t>
            </a:r>
            <a:r>
              <a:rPr lang="en-US" sz="2000" dirty="0" smtClean="0"/>
              <a:t>the reference </a:t>
            </a:r>
            <a:r>
              <a:rPr lang="en-US" sz="2000" dirty="0"/>
              <a:t>junction is determined. </a:t>
            </a:r>
            <a:endParaRPr lang="en-US" sz="2000" dirty="0" smtClean="0"/>
          </a:p>
          <a:p>
            <a:pPr lvl="1"/>
            <a:r>
              <a:rPr lang="en-US" sz="2000" dirty="0" smtClean="0"/>
              <a:t>A </a:t>
            </a:r>
            <a:r>
              <a:rPr lang="en-US" sz="2000" dirty="0"/>
              <a:t>reference junction compensation voltage </a:t>
            </a:r>
            <a:r>
              <a:rPr lang="en-US" sz="2000" dirty="0" smtClean="0"/>
              <a:t>is computed </a:t>
            </a:r>
            <a:r>
              <a:rPr lang="en-US" sz="2000" dirty="0"/>
              <a:t>based on the temperature difference between the </a:t>
            </a:r>
            <a:r>
              <a:rPr lang="en-US" sz="2000" dirty="0" smtClean="0"/>
              <a:t>reference junction </a:t>
            </a:r>
            <a:r>
              <a:rPr lang="en-US" sz="2000" dirty="0"/>
              <a:t>and 0 °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dirty="0" smtClean="0"/>
              <a:t>the  reference temperature </a:t>
            </a:r>
            <a:r>
              <a:rPr lang="en-US" sz="2000" dirty="0"/>
              <a:t>is </a:t>
            </a:r>
            <a:r>
              <a:rPr lang="en-US" sz="2000" dirty="0" smtClean="0"/>
              <a:t>measured </a:t>
            </a:r>
            <a:r>
              <a:rPr lang="en-US" sz="2000" dirty="0"/>
              <a:t>with the </a:t>
            </a:r>
            <a:r>
              <a:rPr lang="en-US" sz="2000" dirty="0" err="1"/>
              <a:t>PanelTemp</a:t>
            </a:r>
            <a:r>
              <a:rPr lang="en-US" sz="2000" dirty="0" smtClean="0"/>
              <a:t>() instruction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actual thermocouple voltage is measured and combined with </a:t>
            </a:r>
            <a:r>
              <a:rPr lang="en-US" sz="2000" dirty="0" smtClean="0"/>
              <a:t>the reference </a:t>
            </a:r>
            <a:r>
              <a:rPr lang="en-US" sz="2000" dirty="0"/>
              <a:t>junction compensation voltage. </a:t>
            </a:r>
            <a:endParaRPr lang="en-US" sz="2000" dirty="0" smtClean="0"/>
          </a:p>
          <a:p>
            <a:pPr lvl="1"/>
            <a:r>
              <a:rPr lang="en-US" sz="2000" dirty="0" smtClean="0"/>
              <a:t>It </a:t>
            </a:r>
            <a:r>
              <a:rPr lang="en-US" sz="2000" dirty="0"/>
              <a:t>is then used to determine </a:t>
            </a:r>
            <a:r>
              <a:rPr lang="en-US" sz="2000" dirty="0" smtClean="0"/>
              <a:t>the thermocouple </a:t>
            </a:r>
            <a:r>
              <a:rPr lang="en-US" sz="2000" dirty="0"/>
              <a:t>junction temperature based on a polynomial approximation </a:t>
            </a:r>
            <a:r>
              <a:rPr lang="en-US" sz="2000" dirty="0" smtClean="0"/>
              <a:t>of NIST </a:t>
            </a:r>
            <a:r>
              <a:rPr lang="en-US" sz="2000" dirty="0"/>
              <a:t>thermocouple calibrations.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5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28"/>
    </mc:Choice>
    <mc:Fallback>
      <p:transition spd="slow" advTm="9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response is an important sensor characteristic</a:t>
            </a:r>
          </a:p>
          <a:p>
            <a:r>
              <a:rPr lang="en-US" dirty="0" smtClean="0"/>
              <a:t>Thermocouples simple and powerful sensors for measuring temperature in variety of environments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1"/>
    </mc:Choice>
    <mc:Fallback>
      <p:transition spd="slow" advTm="2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1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</a:p>
          <a:p>
            <a:r>
              <a:rPr lang="en-US" dirty="0" smtClean="0"/>
              <a:t>Time response</a:t>
            </a:r>
          </a:p>
          <a:p>
            <a:r>
              <a:rPr lang="en-US" dirty="0" smtClean="0"/>
              <a:t>Preparing for Lab 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9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35"/>
    </mc:Choice>
    <mc:Fallback>
      <p:transition spd="slow" advTm="2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Text and Other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04825"/>
            <a:ext cx="8229600" cy="52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Technical: </a:t>
            </a:r>
            <a:r>
              <a:rPr lang="en-US" sz="2000" dirty="0"/>
              <a:t>Brock and Richardson</a:t>
            </a:r>
            <a:r>
              <a:rPr lang="en-US" sz="2000" dirty="0" smtClean="0"/>
              <a:t>  Good Mix: </a:t>
            </a:r>
            <a:r>
              <a:rPr lang="en-US" sz="2000" dirty="0" err="1" smtClean="0"/>
              <a:t>Emeis</a:t>
            </a:r>
            <a:r>
              <a:rPr lang="en-US" sz="2000" dirty="0" smtClean="0"/>
              <a:t>            Down-to-earth: Burt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667000" cy="377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ecx.images-amazon.com/images/I/41vdUxeDQsL._BO2,204,203,200_PIsitb-sticker-arrow-click,TopRight,35,-76_AA300_SH20_OU01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133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cx.images-amazon.com/images/I/51dWNveYunL._SY344_PJlook-inside-v2,TopRight,1,0_SH20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23145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2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45"/>
    </mc:Choice>
    <mc:Fallback>
      <p:transition spd="slow" advTm="6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6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Week 1 Reading: Chapter 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1" t="12500" r="33046" b="15407"/>
          <a:stretch/>
        </p:blipFill>
        <p:spPr bwMode="auto">
          <a:xfrm>
            <a:off x="1714500" y="692591"/>
            <a:ext cx="5019675" cy="616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5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7"/>
    </mc:Choice>
    <mc:Fallback>
      <p:transition spd="slow" advTm="2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Metrology vs. Meteorology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Metrology</a:t>
            </a:r>
            <a:r>
              <a:rPr lang="en-US" dirty="0"/>
              <a:t> is the science of </a:t>
            </a:r>
            <a:r>
              <a:rPr lang="en-US" dirty="0" smtClean="0"/>
              <a:t>measurement</a:t>
            </a:r>
          </a:p>
          <a:p>
            <a:r>
              <a:rPr lang="en-US" i="1" dirty="0"/>
              <a:t>Meteorology</a:t>
            </a:r>
            <a:r>
              <a:rPr lang="en-US" dirty="0"/>
              <a:t> is the </a:t>
            </a:r>
            <a:r>
              <a:rPr lang="en-US" dirty="0" smtClean="0"/>
              <a:t>science of </a:t>
            </a:r>
            <a:r>
              <a:rPr lang="en-US" dirty="0"/>
              <a:t>the atmosphere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9" y="3200400"/>
            <a:ext cx="407718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71" y="33147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72"/>
    </mc:Choice>
    <mc:Fallback>
      <p:transition spd="slow" advTm="2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number obtained  from a device that measures a state variable (e.g., temperature) relative to a predefined scale (e.g., K) or reference for that variable</a:t>
            </a:r>
            <a:endParaRPr lang="en-US" dirty="0"/>
          </a:p>
        </p:txBody>
      </p:sp>
      <p:pic>
        <p:nvPicPr>
          <p:cNvPr id="1026" name="Picture 2" descr="https://encrypted-tbn3.gstatic.com/images?q=tbn:ANd9GcSXpaLihu_2Tj3PVATHyk5YQiyRL0gUP-jCQWt3wfCj8GhYN5ODmpFen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50482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80"/>
    </mc:Choice>
    <mc:Fallback>
      <p:transition spd="slow" advTm="3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Static- measured when environmental conditions remain constant</a:t>
            </a:r>
          </a:p>
          <a:p>
            <a:pPr lvl="1"/>
            <a:r>
              <a:rPr lang="en-US" dirty="0" smtClean="0"/>
              <a:t>Can be random or systematic</a:t>
            </a:r>
          </a:p>
          <a:p>
            <a:r>
              <a:rPr lang="en-US" dirty="0" smtClean="0"/>
              <a:t>Dynamic- as environmental conditions change, a sensor may exhibit a lag in responding to those changes</a:t>
            </a:r>
          </a:p>
          <a:p>
            <a:r>
              <a:rPr lang="en-US" dirty="0" smtClean="0"/>
              <a:t>Drift- arise due to physical changes in the sensor over time</a:t>
            </a:r>
          </a:p>
          <a:p>
            <a:r>
              <a:rPr lang="en-US" dirty="0" smtClean="0"/>
              <a:t>Exposure- imperfect coupling between the sensor and the environment</a:t>
            </a:r>
          </a:p>
          <a:p>
            <a:pPr lvl="1"/>
            <a:r>
              <a:rPr lang="en-US" dirty="0" smtClean="0"/>
              <a:t>Instrument may measure its peculiar state rather than that of the surrounding environment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43543"/>
            <a:ext cx="2318657" cy="17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543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4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86"/>
    </mc:Choice>
    <mc:Fallback>
      <p:transition spd="slow" advTm="16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 performance characteristics </a:t>
            </a:r>
            <a:br>
              <a:rPr lang="en-US" dirty="0" smtClean="0"/>
            </a:br>
            <a:r>
              <a:rPr lang="en-US" dirty="0" smtClean="0"/>
              <a:t>or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Most specifications are defined statically, i.e., when the environment in which the sensor is exposed is not changed, e.g. controlled laboratory</a:t>
            </a:r>
          </a:p>
          <a:p>
            <a:r>
              <a:rPr lang="en-US" dirty="0" smtClean="0"/>
              <a:t>Time response examined in Lab 1 is a dynamic performance characteristic</a:t>
            </a:r>
          </a:p>
          <a:p>
            <a:r>
              <a:rPr lang="en-US" dirty="0" smtClean="0"/>
              <a:t>You get what you pay for</a:t>
            </a:r>
          </a:p>
          <a:p>
            <a:pPr lvl="1"/>
            <a:r>
              <a:rPr lang="en-US" dirty="0" smtClean="0"/>
              <a:t>Manufacturers develop instruments for specific markets and customers</a:t>
            </a:r>
          </a:p>
          <a:p>
            <a:pPr lvl="1"/>
            <a:r>
              <a:rPr lang="en-US" dirty="0" smtClean="0"/>
              <a:t>Performance characteristics will vary widely</a:t>
            </a:r>
          </a:p>
          <a:p>
            <a:pPr lvl="1"/>
            <a:r>
              <a:rPr lang="en-US" dirty="0" smtClean="0"/>
              <a:t>Generally calibrated  relative to known standard reference sensors</a:t>
            </a:r>
          </a:p>
          <a:p>
            <a:pPr lvl="1"/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77"/>
    </mc:Choice>
    <mc:Fallback>
      <p:transition spd="slow" advTm="8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1355</Words>
  <Application>Microsoft Office PowerPoint</Application>
  <PresentationFormat>On-screen Show (4:3)</PresentationFormat>
  <Paragraphs>131</Paragraphs>
  <Slides>23</Slides>
  <Notes>0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Environmental Instrumentation  ATMOS 5050/6050/ME EN 6960</vt:lpstr>
      <vt:lpstr>Lecture/Discussion/Quiz Combo</vt:lpstr>
      <vt:lpstr>Lecture 1 Outline</vt:lpstr>
      <vt:lpstr>Course Text and Other Resources</vt:lpstr>
      <vt:lpstr>Week 1 Reading: Chapter 1</vt:lpstr>
      <vt:lpstr>Metrology vs. Meteorology</vt:lpstr>
      <vt:lpstr>Measurement</vt:lpstr>
      <vt:lpstr>Sources of Error</vt:lpstr>
      <vt:lpstr>Sensor performance characteristics  or specifications</vt:lpstr>
      <vt:lpstr>Another Dynamic Characteristic: Hysteresis</vt:lpstr>
      <vt:lpstr>Time Response: Dynamic sensor characteristic</vt:lpstr>
      <vt:lpstr>Calculating time response of temperature sensor</vt:lpstr>
      <vt:lpstr>PowerPoint Presentation</vt:lpstr>
      <vt:lpstr>PowerPoint Presentation</vt:lpstr>
      <vt:lpstr>Plot on semilog graph</vt:lpstr>
      <vt:lpstr>Lab 1: Time Response and Introduction to CR1000 DataLogger</vt:lpstr>
      <vt:lpstr>Preparing for First Lab</vt:lpstr>
      <vt:lpstr>Analog sensors</vt:lpstr>
      <vt:lpstr>Plugging in power and Serial line</vt:lpstr>
      <vt:lpstr>Thermoelectric sensors</vt:lpstr>
      <vt:lpstr>Thermocouple measurement with CR1000</vt:lpstr>
      <vt:lpstr>Thermocouple measurement with CR1000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Assignment</dc:title>
  <dc:creator>John Horel</dc:creator>
  <cp:lastModifiedBy>john horel</cp:lastModifiedBy>
  <cp:revision>89</cp:revision>
  <dcterms:created xsi:type="dcterms:W3CDTF">2011-12-28T15:28:49Z</dcterms:created>
  <dcterms:modified xsi:type="dcterms:W3CDTF">2013-12-30T16:43:15Z</dcterms:modified>
</cp:coreProperties>
</file>