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4"/>
  </p:handoutMasterIdLst>
  <p:sldIdLst>
    <p:sldId id="316" r:id="rId2"/>
    <p:sldId id="270" r:id="rId3"/>
    <p:sldId id="284" r:id="rId4"/>
    <p:sldId id="279" r:id="rId5"/>
    <p:sldId id="310" r:id="rId6"/>
    <p:sldId id="258" r:id="rId7"/>
    <p:sldId id="259" r:id="rId8"/>
    <p:sldId id="260" r:id="rId9"/>
    <p:sldId id="261" r:id="rId10"/>
    <p:sldId id="262" r:id="rId11"/>
    <p:sldId id="263" r:id="rId12"/>
    <p:sldId id="276" r:id="rId13"/>
    <p:sldId id="287" r:id="rId14"/>
    <p:sldId id="277" r:id="rId15"/>
    <p:sldId id="278" r:id="rId16"/>
    <p:sldId id="265" r:id="rId17"/>
    <p:sldId id="311" r:id="rId18"/>
    <p:sldId id="268" r:id="rId19"/>
    <p:sldId id="280" r:id="rId20"/>
    <p:sldId id="267" r:id="rId21"/>
    <p:sldId id="271" r:id="rId22"/>
    <p:sldId id="266" r:id="rId23"/>
    <p:sldId id="272" r:id="rId24"/>
    <p:sldId id="273" r:id="rId25"/>
    <p:sldId id="283" r:id="rId26"/>
    <p:sldId id="282" r:id="rId27"/>
    <p:sldId id="285" r:id="rId28"/>
    <p:sldId id="286" r:id="rId29"/>
    <p:sldId id="313" r:id="rId30"/>
    <p:sldId id="314" r:id="rId31"/>
    <p:sldId id="312" r:id="rId32"/>
    <p:sldId id="315" r:id="rId3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p:scale>
          <a:sx n="100" d="100"/>
          <a:sy n="100" d="100"/>
        </p:scale>
        <p:origin x="-869" y="600"/>
      </p:cViewPr>
      <p:guideLst>
        <p:guide orient="horz" pos="2160"/>
        <p:guide pos="2880"/>
      </p:guideLst>
    </p:cSldViewPr>
  </p:slideViewPr>
  <p:notesTextViewPr>
    <p:cViewPr>
      <p:scale>
        <a:sx n="1" d="1"/>
        <a:sy n="1" d="1"/>
      </p:scale>
      <p:origin x="0" y="0"/>
    </p:cViewPr>
  </p:notesTextViewPr>
  <p:sorterViewPr>
    <p:cViewPr>
      <p:scale>
        <a:sx n="100" d="100"/>
        <a:sy n="100" d="100"/>
      </p:scale>
      <p:origin x="0" y="5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4A610AB8-92E1-40D2-91B8-E89FB6A4A592}" type="datetimeFigureOut">
              <a:rPr lang="en-US" smtClean="0"/>
              <a:t>12/30/2013</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5B038B5F-729E-4283-9695-00571EE5B9FE}" type="slidenum">
              <a:rPr lang="en-US" smtClean="0"/>
              <a:t>‹#›</a:t>
            </a:fld>
            <a:endParaRPr lang="en-US"/>
          </a:p>
        </p:txBody>
      </p:sp>
    </p:spTree>
    <p:extLst>
      <p:ext uri="{BB962C8B-B14F-4D97-AF65-F5344CB8AC3E}">
        <p14:creationId xmlns:p14="http://schemas.microsoft.com/office/powerpoint/2010/main" val="139578358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7E623A-1894-4A36-BF2C-D2E5A5F58E75}"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150171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E623A-1894-4A36-BF2C-D2E5A5F58E75}"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1395255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E623A-1894-4A36-BF2C-D2E5A5F58E75}"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157165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E623A-1894-4A36-BF2C-D2E5A5F58E75}"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424477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7E623A-1894-4A36-BF2C-D2E5A5F58E75}"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305510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7E623A-1894-4A36-BF2C-D2E5A5F58E75}"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397702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7E623A-1894-4A36-BF2C-D2E5A5F58E75}" type="datetimeFigureOut">
              <a:rPr lang="en-US" smtClean="0"/>
              <a:t>12/30/2013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370390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7E623A-1894-4A36-BF2C-D2E5A5F58E75}" type="datetimeFigureOut">
              <a:rPr lang="en-US" smtClean="0"/>
              <a:t>12/30/2013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285192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E623A-1894-4A36-BF2C-D2E5A5F58E75}" type="datetimeFigureOut">
              <a:rPr lang="en-US" smtClean="0"/>
              <a:t>12/30/2013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377033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E623A-1894-4A36-BF2C-D2E5A5F58E75}"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349861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E623A-1894-4A36-BF2C-D2E5A5F58E75}"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C9F37-E97A-40AB-A395-30E41C1DCF5B}" type="slidenum">
              <a:rPr lang="en-US" smtClean="0"/>
              <a:t>‹#›</a:t>
            </a:fld>
            <a:endParaRPr lang="en-US"/>
          </a:p>
        </p:txBody>
      </p:sp>
    </p:spTree>
    <p:extLst>
      <p:ext uri="{BB962C8B-B14F-4D97-AF65-F5344CB8AC3E}">
        <p14:creationId xmlns:p14="http://schemas.microsoft.com/office/powerpoint/2010/main" val="136169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7E623A-1894-4A36-BF2C-D2E5A5F58E75}" type="datetimeFigureOut">
              <a:rPr lang="en-US" smtClean="0"/>
              <a:t>12/30/2013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C9F37-E97A-40AB-A395-30E41C1DCF5B}" type="slidenum">
              <a:rPr lang="en-US" smtClean="0"/>
              <a:t>‹#›</a:t>
            </a:fld>
            <a:endParaRPr lang="en-US"/>
          </a:p>
        </p:txBody>
      </p:sp>
    </p:spTree>
    <p:extLst>
      <p:ext uri="{BB962C8B-B14F-4D97-AF65-F5344CB8AC3E}">
        <p14:creationId xmlns:p14="http://schemas.microsoft.com/office/powerpoint/2010/main" val="683962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14.gi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png"/><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1.png"/><Relationship Id="rId5" Type="http://schemas.openxmlformats.org/officeDocument/2006/relationships/hyperlink" Target="http://www.ofcm.gov/fmh-1/pdf/FMH1.pdf" TargetMode="External"/><Relationship Id="rId4" Type="http://schemas.openxmlformats.org/officeDocument/2006/relationships/hyperlink" Target="http://www.wmo.int/pages/prog/gcos/documents/gruanmanuals/CIMO/CIMO_Guide-7th_Edition-2008.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
          </p:nvPr>
        </p:nvSpPr>
        <p:spPr/>
        <p:txBody>
          <a:bodyPr/>
          <a:lstStyle/>
          <a:p>
            <a:r>
              <a:rPr lang="en-US" dirty="0" smtClean="0"/>
              <a:t>Uncertainty</a:t>
            </a:r>
          </a:p>
          <a:p>
            <a:r>
              <a:rPr lang="en-US" dirty="0" smtClean="0"/>
              <a:t>Measurement systems</a:t>
            </a:r>
          </a:p>
          <a:p>
            <a:r>
              <a:rPr lang="en-US" dirty="0" smtClean="0"/>
              <a:t>Sensor characteristics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6090443"/>
      </p:ext>
    </p:extLst>
  </p:cSld>
  <p:clrMapOvr>
    <a:masterClrMapping/>
  </p:clrMapOvr>
  <mc:AlternateContent xmlns:mc="http://schemas.openxmlformats.org/markup-compatibility/2006">
    <mc:Choice xmlns:p14="http://schemas.microsoft.com/office/powerpoint/2010/main" Requires="p14">
      <p:transition spd="slow" p14:dur="2000" advTm="19722"/>
    </mc:Choice>
    <mc:Fallback>
      <p:transition spd="slow" advTm="1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76800" cy="1143000"/>
          </a:xfrm>
        </p:spPr>
        <p:txBody>
          <a:bodyPr>
            <a:normAutofit fontScale="90000"/>
          </a:bodyPr>
          <a:lstStyle/>
          <a:p>
            <a:r>
              <a:rPr lang="en-US" dirty="0" smtClean="0"/>
              <a:t>Active vs. passive instruments</a:t>
            </a:r>
            <a:endParaRPr lang="en-US" dirty="0"/>
          </a:p>
        </p:txBody>
      </p:sp>
      <p:sp>
        <p:nvSpPr>
          <p:cNvPr id="3" name="Content Placeholder 2"/>
          <p:cNvSpPr>
            <a:spLocks noGrp="1"/>
          </p:cNvSpPr>
          <p:nvPr>
            <p:ph idx="1"/>
          </p:nvPr>
        </p:nvSpPr>
        <p:spPr>
          <a:xfrm>
            <a:off x="457200" y="1600200"/>
            <a:ext cx="4572000" cy="4525963"/>
          </a:xfrm>
        </p:spPr>
        <p:txBody>
          <a:bodyPr>
            <a:normAutofit fontScale="70000" lnSpcReduction="20000"/>
          </a:bodyPr>
          <a:lstStyle/>
          <a:p>
            <a:r>
              <a:rPr lang="en-US" dirty="0" smtClean="0"/>
              <a:t>many of the common sensors are no longer passive in the strict sense indicated in text (e.g., wind speed sensor no longer connected to just a dial)</a:t>
            </a:r>
          </a:p>
          <a:p>
            <a:r>
              <a:rPr lang="en-US" i="1" dirty="0" smtClean="0"/>
              <a:t>Passive- energy of output signal obtained from input signal</a:t>
            </a:r>
          </a:p>
          <a:p>
            <a:r>
              <a:rPr lang="en-US" i="1" dirty="0" smtClean="0"/>
              <a:t>Active- have own power supply</a:t>
            </a:r>
          </a:p>
          <a:p>
            <a:r>
              <a:rPr lang="en-US" dirty="0" smtClean="0"/>
              <a:t>My view:</a:t>
            </a:r>
          </a:p>
          <a:p>
            <a:pPr lvl="1"/>
            <a:r>
              <a:rPr lang="en-US" dirty="0" smtClean="0"/>
              <a:t>Passive- radiometer- responds to environment</a:t>
            </a:r>
          </a:p>
          <a:p>
            <a:pPr lvl="1"/>
            <a:r>
              <a:rPr lang="en-US" dirty="0" smtClean="0"/>
              <a:t>Active-radar/</a:t>
            </a:r>
            <a:r>
              <a:rPr lang="en-US" dirty="0" err="1" smtClean="0"/>
              <a:t>lidar</a:t>
            </a:r>
            <a:r>
              <a:rPr lang="en-US" dirty="0" smtClean="0"/>
              <a:t>- </a:t>
            </a:r>
            <a:r>
              <a:rPr lang="en-US" dirty="0"/>
              <a:t>requires </a:t>
            </a:r>
            <a:r>
              <a:rPr lang="en-US" dirty="0" smtClean="0"/>
              <a:t>energy source to create input</a:t>
            </a:r>
            <a:endParaRPr lang="en-US"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179" t="16194" r="24030"/>
          <a:stretch/>
        </p:blipFill>
        <p:spPr bwMode="auto">
          <a:xfrm>
            <a:off x="7194375" y="3280011"/>
            <a:ext cx="1815228" cy="24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3718161"/>
            <a:ext cx="1952243" cy="200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0pinionsvary.files.wordpress.com/2013/01/barome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0994" y="685800"/>
            <a:ext cx="2335169" cy="234553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11218961"/>
      </p:ext>
    </p:extLst>
  </p:cSld>
  <p:clrMapOvr>
    <a:masterClrMapping/>
  </p:clrMapOvr>
  <mc:AlternateContent xmlns:mc="http://schemas.openxmlformats.org/markup-compatibility/2006">
    <mc:Choice xmlns:p14="http://schemas.microsoft.com/office/powerpoint/2010/main" Requires="p14">
      <p:transition spd="slow" p14:dur="2000" advTm="68303"/>
    </mc:Choice>
    <mc:Fallback>
      <p:transition spd="slow" advTm="6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 </a:t>
            </a:r>
            <a:r>
              <a:rPr lang="en-US" dirty="0" err="1" smtClean="0"/>
              <a:t>vs</a:t>
            </a:r>
            <a:r>
              <a:rPr lang="en-US" dirty="0" smtClean="0"/>
              <a:t> digital</a:t>
            </a:r>
            <a:endParaRPr lang="en-US" dirty="0"/>
          </a:p>
        </p:txBody>
      </p:sp>
      <p:sp>
        <p:nvSpPr>
          <p:cNvPr id="3" name="Content Placeholder 2"/>
          <p:cNvSpPr>
            <a:spLocks noGrp="1"/>
          </p:cNvSpPr>
          <p:nvPr>
            <p:ph idx="1"/>
          </p:nvPr>
        </p:nvSpPr>
        <p:spPr>
          <a:xfrm>
            <a:off x="304800" y="1752600"/>
            <a:ext cx="4724400" cy="4525963"/>
          </a:xfrm>
        </p:spPr>
        <p:txBody>
          <a:bodyPr>
            <a:normAutofit fontScale="55000" lnSpcReduction="20000"/>
          </a:bodyPr>
          <a:lstStyle/>
          <a:p>
            <a:r>
              <a:rPr lang="en-US" dirty="0" smtClean="0"/>
              <a:t>Analog- continuous measured response to changes in the environment- requires a transducer to convert from input change to continuous output </a:t>
            </a:r>
          </a:p>
          <a:p>
            <a:r>
              <a:rPr lang="en-US" dirty="0" smtClean="0"/>
              <a:t>Digital- discrete output signal as a function of input signal</a:t>
            </a:r>
          </a:p>
          <a:p>
            <a:r>
              <a:rPr lang="en-US" dirty="0" smtClean="0"/>
              <a:t>Many mechanical type of analog sensors where dial or scale is transducer</a:t>
            </a:r>
          </a:p>
          <a:p>
            <a:r>
              <a:rPr lang="en-US" dirty="0" smtClean="0"/>
              <a:t>Many electronic type of analog sensors where environmental change is measured by voltage changes</a:t>
            </a:r>
          </a:p>
          <a:p>
            <a:r>
              <a:rPr lang="en-US" dirty="0" smtClean="0"/>
              <a:t>Analog: information </a:t>
            </a:r>
            <a:r>
              <a:rPr lang="en-US" dirty="0"/>
              <a:t>is translated into electric pulses of varying </a:t>
            </a:r>
            <a:r>
              <a:rPr lang="en-US" dirty="0" smtClean="0"/>
              <a:t>amplitude</a:t>
            </a:r>
          </a:p>
          <a:p>
            <a:r>
              <a:rPr lang="en-US" dirty="0" smtClean="0"/>
              <a:t>Digital:  </a:t>
            </a:r>
            <a:r>
              <a:rPr lang="en-US" dirty="0"/>
              <a:t>translation of information </a:t>
            </a:r>
            <a:r>
              <a:rPr lang="en-US" dirty="0" smtClean="0"/>
              <a:t>into </a:t>
            </a:r>
            <a:r>
              <a:rPr lang="en-US" dirty="0"/>
              <a:t>binary format (zero or one) where each bit is representative of two distinct amplitudes. </a:t>
            </a:r>
            <a:endParaRPr lang="en-US" dirty="0" smtClean="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93371"/>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xIQEhEUExMVEhAWGBsYFxcWGRkWGBcXFhEWGBcUFBQYHCogGBomHRsYITItJisrLi4vFx8zODMsNygtLisBCgoKDQwOFAwPFCwcFBwsLCwsLCwsLCw3KywsLCwrLC4sLCwsKyw3LCwsLCw3LCwsLDcsLDcrKywsKywsLCssLP/AABEIAMgA/AMBIgACEQEDEQH/xAAbAAEAAwEBAQEAAAAAAAAAAAAABAUGAwIBB//EAE8QAAICAQEGAgMJCgsGBwAAAAECAAMRBAUGEhMhMUFRFCJhIzIzU3FzgZLRFTRCUnKRk7GysyRDVWJjdIKUobTTBxYlVLXDRGSDwdLU4f/EABUBAQEAAAAAAAAAAAAAAAAAAAAB/8QAFREBAQAAAAAAAAAAAAAAAAAAAAH/2gAMAwEAAhEDEQA/AP3GIkXaevTTVWXWHFdaljgZPTwUeJPYDxJECVEyej2zrK7dO2qStKNUxREHwlD8JepbHyQ5ZVbOAADgZPjrICIiAiZj7q6rWW2Lo+VVp6nKNqLFazjdejpVUCuQp6FuLBOQOxkzd7adzvfRqAg1FHBk154bK7FJS0A+9yVcYyccPtEC7iIgIiUm39q2o9On0wRtVdxN7oTw11IPWtYKMn1iigdBlu/gQu4lDsrady6mzSako1gQW1WIpRbKy3Cw4CThlbGcE9HXtmX0BERARKnePax0yIK1FmoucVUocgF2yeJsdeBVDO2PBTOOydrWnUW6XUKi2qgtraviCW1E8LEBuoZGwD1Pv0PjAvIiICIlFvHtm2lqadNULtVbxMqsSqCusAuzuAeHuqj+c6wL2JA2JtRNXSlqZAbIKnHEjKcMjYPvgQRJ8BETjrNStNdljkKiKzsT2CqpJJ+gQO0TJbE3quY6b0ulKa9UoaixGJXiZeIae0MMrZjsezYbtjrrYCIiAiIgJmt4gdTqtLpAM1A+kX+1KmHKr9oazBPsQjxmkJx1PQTN7nKbjqdYwwdQ+Ks+GnqytPTP4WXf+35AQJO+2iN2i1AU4sVeZW3X1bKjzEcY8Qyg+XnLPZusF9VVq+9sRXHXOOJQcZEkzN7gjl6ZtOSSdLbZR17hUfiqyR3PKas/TA0koN9dc9enFdRK36h109RAyVazPE+P5qB2/sy/mYY+k7UA716KrJ6fx+oA4RnH4NYJPzi+2BfbO0NenqrqqUJWihVAGMAD2eMotsk0bQ0NwwEuD6Z+oHrcPNpPbtlLB37sommmf37qzorbAMtQV1C/Lp7Ftz7fenp4wNBE5aW8WIjr71lDDx6EZnWAmb3ZrNuo1+qJyHs5NXUkCuheEhPDBs5h6eOR4S129tAabTai4jPLrZwM44iqkhQfMnAHyyPuloTp9Hp62xx8AZyOzWWEvY30uzH6YELe0Cq3Q6rtyrxWx645eoU1ENjw4ih+ULNJKje7Q+kaPU1jAcoWQn8GxPXrfp5Oqn6JK2LrhqdPRcoIFtaOAe440DYOPEZxAmxE8uwAJPQAZJ9ggZ2hBqNp2uRldJUtanwFt547MeTBFrz7HWfN7SabNFqh2ruFVnb4LUe5+PfFnLPsGT4T1uJUTp2vbq+qte8nr712xWBnuBWEA9gEtNv7OGq02ooOMW1snXoMspAyR4ZgT4lTurtP0rSUWnPGygOD3Fi+rYrDwIYEEeEtoCZrZFYu2jrr88QqWvTJ5KQvNsUeOcuufP1fKaQnHU9BM3/s9y+kF5GH1NlmoPXJxY55YY+a1hF/siB82Wvou0NTSMCrUqNTWvbFobh1GOn4RKOceJYn3000zW+i8oabVjAbTWgsfOi0iu5e/kVfH41a+U0gOeo6iB9mf39f+AahQcG1RSPM85xWVUeJIY4mgmZ3wcPbs2jiA5mqWwj8Lh0yNfkezjWsH2NAk7z7LNmieuv4WtVek44iLaCHrYKO54lHTse3Yyy2Rr11NFNye9sRXHj74ZxnxkuZvcRRXTfQOno+purx4BS/NrVfYK7EH0YgaSIiAiIgVW82z7NTQ1NbisWFVsbrkVFvdAmPwiuV9nET3llRUqKqqAqKAqgDAAAwAAOwxPcQEzezm5W0tXXgBbq671x0yVzVZ08T0Qn8pZpJnd4QatXs68duN9O/5F6ZAA+crrOfIHzgaEnEz25CcVNmo4cNqbrLflTmFaiD3INaqw9jSRvnqmq0OqZDw2Gsohzgh7PUUj2gsD9En7J0Q09FNSjC1oqAeXCoECXPjqCCD2PSfYgZ/cl+HTnT5HFpbHowPBEY8r2/BlOp7kEzQTNUL6PtS0deXq6Q48udp8Iw+Vq2T6KjNLAzm+NnH6LpR31Nyhh/RVHm2nzAIULnwLrNHM3phz9p3P8AgaWlagfDmXnmWAeRCLVn8pZpICZrcZileo07d9NqLKx26oxFtR6eaWLn25mlmbVhRtQjrjVacEeXHpnIOPL1bRnz6eUDSSg33vddI9dRxdey0Vntwm5grODkdVTiYe1RL+ZrU51G06k68rSVG1vI3Xhq61PTutYsOP6RT4QL/RaZaa660AVK1VFA7BVUAAezAnaIgZzdo8nUa/S56Cz0isdRhNQMsBnuOaLDnPdiPCaOZzbFfJ1+i1AHS0NpbD26MDbST5kOrKPnWM0cCj321bVaK/gwbbAKawexsvYVID5DLD5Ja6HSrTXXWvvUUKO3ZRgZx4yi26ov12go7isvqmGPi15SHP5Vp6ezPhNJAj7R0a31W1OMpYjIw/mupU/4GVW5mpd9KiWHN1Baiw5zlqW4eP8AtKFfHXHFjJxmXszWmr9G2naOvL1lYsHbAvoARwPa1ZQ/+mx8YGlmbuAu2rX4jTaZienZtTYoAJ8PVqyPkaaSZjc4863aGp6e6ag1Ic59y0w5SjywX5rjHxkDTyo2Xs96tTrXwBVc1brg93FXBYxXwJ4V+XA8pbxAREQEREBERASm3v2adTpLkTAtAFlRPhbUwdPDtxKAfYTLmIGI+66bVt0FVeeCsjU6peoNVlJHL09uPevzckj+hIwQZt5zroVSxVVUscsQACxwBliO5wAPonSAiIgUO9+jsapL6c+kaZ+agGM2KARZSc+DISPlCnwxPl++GkXTDULaLAw9REPFY7ntWtY68Wens6+Uv5Dr2Vp1tNy01LeehsCKHPysBk//AJAg7pbNeijNvXU3MbrskHFlmMoCOmFGEHsUS6iICUG9+idq69RUC1+lfnIowS68JW2rt+EhYD28PlL+IFC++GiFAu5ylT0CL1sL4J5QqHrczoRjHhPu6OhsSp7rxjVahubYpOeDIASkHyRQB8vEemcSxGy6Bdz+TXzyMczhHHjGMcWM9sCTICIiBWbx7K9LoasNy7AVetxj1LK2DI3UdsjB8wSJC2PvTTZSzXOlF1ORqK2bhNboDxdGweE44gfEEGaCQNfsTTah0e6iu1096zqGI9nXuPl8esCp3Spa1tRrrAwbUkCtWBUpp6iwqHCeoLZazr8Z4dhpYiAlFvds17qktp++dM/OqHgxVSGqboThlJHTx4T4S9iBl9fvhUdGL9ORZdaAtNQI4zcx4eAqeo4Sct5BSZcbv7O9F01NOeJkQBm/Gc9XbHhliT7Mz1TsfTpc960ot7jDOB6xHTx+gfLgSdAREQEREBERAREQEREBERAREQERECg3u3kGgRCE5tjliEBweCqtrLX+RVX85UeM66vejS1Css5PMrNqBFawtWoBLDgB7A5+TM5bT3aXVakXWu3LSvgrSt7KiCzZdi6OCc4UY9nXPSV+k3NasVrzgy106ihMqciu9gawTnrwAcPtAEC0bezRh605ueZw8LBWNfugyga3HCpbwBPWQ699tOosNx5TLfdSqgNYzDT2cLWcKjIXGCfIeMqF3BuxSp1KtXWKCAUYkNQwzy/X4UVhnPTOcdcZzKXcy2q1r6L0XUNZqCeOsunL1Nxs4eEOCGXJ65656iBc6rezR1cHFcMPXzQQGYCo9rGKj1VJIAJ7k4nneTeIaSqmxUFnNYKpZhXWOJCwZ7CCFBx498zH7b3c1GmTkaVLbFfSJpmbhRlc1u5XqXBpOXbJOVw3QdMjYbT2NbZp6K67VSyrgzxoLKrAqgFbKzgkeIwQQcQPOg3hZ105sqWo22Og91VgQlbOLKmUYtUhSemMD5J10W9miuJFd6MQrP4j1E984yOqjzHlKPRbi8sVcViEC626xK0NaYt0rUculeLNYwQepJ7+eZU7vbE1lrrXajV1VaKzTI1lYQgua1UHFjC04U5KhR07dRINjVvbomDMNQhC8Oe/8YcJwjGWye2PIzm+9NRu0ddWLU1LWqHBxwGlQSCuOp7jwxiVu0Nz7XIau9UYU6arqHwx01ljkko6sFbiHQEH1e/WfNn7m2V26OxrlPIu1NpCqQG9K7AZY44evnKNlERAREQEREBERAREQEREBERAREQEREBERAREQEREBE+Yn2AiIgIiICIiAiIgIiICIiAiIgIiICIiAiIgIiICIiAiIgIiICIiAiIgIiICCYiAiIgIiICIiAiIgIiICIiAiIgIiICIiAiIgIiICIiAiIgIiICIiAiIgIiICIiAiIgIiICIiAiIgIiIHiyxVGWIUeZOB/jOXp1XxifWH2yq3sUEaQHBHpVPf8oy1fQVHvUh+VVP/tAenVfGJ9YfbHp1XxifWH2x6DVjHLTB8OEfZPP3No+Jr+ov2QPXptXxifWH2z3VqEY4V1Y+QIP6px+5lHxNX1F+yV76OqrWabgrSvNV49VQufWoOOggXcREBERAr9btzS0NwW6imp8Z4XsVTg9jgntI/wDvVoP+c036Wv8A+U+6OpW1WryAelXcA49RpZejJ+Iv5hArjvPoR09L0+cZ+FTtjOe/lOi7waQ4I1NBB/pE+2TDpk/EX8wj0ZPxF/MIEQ7e0n/M0/pE+2TdPelihkZXU9ipBB+QiefRa/xF+qJG2OoC2ADA5tn7wwJ8REBPjEAZPQCfZVb1j+Ba3+r2/uWgTfTqvjE+sv2x6dV8Yn1h9s4bN0tfJq9RfeL+CPxRO3oFPxVf1V8O3hA++nVfGJ9YfbHptXxifWH2zx9zKPia/qL9kfcyj4mr6i/ZA6LrKycCxCfyh9s7zLb6bPpTS8SVVowu02CqKCM66gHBA8uk1MBERATyzgdyB8s9Sg1+iqv1qLbWlqChmAsUOAwuUcQDDoepgXosHmPzz1K0bvaMf+Fo/RJ9kn1VKihVAVQMAAYAA7AAdhApt6e2k/rVP7Rl5KbeYerpvZqacfpQJcwEREBKnXffmk+bv/7MtpU65savSe1Lv+0fsgW0REBERAqtAf4Xq/Lhp/ZslrKnQH+GawfzKf1W/ZLaAiIgJB2T72z52z94ZOkHZPvbPnbP3hgToiICV+8K50uqHnTYOvX+KbuJYSDtz721HzT/ALswOuzPgafyF/YEkyNsz4Gn8hf2BJMBERAzn+0D7yb5/S/9Qomjmc/2gfeTfP6X/qFE0cBERAShtP8AxOof+Ut/w1NH2y+mdvJ+61Hl6Fd+carTY/WYGiiIgU+8vvdP/WaP3olxIW1dEblrAOCttdnXyrsViPzAybAREQEp9offmi/Iv/VVLiUe3tLqTdprNOtTmsWBha5RcOqAdVRiT0PhAvIlGbtpY+B0fF8/bj/Lz5XdtPxp0f0X3f8A14F7EpTdtHI9x0mPH3e3P0e4T7ztofE6T9Pb/oQPGzvv/XfNab9eol5KbY2ivW7UXXipWtFaha2ZwBVx+sWZF6kv2x4d+vS5ihERASDsntZ87Z+8MnSp066ms2BaqipsZlLWspIZs9VFTAfngW0Sv52q+Jo/Tv8A6Ec3VfE0fp3/ANCBYSFtv731HzT/ALszxztV8TR+nf8A0JH2h6XZXYnJp9dWX4d+nEpGT7iIE/ZnwNP5C/sCSZx0dRSutT3VQDjtkKB0naAiIgZ3f/7yb57Tf5+iaKUu+Gisv0rpUvHZx0sF4gmeXqarD6x6DopnI7V138nn+8VQL+JQfdbXfyef7xVH3W138nn+8VQL+Z68f8Wo/qd3+Z03jPX3W138nn+8VThoKtVbrkvt0/IqTT2VfCJYSz3UMPe9uiNA00REBERAREQEREBERAREQESo3s19mn0ttlZVbF4eEsOIZaxV7ZGe8zWv3k1Wjtt0+osSxwtNqW1U49R9XXS6PU1vQ5YYPEemT1xwwN5EzKb4KbVQae/lNedOt3qcs2q7Kwxx8XCCpGcdcHylZsvfWxmAamy6sU22l1REY8uxxgV809PVC+JLEHoMkBuYmI/3659XFQvA66nTVPxFLFKX2oCVapypPCSO/Q9PCTt8tr6jTvQK25NDBuO80PqFRgyBEZUYcAOWPEfxQPGBqYmPr3u4FWyxhYo0puIoXiDsL+WOW7MDknA4SvQnqek+ajf9KyUfSapLg9VfLIqDFtQLTXg8zhI9z756FgO4YANjEyl2/NSUta1F4ZLmpsrPLU1ulYc8yxnFYHCVx63UsAMk4knd/eA6vUWhfgPR9PdXkYb3cWkhuvkq/wCMDRREQEREBERAREQEREBERAREQEREBERAREQERECFtjZqaql6XLBGxkqcN0YMMH5QJVHc3TsLeN7rHsNZax7Cz4os5lagkYChvIdcz5ECrbdK86tHHBXp11J1GBdYwOVJJXTmvhV2fv62OpI69JPt3E0rKE4rgnLesgPjiSx2chsDrhjkeHQZyM5RA96XcvToGHHa5aymwklff6cg14wowOgBHsk/bewxqSjrddp7VBAap+HKlgSrKejdunTI6xECt1m5tIodKgS/INKh3Kg5s5nE7qpYNx9cgHHke0rNkblPZY9urZ88yiytTbzbA2mFmDZYVA4SXOAPADrkkREC11u5dNjcYssRje95I4W620Cl1CspGCoHhkeBk7Ye7tWkYsjOx5VVPrEe8o4+DsO/rHPyREC4iIgIiICIiAiIgIiICIi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soulargrooves.com/new/wp-content/uploads/2012/11/analog-signa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191000"/>
            <a:ext cx="32004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37130612"/>
      </p:ext>
    </p:extLst>
  </p:cSld>
  <p:clrMapOvr>
    <a:masterClrMapping/>
  </p:clrMapOvr>
  <mc:AlternateContent xmlns:mc="http://schemas.openxmlformats.org/markup-compatibility/2006">
    <mc:Choice xmlns:p14="http://schemas.microsoft.com/office/powerpoint/2010/main" Requires="p14">
      <p:transition spd="slow" p14:dur="2000" advTm="87378"/>
    </mc:Choice>
    <mc:Fallback>
      <p:transition spd="slow" advTm="8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sp>
        <p:nvSpPr>
          <p:cNvPr id="3" name="Content Placeholder 2"/>
          <p:cNvSpPr>
            <a:spLocks noGrp="1"/>
          </p:cNvSpPr>
          <p:nvPr>
            <p:ph idx="1"/>
          </p:nvPr>
        </p:nvSpPr>
        <p:spPr/>
        <p:txBody>
          <a:bodyPr>
            <a:normAutofit lnSpcReduction="10000"/>
          </a:bodyPr>
          <a:lstStyle/>
          <a:p>
            <a:r>
              <a:rPr lang="en-US" dirty="0" smtClean="0"/>
              <a:t>Calibration standards- NIST</a:t>
            </a:r>
          </a:p>
          <a:p>
            <a:r>
              <a:rPr lang="en-US" dirty="0" smtClean="0"/>
              <a:t>Performance- framework for testing instrument typically in laboratory</a:t>
            </a:r>
          </a:p>
          <a:p>
            <a:r>
              <a:rPr lang="en-US" dirty="0" smtClean="0"/>
              <a:t>Exposure- WMO. Difficult to follow in all cases</a:t>
            </a:r>
          </a:p>
          <a:p>
            <a:r>
              <a:rPr lang="en-US" dirty="0" smtClean="0"/>
              <a:t>Procedural- sampling and averaging periods</a:t>
            </a:r>
          </a:p>
          <a:p>
            <a:pPr lvl="1"/>
            <a:r>
              <a:rPr lang="en-US" dirty="0" smtClean="0"/>
              <a:t>NWS/FAA uses 30 sec wind </a:t>
            </a:r>
            <a:r>
              <a:rPr lang="en-US" dirty="0" err="1" smtClean="0"/>
              <a:t>vs</a:t>
            </a:r>
            <a:r>
              <a:rPr lang="en-US" dirty="0" smtClean="0"/>
              <a:t> RAWS 10 min average</a:t>
            </a:r>
          </a:p>
          <a:p>
            <a:r>
              <a:rPr lang="en-US" dirty="0" smtClean="0"/>
              <a:t>See Appendix of text but mostly beyond scope of this class</a:t>
            </a:r>
            <a:endParaRPr lang="en-US" dirty="0"/>
          </a:p>
        </p:txBody>
      </p:sp>
      <p:pic>
        <p:nvPicPr>
          <p:cNvPr id="8194" name="Picture 2" descr="http://www.lasallenonprofitcenter.org/wp-content/uploads/double-standard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2438400" cy="233299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91433115"/>
      </p:ext>
    </p:extLst>
  </p:cSld>
  <p:clrMapOvr>
    <a:masterClrMapping/>
  </p:clrMapOvr>
  <mc:AlternateContent xmlns:mc="http://schemas.openxmlformats.org/markup-compatibility/2006">
    <mc:Choice xmlns:p14="http://schemas.microsoft.com/office/powerpoint/2010/main" Requires="p14">
      <p:transition spd="slow" p14:dur="2000" advTm="107893"/>
    </mc:Choice>
    <mc:Fallback>
      <p:transition spd="slow" advTm="10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1143000"/>
          </a:xfrm>
        </p:spPr>
        <p:txBody>
          <a:bodyPr/>
          <a:lstStyle/>
          <a:p>
            <a:r>
              <a:rPr lang="en-US" dirty="0" smtClean="0"/>
              <a:t>Calibration</a:t>
            </a:r>
            <a:endParaRPr lang="en-US" dirty="0"/>
          </a:p>
        </p:txBody>
      </p:sp>
      <p:sp>
        <p:nvSpPr>
          <p:cNvPr id="3" name="Content Placeholder 2"/>
          <p:cNvSpPr>
            <a:spLocks noGrp="1"/>
          </p:cNvSpPr>
          <p:nvPr>
            <p:ph idx="1"/>
          </p:nvPr>
        </p:nvSpPr>
        <p:spPr>
          <a:xfrm>
            <a:off x="152400" y="1951037"/>
            <a:ext cx="8229600" cy="4983163"/>
          </a:xfrm>
        </p:spPr>
        <p:txBody>
          <a:bodyPr>
            <a:normAutofit/>
          </a:bodyPr>
          <a:lstStyle/>
          <a:p>
            <a:r>
              <a:rPr lang="en-US" b="1" dirty="0"/>
              <a:t>Calibration</a:t>
            </a:r>
            <a:r>
              <a:rPr lang="en-US" dirty="0"/>
              <a:t> is a comparison between measurements – one of known magnitude </a:t>
            </a:r>
            <a:r>
              <a:rPr lang="en-US" dirty="0" smtClean="0"/>
              <a:t>made with </a:t>
            </a:r>
            <a:r>
              <a:rPr lang="en-US" dirty="0"/>
              <a:t>one </a:t>
            </a:r>
            <a:r>
              <a:rPr lang="en-US" dirty="0" smtClean="0"/>
              <a:t>device (standard) </a:t>
            </a:r>
            <a:r>
              <a:rPr lang="en-US" dirty="0"/>
              <a:t>and another measurement made in as similar a way as possible with a second </a:t>
            </a:r>
            <a:r>
              <a:rPr lang="en-US" dirty="0" smtClean="0"/>
              <a:t>device (test)</a:t>
            </a:r>
            <a:endParaRPr lang="en-US" dirty="0"/>
          </a:p>
          <a:p>
            <a:r>
              <a:rPr lang="en-US" dirty="0" smtClean="0"/>
              <a:t>Intended to reduce as much as possible the systematic (bias) errors </a:t>
            </a:r>
          </a:p>
          <a:p>
            <a:pPr marL="0" indent="0">
              <a:buNone/>
            </a:pPr>
            <a:endParaRPr lang="en-US" dirty="0"/>
          </a:p>
        </p:txBody>
      </p:sp>
      <p:pic>
        <p:nvPicPr>
          <p:cNvPr id="9218" name="Picture 2" descr="http://www.cartoonstock.com/newscartoons/cartoonists/cga/lowres/science-scientists-scientist-committees-scientist-discoveries-cgan2953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9" y="1"/>
            <a:ext cx="2764971" cy="215667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4273648"/>
      </p:ext>
    </p:extLst>
  </p:cSld>
  <p:clrMapOvr>
    <a:masterClrMapping/>
  </p:clrMapOvr>
  <mc:AlternateContent xmlns:mc="http://schemas.openxmlformats.org/markup-compatibility/2006">
    <mc:Choice xmlns:p14="http://schemas.microsoft.com/office/powerpoint/2010/main" Requires="p14">
      <p:transition spd="slow" p14:dur="2000" advTm="57754"/>
    </mc:Choice>
    <mc:Fallback>
      <p:transition spd="slow" advTm="5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Sources of Error</a:t>
            </a:r>
            <a:endParaRPr lang="en-US" dirty="0"/>
          </a:p>
        </p:txBody>
      </p:sp>
      <p:sp>
        <p:nvSpPr>
          <p:cNvPr id="3" name="Content Placeholder 2"/>
          <p:cNvSpPr>
            <a:spLocks noGrp="1"/>
          </p:cNvSpPr>
          <p:nvPr>
            <p:ph idx="1"/>
          </p:nvPr>
        </p:nvSpPr>
        <p:spPr>
          <a:xfrm>
            <a:off x="152400" y="1905000"/>
            <a:ext cx="8229600" cy="4525963"/>
          </a:xfrm>
        </p:spPr>
        <p:txBody>
          <a:bodyPr>
            <a:normAutofit fontScale="85000" lnSpcReduction="20000"/>
          </a:bodyPr>
          <a:lstStyle/>
          <a:p>
            <a:r>
              <a:rPr lang="en-US" dirty="0" smtClean="0"/>
              <a:t>Static- measured when environmental conditions remain constant</a:t>
            </a:r>
          </a:p>
          <a:p>
            <a:pPr lvl="1"/>
            <a:r>
              <a:rPr lang="en-US" dirty="0" smtClean="0"/>
              <a:t>Can be random or systematic</a:t>
            </a:r>
          </a:p>
          <a:p>
            <a:r>
              <a:rPr lang="en-US" dirty="0" smtClean="0"/>
              <a:t>Dynamic- as environmental conditions change, a sensor may exhibit a lag in responding to those changes</a:t>
            </a:r>
          </a:p>
          <a:p>
            <a:r>
              <a:rPr lang="en-US" dirty="0" smtClean="0"/>
              <a:t>Drift- arise due to physical changes in the sensor over time</a:t>
            </a:r>
          </a:p>
          <a:p>
            <a:r>
              <a:rPr lang="en-US" dirty="0" smtClean="0"/>
              <a:t>Exposure- imperfect coupling between the sensor and the environment</a:t>
            </a:r>
          </a:p>
          <a:p>
            <a:pPr lvl="1"/>
            <a:r>
              <a:rPr lang="en-US" dirty="0" smtClean="0"/>
              <a:t>Instrument may measure its peculiar state rather than that of the surrounding environment</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43543"/>
            <a:ext cx="2318657" cy="1738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3543"/>
            <a:ext cx="245745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28898878"/>
      </p:ext>
    </p:extLst>
  </p:cSld>
  <p:clrMapOvr>
    <a:masterClrMapping/>
  </p:clrMapOvr>
  <mc:AlternateContent xmlns:mc="http://schemas.openxmlformats.org/markup-compatibility/2006">
    <mc:Choice xmlns:p14="http://schemas.microsoft.com/office/powerpoint/2010/main" Requires="p14">
      <p:transition spd="slow" p14:dur="2000" advTm="21552"/>
    </mc:Choice>
    <mc:Fallback>
      <p:transition spd="slow" advTm="2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81600" cy="1143000"/>
          </a:xfrm>
        </p:spPr>
        <p:txBody>
          <a:bodyPr/>
          <a:lstStyle/>
          <a:p>
            <a:r>
              <a:rPr lang="en-US" dirty="0" smtClean="0"/>
              <a:t>Siting  Errors</a:t>
            </a:r>
            <a:endParaRPr lang="en-US" dirty="0"/>
          </a:p>
        </p:txBody>
      </p:sp>
      <p:sp>
        <p:nvSpPr>
          <p:cNvPr id="3" name="Content Placeholder 2"/>
          <p:cNvSpPr>
            <a:spLocks noGrp="1"/>
          </p:cNvSpPr>
          <p:nvPr>
            <p:ph idx="1"/>
          </p:nvPr>
        </p:nvSpPr>
        <p:spPr>
          <a:xfrm>
            <a:off x="457200" y="2514600"/>
            <a:ext cx="8229600" cy="4525963"/>
          </a:xfrm>
        </p:spPr>
        <p:txBody>
          <a:bodyPr>
            <a:normAutofit fontScale="92500" lnSpcReduction="20000"/>
          </a:bodyPr>
          <a:lstStyle/>
          <a:p>
            <a:pPr>
              <a:lnSpc>
                <a:spcPct val="90000"/>
              </a:lnSpc>
            </a:pPr>
            <a:r>
              <a:rPr lang="en-US" dirty="0" smtClean="0"/>
              <a:t>Metadata errors</a:t>
            </a:r>
          </a:p>
          <a:p>
            <a:pPr>
              <a:lnSpc>
                <a:spcPct val="90000"/>
              </a:lnSpc>
            </a:pPr>
            <a:r>
              <a:rPr lang="en-US" dirty="0" smtClean="0"/>
              <a:t>Instrument errors (exposure, maintenance, sampling)</a:t>
            </a:r>
          </a:p>
          <a:p>
            <a:pPr>
              <a:lnSpc>
                <a:spcPct val="90000"/>
              </a:lnSpc>
            </a:pPr>
            <a:r>
              <a:rPr lang="en-US" dirty="0" smtClean="0"/>
              <a:t>Local siting errors (e.g., artificial heat source, overhanging vegetation, observation at variable height above ground due to snowpack)</a:t>
            </a:r>
          </a:p>
          <a:p>
            <a:pPr>
              <a:lnSpc>
                <a:spcPct val="90000"/>
              </a:lnSpc>
            </a:pPr>
            <a:r>
              <a:rPr lang="en-US" dirty="0" smtClean="0"/>
              <a:t>“Errors of representativeness” – correct observations that are capturing phenomena that are not representative of surroundings on broader scale (e.g., observations in vegetation-free valleys and basins surrounded by forested mountains)</a:t>
            </a:r>
          </a:p>
          <a:p>
            <a:endParaRPr lang="en-US" dirty="0"/>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551" y="0"/>
            <a:ext cx="3242792"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3217170"/>
      </p:ext>
    </p:extLst>
  </p:cSld>
  <p:clrMapOvr>
    <a:masterClrMapping/>
  </p:clrMapOvr>
  <mc:AlternateContent xmlns:mc="http://schemas.openxmlformats.org/markup-compatibility/2006">
    <mc:Choice xmlns:p14="http://schemas.microsoft.com/office/powerpoint/2010/main" Requires="p14">
      <p:transition spd="slow" p14:dur="2000" advTm="122955"/>
    </mc:Choice>
    <mc:Fallback>
      <p:transition spd="slow" advTm="12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Sensor performance characteristics </a:t>
            </a:r>
            <a:br>
              <a:rPr lang="en-US" dirty="0" smtClean="0"/>
            </a:br>
            <a:r>
              <a:rPr lang="en-US" dirty="0" smtClean="0"/>
              <a:t>or specifications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Most specifications are defined statically, i.e., when the environment in which the sensor is exposed is not changed, e.g. controlled laboratory</a:t>
            </a:r>
          </a:p>
          <a:p>
            <a:r>
              <a:rPr lang="en-US" dirty="0" smtClean="0"/>
              <a:t>You get what you pay for</a:t>
            </a:r>
          </a:p>
          <a:p>
            <a:pPr lvl="1"/>
            <a:r>
              <a:rPr lang="en-US" dirty="0" smtClean="0"/>
              <a:t>Manufacturers develop instruments for specific markets and customers</a:t>
            </a:r>
          </a:p>
          <a:p>
            <a:pPr lvl="1"/>
            <a:r>
              <a:rPr lang="en-US" dirty="0" smtClean="0"/>
              <a:t>Performance characteristics will vary widely</a:t>
            </a:r>
          </a:p>
          <a:p>
            <a:pPr lvl="1"/>
            <a:r>
              <a:rPr lang="en-US" dirty="0" smtClean="0"/>
              <a:t>Generally calibrated  relative to known standard reference sensors</a:t>
            </a:r>
          </a:p>
          <a:p>
            <a:pPr lvl="1"/>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8328394"/>
      </p:ext>
    </p:extLst>
  </p:cSld>
  <p:clrMapOvr>
    <a:masterClrMapping/>
  </p:clrMapOvr>
  <mc:AlternateContent xmlns:mc="http://schemas.openxmlformats.org/markup-compatibility/2006">
    <mc:Choice xmlns:p14="http://schemas.microsoft.com/office/powerpoint/2010/main" Requires="p14">
      <p:transition spd="slow" p14:dur="2000" advTm="24929"/>
    </mc:Choice>
    <mc:Fallback>
      <p:transition spd="slow" advTm="2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232" t="14337" r="3948"/>
          <a:stretch/>
        </p:blipFill>
        <p:spPr bwMode="auto">
          <a:xfrm>
            <a:off x="1447800" y="1554389"/>
            <a:ext cx="5699125" cy="528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078" t="17868" r="8400" b="47881"/>
          <a:stretch/>
        </p:blipFill>
        <p:spPr bwMode="auto">
          <a:xfrm>
            <a:off x="2743200" y="0"/>
            <a:ext cx="4669971" cy="186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0025797"/>
      </p:ext>
    </p:extLst>
  </p:cSld>
  <p:clrMapOvr>
    <a:masterClrMapping/>
  </p:clrMapOvr>
  <mc:AlternateContent xmlns:mc="http://schemas.openxmlformats.org/markup-compatibility/2006">
    <mc:Choice xmlns:p14="http://schemas.microsoft.com/office/powerpoint/2010/main" Requires="p14">
      <p:transition spd="slow" p14:dur="2000" advTm="83244"/>
    </mc:Choice>
    <mc:Fallback>
      <p:transition spd="slow" advTm="8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vs. Precision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Precision</a:t>
            </a:r>
          </a:p>
          <a:p>
            <a:pPr lvl="1"/>
            <a:r>
              <a:rPr lang="en-US" dirty="0"/>
              <a:t>How well repeated measurements of some quantity agree with one another</a:t>
            </a:r>
          </a:p>
          <a:p>
            <a:pPr lvl="1"/>
            <a:r>
              <a:rPr lang="en-US" dirty="0"/>
              <a:t>A precise instrument can be inaccurate</a:t>
            </a:r>
          </a:p>
          <a:p>
            <a:r>
              <a:rPr lang="en-US" dirty="0" smtClean="0"/>
              <a:t>Accuracy</a:t>
            </a:r>
            <a:endParaRPr lang="en-US" dirty="0" smtClean="0"/>
          </a:p>
          <a:p>
            <a:pPr lvl="1"/>
            <a:r>
              <a:rPr lang="en-US" dirty="0"/>
              <a:t>How close a measurement is to the “true” </a:t>
            </a:r>
            <a:r>
              <a:rPr lang="en-US" dirty="0" smtClean="0"/>
              <a:t>value</a:t>
            </a:r>
            <a:endParaRPr lang="en-US" dirty="0"/>
          </a:p>
          <a:p>
            <a:pPr lvl="1"/>
            <a:r>
              <a:rPr lang="en-US" dirty="0" smtClean="0"/>
              <a:t>Difference </a:t>
            </a:r>
            <a:r>
              <a:rPr lang="en-US" dirty="0"/>
              <a:t>in response between a standard and sensor in varying environmental conditions</a:t>
            </a:r>
          </a:p>
          <a:p>
            <a:pPr lvl="1"/>
            <a:r>
              <a:rPr lang="en-US" dirty="0" smtClean="0"/>
              <a:t>Not </a:t>
            </a:r>
            <a:r>
              <a:rPr lang="en-US" dirty="0" smtClean="0"/>
              <a:t>same as precision as given in text unless there is no bias  (systematic error) in the measurement</a:t>
            </a:r>
          </a:p>
          <a:p>
            <a:pPr lvl="1"/>
            <a:r>
              <a:rPr lang="en-US" dirty="0" smtClean="0"/>
              <a:t>High </a:t>
            </a:r>
            <a:r>
              <a:rPr lang="en-US" dirty="0" smtClean="0"/>
              <a:t>accuracy may be very expensive</a:t>
            </a:r>
          </a:p>
          <a:p>
            <a:pPr lvl="1"/>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07897126"/>
      </p:ext>
    </p:extLst>
  </p:cSld>
  <p:clrMapOvr>
    <a:masterClrMapping/>
  </p:clrMapOvr>
  <mc:AlternateContent xmlns:mc="http://schemas.openxmlformats.org/markup-compatibility/2006">
    <mc:Choice xmlns:p14="http://schemas.microsoft.com/office/powerpoint/2010/main" Requires="p14">
      <p:transition spd="slow" p14:dur="2000" advTm="63183"/>
    </mc:Choice>
    <mc:Fallback>
      <p:transition spd="slow" advTm="6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456" y="1295400"/>
            <a:ext cx="8229600" cy="1143000"/>
          </a:xfrm>
        </p:spPr>
        <p:txBody>
          <a:bodyPr>
            <a:normAutofit fontScale="90000"/>
          </a:bodyPr>
          <a:lstStyle/>
          <a:p>
            <a:pPr lvl="0" fontAlgn="base">
              <a:spcAft>
                <a:spcPct val="0"/>
              </a:spcAft>
            </a:pPr>
            <a:r>
              <a:rPr kumimoji="0" lang="en-US" sz="3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Consider the following shots at a “bulls eye”, where the goal is to hit the X, the true value. While it is certainly best to have observations that are both accurate and precise, it may be too costly to do so. </a:t>
            </a:r>
            <a:r>
              <a:rPr kumimoji="0" lang="en-US" sz="2800" b="0" i="0" u="none" strike="noStrike" cap="none" normalizeH="0" baseline="0" dirty="0" smtClean="0">
                <a:ln>
                  <a:noFill/>
                </a:ln>
                <a:solidFill>
                  <a:schemeClr val="tx1"/>
                </a:solidFill>
                <a:effectLst/>
                <a:latin typeface="Arial" pitchFamily="34" charset="0"/>
                <a:cs typeface="Arial" pitchFamily="34" charset="0"/>
              </a:rPr>
              <a:t/>
            </a:r>
            <a:br>
              <a:rPr kumimoji="0" lang="en-US" sz="2800" b="0" i="0" u="none" strike="noStrike" cap="none" normalizeH="0" baseline="0" dirty="0" smtClean="0">
                <a:ln>
                  <a:noFill/>
                </a:ln>
                <a:solidFill>
                  <a:schemeClr val="tx1"/>
                </a:solidFill>
                <a:effectLst/>
                <a:latin typeface="Arial" pitchFamily="34" charset="0"/>
                <a:cs typeface="Arial" pitchFamily="34" charset="0"/>
              </a:rPr>
            </a:br>
            <a:r>
              <a:rPr kumimoji="0" lang="en-US" sz="6000" b="0" i="0" u="none" strike="noStrike" cap="none" normalizeH="0" baseline="0" dirty="0" smtClean="0">
                <a:ln>
                  <a:noFill/>
                </a:ln>
                <a:solidFill>
                  <a:schemeClr val="tx1"/>
                </a:solidFill>
                <a:effectLst/>
                <a:latin typeface="Arial" pitchFamily="34" charset="0"/>
                <a:cs typeface="Arial" pitchFamily="34" charset="0"/>
              </a:rPr>
              <a:t/>
            </a:r>
            <a:br>
              <a:rPr kumimoji="0" lang="en-US" sz="6000" b="0" i="0" u="none" strike="noStrike" cap="none" normalizeH="0" baseline="0" dirty="0" smtClean="0">
                <a:ln>
                  <a:noFill/>
                </a:ln>
                <a:solidFill>
                  <a:schemeClr val="tx1"/>
                </a:solidFill>
                <a:effectLst/>
                <a:latin typeface="Arial" pitchFamily="34" charset="0"/>
                <a:cs typeface="Arial" pitchFamily="34" charset="0"/>
              </a:rPr>
            </a:br>
            <a:endParaRPr lang="en-US" dirty="0"/>
          </a:p>
        </p:txBody>
      </p:sp>
      <p:grpSp>
        <p:nvGrpSpPr>
          <p:cNvPr id="5" name="Group 1"/>
          <p:cNvGrpSpPr>
            <a:grpSpLocks noChangeAspect="1"/>
          </p:cNvGrpSpPr>
          <p:nvPr/>
        </p:nvGrpSpPr>
        <p:grpSpPr bwMode="auto">
          <a:xfrm>
            <a:off x="-215541" y="2954216"/>
            <a:ext cx="9359541" cy="2057400"/>
            <a:chOff x="2800" y="6795"/>
            <a:chExt cx="8400" cy="1858"/>
          </a:xfrm>
        </p:grpSpPr>
        <p:sp>
          <p:nvSpPr>
            <p:cNvPr id="6" name="AutoShape 25"/>
            <p:cNvSpPr>
              <a:spLocks noChangeAspect="1" noChangeArrowheads="1" noTextEdit="1"/>
            </p:cNvSpPr>
            <p:nvPr/>
          </p:nvSpPr>
          <p:spPr bwMode="auto">
            <a:xfrm>
              <a:off x="2800" y="6795"/>
              <a:ext cx="8400" cy="18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Oval 24"/>
            <p:cNvSpPr>
              <a:spLocks noChangeArrowheads="1"/>
            </p:cNvSpPr>
            <p:nvPr/>
          </p:nvSpPr>
          <p:spPr bwMode="auto">
            <a:xfrm>
              <a:off x="2800" y="6795"/>
              <a:ext cx="1846" cy="185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8" name="Oval 23"/>
            <p:cNvSpPr>
              <a:spLocks noChangeArrowheads="1"/>
            </p:cNvSpPr>
            <p:nvPr/>
          </p:nvSpPr>
          <p:spPr bwMode="auto">
            <a:xfrm>
              <a:off x="9354" y="6795"/>
              <a:ext cx="1846" cy="185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9" name="Oval 22"/>
            <p:cNvSpPr>
              <a:spLocks noChangeArrowheads="1"/>
            </p:cNvSpPr>
            <p:nvPr/>
          </p:nvSpPr>
          <p:spPr bwMode="auto">
            <a:xfrm>
              <a:off x="7138" y="6795"/>
              <a:ext cx="1847" cy="185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0" name="Oval 21"/>
            <p:cNvSpPr>
              <a:spLocks noChangeArrowheads="1"/>
            </p:cNvSpPr>
            <p:nvPr/>
          </p:nvSpPr>
          <p:spPr bwMode="auto">
            <a:xfrm>
              <a:off x="4923" y="6795"/>
              <a:ext cx="1846" cy="1858"/>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1" name="Oval 20"/>
            <p:cNvSpPr>
              <a:spLocks noChangeArrowheads="1"/>
            </p:cNvSpPr>
            <p:nvPr/>
          </p:nvSpPr>
          <p:spPr bwMode="auto">
            <a:xfrm>
              <a:off x="3354" y="7352"/>
              <a:ext cx="738" cy="744"/>
            </a:xfrm>
            <a:prstGeom prst="ellipse">
              <a:avLst/>
            </a:prstGeom>
            <a:solidFill>
              <a:srgbClr val="BBE0E3"/>
            </a:solidFill>
            <a:ln w="9525">
              <a:solidFill>
                <a:srgbClr val="000000"/>
              </a:solidFill>
              <a:round/>
              <a:headEnd/>
              <a:tailEnd/>
            </a:ln>
          </p:spPr>
          <p:txBody>
            <a:bodyPr vert="horz" wrap="square" lIns="78638" tIns="39319" rIns="78638" bIns="3931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Oval 19"/>
            <p:cNvSpPr>
              <a:spLocks noChangeArrowheads="1"/>
            </p:cNvSpPr>
            <p:nvPr/>
          </p:nvSpPr>
          <p:spPr bwMode="auto">
            <a:xfrm>
              <a:off x="5477" y="7352"/>
              <a:ext cx="738" cy="744"/>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3" name="Oval 18"/>
            <p:cNvSpPr>
              <a:spLocks noChangeArrowheads="1"/>
            </p:cNvSpPr>
            <p:nvPr/>
          </p:nvSpPr>
          <p:spPr bwMode="auto">
            <a:xfrm>
              <a:off x="7692" y="7352"/>
              <a:ext cx="739" cy="744"/>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4" name="Oval 17"/>
            <p:cNvSpPr>
              <a:spLocks noChangeArrowheads="1"/>
            </p:cNvSpPr>
            <p:nvPr/>
          </p:nvSpPr>
          <p:spPr bwMode="auto">
            <a:xfrm>
              <a:off x="9908" y="7352"/>
              <a:ext cx="738" cy="744"/>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5" name="Oval 16"/>
            <p:cNvSpPr>
              <a:spLocks noChangeArrowheads="1"/>
            </p:cNvSpPr>
            <p:nvPr/>
          </p:nvSpPr>
          <p:spPr bwMode="auto">
            <a:xfrm>
              <a:off x="5477" y="7352"/>
              <a:ext cx="738" cy="744"/>
            </a:xfrm>
            <a:prstGeom prst="ellipse">
              <a:avLst/>
            </a:prstGeom>
            <a:solidFill>
              <a:srgbClr val="BBE0E3"/>
            </a:solidFill>
            <a:ln w="9525">
              <a:solidFill>
                <a:srgbClr val="000000"/>
              </a:solidFill>
              <a:round/>
              <a:headEnd/>
              <a:tailEnd/>
            </a:ln>
          </p:spPr>
          <p:txBody>
            <a:bodyPr vert="horz" wrap="square" lIns="78638" tIns="39319" rIns="78638" bIns="3931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Oval 15"/>
            <p:cNvSpPr>
              <a:spLocks noChangeArrowheads="1"/>
            </p:cNvSpPr>
            <p:nvPr/>
          </p:nvSpPr>
          <p:spPr bwMode="auto">
            <a:xfrm>
              <a:off x="7692" y="7352"/>
              <a:ext cx="739" cy="744"/>
            </a:xfrm>
            <a:prstGeom prst="ellipse">
              <a:avLst/>
            </a:prstGeom>
            <a:solidFill>
              <a:srgbClr val="BBE0E3"/>
            </a:solidFill>
            <a:ln w="9525">
              <a:solidFill>
                <a:srgbClr val="000000"/>
              </a:solidFill>
              <a:round/>
              <a:headEnd/>
              <a:tailEnd/>
            </a:ln>
          </p:spPr>
          <p:txBody>
            <a:bodyPr vert="horz" wrap="square" lIns="78638" tIns="39319" rIns="78638" bIns="3931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Oval 14"/>
            <p:cNvSpPr>
              <a:spLocks noChangeArrowheads="1"/>
            </p:cNvSpPr>
            <p:nvPr/>
          </p:nvSpPr>
          <p:spPr bwMode="auto">
            <a:xfrm>
              <a:off x="9908" y="7352"/>
              <a:ext cx="738" cy="744"/>
            </a:xfrm>
            <a:prstGeom prst="ellipse">
              <a:avLst/>
            </a:prstGeom>
            <a:solidFill>
              <a:srgbClr val="BBE0E3"/>
            </a:solidFill>
            <a:ln w="9525">
              <a:solidFill>
                <a:srgbClr val="000000"/>
              </a:solidFill>
              <a:round/>
              <a:headEnd/>
              <a:tailEnd/>
            </a:ln>
          </p:spPr>
          <p:txBody>
            <a:bodyPr vert="horz" wrap="square" lIns="78638" tIns="39319" rIns="78638" bIns="3931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Oval 13"/>
            <p:cNvSpPr>
              <a:spLocks noChangeArrowheads="1"/>
            </p:cNvSpPr>
            <p:nvPr/>
          </p:nvSpPr>
          <p:spPr bwMode="auto">
            <a:xfrm>
              <a:off x="3446" y="7538"/>
              <a:ext cx="185"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9" name="Oval 12"/>
            <p:cNvSpPr>
              <a:spLocks noChangeArrowheads="1"/>
            </p:cNvSpPr>
            <p:nvPr/>
          </p:nvSpPr>
          <p:spPr bwMode="auto">
            <a:xfrm>
              <a:off x="3631" y="7817"/>
              <a:ext cx="184"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0" name="Oval 11"/>
            <p:cNvSpPr>
              <a:spLocks noChangeArrowheads="1"/>
            </p:cNvSpPr>
            <p:nvPr/>
          </p:nvSpPr>
          <p:spPr bwMode="auto">
            <a:xfrm>
              <a:off x="3815" y="7445"/>
              <a:ext cx="185"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1" name="Oval 10"/>
            <p:cNvSpPr>
              <a:spLocks noChangeArrowheads="1"/>
            </p:cNvSpPr>
            <p:nvPr/>
          </p:nvSpPr>
          <p:spPr bwMode="auto">
            <a:xfrm>
              <a:off x="5846" y="8281"/>
              <a:ext cx="185"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2" name="Oval 9"/>
            <p:cNvSpPr>
              <a:spLocks noChangeArrowheads="1"/>
            </p:cNvSpPr>
            <p:nvPr/>
          </p:nvSpPr>
          <p:spPr bwMode="auto">
            <a:xfrm>
              <a:off x="6031" y="8096"/>
              <a:ext cx="184" cy="185"/>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3" name="Oval 8"/>
            <p:cNvSpPr>
              <a:spLocks noChangeArrowheads="1"/>
            </p:cNvSpPr>
            <p:nvPr/>
          </p:nvSpPr>
          <p:spPr bwMode="auto">
            <a:xfrm>
              <a:off x="6123" y="8281"/>
              <a:ext cx="185"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4" name="Oval 7"/>
            <p:cNvSpPr>
              <a:spLocks noChangeArrowheads="1"/>
            </p:cNvSpPr>
            <p:nvPr/>
          </p:nvSpPr>
          <p:spPr bwMode="auto">
            <a:xfrm>
              <a:off x="7415" y="7260"/>
              <a:ext cx="185" cy="185"/>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5" name="Oval 6"/>
            <p:cNvSpPr>
              <a:spLocks noChangeArrowheads="1"/>
            </p:cNvSpPr>
            <p:nvPr/>
          </p:nvSpPr>
          <p:spPr bwMode="auto">
            <a:xfrm>
              <a:off x="7785" y="8281"/>
              <a:ext cx="184"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6" name="Oval 5"/>
            <p:cNvSpPr>
              <a:spLocks noChangeArrowheads="1"/>
            </p:cNvSpPr>
            <p:nvPr/>
          </p:nvSpPr>
          <p:spPr bwMode="auto">
            <a:xfrm>
              <a:off x="8615" y="7352"/>
              <a:ext cx="185"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7" name="Oval 4"/>
            <p:cNvSpPr>
              <a:spLocks noChangeArrowheads="1"/>
            </p:cNvSpPr>
            <p:nvPr/>
          </p:nvSpPr>
          <p:spPr bwMode="auto">
            <a:xfrm>
              <a:off x="10000" y="7538"/>
              <a:ext cx="185"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8" name="Oval 3"/>
            <p:cNvSpPr>
              <a:spLocks noChangeArrowheads="1"/>
            </p:cNvSpPr>
            <p:nvPr/>
          </p:nvSpPr>
          <p:spPr bwMode="auto">
            <a:xfrm>
              <a:off x="9815" y="8374"/>
              <a:ext cx="185"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9" name="Oval 2"/>
            <p:cNvSpPr>
              <a:spLocks noChangeArrowheads="1"/>
            </p:cNvSpPr>
            <p:nvPr/>
          </p:nvSpPr>
          <p:spPr bwMode="auto">
            <a:xfrm>
              <a:off x="10462" y="8374"/>
              <a:ext cx="184" cy="186"/>
            </a:xfrm>
            <a:prstGeom prst="ellipse">
              <a:avLst/>
            </a:prstGeom>
            <a:solidFill>
              <a:srgbClr val="000000"/>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grpSp>
      <p:sp>
        <p:nvSpPr>
          <p:cNvPr id="30" name="Rectangle 31"/>
          <p:cNvSpPr>
            <a:spLocks noChangeArrowheads="1"/>
          </p:cNvSpPr>
          <p:nvPr/>
        </p:nvSpPr>
        <p:spPr bwMode="auto">
          <a:xfrm>
            <a:off x="386133" y="5183088"/>
            <a:ext cx="849623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High accuracy		</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Low accuracy		High accuracy			Low accuracy</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High precision		</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High precision		Low precision			Low precision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Small uncertainty	</a:t>
            </a:r>
            <a:r>
              <a:rPr lang="en-US" sz="1000" b="1" dirty="0">
                <a:latin typeface="Arial" pitchFamily="34" charset="0"/>
                <a:ea typeface="Times New Roman" pitchFamily="18" charset="0"/>
                <a:cs typeface="Arial" pitchFamily="34" charset="0"/>
              </a:rPr>
              <a:t> </a:t>
            </a:r>
            <a:r>
              <a:rPr lang="en-US" sz="1000" b="1" dirty="0" smtClean="0">
                <a:latin typeface="Arial" pitchFamily="34" charset="0"/>
                <a:ea typeface="Times New Roman" pitchFamily="18" charset="0"/>
                <a:cs typeface="Arial" pitchFamily="34" charset="0"/>
              </a:rPr>
              <a:t>  </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Large uncertainty	                          Large uncertainty	                      Large uncertainty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82622950"/>
      </p:ext>
    </p:extLst>
  </p:cSld>
  <p:clrMapOvr>
    <a:masterClrMapping/>
  </p:clrMapOvr>
  <mc:AlternateContent xmlns:mc="http://schemas.openxmlformats.org/markup-compatibility/2006">
    <mc:Choice xmlns:p14="http://schemas.microsoft.com/office/powerpoint/2010/main" Requires="p14">
      <p:transition spd="slow" p14:dur="2000" advTm="78206"/>
    </mc:Choice>
    <mc:Fallback>
      <p:transition spd="slow" advTm="7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value</a:t>
            </a:r>
            <a:endParaRPr lang="en-US" dirty="0"/>
          </a:p>
        </p:txBody>
      </p:sp>
      <p:sp>
        <p:nvSpPr>
          <p:cNvPr id="3" name="Content Placeholder 2"/>
          <p:cNvSpPr>
            <a:spLocks noGrp="1"/>
          </p:cNvSpPr>
          <p:nvPr>
            <p:ph idx="1"/>
          </p:nvPr>
        </p:nvSpPr>
        <p:spPr>
          <a:xfrm>
            <a:off x="457200" y="1600200"/>
            <a:ext cx="4191000" cy="4525963"/>
          </a:xfrm>
        </p:spPr>
        <p:txBody>
          <a:bodyPr>
            <a:normAutofit lnSpcReduction="10000"/>
          </a:bodyPr>
          <a:lstStyle/>
          <a:p>
            <a:r>
              <a:rPr lang="en-US" dirty="0" smtClean="0"/>
              <a:t>Value of a quantity sought through measurement</a:t>
            </a:r>
          </a:p>
          <a:p>
            <a:r>
              <a:rPr lang="en-US" dirty="0" smtClean="0"/>
              <a:t>In most instances it is unknown</a:t>
            </a:r>
          </a:p>
          <a:p>
            <a:r>
              <a:rPr lang="en-US" dirty="0" smtClean="0"/>
              <a:t>We do know the boiling/melting temperature of pure water</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84" y="1355678"/>
            <a:ext cx="3200400" cy="474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69607467"/>
      </p:ext>
    </p:extLst>
  </p:cSld>
  <p:clrMapOvr>
    <a:masterClrMapping/>
  </p:clrMapOvr>
  <mc:AlternateContent xmlns:mc="http://schemas.openxmlformats.org/markup-compatibility/2006">
    <mc:Choice xmlns:p14="http://schemas.microsoft.com/office/powerpoint/2010/main" Requires="p14">
      <p:transition spd="slow" p14:dur="2000" advTm="51452"/>
    </mc:Choice>
    <mc:Fallback>
      <p:transition spd="slow" advTm="5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Span (or range)</a:t>
            </a:r>
            <a:endParaRPr lang="en-US" dirty="0"/>
          </a:p>
        </p:txBody>
      </p:sp>
      <p:sp>
        <p:nvSpPr>
          <p:cNvPr id="3" name="Content Placeholder 2"/>
          <p:cNvSpPr>
            <a:spLocks noGrp="1"/>
          </p:cNvSpPr>
          <p:nvPr>
            <p:ph idx="1"/>
          </p:nvPr>
        </p:nvSpPr>
        <p:spPr/>
        <p:txBody>
          <a:bodyPr/>
          <a:lstStyle/>
          <a:p>
            <a:r>
              <a:rPr lang="en-US" dirty="0" smtClean="0"/>
              <a:t>difference between the 2 extreme measurable signal readouts</a:t>
            </a:r>
          </a:p>
          <a:p>
            <a:pPr lvl="1"/>
            <a:r>
              <a:rPr lang="en-US" dirty="0" smtClean="0"/>
              <a:t>Large range is nice, but may lead to problems near the extremes such as being less accurate</a:t>
            </a:r>
          </a:p>
          <a:p>
            <a:pPr lvl="1"/>
            <a:r>
              <a:rPr lang="en-US" dirty="0" smtClean="0"/>
              <a:t>Want the range to span </a:t>
            </a:r>
            <a:r>
              <a:rPr lang="en-US" dirty="0" err="1" smtClean="0"/>
              <a:t>forseeable</a:t>
            </a:r>
            <a:r>
              <a:rPr lang="en-US" dirty="0" smtClean="0"/>
              <a:t> range of interest</a:t>
            </a:r>
            <a:endParaRPr lang="en-US" dirty="0"/>
          </a:p>
        </p:txBody>
      </p:sp>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9071" b="5056"/>
          <a:stretch/>
        </p:blipFill>
        <p:spPr bwMode="auto">
          <a:xfrm>
            <a:off x="1524000" y="4648200"/>
            <a:ext cx="5694363" cy="189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080054"/>
      </p:ext>
    </p:extLst>
  </p:cSld>
  <p:clrMapOvr>
    <a:masterClrMapping/>
  </p:clrMapOvr>
  <mc:AlternateContent xmlns:mc="http://schemas.openxmlformats.org/markup-compatibility/2006">
    <mc:Choice xmlns:p14="http://schemas.microsoft.com/office/powerpoint/2010/main" Requires="p14">
      <p:transition spd="slow" p14:dur="2000" advTm="57051"/>
    </mc:Choice>
    <mc:Fallback>
      <p:transition spd="slow" advTm="5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a:t>
            </a:r>
            <a:endParaRPr lang="en-US" dirty="0"/>
          </a:p>
        </p:txBody>
      </p:sp>
      <p:sp>
        <p:nvSpPr>
          <p:cNvPr id="3" name="Content Placeholder 2"/>
          <p:cNvSpPr>
            <a:spLocks noGrp="1"/>
          </p:cNvSpPr>
          <p:nvPr>
            <p:ph idx="1"/>
          </p:nvPr>
        </p:nvSpPr>
        <p:spPr>
          <a:xfrm>
            <a:off x="457200" y="1600200"/>
            <a:ext cx="5410200" cy="4525963"/>
          </a:xfrm>
        </p:spPr>
        <p:txBody>
          <a:bodyPr>
            <a:normAutofit fontScale="77500" lnSpcReduction="20000"/>
          </a:bodyPr>
          <a:lstStyle/>
          <a:p>
            <a:r>
              <a:rPr lang="en-US" dirty="0" smtClean="0"/>
              <a:t>Or limiting condition of operation</a:t>
            </a:r>
          </a:p>
          <a:p>
            <a:r>
              <a:rPr lang="en-US" dirty="0" smtClean="0"/>
              <a:t>Capability of a sensor to give accurate readings within specific range</a:t>
            </a:r>
          </a:p>
          <a:p>
            <a:r>
              <a:rPr lang="en-US" dirty="0" smtClean="0"/>
              <a:t>At extreme ranges, readings may be less accurate</a:t>
            </a:r>
          </a:p>
          <a:p>
            <a:endParaRPr lang="en-US" dirty="0"/>
          </a:p>
          <a:p>
            <a:r>
              <a:rPr lang="en-US" dirty="0" smtClean="0"/>
              <a:t>Example: </a:t>
            </a:r>
            <a:r>
              <a:rPr lang="en-US" i="1" dirty="0"/>
              <a:t>Temperature </a:t>
            </a:r>
            <a:r>
              <a:rPr lang="en-US" i="1" dirty="0" smtClean="0"/>
              <a:t>Measurement from CS 215</a:t>
            </a:r>
            <a:endParaRPr lang="en-US" i="1" dirty="0"/>
          </a:p>
          <a:p>
            <a:r>
              <a:rPr lang="en-US" b="1" dirty="0"/>
              <a:t>Measurement Range: </a:t>
            </a:r>
            <a:r>
              <a:rPr lang="en-US" dirty="0"/>
              <a:t>-40° to +70°C</a:t>
            </a:r>
          </a:p>
          <a:p>
            <a:r>
              <a:rPr lang="en-US" b="1" dirty="0"/>
              <a:t>Accuracy: </a:t>
            </a:r>
            <a:r>
              <a:rPr lang="en-US" dirty="0"/>
              <a:t>±0.3°C at 25°C;</a:t>
            </a:r>
          </a:p>
          <a:p>
            <a:r>
              <a:rPr lang="en-US" dirty="0"/>
              <a:t>±0.4°C over +5° to +40°C;</a:t>
            </a:r>
          </a:p>
          <a:p>
            <a:r>
              <a:rPr lang="en-US" dirty="0"/>
              <a:t>±0.9°C over -40° to +70°C</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553" y="2743200"/>
            <a:ext cx="28575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13866656"/>
      </p:ext>
    </p:extLst>
  </p:cSld>
  <p:clrMapOvr>
    <a:masterClrMapping/>
  </p:clrMapOvr>
  <mc:AlternateContent xmlns:mc="http://schemas.openxmlformats.org/markup-compatibility/2006">
    <mc:Choice xmlns:p14="http://schemas.microsoft.com/office/powerpoint/2010/main" Requires="p14">
      <p:transition spd="slow" p14:dur="2000" advTm="32126"/>
    </mc:Choice>
    <mc:Fallback>
      <p:transition spd="slow" advTm="3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a:t>
            </a:r>
            <a:endParaRPr lang="en-US" dirty="0"/>
          </a:p>
        </p:txBody>
      </p:sp>
      <p:sp>
        <p:nvSpPr>
          <p:cNvPr id="3" name="Content Placeholder 2"/>
          <p:cNvSpPr>
            <a:spLocks noGrp="1"/>
          </p:cNvSpPr>
          <p:nvPr>
            <p:ph idx="1"/>
          </p:nvPr>
        </p:nvSpPr>
        <p:spPr/>
        <p:txBody>
          <a:bodyPr/>
          <a:lstStyle/>
          <a:p>
            <a:r>
              <a:rPr lang="en-US" dirty="0" smtClean="0"/>
              <a:t>Smallest change in ambient environment that causes a detectable  change in instrument</a:t>
            </a:r>
          </a:p>
          <a:p>
            <a:r>
              <a:rPr lang="en-US" dirty="0" smtClean="0"/>
              <a:t>Fine resolution implies instrument is able to detect small changes</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962400"/>
            <a:ext cx="44862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81424872"/>
      </p:ext>
    </p:extLst>
  </p:cSld>
  <p:clrMapOvr>
    <a:masterClrMapping/>
  </p:clrMapOvr>
  <mc:AlternateContent xmlns:mc="http://schemas.openxmlformats.org/markup-compatibility/2006">
    <mc:Choice xmlns:p14="http://schemas.microsoft.com/office/powerpoint/2010/main" Requires="p14">
      <p:transition spd="slow" p14:dur="2000" advTm="38502"/>
    </mc:Choice>
    <mc:Fallback>
      <p:transition spd="slow" advTm="3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 </a:t>
            </a:r>
            <a:endParaRPr lang="en-US" dirty="0"/>
          </a:p>
        </p:txBody>
      </p:sp>
      <p:sp>
        <p:nvSpPr>
          <p:cNvPr id="3" name="Content Placeholder 2"/>
          <p:cNvSpPr>
            <a:spLocks noGrp="1"/>
          </p:cNvSpPr>
          <p:nvPr>
            <p:ph idx="1"/>
          </p:nvPr>
        </p:nvSpPr>
        <p:spPr/>
        <p:txBody>
          <a:bodyPr/>
          <a:lstStyle/>
          <a:p>
            <a:r>
              <a:rPr lang="en-US" dirty="0" smtClean="0"/>
              <a:t>Inverse is drift</a:t>
            </a:r>
          </a:p>
          <a:p>
            <a:r>
              <a:rPr lang="en-US" dirty="0" smtClean="0"/>
              <a:t>Ability of instrument to maintain its calibration</a:t>
            </a:r>
          </a:p>
          <a:p>
            <a:endParaRPr lang="en-US" dirty="0"/>
          </a:p>
        </p:txBody>
      </p:sp>
      <p:pic>
        <p:nvPicPr>
          <p:cNvPr id="14338" name="Picture 2" descr="http://www.ukm.my/rahim/gravity%20leccture%20notes1_files/image0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29000"/>
            <a:ext cx="54959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82433784"/>
      </p:ext>
    </p:extLst>
  </p:cSld>
  <p:clrMapOvr>
    <a:masterClrMapping/>
  </p:clrMapOvr>
  <mc:AlternateContent xmlns:mc="http://schemas.openxmlformats.org/markup-compatibility/2006">
    <mc:Choice xmlns:p14="http://schemas.microsoft.com/office/powerpoint/2010/main" Requires="p14">
      <p:transition spd="slow" p14:dur="2000" advTm="26650"/>
    </mc:Choice>
    <mc:Fallback>
      <p:transition spd="slow" advTm="2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Threshold</a:t>
            </a:r>
            <a:endParaRPr lang="en-US" dirty="0"/>
          </a:p>
        </p:txBody>
      </p:sp>
      <p:sp>
        <p:nvSpPr>
          <p:cNvPr id="3" name="Content Placeholder 2"/>
          <p:cNvSpPr>
            <a:spLocks noGrp="1"/>
          </p:cNvSpPr>
          <p:nvPr>
            <p:ph idx="1"/>
          </p:nvPr>
        </p:nvSpPr>
        <p:spPr/>
        <p:txBody>
          <a:bodyPr>
            <a:normAutofit/>
          </a:bodyPr>
          <a:lstStyle/>
          <a:p>
            <a:r>
              <a:rPr lang="en-US" sz="2400" dirty="0" smtClean="0"/>
              <a:t>Or detection limit</a:t>
            </a:r>
          </a:p>
          <a:p>
            <a:r>
              <a:rPr lang="en-US" sz="2400" dirty="0" smtClean="0"/>
              <a:t>Smallest measurable input</a:t>
            </a:r>
          </a:p>
          <a:p>
            <a:r>
              <a:rPr lang="en-US" sz="2400" dirty="0"/>
              <a:t>e</a:t>
            </a:r>
            <a:r>
              <a:rPr lang="en-US" sz="2400" dirty="0" smtClean="0"/>
              <a:t>.g., wind sensors often don’t record really light winds</a:t>
            </a:r>
          </a:p>
          <a:p>
            <a:r>
              <a:rPr lang="en-US" sz="2400" b="1" dirty="0"/>
              <a:t>Range:</a:t>
            </a:r>
            <a:r>
              <a:rPr lang="en-US" sz="2400" dirty="0"/>
              <a:t> 0-100 m/s (224 mph), 0- 360°</a:t>
            </a:r>
            <a:br>
              <a:rPr lang="en-US" sz="2400" dirty="0"/>
            </a:br>
            <a:r>
              <a:rPr lang="en-US" sz="2400" b="1" dirty="0" err="1"/>
              <a:t>Accuracy:</a:t>
            </a:r>
            <a:r>
              <a:rPr lang="en-US" sz="2400" dirty="0" err="1"/>
              <a:t>Wind</a:t>
            </a:r>
            <a:r>
              <a:rPr lang="en-US" sz="2400" dirty="0"/>
              <a:t> Speed: ±0.3 m/s (0.6 mph) or 1% of reading, Wind Direction: ±3 °</a:t>
            </a:r>
            <a:br>
              <a:rPr lang="en-US" sz="2400" dirty="0"/>
            </a:br>
            <a:r>
              <a:rPr lang="en-US" sz="2400" b="1" dirty="0"/>
              <a:t>Operating Temperature:</a:t>
            </a:r>
            <a:r>
              <a:rPr lang="en-US" sz="2400" dirty="0"/>
              <a:t> -50 to 50°C</a:t>
            </a:r>
            <a:br>
              <a:rPr lang="en-US" sz="2400" dirty="0"/>
            </a:br>
            <a:r>
              <a:rPr lang="en-US" sz="2400" b="1" dirty="0"/>
              <a:t>Threshold:</a:t>
            </a:r>
            <a:r>
              <a:rPr lang="en-US" sz="2400" dirty="0"/>
              <a:t> Propeller: 1.0 m/s (2.2 mph) Vane: 1.1 m/s (2.4 mph)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0"/>
            <a:ext cx="2017889" cy="24765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18652514"/>
      </p:ext>
    </p:extLst>
  </p:cSld>
  <p:clrMapOvr>
    <a:masterClrMapping/>
  </p:clrMapOvr>
  <mc:AlternateContent xmlns:mc="http://schemas.openxmlformats.org/markup-compatibility/2006">
    <mc:Choice xmlns:p14="http://schemas.microsoft.com/office/powerpoint/2010/main" Requires="p14">
      <p:transition spd="slow" p14:dur="2000" advTm="52509"/>
    </mc:Choice>
    <mc:Fallback>
      <p:transition spd="slow" advTm="5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Summary of Error Characteristics </a:t>
            </a:r>
            <a:br>
              <a:rPr lang="en-US" sz="2800" dirty="0" smtClean="0"/>
            </a:br>
            <a:r>
              <a:rPr lang="en-US" sz="2800" dirty="0" smtClean="0"/>
              <a:t>from one and many measurements</a:t>
            </a:r>
            <a:endParaRPr lang="en-US" sz="2800" dirty="0"/>
          </a:p>
        </p:txBody>
      </p:sp>
      <p:sp>
        <p:nvSpPr>
          <p:cNvPr id="3" name="Content Placeholder 2"/>
          <p:cNvSpPr>
            <a:spLocks noGrp="1"/>
          </p:cNvSpPr>
          <p:nvPr>
            <p:ph idx="1"/>
          </p:nvPr>
        </p:nvSpPr>
        <p:spPr/>
        <p:txBody>
          <a:bodyPr/>
          <a:lstStyle/>
          <a:p>
            <a:endParaRPr lang="en-US"/>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750" t="29609" r="12500" b="6166"/>
          <a:stretch/>
        </p:blipFill>
        <p:spPr bwMode="auto">
          <a:xfrm>
            <a:off x="1676400" y="1524000"/>
            <a:ext cx="5334000" cy="445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60078314"/>
      </p:ext>
    </p:extLst>
  </p:cSld>
  <p:clrMapOvr>
    <a:masterClrMapping/>
  </p:clrMapOvr>
  <mc:AlternateContent xmlns:mc="http://schemas.openxmlformats.org/markup-compatibility/2006">
    <mc:Choice xmlns:p14="http://schemas.microsoft.com/office/powerpoint/2010/main" Requires="p14">
      <p:transition spd="slow" p14:dur="2000" advTm="45298"/>
    </mc:Choice>
    <mc:Fallback>
      <p:transition spd="slow" advTm="4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15000" cy="1143000"/>
          </a:xfrm>
        </p:spPr>
        <p:txBody>
          <a:bodyPr>
            <a:normAutofit fontScale="90000"/>
          </a:bodyPr>
          <a:lstStyle/>
          <a:p>
            <a:r>
              <a:rPr lang="en-US" i="1" dirty="0" smtClean="0"/>
              <a:t>Systematic vs. </a:t>
            </a:r>
            <a:br>
              <a:rPr lang="en-US" i="1" dirty="0" smtClean="0"/>
            </a:br>
            <a:r>
              <a:rPr lang="en-US" i="1" dirty="0" smtClean="0"/>
              <a:t>Random Errors</a:t>
            </a:r>
            <a:endParaRPr lang="en-US" dirty="0"/>
          </a:p>
        </p:txBody>
      </p:sp>
      <p:sp>
        <p:nvSpPr>
          <p:cNvPr id="3" name="Content Placeholder 2"/>
          <p:cNvSpPr>
            <a:spLocks noGrp="1"/>
          </p:cNvSpPr>
          <p:nvPr>
            <p:ph idx="1"/>
          </p:nvPr>
        </p:nvSpPr>
        <p:spPr>
          <a:xfrm>
            <a:off x="457200" y="1600200"/>
            <a:ext cx="8229600" cy="5105400"/>
          </a:xfrm>
        </p:spPr>
        <p:txBody>
          <a:bodyPr>
            <a:normAutofit fontScale="47500" lnSpcReduction="20000"/>
          </a:bodyPr>
          <a:lstStyle/>
          <a:p>
            <a:r>
              <a:rPr lang="en-US" sz="3600" dirty="0" smtClean="0"/>
              <a:t>The </a:t>
            </a:r>
            <a:r>
              <a:rPr lang="en-US" sz="3600" dirty="0"/>
              <a:t>tendency in environmental fields is to overstate the amount of random error and underestimate systematic errors (or biases</a:t>
            </a:r>
            <a:r>
              <a:rPr lang="en-US" sz="3600" dirty="0" smtClean="0"/>
              <a:t>) </a:t>
            </a:r>
            <a:endParaRPr lang="en-US" sz="3600" dirty="0"/>
          </a:p>
          <a:p>
            <a:pPr lvl="0"/>
            <a:r>
              <a:rPr lang="en-US" sz="3600" dirty="0"/>
              <a:t>Random- that which is not precisely predictable or </a:t>
            </a:r>
            <a:r>
              <a:rPr lang="en-US" sz="3600" dirty="0" smtClean="0"/>
              <a:t>determinable</a:t>
            </a:r>
          </a:p>
          <a:p>
            <a:pPr lvl="1"/>
            <a:r>
              <a:rPr lang="en-US" sz="3600" dirty="0" smtClean="0"/>
              <a:t> arise </a:t>
            </a:r>
            <a:r>
              <a:rPr lang="en-US" sz="3600" dirty="0"/>
              <a:t>physically due to sudden changes in the environment, due to turbulence or other processes. </a:t>
            </a:r>
            <a:endParaRPr lang="en-US" sz="3600" dirty="0" smtClean="0"/>
          </a:p>
          <a:p>
            <a:pPr lvl="1"/>
            <a:r>
              <a:rPr lang="en-US" sz="3600" dirty="0" smtClean="0"/>
              <a:t>Random </a:t>
            </a:r>
            <a:r>
              <a:rPr lang="en-US" sz="3600" dirty="0"/>
              <a:t>errors can also occur due to faulty equipment or observer </a:t>
            </a:r>
            <a:r>
              <a:rPr lang="en-US" sz="3600" dirty="0" smtClean="0"/>
              <a:t>carelessness.</a:t>
            </a:r>
          </a:p>
          <a:p>
            <a:r>
              <a:rPr lang="en-US" sz="3600" dirty="0" smtClean="0"/>
              <a:t>Systematic- </a:t>
            </a:r>
            <a:r>
              <a:rPr lang="en-US" sz="3600" dirty="0"/>
              <a:t>errors </a:t>
            </a:r>
            <a:r>
              <a:rPr lang="en-US" sz="3600" dirty="0" smtClean="0"/>
              <a:t>arise </a:t>
            </a:r>
            <a:r>
              <a:rPr lang="en-US" sz="3600" dirty="0"/>
              <a:t>from a consistent response of a measuring device to environmental conditions or faulty characteristics of instrumentation that occurs frequently.  </a:t>
            </a:r>
            <a:endParaRPr lang="en-US" sz="3600" dirty="0" smtClean="0"/>
          </a:p>
          <a:p>
            <a:pPr lvl="1"/>
            <a:r>
              <a:rPr lang="en-US" sz="3600" dirty="0" smtClean="0"/>
              <a:t>Systematic </a:t>
            </a:r>
            <a:r>
              <a:rPr lang="en-US" sz="3600" dirty="0"/>
              <a:t>errors can vary as a function of weather </a:t>
            </a:r>
            <a:r>
              <a:rPr lang="en-US" sz="3600" dirty="0" smtClean="0"/>
              <a:t>regime</a:t>
            </a:r>
          </a:p>
          <a:p>
            <a:pPr lvl="1"/>
            <a:r>
              <a:rPr lang="en-US" sz="3600" dirty="0" err="1" smtClean="0"/>
              <a:t>nonaspirated</a:t>
            </a:r>
            <a:r>
              <a:rPr lang="en-US" sz="3600" dirty="0" smtClean="0"/>
              <a:t> </a:t>
            </a:r>
            <a:r>
              <a:rPr lang="en-US" sz="3600" dirty="0"/>
              <a:t>thermistors will tend to be affected by </a:t>
            </a:r>
            <a:r>
              <a:rPr lang="en-US" sz="3600" dirty="0" err="1"/>
              <a:t>radiational</a:t>
            </a:r>
            <a:r>
              <a:rPr lang="en-US" sz="3600" dirty="0"/>
              <a:t> cooling and heating of the enclosure when the winds are light, for </a:t>
            </a:r>
            <a:r>
              <a:rPr lang="en-US" sz="3600" dirty="0" smtClean="0"/>
              <a:t>example</a:t>
            </a:r>
            <a:endParaRPr lang="en-US" sz="3600" dirty="0"/>
          </a:p>
          <a:p>
            <a:pPr lvl="1"/>
            <a:r>
              <a:rPr lang="en-US" sz="3600" dirty="0" smtClean="0"/>
              <a:t>Reflection of solar radiation from snow surface that contributes to heating of sensor base</a:t>
            </a:r>
            <a:endParaRPr lang="en-US" sz="3600" dirty="0"/>
          </a:p>
          <a:p>
            <a:r>
              <a:rPr lang="en-US" sz="3600" dirty="0"/>
              <a:t>Looking at the bulls eye plots, high accuracy and low precision observations are an example of random errors while low accuracy and high precision observations are an example of systematic errors</a:t>
            </a:r>
            <a:r>
              <a:rPr lang="en-US" sz="3600" dirty="0" smtClean="0"/>
              <a:t>.</a:t>
            </a:r>
          </a:p>
        </p:txBody>
      </p:sp>
      <p:pic>
        <p:nvPicPr>
          <p:cNvPr id="15362" name="Picture 2" descr="https://www.e-education.psu.edu/files/geog482/image/quality_sys_rando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0886"/>
            <a:ext cx="2895600" cy="167219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8532549"/>
      </p:ext>
    </p:extLst>
  </p:cSld>
  <p:clrMapOvr>
    <a:masterClrMapping/>
  </p:clrMapOvr>
  <mc:AlternateContent xmlns:mc="http://schemas.openxmlformats.org/markup-compatibility/2006">
    <mc:Choice xmlns:p14="http://schemas.microsoft.com/office/powerpoint/2010/main" Requires="p14">
      <p:transition spd="slow" p14:dur="2000" advTm="160051"/>
    </mc:Choice>
    <mc:Fallback>
      <p:transition spd="slow" advTm="16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a:t>
            </a:r>
            <a:endParaRPr lang="en-US" dirty="0"/>
          </a:p>
        </p:txBody>
      </p:sp>
      <p:sp>
        <p:nvSpPr>
          <p:cNvPr id="3" name="Content Placeholder 2"/>
          <p:cNvSpPr>
            <a:spLocks noGrp="1"/>
          </p:cNvSpPr>
          <p:nvPr>
            <p:ph idx="1"/>
          </p:nvPr>
        </p:nvSpPr>
        <p:spPr/>
        <p:txBody>
          <a:bodyPr/>
          <a:lstStyle/>
          <a:p>
            <a:r>
              <a:rPr lang="en-US" dirty="0" smtClean="0"/>
              <a:t>Change in system output for a given change of the input signal</a:t>
            </a:r>
          </a:p>
          <a:p>
            <a:r>
              <a:rPr lang="en-US" dirty="0" smtClean="0"/>
              <a:t>Measure of accuracy of output signal</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49777575"/>
      </p:ext>
    </p:extLst>
  </p:cSld>
  <p:clrMapOvr>
    <a:masterClrMapping/>
  </p:clrMapOvr>
  <mc:AlternateContent xmlns:mc="http://schemas.openxmlformats.org/markup-compatibility/2006">
    <mc:Choice xmlns:p14="http://schemas.microsoft.com/office/powerpoint/2010/main" Requires="p14">
      <p:transition spd="slow" p14:dur="2000" advTm="15835"/>
    </mc:Choice>
    <mc:Fallback>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Transfer Plot</a:t>
            </a:r>
            <a:br>
              <a:rPr lang="en-US" sz="2400" dirty="0" smtClean="0"/>
            </a:br>
            <a:r>
              <a:rPr lang="en-US" sz="2400" dirty="0" smtClean="0"/>
              <a:t>Sensor output vs. environmental conditions</a:t>
            </a:r>
            <a:br>
              <a:rPr lang="en-US" sz="2400" dirty="0" smtClean="0"/>
            </a:br>
            <a:r>
              <a:rPr lang="en-US" sz="2400" dirty="0" smtClean="0"/>
              <a:t> over the range of the sensor</a:t>
            </a:r>
            <a:endParaRPr lang="en-US" sz="24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5333" y="1429000"/>
            <a:ext cx="5333334" cy="4000000"/>
          </a:xfrm>
        </p:spPr>
      </p:pic>
      <p:sp>
        <p:nvSpPr>
          <p:cNvPr id="5" name="TextBox 4"/>
          <p:cNvSpPr txBox="1"/>
          <p:nvPr/>
        </p:nvSpPr>
        <p:spPr>
          <a:xfrm>
            <a:off x="5029200" y="4038600"/>
            <a:ext cx="1083951" cy="369332"/>
          </a:xfrm>
          <a:prstGeom prst="rect">
            <a:avLst/>
          </a:prstGeom>
          <a:noFill/>
        </p:spPr>
        <p:txBody>
          <a:bodyPr wrap="none" rtlCol="0">
            <a:spAutoFit/>
          </a:bodyPr>
          <a:lstStyle/>
          <a:p>
            <a:r>
              <a:rPr lang="en-US" dirty="0" smtClean="0"/>
              <a:t>nonlinear</a:t>
            </a:r>
            <a:endParaRPr lang="en-US" dirty="0"/>
          </a:p>
        </p:txBody>
      </p:sp>
      <p:sp>
        <p:nvSpPr>
          <p:cNvPr id="6" name="TextBox 5"/>
          <p:cNvSpPr txBox="1"/>
          <p:nvPr/>
        </p:nvSpPr>
        <p:spPr>
          <a:xfrm>
            <a:off x="3200400" y="2971800"/>
            <a:ext cx="718466" cy="369332"/>
          </a:xfrm>
          <a:prstGeom prst="rect">
            <a:avLst/>
          </a:prstGeom>
          <a:noFill/>
        </p:spPr>
        <p:txBody>
          <a:bodyPr wrap="none" rtlCol="0">
            <a:spAutoFit/>
          </a:bodyPr>
          <a:lstStyle/>
          <a:p>
            <a:r>
              <a:rPr lang="en-US" dirty="0" smtClean="0"/>
              <a:t>linear</a:t>
            </a:r>
            <a:endParaRPr lang="en-US" dirty="0"/>
          </a:p>
        </p:txBody>
      </p:sp>
      <p:sp>
        <p:nvSpPr>
          <p:cNvPr id="7" name="TextBox 6"/>
          <p:cNvSpPr txBox="1"/>
          <p:nvPr/>
        </p:nvSpPr>
        <p:spPr>
          <a:xfrm>
            <a:off x="4131733" y="5239434"/>
            <a:ext cx="1181734" cy="646331"/>
          </a:xfrm>
          <a:prstGeom prst="rect">
            <a:avLst/>
          </a:prstGeom>
          <a:noFill/>
        </p:spPr>
        <p:txBody>
          <a:bodyPr wrap="none" rtlCol="0">
            <a:spAutoFit/>
          </a:bodyPr>
          <a:lstStyle/>
          <a:p>
            <a:r>
              <a:rPr lang="en-US" sz="3600" dirty="0" smtClean="0"/>
              <a:t>Input</a:t>
            </a:r>
            <a:endParaRPr lang="en-US" sz="3600" dirty="0"/>
          </a:p>
        </p:txBody>
      </p:sp>
      <p:sp>
        <p:nvSpPr>
          <p:cNvPr id="8" name="TextBox 7"/>
          <p:cNvSpPr txBox="1"/>
          <p:nvPr/>
        </p:nvSpPr>
        <p:spPr>
          <a:xfrm>
            <a:off x="990600" y="2833300"/>
            <a:ext cx="1524776" cy="646331"/>
          </a:xfrm>
          <a:prstGeom prst="rect">
            <a:avLst/>
          </a:prstGeom>
          <a:noFill/>
        </p:spPr>
        <p:txBody>
          <a:bodyPr wrap="none" rtlCol="0">
            <a:spAutoFit/>
          </a:bodyPr>
          <a:lstStyle/>
          <a:p>
            <a:r>
              <a:rPr lang="en-US" sz="3600" dirty="0" smtClean="0"/>
              <a:t>Output</a:t>
            </a:r>
            <a:endParaRPr lang="en-US" sz="3600" dirty="0"/>
          </a:p>
        </p:txBody>
      </p:sp>
      <p:sp>
        <p:nvSpPr>
          <p:cNvPr id="9" name="TextBox 8"/>
          <p:cNvSpPr txBox="1"/>
          <p:nvPr/>
        </p:nvSpPr>
        <p:spPr>
          <a:xfrm>
            <a:off x="2240959" y="5895663"/>
            <a:ext cx="4963282" cy="830997"/>
          </a:xfrm>
          <a:prstGeom prst="rect">
            <a:avLst/>
          </a:prstGeom>
          <a:noFill/>
        </p:spPr>
        <p:txBody>
          <a:bodyPr wrap="none" rtlCol="0">
            <a:spAutoFit/>
          </a:bodyPr>
          <a:lstStyle/>
          <a:p>
            <a:r>
              <a:rPr lang="en-US" sz="2400" dirty="0" smtClean="0"/>
              <a:t>Sensitivity is the slope of the line</a:t>
            </a:r>
          </a:p>
          <a:p>
            <a:r>
              <a:rPr lang="en-US" sz="2400" dirty="0" smtClean="0"/>
              <a:t>Sensitivity is constant for linear sensor</a:t>
            </a:r>
            <a:endParaRPr lang="en-US" sz="2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2920249"/>
      </p:ext>
    </p:extLst>
  </p:cSld>
  <p:clrMapOvr>
    <a:masterClrMapping/>
  </p:clrMapOvr>
  <mc:AlternateContent xmlns:mc="http://schemas.openxmlformats.org/markup-compatibility/2006">
    <mc:Choice xmlns:p14="http://schemas.microsoft.com/office/powerpoint/2010/main" Requires="p14">
      <p:transition spd="slow" p14:dur="2000" advTm="65324"/>
    </mc:Choice>
    <mc:Fallback>
      <p:transition spd="slow" advTm="6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to Noise Ratio</a:t>
            </a:r>
            <a:endParaRPr lang="en-US" dirty="0"/>
          </a:p>
        </p:txBody>
      </p:sp>
      <p:sp>
        <p:nvSpPr>
          <p:cNvPr id="3" name="Content Placeholder 2"/>
          <p:cNvSpPr>
            <a:spLocks noGrp="1"/>
          </p:cNvSpPr>
          <p:nvPr>
            <p:ph idx="1"/>
          </p:nvPr>
        </p:nvSpPr>
        <p:spPr/>
        <p:txBody>
          <a:bodyPr>
            <a:normAutofit/>
          </a:bodyPr>
          <a:lstStyle/>
          <a:p>
            <a:r>
              <a:rPr lang="en-US" dirty="0"/>
              <a:t>Signal-to-noise ratio </a:t>
            </a:r>
            <a:r>
              <a:rPr lang="en-US" dirty="0" smtClean="0"/>
              <a:t>compares </a:t>
            </a:r>
            <a:r>
              <a:rPr lang="en-US" dirty="0"/>
              <a:t>the level of a desired signal to the level of background </a:t>
            </a:r>
            <a:r>
              <a:rPr lang="en-US" dirty="0" smtClean="0"/>
              <a:t>noise. </a:t>
            </a:r>
          </a:p>
          <a:p>
            <a:r>
              <a:rPr lang="en-US" dirty="0"/>
              <a:t>R</a:t>
            </a:r>
            <a:r>
              <a:rPr lang="en-US" dirty="0" smtClean="0"/>
              <a:t>atio </a:t>
            </a:r>
            <a:r>
              <a:rPr lang="en-US" dirty="0"/>
              <a:t>of signal power to the noise power, often expressed in decibels. A ratio higher than 1:1 (greater than 0 dB) indicates more signal than </a:t>
            </a:r>
            <a:r>
              <a:rPr lang="en-US" dirty="0" smtClean="0"/>
              <a:t>noise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1476332"/>
      </p:ext>
    </p:extLst>
  </p:cSld>
  <p:clrMapOvr>
    <a:masterClrMapping/>
  </p:clrMapOvr>
  <mc:AlternateContent xmlns:mc="http://schemas.openxmlformats.org/markup-compatibility/2006">
    <mc:Choice xmlns:p14="http://schemas.microsoft.com/office/powerpoint/2010/main" Requires="p14">
      <p:transition spd="slow" p14:dur="2000" advTm="38531"/>
    </mc:Choice>
    <mc:Fallback>
      <p:transition spd="slow" advTm="3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Uncertainty</a:t>
            </a:r>
            <a:endParaRPr lang="en-US" dirty="0"/>
          </a:p>
        </p:txBody>
      </p:sp>
      <p:sp>
        <p:nvSpPr>
          <p:cNvPr id="3" name="Content Placeholder 2"/>
          <p:cNvSpPr>
            <a:spLocks noGrp="1"/>
          </p:cNvSpPr>
          <p:nvPr>
            <p:ph idx="1"/>
          </p:nvPr>
        </p:nvSpPr>
        <p:spPr/>
        <p:txBody>
          <a:bodyPr/>
          <a:lstStyle/>
          <a:p>
            <a:r>
              <a:rPr lang="en-US" dirty="0" smtClean="0"/>
              <a:t>Quantitative estimate on either side of a measured value within which the “true” value is expected to lie</a:t>
            </a:r>
          </a:p>
          <a:p>
            <a:endParaRPr lang="en-US" dirty="0"/>
          </a:p>
        </p:txBody>
      </p:sp>
      <p:sp>
        <p:nvSpPr>
          <p:cNvPr id="4" name="AutoShape 2" descr="data:image/jpeg;base64,/9j/4AAQSkZJRgABAQAAAQABAAD/2wCEAAkGBhISERUUEhQUFBQUEBQPEBAQEA8PFA8QFBAVFBQQFBQXHCYeFxkkGRQUHy8gIycpLCwtFR4xNTAqNSYrLCkBCQoKDgwOFw8PFCkcHBwuLS4pKikpLCkpKSkwLCkqKiwpLCkpLSkpLikpKSk1LCkqKSwsKSkpKSwsKSwpMykpKf/AABEIALcBEwMBIgACEQEDEQH/xAAbAAACAgMBAAAAAAAAAAAAAAADBAIFAAEGB//EAEAQAAICAQIDBQQHBgUDBQAAAAECAAMRBCEFEjEGE0FRYSJxkaEHFDJSgbHBI0JyktHwM2KywuEkgqIVY4Oj8f/EABoBAQEAAwEBAAAAAAAAAAAAAAABAgMFBAb/xAArEQEAAgIABAQFBQEAAAAAAAAAAQIDEQQSITEyQVGBBSNCcfAVIjNDYRP/2gAMAwEAAhEDEQA/AH+eaKzSnImL1mpuYqbw/JNoJIiAOYokuWTRIEkWYywiLJMm8AFwyJU6mreXoq2imr0ksIpRGKjIWVYMnUJUN1xmoRSuNVQLCgyzpsyMGU1dsf090gtU0ytCNQBA6eyO8uYAtMmMxhYNdjibxCCgzZaDtfG83W+YGy+OsQ1qhht8o9au0UWsZgUdtJEGAZ0p06kHbwlbquGEbj5eEBPSvL/hlXj0lFQpBnSaCvCg/KAxamIJ2kmBMwCAMLN4kjMPSAEmRYYhTAuZQswmQrCZCPONI20brO8T08drkZjgyUgJvMgmBD11QKmFrtlEwsKFkFhlECHJNMkKJpoFVqdLvB06bEs7EzBCqEKNXvDKu0m9JkMecoh0jWnsiw3k0EC3p1GI/ptbkyjFnSM6e3eRF+T1M2krjqfCOae2AfwxJKcDAkR6zakYgButirXYhr6zmAaiAzpdTkxpzmK6ajEb5YFedF7WZZVk4xIpQSfSGegCURyZk1neadTtiQTkCZstBs0DbCDZZPMG7QAMN5uCa/eZA8/qjSwFIjSrDJtTM55LEiEgGVpo7SCiSzAPVdG0eV4EPW0IaJkA8gbJDmgGyMzTQQMIDA0Xg3GRN2PiKvfKNc+IVH2ilpzNV3QhxW3jVVkQSzMOt28C1qbMsKrcDpKvTWRyomQPraTNJZgwBfE0tkCyV5p1zAVPGcwNVDaNIkAkYRhKCViatOOskLR4RfUkkQIG4TT6gYwJX3EiLrqiIFozzXPKyzWZh679oDLWRXUaoSFt8UueANtWczcSdt5kDn6WjldgiA2ha7JFWIEkoi6WQ4MK2yyBElzzWYREQgaQIkDZiUHFk3mKq2TGlECSmb+sBYFmg+QmBrUXiKGyFtp2gLOm0qIG2a55HujNchlQeq2MV3RJFjVdcgtNLfLaiyUNIjNOpkVdM0CbMQC6zAEFfq8wLGnUxyvUTmq9ZvHq9ZmEXqPHKpV6KzIjTaiFOs4EV1F58JEXjG8WtugFB5l3lffp8Qq37yF+qgVxbEw6uCuaBxAa+sZg7NRBF4GwQItfvMgisyApfpiJBapcgKwgm04EikUUwfFeH2XVd3X9p3UZzgKoPMWJ8gBLIVTetbk097jYjTvg+RI5R+cSwyeGXLpx3TaY8gfUakr7LPzoleR15AQSR+MsNN2q0b9WspPlYnOv8yfqJ58BJATBxK8Zevbs9UoAsGanS0f+26sfxXqPhA6isjqCPQgj855mpIOQSD4EHBH4y40favVVjAtLqP3bQto93tZI/Ay8z1U+Ix9VXYIcQ6WSgr7WqAO9qU8y8wOns5SvoytkA+ksNHxzS2YxbyEj7NylMHy5xlT79uky5oeuvE47dOZYGN6RRgwH1diMrh1+9Wy2D4qTCUNgSvRExPYPU6bO/wAoh3G8tmOYIU5+O8BVKZCzSyyarEXsSXYrX05G8NTbD2rtIU05hBufyi9lpBh+SK3dYBa9VJGwxVSJMtAOi7x7TCVdd0ZTVQOg01+BCHUSkq1Rhe+MgszqYNrsxatSYRtMR4wMNpi1txhWSCsqzClyxh9MmesymgxxRgQFbacGQauOcokRYBAV+rzUm1m8yAkMib5zMaySRxIolW8V7UPy6C/1CJ8bV/pHqjKjt1ZjQkffvRfgGb9JLdmnPOsdp/x5sJZp2e1B0/1gJmnfLhl9nlOCSM56ysWemX/s+AL/AJq1/wDsv5vyMxlw8OOL80z5Q82m5PSpzOo83VfiwE7L6S+GU02UimtK+ZHZ+7UKGwwAOBt5/GRqjFNqTf0cWJuamxDTIun1DocozIfNGZT8RLrS9tdUuzMto8rkVj/MMN85Q4mQyrlvTwzp22l7c0ttbU6H71TCwfytg/OXGj4zp7CO7uQn7r5qb/y2+c8yk16GZbevHx+SO/V6vZW2ckHB6HqD7iNoO2raeaaPil1X+FY6eiOwB946GXui7balftrXaP8AMvIx/wC5f6GXme2nxGlvFEw6Zqo1pNP4ecptL2u07f4iWVH/AClbV/Q/Iy/0HE9O3+HYjHyzhvg2DLt7KZsd+1mrtLjpKbU0nJnVckFqeHKRmXba5EoczRzOsfga4yD6xG/QBfCXZpSIpjNdJhrK5AXYlDNFUsKgAIhp7hHCRMQ0pBG0nybbxWlsQvfQod1eJldeYZE5v6SfKB1gDFQkjWMSVZyfSRteQAcyHKIXlgLExChsRMgiJkCtWzMa0+nJga9JiOVHEB2rTgCcv9JNuKKV87Xf+VOX/dOiS0zkfpMuy2nXyrdz/wBzj+kxl5eLnWKXGLPS+O+3wOkpuFSjmx4Bcq3waeaCdL2Y7aPpVNToLaGzmtjgrn7XKTkYPiDI4+C8V5q2nUTCs7P6fn1VCjfN9fwDgn5A/CemcSPNxjTDry6WxiOv2haP6Si0Xa3hdDG2nSutuDjZds+AJYhfwEX7LdoBdxNr73SvmqdV5mCqv2VWsE+mfnI9OKaUiKc25mTvE+JcPr1j0PpFfmtxbeSMq74J5VxsoyOhHSUvabsgatYtNALC4c1Sk7rueZSfIeflEuOWB+I2EEENqxgg5BHeADBnovEtSq8W04bx01qLn77NsPxCkfjBEVzbifKejkbfozuXA7+jvCMiosyk+7I3+E5qnhVzsypW7lCVfu1LhSDjqJYdsqLE113eZybC6E+NZPsFT5AYHpidno6SnDNOKtSmla3Dta55e8cgll5vA/HpDR/xpe0xEa5XmtlRU4YFSNiGBBB9QZtDPReL8KNlOltvaq25NXTTZbWQ63UvcFAbz6j5+cru1vD+H0WMnK4sZksIryFprJUFVGcZIDHoftQxnhJjruPdxmB/ZBm+8nbdsuD0mml0tSvGnDU1mvla9MKckjHtYPjKEdj9Q1XeIK7AFDFa7VZgCM55ep2IlY3wWpbURtT95M541p66e4sL8/ehl7sqCUK+Kk42PUxID1hqnmr1Weh4/fUPYtsXyAfK5z4q2QZd6b6RLwMWKjjxI/Zt8tvlOSz8vnMCH+wYZ1z5K9p09P4f9IFFuFCOH8EYr7fordC3kDjMvNJqEuqV1Bw65AYYI9CPAzxbb1z4HpvmewdntTz6Wp8ZLIGbH3yTzn8Wyfxlh0+D4m+WZiwGt0uOkrn0e2Z0d9XMJWvp8HfpM9ulpTZxGdPdkxyzQqP+YtZXy9I2iT3YhNLfkyvawmO6OnIlFvp9SARH2pVpTV1Y+Msq9UFHXwmLKEkqGSMbQN1Ik21GRnpnp6xey058xjc58YAX26Rax9pO22JW3QNFpkwWiagPtUsi6SPIT0IkhW0ghmcL9I1udWq/corH4nLH8xO5YHI9+J5124u5tfd6FU/lrUfpJLwcfOsfuo5ISMlJLhS3JSIm5ESU4II2xuCNsHwMtNMNTq7VAZrLFQshezdVT2jhmMqhOp7B6dxe1hVgi6a5ucqQv2Mfa6dYbcUTa0RsXT/SHaUC3006jH2WsXDe87EE/gIPhHaanuW02rrLUFy9ZrPt0EnOB5gZ/PrCLwGlr+H18uFv0tL3FSQXZgctnwOw6QGo4BQum74tccu6s1a12V0FXKhLBs2SN89Ien52973r892X16GuyhtNdY2NRW1i2oVCoHB5s8o8pn0gapLNYWrZXU11YZGDDIByMiA7XcIp093LU+RyKShD8yZQHJJGDnOdukNxjs6lWmSxS3er3f1lSQQnfVl6yNtvKGMzf91dR09DnaKt7tLpXXLIlPI5HRAFUZPp7JlrRpNDpNTRWqWtYwX9uLSq+1kEFf3h12nNcZ092keyqtre4OF5mX2H5kBIzjlzvjaS0nbXUV1on7NuTHI9lSs6r90N5YGM9cStsZqVtu0anotbaVUcTROgfnUDJ9nLt+knxC3SrZSLKA31iuvnsB5SgIADKB45OTKqrtYObVs9Q/6qrkwhwK25SOYZ6jeD49xau1NKFVleioV2hl5dwVwR59IWc9OXcfnVeaHg+nSnXUOWVqyrNaVV+WrmBRlHXO5B905niHATXXValgsS52RSAV5XVscrA+fWdf8A+oUXa7UKliFdVohWrZwvfhdlOehzEuzWgYtboLsB67q9VXuCAyMveKD6ocybLxXJqsR7uS4lw6yiw12jldcZHMG6jI3G3Qz0nsLq86JB91rE+DZ/3Tge1Wr73WXv4G5lHuU8g/0zpOwup/6dx927P4Og/VDLDXwcxXPMR2duuoEjqHyJWfWpGzXCZu8zW3Yio1MBqNVmJtZMkXNTL1xGa28pR16nAjFXEMSaFytmJMFT1APvlXVqS5wJZJpdtzvIyMNYMRVrgxxM1FJ8DFhpyPESA+o04xkNmVFh3liNOT4/CbGhRdz18o2Kk1n1m48X9JuNmkgP7EIHlfp9dmMi6EHbWqntN0BUE+9gB8zPMe1dTLrbw3Xvmb3g7qfgROz7Tq76Z1ryxYqOUDfAcEn5Snehdaii/m0+qRQgusRu71CjYBz+63rJLn8XE3/ZDj8Tc6G3sDrB0RXHga7UYH4kGKW9k9YvXT2/gvN/pzMduVbDkjvWVUJuHt4dan2q3X+Ktx+Yg6lXmHPlRvkgZPTwBhrik71pGPJxvUCruRbYKundhjy4zkjHlEBJQx3Ney94d2x1FK1qO7buv8NrKlZ0XxrD9Qp+PrN0dolSq1FpUPdU9NlosswyvnLGsnlLb7GUQm4ZRmvHmvOLcWp1F1VrK6nFa6keyylU5VJrxvuAdjLS/tRXqG1SOtdddtbd1b3ZV+asg0q5Gc/Zx+s5CYIZRxFqzv1d1qOLJbdqlawPQdHS6rz8y86dwWCDpzDNg236xvieiW20KqHe8Np7bdPUdOKeRz3aNXu6lQCFO+V9886xDV6p1xysw5TzLhmHKw8RjoYbI4mJ8UOt13B9KK21BRmU6atxVXzaYF2ueprAp5ig9kbbjLCVHbDH1piM4aumwE9cNShGfWK19otSH5+9Zjysn7TFoZGOWVlfIIJGcGA4jxKy9+ewhm5VXIAXIUYGQNswxy5aWrqsaK5nQ9leL0aYW3OGa8Ly6dRuuWXBY+WPy8Jzsww0Y7zSdw2zk7nqTk+pPWdT2Fu2vX0rf4My/wC6cqZf9ibMXuPvUN8VdG/QxDfwttZqy6m9zFrOb1j7t6QFz5m59IRKGaVYYkyVenJ6xsbqoB6xyvSIIudI/h+cLTUf3j+EirLT1gDbaTbU48Yi2r5dsGYtBYcxOPSRTrarME94la3NnbeSqLZ3jSrnT2j5RfV3nwU+hM3U4HjJWvtvnExVXHWt/YEybe1M9JuVFdTYMe1t8oXTovgxPoTEKNRG6nXwHwmTBYbY2JB8zvFLtO3mD64xiEW33yRwfH3SxOiY2FVY372QPMecf0uobojNtjYkj8RBOOZQpOQDt4Ten0IByST5b4l3CalHjHGLkC93YwJY5wc5AUnH5TlbuM8SyT3lTjyt09L/AIZwMzouJIpdAFxs7f8AhE3o6+/E5OTLNcsxDqUw1vijcH+zelXUUB9Tp9MzlmBKUImwOB0jtnZDRN1oUfwPYn64muB7UqPVv9Zj5t9Z76xuNubfDj3rlhS3dhNF4C1f4beYfMRO36P9Mfs32r/Elb/kROmOpGOsWdpdQ0TwuGfpctb9Ho/d1K/99Lr+RMVs7AXfu20N/wDI6H5rOuazMnWB4y6ap4DDPk4d+wusHRFb+C2tv1zFbuyusXrp7feF5h8p6Sjrn1jAuMmmqfhuOe0y8hu4dcv2q7F/irdfzEWM9sTUt5n4mJcfvYaa5wFLLU7qWRLMFVJ6MN+kk9Gv9L30izyCSsTGNwcqG2OcZ8D5H0ja9qbnODp9I++/NpgD6/ZInRdnNNRqVc36WpGVgB3D3ICpHUgsRnImEXiZ0mT4RlpG9uPlz2QfGsq/zcyH3MhH/M6h+yGjboty+61WHwKwL9mUpVjpuZrWUor3MqioMMMVCjdsZGT0zM52004LLS0W9HQMFEVuUTO9OBnrjf3+MGayT1Ezd3e0e/A8B8JB7M9BGV0C/eOZIUAeMpoGjP70KAB75jHEDY8A9dwz03k31OdvCV5M0bYVN9jsZnfHyMCbpBryYDQtI6CauvsI/pFluI8ZjauRWzU01I/XBNwhGmo+UbrQjwiK3P5Z/HEPp7mB8fd1lYrBUPkYTlxArrx45+EONWp//JFGpTMYU8sRGrA8/hGa7s+fvxIoWuYNavpU5P47RM9Cff8AlD2n9ofSrG/q0XufCmcbJO8tnZxxrFVZcPsApT3H5sYd7ceORKvRarFajH7o8Yf6wDOzWOkOPbvJgW7+AhBcp8YhzZMK9HkZUN8q+Bm10o8/lF6qTjOY5UVxkk/GBohV85saj0MmbQIGzUDwkBm1H94gOI2c9Fq+dNg+KGL2XN5GL225BHmCPiImOixPV51w5P2iY8Tj4idv2Z5SW8iuRj/KQD+c4vhy8rp6OF/DOD8p1HDG5HIG2Wb8/wDgTl45+bDq5o+VLp3YeEWssgBcJpn8p1XIEwZsNiBBEE7Shzv5Dv8A1iXNGK6gRAOz5gy0zEgRIrTwLPJPAsZRvmzJc2PfBBpFsmBGy3HWKPqsw7IfGC7oCEBNxmQuPSZA3TGa75kyEGZ/STqsP4e6ZMkVJzvsce6SFzeBmTJYEEsPO+fuoD49SZDWv7J939ZkycL+233dyP46/YbTqhRcjB5Rv18IxUiAbDPqZkyduOziz3MC1T0EgRmZMlE1JBhu+HlMmSIG1wkRbMmSiRtBgyvr8hMmSDziz2Xff7Nh+TToOGNm1c5OLmXck4DVk4Gem8yZOXT+R2cvg9nUHTr4D84M6WZMnTcfSA0hkhVjymTJRoovlJhpkyANjBO0yZIBSJSZMlGuUSJcTUyBB2gS4mTJUCN8yZM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ISERUUEhQUFBQUEBQPEBAQEA8PFA8QFBAVFBQQFBQXHCYeFxkkGRQUHy8gIycpLCwtFR4xNTAqNSYrLCkBCQoKDgwOFw8PFCkcHBwuLS4pKikpLCkpKSkwLCkqKiwpLCkpLSkpLikpKSk1LCkqKSwsKSkpKSwsKSwpMykpKf/AABEIALcBEwMBIgACEQEDEQH/xAAbAAACAgMBAAAAAAAAAAAAAAADBAIFAAEGB//EAEAQAAICAQIDBQQHBgUDBQAAAAECAAMRBCEFEjEGE0FRYSJxkaEHFDJSgbHBI0JyktHwM2KywuEkgqIVY4Oj8f/EABoBAQEAAwEBAAAAAAAAAAAAAAABAgMFBAb/xAArEQEAAgIABAQFBQEAAAAAAAAAAQIDEQQSITEyQVGBBSNCcfAVIjNDYRP/2gAMAwEAAhEDEQA/AH+eaKzSnImL1mpuYqbw/JNoJIiAOYokuWTRIEkWYywiLJMm8AFwyJU6mreXoq2imr0ksIpRGKjIWVYMnUJUN1xmoRSuNVQLCgyzpsyMGU1dsf090gtU0ytCNQBA6eyO8uYAtMmMxhYNdjibxCCgzZaDtfG83W+YGy+OsQ1qhht8o9au0UWsZgUdtJEGAZ0p06kHbwlbquGEbj5eEBPSvL/hlXj0lFQpBnSaCvCg/KAxamIJ2kmBMwCAMLN4kjMPSAEmRYYhTAuZQswmQrCZCPONI20brO8T08drkZjgyUgJvMgmBD11QKmFrtlEwsKFkFhlECHJNMkKJpoFVqdLvB06bEs7EzBCqEKNXvDKu0m9JkMecoh0jWnsiw3k0EC3p1GI/ptbkyjFnSM6e3eRF+T1M2krjqfCOae2AfwxJKcDAkR6zakYgButirXYhr6zmAaiAzpdTkxpzmK6ajEb5YFedF7WZZVk4xIpQSfSGegCURyZk1neadTtiQTkCZstBs0DbCDZZPMG7QAMN5uCa/eZA8/qjSwFIjSrDJtTM55LEiEgGVpo7SCiSzAPVdG0eV4EPW0IaJkA8gbJDmgGyMzTQQMIDA0Xg3GRN2PiKvfKNc+IVH2ilpzNV3QhxW3jVVkQSzMOt28C1qbMsKrcDpKvTWRyomQPraTNJZgwBfE0tkCyV5p1zAVPGcwNVDaNIkAkYRhKCViatOOskLR4RfUkkQIG4TT6gYwJX3EiLrqiIFozzXPKyzWZh679oDLWRXUaoSFt8UueANtWczcSdt5kDn6WjldgiA2ha7JFWIEkoi6WQ4MK2yyBElzzWYREQgaQIkDZiUHFk3mKq2TGlECSmb+sBYFmg+QmBrUXiKGyFtp2gLOm0qIG2a55HujNchlQeq2MV3RJFjVdcgtNLfLaiyUNIjNOpkVdM0CbMQC6zAEFfq8wLGnUxyvUTmq9ZvHq9ZmEXqPHKpV6KzIjTaiFOs4EV1F58JEXjG8WtugFB5l3lffp8Qq37yF+qgVxbEw6uCuaBxAa+sZg7NRBF4GwQItfvMgisyApfpiJBapcgKwgm04EikUUwfFeH2XVd3X9p3UZzgKoPMWJ8gBLIVTetbk097jYjTvg+RI5R+cSwyeGXLpx3TaY8gfUakr7LPzoleR15AQSR+MsNN2q0b9WspPlYnOv8yfqJ58BJATBxK8Zevbs9UoAsGanS0f+26sfxXqPhA6isjqCPQgj855mpIOQSD4EHBH4y40favVVjAtLqP3bQto93tZI/Ay8z1U+Ix9VXYIcQ6WSgr7WqAO9qU8y8wOns5SvoytkA+ksNHxzS2YxbyEj7NylMHy5xlT79uky5oeuvE47dOZYGN6RRgwH1diMrh1+9Wy2D4qTCUNgSvRExPYPU6bO/wAoh3G8tmOYIU5+O8BVKZCzSyyarEXsSXYrX05G8NTbD2rtIU05hBufyi9lpBh+SK3dYBa9VJGwxVSJMtAOi7x7TCVdd0ZTVQOg01+BCHUSkq1Rhe+MgszqYNrsxatSYRtMR4wMNpi1txhWSCsqzClyxh9MmesymgxxRgQFbacGQauOcokRYBAV+rzUm1m8yAkMib5zMaySRxIolW8V7UPy6C/1CJ8bV/pHqjKjt1ZjQkffvRfgGb9JLdmnPOsdp/x5sJZp2e1B0/1gJmnfLhl9nlOCSM56ysWemX/s+AL/AJq1/wDsv5vyMxlw8OOL80z5Q82m5PSpzOo83VfiwE7L6S+GU02UimtK+ZHZ+7UKGwwAOBt5/GRqjFNqTf0cWJuamxDTIun1DocozIfNGZT8RLrS9tdUuzMto8rkVj/MMN85Q4mQyrlvTwzp22l7c0ttbU6H71TCwfytg/OXGj4zp7CO7uQn7r5qb/y2+c8yk16GZbevHx+SO/V6vZW2ckHB6HqD7iNoO2raeaaPil1X+FY6eiOwB946GXui7balftrXaP8AMvIx/wC5f6GXme2nxGlvFEw6Zqo1pNP4ecptL2u07f4iWVH/AClbV/Q/Iy/0HE9O3+HYjHyzhvg2DLt7KZsd+1mrtLjpKbU0nJnVckFqeHKRmXba5EoczRzOsfga4yD6xG/QBfCXZpSIpjNdJhrK5AXYlDNFUsKgAIhp7hHCRMQ0pBG0nybbxWlsQvfQod1eJldeYZE5v6SfKB1gDFQkjWMSVZyfSRteQAcyHKIXlgLExChsRMgiJkCtWzMa0+nJga9JiOVHEB2rTgCcv9JNuKKV87Xf+VOX/dOiS0zkfpMuy2nXyrdz/wBzj+kxl5eLnWKXGLPS+O+3wOkpuFSjmx4Bcq3waeaCdL2Y7aPpVNToLaGzmtjgrn7XKTkYPiDI4+C8V5q2nUTCs7P6fn1VCjfN9fwDgn5A/CemcSPNxjTDry6WxiOv2haP6Si0Xa3hdDG2nSutuDjZds+AJYhfwEX7LdoBdxNr73SvmqdV5mCqv2VWsE+mfnI9OKaUiKc25mTvE+JcPr1j0PpFfmtxbeSMq74J5VxsoyOhHSUvabsgatYtNALC4c1Sk7rueZSfIeflEuOWB+I2EEENqxgg5BHeADBnovEtSq8W04bx01qLn77NsPxCkfjBEVzbifKejkbfozuXA7+jvCMiosyk+7I3+E5qnhVzsypW7lCVfu1LhSDjqJYdsqLE113eZybC6E+NZPsFT5AYHpidno6SnDNOKtSmla3Dta55e8cgll5vA/HpDR/xpe0xEa5XmtlRU4YFSNiGBBB9QZtDPReL8KNlOltvaq25NXTTZbWQ63UvcFAbz6j5+cru1vD+H0WMnK4sZksIryFprJUFVGcZIDHoftQxnhJjruPdxmB/ZBm+8nbdsuD0mml0tSvGnDU1mvla9MKckjHtYPjKEdj9Q1XeIK7AFDFa7VZgCM55ep2IlY3wWpbURtT95M541p66e4sL8/ehl7sqCUK+Kk42PUxID1hqnmr1Weh4/fUPYtsXyAfK5z4q2QZd6b6RLwMWKjjxI/Zt8tvlOSz8vnMCH+wYZ1z5K9p09P4f9IFFuFCOH8EYr7fordC3kDjMvNJqEuqV1Bw65AYYI9CPAzxbb1z4HpvmewdntTz6Wp8ZLIGbH3yTzn8Wyfxlh0+D4m+WZiwGt0uOkrn0e2Z0d9XMJWvp8HfpM9ulpTZxGdPdkxyzQqP+YtZXy9I2iT3YhNLfkyvawmO6OnIlFvp9SARH2pVpTV1Y+Msq9UFHXwmLKEkqGSMbQN1Ik21GRnpnp6xey058xjc58YAX26Rax9pO22JW3QNFpkwWiagPtUsi6SPIT0IkhW0ghmcL9I1udWq/corH4nLH8xO5YHI9+J5124u5tfd6FU/lrUfpJLwcfOsfuo5ISMlJLhS3JSIm5ESU4II2xuCNsHwMtNMNTq7VAZrLFQshezdVT2jhmMqhOp7B6dxe1hVgi6a5ucqQv2Mfa6dYbcUTa0RsXT/SHaUC3006jH2WsXDe87EE/gIPhHaanuW02rrLUFy9ZrPt0EnOB5gZ/PrCLwGlr+H18uFv0tL3FSQXZgctnwOw6QGo4BQum74tccu6s1a12V0FXKhLBs2SN89Ien52973r892X16GuyhtNdY2NRW1i2oVCoHB5s8o8pn0gapLNYWrZXU11YZGDDIByMiA7XcIp093LU+RyKShD8yZQHJJGDnOdukNxjs6lWmSxS3er3f1lSQQnfVl6yNtvKGMzf91dR09DnaKt7tLpXXLIlPI5HRAFUZPp7JlrRpNDpNTRWqWtYwX9uLSq+1kEFf3h12nNcZ092keyqtre4OF5mX2H5kBIzjlzvjaS0nbXUV1on7NuTHI9lSs6r90N5YGM9cStsZqVtu0anotbaVUcTROgfnUDJ9nLt+knxC3SrZSLKA31iuvnsB5SgIADKB45OTKqrtYObVs9Q/6qrkwhwK25SOYZ6jeD49xau1NKFVleioV2hl5dwVwR59IWc9OXcfnVeaHg+nSnXUOWVqyrNaVV+WrmBRlHXO5B905niHATXXValgsS52RSAV5XVscrA+fWdf8A+oUXa7UKliFdVohWrZwvfhdlOehzEuzWgYtboLsB67q9VXuCAyMveKD6ocybLxXJqsR7uS4lw6yiw12jldcZHMG6jI3G3Qz0nsLq86JB91rE+DZ/3Tge1Wr73WXv4G5lHuU8g/0zpOwup/6dx927P4Og/VDLDXwcxXPMR2duuoEjqHyJWfWpGzXCZu8zW3Yio1MBqNVmJtZMkXNTL1xGa28pR16nAjFXEMSaFytmJMFT1APvlXVqS5wJZJpdtzvIyMNYMRVrgxxM1FJ8DFhpyPESA+o04xkNmVFh3liNOT4/CbGhRdz18o2Kk1n1m48X9JuNmkgP7EIHlfp9dmMi6EHbWqntN0BUE+9gB8zPMe1dTLrbw3Xvmb3g7qfgROz7Tq76Z1ryxYqOUDfAcEn5Snehdaii/m0+qRQgusRu71CjYBz+63rJLn8XE3/ZDj8Tc6G3sDrB0RXHga7UYH4kGKW9k9YvXT2/gvN/pzMduVbDkjvWVUJuHt4dan2q3X+Ktx+Yg6lXmHPlRvkgZPTwBhrik71pGPJxvUCruRbYKundhjy4zkjHlEBJQx3Ney94d2x1FK1qO7buv8NrKlZ0XxrD9Qp+PrN0dolSq1FpUPdU9NlosswyvnLGsnlLb7GUQm4ZRmvHmvOLcWp1F1VrK6nFa6keyylU5VJrxvuAdjLS/tRXqG1SOtdddtbd1b3ZV+asg0q5Gc/Zx+s5CYIZRxFqzv1d1qOLJbdqlawPQdHS6rz8y86dwWCDpzDNg236xvieiW20KqHe8Np7bdPUdOKeRz3aNXu6lQCFO+V9886xDV6p1xysw5TzLhmHKw8RjoYbI4mJ8UOt13B9KK21BRmU6atxVXzaYF2ueprAp5ig9kbbjLCVHbDH1piM4aumwE9cNShGfWK19otSH5+9Zjysn7TFoZGOWVlfIIJGcGA4jxKy9+ewhm5VXIAXIUYGQNswxy5aWrqsaK5nQ9leL0aYW3OGa8Ly6dRuuWXBY+WPy8Jzsww0Y7zSdw2zk7nqTk+pPWdT2Fu2vX0rf4My/wC6cqZf9ibMXuPvUN8VdG/QxDfwttZqy6m9zFrOb1j7t6QFz5m59IRKGaVYYkyVenJ6xsbqoB6xyvSIIudI/h+cLTUf3j+EirLT1gDbaTbU48Yi2r5dsGYtBYcxOPSRTrarME94la3NnbeSqLZ3jSrnT2j5RfV3nwU+hM3U4HjJWvtvnExVXHWt/YEybe1M9JuVFdTYMe1t8oXTovgxPoTEKNRG6nXwHwmTBYbY2JB8zvFLtO3mD64xiEW33yRwfH3SxOiY2FVY372QPMecf0uobojNtjYkj8RBOOZQpOQDt4Ten0IByST5b4l3CalHjHGLkC93YwJY5wc5AUnH5TlbuM8SyT3lTjyt09L/AIZwMzouJIpdAFxs7f8AhE3o6+/E5OTLNcsxDqUw1vijcH+zelXUUB9Tp9MzlmBKUImwOB0jtnZDRN1oUfwPYn64muB7UqPVv9Zj5t9Z76xuNubfDj3rlhS3dhNF4C1f4beYfMRO36P9Mfs32r/Elb/kROmOpGOsWdpdQ0TwuGfpctb9Ho/d1K/99Lr+RMVs7AXfu20N/wDI6H5rOuazMnWB4y6ap4DDPk4d+wusHRFb+C2tv1zFbuyusXrp7feF5h8p6Sjrn1jAuMmmqfhuOe0y8hu4dcv2q7F/irdfzEWM9sTUt5n4mJcfvYaa5wFLLU7qWRLMFVJ6MN+kk9Gv9L30izyCSsTGNwcqG2OcZ8D5H0ja9qbnODp9I++/NpgD6/ZInRdnNNRqVc36WpGVgB3D3ICpHUgsRnImEXiZ0mT4RlpG9uPlz2QfGsq/zcyH3MhH/M6h+yGjboty+61WHwKwL9mUpVjpuZrWUor3MqioMMMVCjdsZGT0zM52004LLS0W9HQMFEVuUTO9OBnrjf3+MGayT1Ezd3e0e/A8B8JB7M9BGV0C/eOZIUAeMpoGjP70KAB75jHEDY8A9dwz03k31OdvCV5M0bYVN9jsZnfHyMCbpBryYDQtI6CauvsI/pFluI8ZjauRWzU01I/XBNwhGmo+UbrQjwiK3P5Z/HEPp7mB8fd1lYrBUPkYTlxArrx45+EONWp//JFGpTMYU8sRGrA8/hGa7s+fvxIoWuYNavpU5P47RM9Cff8AlD2n9ofSrG/q0XufCmcbJO8tnZxxrFVZcPsApT3H5sYd7ceORKvRarFajH7o8Yf6wDOzWOkOPbvJgW7+AhBcp8YhzZMK9HkZUN8q+Bm10o8/lF6qTjOY5UVxkk/GBohV85saj0MmbQIGzUDwkBm1H94gOI2c9Fq+dNg+KGL2XN5GL225BHmCPiImOixPV51w5P2iY8Tj4idv2Z5SW8iuRj/KQD+c4vhy8rp6OF/DOD8p1HDG5HIG2Wb8/wDgTl45+bDq5o+VLp3YeEWssgBcJpn8p1XIEwZsNiBBEE7Shzv5Dv8A1iXNGK6gRAOz5gy0zEgRIrTwLPJPAsZRvmzJc2PfBBpFsmBGy3HWKPqsw7IfGC7oCEBNxmQuPSZA3TGa75kyEGZ/STqsP4e6ZMkVJzvsce6SFzeBmTJYEEsPO+fuoD49SZDWv7J939ZkycL+233dyP46/YbTqhRcjB5Rv18IxUiAbDPqZkyduOziz3MC1T0EgRmZMlE1JBhu+HlMmSIG1wkRbMmSiRtBgyvr8hMmSDziz2Xff7Nh+TToOGNm1c5OLmXck4DVk4Gem8yZOXT+R2cvg9nUHTr4D84M6WZMnTcfSA0hkhVjymTJRoovlJhpkyANjBO0yZIBSJSZMlGuUSJcTUyBB2gS4mTJUCN8yZMg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us.123rf.com/400wm/400/400/feverpitched/feverpitched1007/feverpitched100700098/7374811-uncertainty-just-ahead-green-road-sign-with-dramatic-storm-clouds-and-sk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7425" y="3429000"/>
            <a:ext cx="4629150" cy="3090447"/>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5379328"/>
      </p:ext>
    </p:extLst>
  </p:cSld>
  <p:clrMapOvr>
    <a:masterClrMapping/>
  </p:clrMapOvr>
  <mc:AlternateContent xmlns:mc="http://schemas.openxmlformats.org/markup-compatibility/2006">
    <mc:Choice xmlns:p14="http://schemas.microsoft.com/office/powerpoint/2010/main" Requires="p14">
      <p:transition spd="slow" p14:dur="2000" advTm="34154"/>
    </mc:Choice>
    <mc:Fallback>
      <p:transition spd="slow" advTm="3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Sodar Example</a:t>
            </a:r>
            <a:endParaRPr lang="en-US" dirty="0"/>
          </a:p>
        </p:txBody>
      </p:sp>
      <p:sp>
        <p:nvSpPr>
          <p:cNvPr id="3" name="Content Placeholder 2"/>
          <p:cNvSpPr>
            <a:spLocks noGrp="1"/>
          </p:cNvSpPr>
          <p:nvPr>
            <p:ph idx="1"/>
          </p:nvPr>
        </p:nvSpPr>
        <p:spPr>
          <a:xfrm>
            <a:off x="457200" y="1219200"/>
            <a:ext cx="8229600" cy="4525963"/>
          </a:xfrm>
        </p:spPr>
        <p:txBody>
          <a:bodyPr>
            <a:normAutofit/>
          </a:bodyPr>
          <a:lstStyle/>
          <a:p>
            <a:r>
              <a:rPr lang="en-US" sz="2000" dirty="0" smtClean="0"/>
              <a:t>Scaled such that 10 signal-to-noise ratio separates </a:t>
            </a:r>
            <a:r>
              <a:rPr lang="en-US" sz="2000" smtClean="0"/>
              <a:t>useful signal </a:t>
            </a:r>
            <a:endParaRPr lang="en-US" sz="2000" dirty="0" smtClean="0"/>
          </a:p>
          <a:p>
            <a:r>
              <a:rPr lang="en-US" sz="2000" dirty="0" smtClean="0"/>
              <a:t>“good” ratio: reds- 20:1</a:t>
            </a:r>
          </a:p>
          <a:p>
            <a:r>
              <a:rPr lang="en-US" sz="2000" dirty="0" smtClean="0"/>
              <a:t>“poor” ratio: blues- 5:1 </a:t>
            </a:r>
            <a:endParaRPr lang="en-US" sz="2000" dirty="0"/>
          </a:p>
        </p:txBody>
      </p: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123"/>
          <a:stretch/>
        </p:blipFill>
        <p:spPr bwMode="auto">
          <a:xfrm>
            <a:off x="0" y="3200400"/>
            <a:ext cx="8839200" cy="350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96907694"/>
      </p:ext>
    </p:extLst>
  </p:cSld>
  <p:clrMapOvr>
    <a:masterClrMapping/>
  </p:clrMapOvr>
  <mc:AlternateContent xmlns:mc="http://schemas.openxmlformats.org/markup-compatibility/2006">
    <mc:Choice xmlns:p14="http://schemas.microsoft.com/office/powerpoint/2010/main" Requires="p14">
      <p:transition spd="slow" p14:dur="2000" advTm="36393"/>
    </mc:Choice>
    <mc:Fallback>
      <p:transition spd="slow" advTm="36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smtClean="0"/>
              <a:t>every </a:t>
            </a:r>
            <a:r>
              <a:rPr lang="en-US" dirty="0" smtClean="0"/>
              <a:t>observation is subject to many sources of uncertainty</a:t>
            </a:r>
          </a:p>
          <a:p>
            <a:r>
              <a:rPr lang="en-US" dirty="0"/>
              <a:t>d</a:t>
            </a:r>
            <a:r>
              <a:rPr lang="en-US" dirty="0" smtClean="0"/>
              <a:t>efine sensor characteristics needed and info on those characteristics before buying</a:t>
            </a:r>
          </a:p>
          <a:p>
            <a:r>
              <a:rPr lang="en-US" dirty="0" smtClean="0"/>
              <a:t>Users of environmental data tend to assume errors are just “random” when there are many reasons for systematic or biased data</a:t>
            </a:r>
          </a:p>
          <a:p>
            <a:r>
              <a:rPr lang="en-US" dirty="0" smtClean="0"/>
              <a:t>Environmental fields are blessed (and cursed) with the opportunity to take many measurements that allow analysis of sensor characteristics in varying conditions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0918352"/>
      </p:ext>
    </p:extLst>
  </p:cSld>
  <p:clrMapOvr>
    <a:masterClrMapping/>
  </p:clrMapOvr>
  <mc:AlternateContent xmlns:mc="http://schemas.openxmlformats.org/markup-compatibility/2006">
    <mc:Choice xmlns:p14="http://schemas.microsoft.com/office/powerpoint/2010/main" Requires="p14">
      <p:transition spd="slow" p14:dur="2000" advTm="61811"/>
    </mc:Choice>
    <mc:Fallback>
      <p:transition spd="slow" advTm="6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Resources</a:t>
            </a:r>
            <a:br>
              <a:rPr lang="en-US" dirty="0" smtClean="0"/>
            </a:br>
            <a:r>
              <a:rPr lang="en-US" dirty="0" smtClean="0"/>
              <a:t>for geeks</a:t>
            </a:r>
            <a:endParaRPr lang="en-US" dirty="0"/>
          </a:p>
        </p:txBody>
      </p:sp>
      <p:sp>
        <p:nvSpPr>
          <p:cNvPr id="3" name="Content Placeholder 2"/>
          <p:cNvSpPr>
            <a:spLocks noGrp="1"/>
          </p:cNvSpPr>
          <p:nvPr>
            <p:ph idx="1"/>
          </p:nvPr>
        </p:nvSpPr>
        <p:spPr/>
        <p:txBody>
          <a:bodyPr/>
          <a:lstStyle/>
          <a:p>
            <a:r>
              <a:rPr lang="en-US" dirty="0"/>
              <a:t>WMO: </a:t>
            </a:r>
            <a:r>
              <a:rPr lang="en-US" dirty="0">
                <a:hlinkClick r:id="rId4"/>
              </a:rPr>
              <a:t>http://</a:t>
            </a:r>
            <a:r>
              <a:rPr lang="en-US" dirty="0" smtClean="0">
                <a:hlinkClick r:id="rId4"/>
              </a:rPr>
              <a:t>www.wmo.int/pages/prog/gcos/documents/gruanmanuals/CIMO/CIMO_Guide-7th_Edition-2008.pdf</a:t>
            </a:r>
            <a:endParaRPr lang="en-US" dirty="0" smtClean="0"/>
          </a:p>
          <a:p>
            <a:r>
              <a:rPr lang="en-US" dirty="0" smtClean="0"/>
              <a:t>NWS</a:t>
            </a:r>
            <a:r>
              <a:rPr lang="en-US" dirty="0"/>
              <a:t>: </a:t>
            </a:r>
            <a:r>
              <a:rPr lang="en-US" dirty="0">
                <a:hlinkClick r:id="rId5"/>
              </a:rPr>
              <a:t>http://</a:t>
            </a:r>
            <a:r>
              <a:rPr lang="en-US" dirty="0" smtClean="0">
                <a:hlinkClick r:id="rId5"/>
              </a:rPr>
              <a:t>www.ofcm.gov/fmh-1/pdf/FMH1.pdf</a:t>
            </a:r>
            <a:endParaRPr lang="en-US" dirty="0" smtClean="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2612451"/>
      </p:ext>
    </p:extLst>
  </p:cSld>
  <p:clrMapOvr>
    <a:masterClrMapping/>
  </p:clrMapOvr>
  <mc:AlternateContent xmlns:mc="http://schemas.openxmlformats.org/markup-compatibility/2006">
    <mc:Choice xmlns:p14="http://schemas.microsoft.com/office/powerpoint/2010/main" Requires="p14">
      <p:transition spd="slow" p14:dur="2000" advTm="13018"/>
    </mc:Choice>
    <mc:Fallback>
      <p:transition spd="slow" advTm="13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Uncertainty</a:t>
            </a:r>
            <a:endParaRPr lang="en-US" dirty="0"/>
          </a:p>
        </p:txBody>
      </p:sp>
      <p:sp>
        <p:nvSpPr>
          <p:cNvPr id="3" name="Content Placeholder 2"/>
          <p:cNvSpPr>
            <a:spLocks noGrp="1"/>
          </p:cNvSpPr>
          <p:nvPr>
            <p:ph idx="1"/>
          </p:nvPr>
        </p:nvSpPr>
        <p:spPr>
          <a:xfrm>
            <a:off x="419100" y="914400"/>
            <a:ext cx="8305800" cy="2514600"/>
          </a:xfrm>
        </p:spPr>
        <p:txBody>
          <a:bodyPr>
            <a:normAutofit fontScale="92500" lnSpcReduction="10000"/>
          </a:bodyPr>
          <a:lstStyle/>
          <a:p>
            <a:r>
              <a:rPr lang="en-US" sz="2400" dirty="0" smtClean="0"/>
              <a:t>Uncertainty </a:t>
            </a:r>
            <a:r>
              <a:rPr lang="en-US" sz="2400" dirty="0"/>
              <a:t>arises because: </a:t>
            </a:r>
          </a:p>
          <a:p>
            <a:pPr lvl="1"/>
            <a:r>
              <a:rPr lang="en-US" sz="2400" dirty="0"/>
              <a:t>we can never measure the environment with complete accuracy and </a:t>
            </a:r>
            <a:r>
              <a:rPr lang="en-US" sz="2400" dirty="0" smtClean="0"/>
              <a:t>precision</a:t>
            </a:r>
            <a:endParaRPr lang="en-US" sz="2400" dirty="0"/>
          </a:p>
          <a:p>
            <a:pPr lvl="1"/>
            <a:r>
              <a:rPr lang="en-US" sz="2400" dirty="0"/>
              <a:t>the environment is a chaotic system, which is a maddening combination of randomness and order arising from the characteristics of a complex nonlinear </a:t>
            </a:r>
            <a:r>
              <a:rPr lang="en-US" sz="2400" dirty="0" smtClean="0"/>
              <a:t>system</a:t>
            </a:r>
            <a:endParaRPr lang="en-US" sz="2400" dirty="0"/>
          </a:p>
          <a:p>
            <a:pPr lvl="1"/>
            <a:r>
              <a:rPr lang="en-US" sz="2400" dirty="0"/>
              <a:t> our understanding of </a:t>
            </a:r>
            <a:r>
              <a:rPr lang="en-US" sz="2400" dirty="0" smtClean="0"/>
              <a:t>environmental systems </a:t>
            </a:r>
            <a:r>
              <a:rPr lang="en-US" sz="2400" dirty="0"/>
              <a:t>is </a:t>
            </a:r>
            <a:r>
              <a:rPr lang="en-US" sz="2400" dirty="0" smtClean="0"/>
              <a:t>imperfect</a:t>
            </a:r>
            <a:r>
              <a:rPr lang="en-US" sz="2400" dirty="0"/>
              <a:t> </a:t>
            </a:r>
          </a:p>
          <a:p>
            <a:pPr marL="0" indent="0">
              <a:buNone/>
            </a:pPr>
            <a:endParaRPr lang="en-US" sz="2400" dirty="0"/>
          </a:p>
          <a:p>
            <a:endParaRPr lang="en-US" dirty="0"/>
          </a:p>
        </p:txBody>
      </p:sp>
      <p:pic>
        <p:nvPicPr>
          <p:cNvPr id="3074" name="Picture 2" descr="http://dailydecisionmaking.com/wp-content/uploads/2011/01/uncertain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3486149"/>
            <a:ext cx="901065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07059187"/>
      </p:ext>
    </p:extLst>
  </p:cSld>
  <p:clrMapOvr>
    <a:masterClrMapping/>
  </p:clrMapOvr>
  <mc:AlternateContent xmlns:mc="http://schemas.openxmlformats.org/markup-compatibility/2006">
    <mc:Choice xmlns:p14="http://schemas.microsoft.com/office/powerpoint/2010/main" Requires="p14">
      <p:transition spd="slow" p14:dur="2000" advTm="27386"/>
    </mc:Choice>
    <mc:Fallback>
      <p:transition spd="slow" advTm="2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Uncertainty</a:t>
            </a:r>
            <a:endParaRPr lang="en-US" dirty="0"/>
          </a:p>
        </p:txBody>
      </p:sp>
      <p:sp>
        <p:nvSpPr>
          <p:cNvPr id="3" name="Content Placeholder 2"/>
          <p:cNvSpPr>
            <a:spLocks noGrp="1"/>
          </p:cNvSpPr>
          <p:nvPr>
            <p:ph idx="1"/>
          </p:nvPr>
        </p:nvSpPr>
        <p:spPr>
          <a:xfrm>
            <a:off x="457200" y="1600200"/>
            <a:ext cx="5334000" cy="4525963"/>
          </a:xfrm>
        </p:spPr>
        <p:txBody>
          <a:bodyPr>
            <a:normAutofit fontScale="85000" lnSpcReduction="20000"/>
          </a:bodyPr>
          <a:lstStyle/>
          <a:p>
            <a:r>
              <a:rPr lang="en-US" dirty="0" smtClean="0"/>
              <a:t>Always </a:t>
            </a:r>
            <a:r>
              <a:rPr lang="en-US" dirty="0"/>
              <a:t>assume that </a:t>
            </a:r>
            <a:r>
              <a:rPr lang="en-US" dirty="0" smtClean="0"/>
              <a:t>ALL </a:t>
            </a:r>
            <a:r>
              <a:rPr lang="en-US" dirty="0"/>
              <a:t>observations </a:t>
            </a:r>
            <a:r>
              <a:rPr lang="en-US" dirty="0" smtClean="0"/>
              <a:t>are uncertain: </a:t>
            </a:r>
          </a:p>
          <a:p>
            <a:pPr lvl="1"/>
            <a:r>
              <a:rPr lang="en-US" dirty="0" smtClean="0"/>
              <a:t>Was a human observer involved? </a:t>
            </a:r>
          </a:p>
          <a:p>
            <a:pPr lvl="1"/>
            <a:r>
              <a:rPr lang="en-US" dirty="0" smtClean="0"/>
              <a:t>Did </a:t>
            </a:r>
            <a:r>
              <a:rPr lang="en-US" dirty="0"/>
              <a:t>the same observer take the observations each time? </a:t>
            </a:r>
            <a:endParaRPr lang="en-US" dirty="0" smtClean="0"/>
          </a:p>
          <a:p>
            <a:pPr lvl="1"/>
            <a:r>
              <a:rPr lang="en-US" dirty="0" smtClean="0"/>
              <a:t>What </a:t>
            </a:r>
            <a:r>
              <a:rPr lang="en-US" dirty="0"/>
              <a:t>automated equipment was used</a:t>
            </a:r>
            <a:r>
              <a:rPr lang="en-US" dirty="0" smtClean="0"/>
              <a:t>?</a:t>
            </a:r>
          </a:p>
          <a:p>
            <a:pPr lvl="1"/>
            <a:r>
              <a:rPr lang="en-US" dirty="0" smtClean="0"/>
              <a:t> </a:t>
            </a:r>
            <a:r>
              <a:rPr lang="en-US" dirty="0"/>
              <a:t>What metadata (data describing the data) are available to explain how the observations were taken? </a:t>
            </a:r>
            <a:endParaRPr lang="en-US" dirty="0" smtClean="0"/>
          </a:p>
          <a:p>
            <a:r>
              <a:rPr lang="en-US" sz="2900" b="1" dirty="0"/>
              <a:t>“Segal's law”</a:t>
            </a:r>
            <a:r>
              <a:rPr lang="en-US" sz="2900" dirty="0"/>
              <a:t>: A man with a watch knows what time it is. A man with two watches is never sure.</a:t>
            </a:r>
          </a:p>
          <a:p>
            <a:pPr lvl="1"/>
            <a:endParaRPr lang="en-US" dirty="0"/>
          </a:p>
          <a:p>
            <a:pPr marL="0" indent="0">
              <a:buNone/>
            </a:pPr>
            <a:endParaRPr lang="en-US" dirty="0"/>
          </a:p>
          <a:p>
            <a:endParaRPr lang="en-US" dirty="0"/>
          </a:p>
        </p:txBody>
      </p:sp>
      <p:sp>
        <p:nvSpPr>
          <p:cNvPr id="4" name="AutoShape 2" descr="data:image/jpeg;base64,/9j/4AAQSkZJRgABAQAAAQABAAD/2wCEAAkGBxQTEhUUEhQVFBUXFxcUFxcXGBcXFxQVGBcXFxcXFxwYHCggGBwlHBcYITEhJSkrLi4uFx8zODQsNygtLiwBCgoKBQUFDgUFDisZExkrKysrKysrKysrKysrKysrKysrKysrKysrKysrKysrKysrKysrKysrKysrKysrKysrK//AABEIAQsAvQMBIgACEQEDEQH/xAAbAAACAwEBAQAAAAAAAAAAAAABAgADBgUEB//EAD0QAAICAQMCBAMGAwYFBQAAAAECABEDBBIhBTETIkFhBlFxFCMyQoGRUqHwM0PB0eHjU2KCkrEHFRY0VP/EABQBAQAAAAAAAAAAAAAAAAAAAAD/xAAUEQEAAAAAAAAAAAAAAAAAAAAA/9oADAMBAAIRAxEAPwD69UWpZBASpKjRYEaAiEmKYEhiw3AJiiGSARDBCIBuSQCGBBIYLkgESESQEwFiMscwGBVUiiEm4AYBIkqEStmqB7oI0EAERGjkxDAWLHqLAWSGAwDJcBgEBwY4lamcnrHXlwZceI+GGdWcHLmXCtKyqQCwO4+ccQO1JJFgGMIBIYElZjxSIAitHJibYCkRajkRGgHdUjRQZKge8mSAwQIYpjGITABMUmQwGADIJKkAgGLkyBRZNcqv6swUfzIE5/VNW6Y/FQGsT3lx7bZ8QsZNtAkkA+Iu38W0L+bj3YcaUStMrnf81O4Dkex7/Uk+sBhl8xXnhVa/Q7iw/fyn9xMN/wCpOVDlwYyXDsuRlIDFAorGxIU3uByKwsVeMXN9UzfXtPrmyjwhhOn8v4Ap1Q5G+vHBxfTtA0Woy7QWon2HckmgP3MIcbtt81ur2JoH9SD+xjMIFUXdc8AniyBdD+Z/cwPJ1bquPTY/EyXXYUPxP+VLPlUseBuIBJAvmPoNZ4qk7HxsDtZMi0ysACRwSrdx5lJU+hmV1obUZ1G5lyDxcKMoGbTMACMvjYGcNidVcqGsE7xyQ2ya3RaVcWNMa3tRQgs2aUULJgXXAZDBAkFSXJXygQiIVjmIYFZik1GaLcD3gyQSXABMUyMYCYCmQQVJAhPz+kq8MsfMK2taEHuP/I4JBHY378ePqeodO+HxsJXz7fNkU3/wyPvFr+E7uOFb09ulyq6qyG1IsHnt73yD9YF4Eir/AC/lIIwMAgQXIDDAUxMiBlKm6IINEg0RRoiiPqOY8p1erTEjZMrBEQFmZuAoHJMDi4tLp+mYtRnfJk2u/iu2Rt7E9kxoABfPYcsSxsnvOlo8py4sed8T48mzcMTEbkZh2PO3dXFnkWRxZEz/AEnRPr8ya3VKVw4zu0Wnb0+WqzL65CPwr+Uc9zc0+bX4lyLibIi5HvYhYB3qySq3Z7H9oFmNjQugfWjYv2Jqx71PB13reLSY/EzGhf4RRYqCN7Kvdgi27VZpT37TLdb+LcmR3waPGWyKKdSjMyt5g+PIFB8MX4YD9jvPmQDcfb0z4aygANlOJVRsSbCuTK+LI29lztmV13ALjTyfwMbpgqh3+mdRXMGIDIVbY6OAHU0HG4AmrVlYezfOwPYTKNJpkxqFQUAqoCSSxVBShmNs1D1JJ7y0mAd0RpDEa4EMqdj8rjGJA6rRDGJiNABimQyAQBAxodr9vn7cwmU6twFO5/D9A3HB7/mBHp6iANNjABIQpuJJU13s2aUlQSTZI7+8vkUcep9/U+/AqMIBkgqNAAEMkEAZHCgsxAAFkk0AByST6CpjNOjdUyrmyAjp+Jrw4yK+25FP9tkB/uVP4V/MRZ44kz5j1XKcSEjp2Jqy5Aa+25FPOLGR/cqfxN+Y8DjmbJEAACigBQAoAAdgAO0A3OR1boKajLiyO7jwiGCqRRZWDqwNWpBHcUSCR2JvrSGAq4wCSAASbYgAWaAs/M0APoBExuTdqy0eL28+4onj60faWxBjO4ncxvsp20v0oAn9SYEMS47RGgCIYWMqLfKAzGAGC4pWB1YphggLIBIZDAlTlfEI1mxfsP2fxN3m+0eJs2Ubrw+d117Vc6so1aKV5Uv/AMoqye3qQPX14gc/4eOt2v8Ab/su6xs+zeLVc3v8T1uu07EUGwL49uLHtxxDANQwXJAx/wATP1gZ2+wrpTgpdvifj3V5vXtdzHNrdfrTqtPnfMcyqdOi6JW+zeMwsjLlHlBFgOGNAHimFH6T8SYtTkRcWlYY/EbblzX5sOKiWbGPzOfwj5E37j19J6bj02FMOFdqIKA9T82J9WJ5J9SYGB0n/wAgxIuPHp9AiIAqqpoKo4AH3ktOs+I/+Bof+7/dn0WLA+dfb/iP/wDNoT/1f7003whn6g65P/ccWHEwK+H4RsMKO6/O3N1+879wgwMv1o65dRkOnU+E2NQpAVyMwGSiVcgDHzZK+YtsHAszyavP1JGyBRkybH+78mDbmwgOzlzwVycKqgbRyLB5I2ZlS5PMQVYAdiapu3ajf7gQMv0vVdQfNibOj40YtvwgYtuL+0onINxyDhaAZSLB81mtOxlkpyGAjCLUYCRlgJUMhEBgdC5LgMFwDBJJAkV+xrj3+X7xjFgVabICCA5cqaLGu98i1AWx2IHb1l1zndTwu3994OEDzleMh57DITWNa7kDdzwy1z7NPhVFVVFKBQBsmvctyT7nmBfJBDAkhhqSoCwCNUUwBMv1v4u+zag4Tgy5PIhxhEJOXIzhSqsaWhuUcXySDt8u7UGK2MGrA4Ng+qmiLHyNEi/eBR03XLmxq6+thh5vK6sUdaYBhTqy8gHymXY8ZANszWb528ewoDj68zE6n4QyYWHg5s5xn7q0b7/DidmyN58jkOLXHjFbaV2YhmG6afJ1gLnGFlYgY9+TNVYsbUSFc/kLBXa2oAAC7YAh0XMp7wYs4dQ63TCxaspr3DAEfqBGMBDCO0YcxQKgJAbjmAwPYTBcLCCBIZJIEMWEwGACL7+x/UciVDJtPnYHc21AB/RJoEk9gPpZtAjKIBjCZ/Q/FGPLqfs+PFnLKCcjMgxrhFWviB2DqWsbRt55I4BrQVAJMgMhnh13VseLLgwve/UM646Fi0Qu1n04ge1pTnzqgLOyqvALMQo5IABJ45JA+pEulOqwJkVseQB1ZdroeQVaxRHyPI/QwPL0nqS6gM+NH8PsuQ7duWmdScdMSy0oYNVEOpF8genK4vZZVmB2mr5A5q+LHej6A/Izg49GunyZdbq8o3IuVQwa1Gl3q+MbNgKMn4fKSW3EksSAugwZtyhqZbvhhtPBI7fp/OBMQNDdRPrXa/YHt/Xecvq/QlzB9jtibLQyleRmxgBWR1J7sgC71pwAAGoVOxUBED59m6trdHnYZkOZMgY40WtoZSKx4Nq7vwmgpFVTHbtdjuKl7Jfp63+vzgqB52kBlzLEdIFRMRj/AFUYxT/XeB0hBGgMBSICY5ikQFhiwqYDCCSUbix8pKlW8wI4Zf8AEEGwQeCOexWBx/iTqn2LG2TFgDvkYsTYRDk2qB4jUTZAABIry0SvF9fFkGbCjUyb1R6YbXQ8OAwI4YH0PylfVdEM+J8RNbhQagdp9Go8Hn09RxM38F4c2DJk0+QrkFeI7Jv24cg2qMRLDad2PaQqksuw7i24MQ16LTFrPIVa9BtLHj383P0E5Gv6C2XPocvif/VOQtYJOUvi8O7vg+vrOyDHECl9OSHBY8mx804WgP1BP6yzwhu3VzW0n5gWQP3J/cyyQwOR1rpYyeHlVEbPgbfhLjizQdL9Ny2LNgNtajtnn+Ei4xNjy5jmy43CZN17sbnHjdkZjxk5YkMvFMF/LO8sGRgASewFnvwBz6d4EqQiTC1gGiLF0RRF+hHoYxEBKimWVFIgV/SAiWVFcQPJlWVs9T0OJUBA95hqC4YEJgIgkgJXM5vxLo82XTvj07qmQ0RvB2sAQShI5AatpPPBPBnUgJqyew5/qoGTxdczIWbL4mUI3gDGmPa+XMbyZWCbd7YsaAbWUWw3mmtTNNp9SuRSUawCyWP4lJVqsdwQR9QZRq9Hj1Cg7msbtmXE5Vkvg7WU+3INi1FjiVdE6Mun8QIFVXe1RBtREUBVAHqxrczdyW+QEDhdO6rl0eZdLr3343bbptYaAyH0waj0XKPRuzj3ua0zz9U6fiz4nxZkGTG4plPY/wCRB5BHIIBmZ0uuydPZcGrdsmmY7dPqm74yeFw6k+h9FydjXPsGwqEGKsggXAwE/KBTGECCGAQ7oHPzdQx482zc+TK+2sSDccan87BeEXgne/fsD2E6NyjFpFQP4arjLkuxVRy7d3b+I+5h0uRSvD+JXlLcGyO97QBfzrtAvEFQiRoCVEcR4GMDzuJ5zPU8pY0YHrgJhgMACQSQXAZomTdXlq/e6/lDcxWX4zbBjc5lGRxm1GLbiTIWQrkyjAHABoMibr77RfNiw2yk+vf/ABjGcH4b66+oZ1ZFTaiMdpZjjdmyq2HJagDIuwEj/nHA4J7sBWMp1mlTKjY8qh0cFWVuQQe4MvaLAxeLVZOluuPOzZNAxC4s7G20bHhcWc+uK+FyHtwDxRGyVrkz4FdWR1DqwKsrCwynggg9xU+S6zr7aLHrcWg1+E4dMF8LHkAy5EZ7BxYnZxuRDVGnonae3IfUc3WMCZ007ZUGfICyYyfMwAJuv0NX3o1dGdAGYb4H+BMeAjV6h/tesyAOcxO5VLAf2V9+ON/eu1DibaBZcEFwQHUxVDbjdbfSrv6k9v0lGt1Bx43dUbIVUsEQAu9C9q2aJM4nRevNnzgN0/VYCVP3uZECgAXtsMTz2gae4jNIWiwJcBMJiNAR2lTLHYyoiB7aimO0EBBJUkggLBlzBAS7BVHqxoC+wsywrI1gGuT6Was+5o19aMAKbAN38vpGIgxA15qv1rt+l94FcGwCCR3FixfIsekAmeXqOvx4MbZc7rjxqLZm4A9vcnsAOTOZ8Y/FOHp+Hxc25ix2Y0UWcj1dX2UfMn+Z4mN6d8LavquRdV1a8eAHdh0a2vHocnqOO9+Y3+UcQKdR1TWdcZsOj3aXp4O3JqG4fMB3VR3o/wAI/wCo87Zu/h34U0ujwjDhxKR+ZnAZ8hqiXJHNj0FDntOtp8CY1VEVURQFVVFKoHYADgCXCBk9F03Nocypp1ObRZWrw7G/RMx/EhY+bB81u17i+x1txWiwHJiXJcEBpUmQHIQMtlRzjBQ18iRt3j96lgkwlud1d+NpPI+ZBHlPtZgWSEQ1BcBIjGO0RjxAraIwlrRRA9VQGGSADBcMEAgzy6vXJjDM7AKoLMfkALJoc9vScv4p+IsejQPkB54T+FmBX7sH0cgkgeuxuQAZmuldB1Goy5M+c7d6jEXdEL5NOx3NiXaQEquMgHbKwIbajwLuqfEOvyApp9MyFcqI9MBnGNgXTKEyYyqoy0CTyGV04I3Dq/CvRMmFvEyOVLod+IFiGyswd8r3kZQxN0EoKGI3OACOx0/pyYgQga2Nszu+R2+W58jFjXoCePSXo553DaLoEkWeaBr0s9ub+naA+bCj1vVW2kMu4A7WHZhfYj5yyU5syorO7BVUFmYmgFAsk3HxZQyhl5BAI9weRAsgEgkgEwVJclwBJUNxGY0aotVgE1fyugSBfrRgePWNlDgDGubC1K62A6WaJp/LkSjZFgijW66HRx4woAHAHb/KU6fGLL7SrMBuBPqB6gErurix3AHJoS64DGJCDJAQxZZUQiAlSER6kqA8NxZCYBMQtAZIFboG7gMLB5F0QbB+oPI+keGpKgGIyBipIujY9jRF/sT+8tqU6zUrixvkyEBEVnY/IKLPf2EDOfHviPhXBjGT74lGOPaGoAnaGYgX+YgHcyqwHPI7vS0yDDjGYlsm0bydpO480SqgGrqwBdX6zJ/D3TcubWZdRqtOALV0bLsyMQGZ8BxFQVG1WANMaOJD3c1tM2PcKBI5Xkd6DAke1gV+sC2SVLu3HkbaUAeoYFtxP1tf2MznxP1Rkz6fGuJsnm8RSozE7wuRAT4XAUFkB3+X70H8pMDSmEmu/Eqzg0dhAb0vtx6H2Pb9YKpy191Ao9uCTY+R5o/QfKB5MWV01DIxLY8o34m7jG6gDJi7diAHXv8A3noAJ7sWH8Jei6gjcOO/BPtYAJXkWB3oGTDjCqFUUFAUD5ACgOZZANxSYLlRJuBepjKJTjSu0vXiBINsaoIFdSGORIBAQwEyXAYEgMIkqARCslQgwDM51freQmtIcbnGMnio1+IG/BiU4jTlWbdRG0MQnmCkk6SeXU9NxZHxu+NS+N/ERq5VyhTd7+U+vyHyFBNDpFxIFTGmPuxVAAoZjbVXuSZ6ITIICtMf8W5MuLU4suHMMbFUxNjOFshyq2cdnCkIeWAurJ9O42E5HVOgY8+UZHLWFCgDbtsFqfkE7gHyKDfZz6gEB1GMUGMwgCwGgN37fKESGAhgBjwhYDIZYonh1+ZkAKLuJaj60NrG+4+Vd/X17GzpWobIhZgO9AiwGG1WsewLFe/dTA9klQ3BUAVAY0FQKJBFjrAhEKiSowgCuYajSQAI0WG4EMUrGhgJUhEsgIgVVIRHMVoCXBcjQCASZYoiLLEEAhZYFhURiIFbd5LhC83BAAPMMFSQKFMYGJGgGo6iJHEAiGRZDADSCT/SMO0AEQQiSBJDJ6yQAYrCNFeBURBH/wBIpgMssWII6wLFjRFjQITAIDIIEgMaK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www.andyeklund.com/wp-content/uploads/2013/05/A-man-with-a-wat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5" y="1447800"/>
            <a:ext cx="3190875" cy="4514851"/>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60305068"/>
      </p:ext>
    </p:extLst>
  </p:cSld>
  <p:clrMapOvr>
    <a:masterClrMapping/>
  </p:clrMapOvr>
  <mc:AlternateContent xmlns:mc="http://schemas.openxmlformats.org/markup-compatibility/2006">
    <mc:Choice xmlns:p14="http://schemas.microsoft.com/office/powerpoint/2010/main" Requires="p14">
      <p:transition spd="slow" p14:dur="2000" advTm="71152"/>
    </mc:Choice>
    <mc:Fallback>
      <p:transition spd="slow" advTm="7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vs. Indirect measurements</a:t>
            </a:r>
            <a:endParaRPr lang="en-US" dirty="0"/>
          </a:p>
        </p:txBody>
      </p:sp>
      <p:sp>
        <p:nvSpPr>
          <p:cNvPr id="3" name="Content Placeholder 2"/>
          <p:cNvSpPr>
            <a:spLocks noGrp="1"/>
          </p:cNvSpPr>
          <p:nvPr>
            <p:ph idx="1"/>
          </p:nvPr>
        </p:nvSpPr>
        <p:spPr/>
        <p:txBody>
          <a:bodyPr/>
          <a:lstStyle/>
          <a:p>
            <a:r>
              <a:rPr lang="en-US" dirty="0" smtClean="0"/>
              <a:t>Direct- direct comparison of an object in terms of its length, time, and mass</a:t>
            </a:r>
          </a:p>
          <a:p>
            <a:r>
              <a:rPr lang="en-US" dirty="0" smtClean="0"/>
              <a:t>Indirect- impact of variable of interest on sensor</a:t>
            </a:r>
          </a:p>
          <a:p>
            <a:r>
              <a:rPr lang="en-US" dirty="0" smtClean="0"/>
              <a:t>Nearly all environmental sensors are indirect</a:t>
            </a:r>
            <a:endParaRPr lang="en-US" dirty="0"/>
          </a:p>
        </p:txBody>
      </p:sp>
      <p:sp>
        <p:nvSpPr>
          <p:cNvPr id="4" name="AutoShape 2" descr="data:image/jpeg;base64,/9j/4AAQSkZJRgABAQAAAQABAAD/2wCEAAkGBxASEhESExEVFhUXFxYbFhgXFRsUGRUcFxUhHBYZGRgYICghGBsmGxgaITEhJyotLi4uGB81ODMsNyktLisBCgoKDgwOGhAQGy8kHBw1NCwsLCw3LCwsLCwsLCwsLCwsLCwsLCwsLCwsLCwsLCwsLCwsLCwsLCwsLCwsLCwsLP/AABEIAJMBWAMBIgACEQEDEQH/xAAbAAEAAwEBAQEAAAAAAAAAAAAAAwQFAgEGB//EAEEQAAIBAgMCCQkIAgICAwEAAAECEQADBBIhBTETFBUiQVFTVJMGMjNSYZGS0dMjQnFyc4GzwmKhseEkgmPBwxb/xAAYAQEBAQEBAAAAAAAAAAAAAAAAAQMCBP/EACERAQACAQUBAQEBAQAAAAAAAAABEQIDEiEyURMxImFB/9oADAMBAAIRAxEAPwD9b2lcucKEW6yDJPNCGTmjXOrf6qHLe71d+Gz9Kpcd6cfpf3pXk1c8oymIlthETCLLe71d+Gz9KmW93q78Nn6VS0rP6Zeut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OMO91bloG+7hmIIYW49GzfcQGZUdNK9X0tj85/helerSmZx5ZZxUusd6cfpf3pTHenH6X96V59bvLTDq+I2hiXsY3EZsVe4O3YtXVR3JQ3Lt9kCQiFmU80BRrUb7fxN69g1VVS4mMv2XUs6W3jBG4CykZoGcHKfvLv6a+vxWy8PdLm5ZRy6hHLKDmVWzKp9gYkjqNVz5OYIqE4rayhi4GQQHKBS/5soAnfpU3QtS+SPlc+YYooeZhcVmtK5KNctYtbUgxqs/eiQCa+r8n9pXrwui7ZNsowAOV0W4CsyouqGEGQfwB6asW9j4VQqixbCrba2BkEC2xlkjdlJAJHTXez9m2LClbNpbYJkhREmAJPXoAPwAqTMTBESx/Jq7iONbQtXr5u5Gs5eaEVQ9rMVVRuGvSSdK1bW1FZ8nB3gZIk2XVdP8AIiI031YtYW2rO6oAz5c7AatlELJ6YGlTVJm1fD7W2/dwuPv3Ll1jhkREa3plVnsvcR+uS1rJ+LiqWw/KLGWVa1eJvX2xTJLKzi2BhLd5lC2lLMAzkAfiZ0r7nE7Lw9zPnso2coXzKDmNszbJ68p3VziNj4a4HD2LbB34RpUauAFDz60ACd8Cut0V+JUvl7m3MbcuBSgso2Av3WtnMLiOjBCQSoMhjpu0M76iwflXfsYa1w1pXbieGuWyLjEsbjpaAusw05zqxYTvbfEn6xti4U8F9hb+zUrb5o5isIZR/iR0V02ycORlNm2RwXBQVBHB9nB+7oNKbsfCpfP4jyoxCXuKG1a4wb1q2rB24KLtprmYyMwIFthl6ZXXWs7Z3lJiLNstcQcGcVixdvMz3bdjLfCokoJVTJhjCjLBr6seT+DFs2eLWuDLByuQQWG5j05hA136VyPJzAwi8Vs5UJZVyDKpJDEgbt4B/ECm7HwqWb5YtfN7Z1pGAS5iCHGd0LZbLuASmuXmzHSQJ0qDD+V11uAuNZQWsQ2IW1Dk3FNhXYG4pEQwtmQPNJG+vqb2GRyjMoJQlkJElSVKkjqMEj96qWtiYRbj3Vw9oO2bMwQAnP5+v+XT19NSJiuSpZtjb17k58dctIrcAbyW1csMvB5lDNA1Ps3e2s+95V4pGuh7FmLRwZeLjElcZcCKFlfOUySToQB+31RwNrguA4NeCyZODjm5IjLHVGkVHc2Xh2zzZQ5+DzSo53AmbU9eU6jqpceFS+dwflg7tcdrGWwpxI4Qi4Bb4uWGa4+TJDZDopJXQa9HP/8AV4rLejDZnttZJKpdhbd1SeENorwhy5dwGsg6a19ByHhM9y5xe1nuBg5yDn5xD5ugyND19NRDybwWUpxa1lOWRlics5Z64DMP3NW8fDlkXvK8i1irqrbcWbWFuIwYhbnGPxEgdXTUW0tv3mGJm0Bas4uxYDLdZLjsb9rU5RogFzUTztRu372I8nsE5UvhbLFVCLNsaKvmqPYJMdU1YbZlghwbSQ9wXHGUc64CCHPWwKLr/iKl4+HL5u15W3syM9lBae/i7IyuTcnDC4cxBEQRZIj2irGwPKO/eu4a3ctWlF/CtiFNu4XKjMgVDIEmH84b4rcXZlgZYtIMru680c13nO4/yOZpP+RrI2D5KW8Nea+CmbIUUW7K2FAZgzEhfOYkDXcI0Aq3jRyoY/yhxdi5tJitu5bsHDi2gJU/bFQJaOkMSZ3ECNKkHlRiRiGsHC5jaewl7gxceDdVWZkbJlCIrg84gtDbtJ38TsfDXHa49hGdlVWYrqyqwZQeuGAI6or3EbIwz3VvPZRrq5YcqMwymV16YOo6uipePhUvmrvlZeY3ltrbINjE3bFyLgU8AwU+eoDzmkFdJEajWucV5UYuzZDG1acpglxVw52XMMxGVQF84qJncD7K+jw2wsJbYumHtKxDgkIASHMuPwJ1I3UtbCwioba4e2ENs2yuXQoWLFI9WSTHtq3j4VL5/FeV9+2zWXsJwpu2UTIXuLF6w12WCrmZlFthAGum7WOm8p8W0BcKiOMPfvOLrOkcDdyQoyzDiCCQCJ1HRX0OJ2RhrmcPYttnyZ5UHNwfoyfavQeivbOycOgAWygARrYhfuO2Z1/Atqes1Lx8Klj7F2vib+MdTkFjiuGuquuZeG4TpjU82D0QBG80xflMyYlbQVXtcNwLMofMj8CbnnFchIiMoMwZnorat7MsK6XBaQOiBEYCCqDcgPqjqqM7FwvC8PwFvhZDZ8ozZgIDT1wAJ9gpcHL4La+38VetJf0tLc2btG9bFq6xIhLfBl9Bz13hhuLMBEa7WI8q79gOl2yhcJhCmRncHjLtbAfmySpQnmjWQBW7a8m8CpcrhbILK6tCAStzz1/KekbtTVm/svDvnz2UbOio2ZQcyISVUzvAJJHVNXdj4VLBteUeLZsPbGGCvce8rcJwlsBbIVuEVWXMQVbzSN+k9NUE8ubxw93E8UPBixcvWzFxVGRgFtu7KFJZTMrIBBHtP1uF2Vh7eTJZRcmfJA1XP55B6zAn8KgHk9g/tP8AxrX2gYXOYOcHIZwR1FgCesjWl4+FSxsT5T4i3cfDvZtcNwuGtoQ7cH/5CuQXJWRl4JhoOccu6a6xPlNiExDWBhuE4M2BdKLdaTd1ZkIUqqqpnnGTBGka7uL2Th7vCcJZtvwmTPmUHPwZJtz+UkkdU1Edg4QtbY4e3mthQhyiVCGUE9IB1E7jUvHw5aVKUrh0UpSg5X0tj85/helF9LY/Of4XpXt0erDU/XWO9OP0v70pjvTj9L+9K8+t3lph1ZjbZAJHF8Tp1WGI/avOWh3fFeA1UBt+8HJa0nBcZewCGOdSJysVIhgSIMEEb9a4seWVjg7bMHM2sOzMECITiFBtqC76EyTBPNCmTunnb/i20uWh3fFeA1OWh3fFeA1VR5U2nR3s27l3LaN1soUBRLgKxZgJJtOObO6dxE62z8Sbtq3cKFM6q2UwSJExoSKkxX/FU+Wh3fFeA1OWh3fFeA1alKnAy+Wh3fFeA1OWh3fFeA1alKcDL5aHd8V4DU5aHd8V4DVqUpwMvlod3xXgNTlod3xXgNWpSnAy+Wh3fFeA1OWh3fFeA1alKcDL5aHd8V4DU5aHd8V4DVqUpwMvlod3xXgNTlod3xXgNWpSnAy+Wh3fFeA1OWh3fFeA1alKcDL5aHd8V4DU5aHd8V4DVNt3HHD4bEXwoY2rVxwpMBiikwT0bqz73lXh0L8ILiqhuBnKjJmtWuFdRBk8yTMRpG+uoi/+C1y0O74rwGpy0O74rwGrMXyoPDMro1tQ4GVklyOKPfbVXyg8yQderQ6iaz5YYVntoRcQuEIzhVgXJ4OVzZucBO7SRmiabf8AEtd5aHd8V4DU5aHd8V4DVXw/lELj4ULh7uTEBmR2yLzVUMGy5pghgdQCOqtypPCsvlod3xXgNTlod3xXgNWpSpwMvlod3xXgNTlod3xXgNWpSnAy+Wh3fFeA1OWh3fFeA1alKcDL5aHd8V4DU5aHd8V4DVqUpwMvlod3xXgNTlod3xXgNWpSnAy+Wh3fFeA1OWh3fFeA1alKcDL5aHd8V4DVpW2kAwRIBgiCJ6COg11Sg5X0tj85/helF9LY/Of4XpXs0erHU/XWO9OP0v70pjvTj9L+9K8+t3lph1Yi7Owi3Td4C6XzM0lbrAM4hmVTKqxBIkDca5TZuDFvgxYuhYtAQl0ECwItZW3qVA0IM1ZuY+4AbkJk4Qplg5tHNsNMwef92N3T0V5httAi2HtursLRIOUD7UHKZzQAWVgBOaRurnl0i4lhswbgr05ODJIvHOmvNudpGdozTGY1bwl23aRLapeyqAFlLjmBuGZgSf3NQ2du23ICI7FiAuXIZkMQ3naCEJgwdRpXVzbloKG1jm9KiMyhohmBJAYEgTvqcizx5fUu+E/ypx5fUu+E/wAqqW9r6gNbYEteVV5rFzbuqgIOaB50wfbrpzu12whbLkuaFA2iwhe61pQedrz0O6dIO40oWOPL6l3wn+VOPL6l3wn+VeX8eqsVysYKBiMsKXMKDJBkkjo0kTUGC2gxsWbjoxa5l5q5Zltw86IjpmlCxx5fUu+E/wAqceX1LvhP8qpnb9oBSVdcwQqGKLmFwOVMl8o0tOdSN3tFcYnbmisitkOaXKgjm2DcgLmDToN8bmE0otf48vqXfCf5U48vqXfCf5VFe2oqozlGygkAlra54nzczj1emJqEbZEtKMFDQpgE3Jsi4I53NJzAa+zdrChb48vqXfCf5U48vqXfCf5VVvbaRCwNu5Ki4XELzBbCMxJzQebdQ6SdT0g1ZxeNFtguVmJywFAklnyjUsBvP/dKHvHl9S74T/KnHl9S74T/ACqqm2AS32bBQiNJa2urXGQrq0SCh6YOsdE8Wtu2zwja5Vtrc0iVRreYFjMSTIEf8AmlFrvHl9S74T/KnHl9S74T/KusFi1uqWUEQSDqDqPapII3bj/uRVioKvHl9S74T/KnHl9S74T/ACq1Sgz8ZctXbb2rlu4yOpVhwTiVYQRoOo1VuYLCMCGw9wgs7kG3cILXLZtuSI6UJEVpbQvm3au3AJKIzAHpyrPRVB9p3BoQJkwTbZMwmM2VjmXXSD1TOtWBWt7JwY14C8TMywvOSeBazqWkn7N2X9/ZU64XDB1cWrwZVVdFugMqCEDqNHgExmBq7bxulkZSz3EzQsAAALmPOI0l1EanX8ajs7WRuD5rgXAptk5YdW3MIJIGqnWDzhpvhcinhsBhbfBBLV8C0SbYi9CSuUqs7kgAZPN03VpceX1LvhP8qhTaqkgC25EgZubALTlGrTqRG7pH7Nm7UF3ICjIzW1eCV3Hqgy28agRqJg6UkTceX1LvhP8AKnHl9S74T/KrVKgq8eX1LvhP8qceX1LvhP8AKrVKCrx5fUu+E/ypx5fUu+E/yq1Sgq8eX1LvhP8AKnHl9S74T/KrVKCrx5fUu+E/ypx5fUu+E/yq1Sgq8eX1LvhP8qceX1LvhP8AKrVKCrx5fUu+E/yqypkA/wDOn+q9pQcr6Wx+c/wvSi+lsfnP8L0r2aPVjqfrrHenH6X96Ux3px+l/elefW7y0w6qxwFrNmy6yTGZsskQWyzlmOmJqNNlWQMoUxCiM7mQvmqZbVBJ5u7U6amsi0LouuQrEcI0jI+44tIJLc1vs5KkRlAP7dXMRiWVCFZnAVipTIEuZW5gMCVnTeYga84VzUum1awVtYgHQyssxCmCOaCYUQxEDTX2Co22XYIjJoS5MMwnOZeYOoJA0OmgrPvYu8Jh7nBgTwnA87NkJy5MvmzBmOmJrrA4m6WGfMimCCtvzyUSQxymBqddJ115tSpGg+zrRklelj5zCCzBmIg80llU6RqPaaW9n2huT1Z1JJKXDcUkk6nOzNPSSZmqWOxV/hSqZgNRJUso+yLBxCbs2VfO3yMvTUQx97pFwyoiFAyHOFLMeD1BksGA837gIpUjVuYS2zByNRl6SAcplZUGGg6iRpXSYZAqKF0SMo10jdWMmNxJyp5rMjPmKHQISpBGWZJNtvN6W00itfBXC1tGIYEjXNof3gD/AIH4CkxMCM7Ns83mxlCBSGZSoTNlhgZEB3HtDEGvLuzLLElkmZmWaNUyExMSV0nfVylS5FR9m2jOh3k6O4ALTmgBubOYyBvmh2bZ15m/okx5mTdOhygCfYKt0pYqcm2YYFJzB1YlmYsLgUOCxMmQij2BQBU1zDoxDESREH8DI/3rUtKWKh2damcpB6w7L94t0HfLNr/kRuNecl2IA4MQFy7z5uTJl36jKBp7Ad4Bq5Slji1bCiBP/sxc+9iTXdKVFKUpQcXrSurKwkMCCOsEQRXF7Co5llk/v11FtYMbF4LObg3yxMzlMRGs1n3MNetsWVjorEKqyurrCDNJAgE6a6mI3V1CNRsIhyaEZBCkMykDTSVIJGg0OhgdVRDZlkCApG6IdhlymVCGeYAehYFZ9jFYl7uXnqhZNSgJUEXSy6oAPMtj70Zt5mvbd7Fc1iWOmHJXgwJ4S6VujdPNQA9YJk6aUqRp2sFaUAKsAFTvO9fN3noryzgbaFSoPNEKC7MFG7QEkDTSerSsvC42+xGfOqFvOyZmEoCFI4MAazJymCInWrFnFXimIMc62GVeb57qCcwA3ggpp1gilSNWlYV3EYtXuAGQo0lJzjggSyqqQWFwkRm1CxEkEzPiLoYBWdh9nlm16SbhFzMQoywsdUb9ZpRbXpXz1y5iCtoOzyeKtAtaEm6DdDQOaFAHSPbNamyrrshzyWBgkjKG0BlRlU5dekaEESYkyhdpSlRSlKUClKUClKUClKUHK+lsfnP8L0ovpbH5z/C9K9uj1Yan66x3px+l/elMd6cfpf3pXn1u8tMOqBMWhzGSFUkFiMq6GGhjoYIIqThFmMwnqkT7v3rMxOy2ZmYFV5ytlUsA5VpDNHmtGkgb4JmAB7a2TkAKZQQ1ogGSItplylt8atHVO6uKh0uYngWEXODIGsNlMRvOv47/AG1PcuKoksAOsmBru1NZWF2PlKFmUkOjE5YnKrKAJ3avpU64BlSwAVJtCOcOaeZln2H/AOiR0zTgXs4kiRI3idR+PVXjXVG9gN3SOnd76o7P2Utq3ctzOcAFogmLS29evzajsbKbOjuUJWIhTpltFJBO484n2TGu8zgX7bW8xIy5yoJ3ZoG6emBJpcxKBQ8ypKgEaznYKu7okislthfZ5M6gnecvnf8Aji3B1kjmg79wq7xD7LJOUm4rk5i2q3A51bXXL7zV4FxbqmYYGJmCDEb5/Ca4fFICBIJLZdNYJUnXq0FZFnYXMRcw0yo5BZhcthcroQTzMw6piBviu02Hvkhuc28sc6tnOVhuXW5qRv1OkxSoGsLyZc+ZcvrSI9+6o1xiG4bQMsEDmCIAYwvTOsHo6PaJr8TuZLYLBmR84mSCATlUneYB84iZUGvdnbP4JmYkGVUQBAEXHcx/j9pAHUtTgXLdxWnKwMGDBmD1GOmo7eMtksA40gTIgk7gD0mqeD2a6i7nuSXtqhIneoYFwDos55yiAIA131xY2Qc+duD9gVIiLXBzr0x7hp0SbwNN7qgSWAGmpIG/d766BrDu7PuqA/NdgqqFCZgQLTJJkiCc34CSOma1sDZKWrSHeqIpjdKqAf8AipMCelKVFKUpQcX7qorOxhVBJO/QewamvEvA5Z5paQA3NJj2GvbyyrCAZBENuM9B9lZSbHOZGZpAjm5nAQLdzqFMywBgQeobgIqouYLaNu6YQk8xGO7QOJUETIMa7qsC+kgZlkzAkSYEn/RHvqjs/ZfBgAsdFtCVJSeDXLrB1B6qgtbECshkEBLYIBZOdbdnDADRpZ9QerpmKvA1eMJBbOsAwTmEA9RPQajN6zbhcyJJgCQJLGd3WTJrK2dsm4i2GIthrdu0uQKQvMtsusTlP2h3TERrMifC7H4NQAVJz2mnLE5LSpHTHmkjq0FKga1KUrlSlKUClKUClKUClKUClKUClKUHK+lsfnP8L0ovpbH5z/C9K9uj1Yan66x3px+l/elMd6cfpf3pXn1u8tMOpWbj2vZzlzxlXg8oBBfMc4uGNFy5OrQtGsVpUrN0zraXuCWSzObiFpCyF4YSAIgAJ+/Tvqvs4XVa0pNxhDBgwIykFucWiHB5oieoiRNbNKWMTFLivtGVnnLiSoAWMyMOLru3EZj7emo7qYhg+Zrgi6hIVT5q4kGUMajggdBJOk6yDv0q2U+euHENcBZboQXFPNEsvNuq0aSRBTcDv0J1NSTiSsNwmYhQBlGUoU55cgQHmdJ3hY0mt2lLKfOG1iVyFQ4It3lAAET9llkRGbKtyCekAdMHa2dmyDMSTLRKlTE6AggHQdJGulWaVJmwpSlRSlKUClKUClKUClKUFXal5ks3nXRltuR+IUkb6otjr1s5WSekF2UMAzqiZsgK+cxJI3AdJrUvuoVi8ZQCWnUQBrPsiuEu23MRJKnRkIJWYMhhunoqwjPubXIJQoM0lVhtGKmbkEj7qEN+Mjomq9/bTgI+UZQWkZuc2WwW1GXQZiDI6AD0xW0bdtV81VVZjQALO/8ACveKpM8GsxE5RMRET1RpVuBQtYy87G3kCHKSWJM+cQuVSOmOmI9tenaZFk3CkOGVCmvNZ2UAExrGcGRvERvq8tpEGiADdCr7eoDrNFwyBcgRQp+6FABnfpupwMw7ZI5r28rQWgk+aAwzQBOrqFiJ+0X8K5w21Wa4JECchE7iLxTNqJ6Bp7a1eLpEZFiCsZREHesdXsrzituMvBrHVlERM7o66XAy220TlCqpzF1mTAYK7LJiDIQGBrzvf5h9q3CIKrnyFzL5U5tq2xg5ZEm4N/UT7K07dq1m0RQwGnNAYAEjTSYmfZR8Laywba5QRAyAgHcDAFOBUwe0mdlGQBWLhTPOlADqsaaE9Oke3TSrzgx1Dp6OvfXtQKVxcuBdSYEEkncAN8ncKW7gaY6CVPsI3iiu6UqsMfaycJwi5M2WZ0zZ8mX8c+lEWaVVG0LWnPgFggJBALEkAAkQTII0r27jrSsylxmUKSoBZufmy80STORt3qmlCzSvAZ1/6r2orlfS2Pzn+F6UX0tj85/hele3R6sNT9dY704/S/vSmO9OP0v70rz63eWmHUikVmXDgwCzJajOyEm2POWcw3TPNJ/avSuE5027YKpnYNaCkLJGaCv+J/11is6dNKKRVDD4fDOCVtWyOvggAegwSNdRFdDC4WSMlmRMjKkiN9BdikVntZwgKjg7UtGUBFMzuOg3e2j2sGASVsAAEk5U0C7z+1KGhFIqiMNhezs9J1RRoDBO7dPTXXFMNAPB2YO45UgzugxrQXIpFUzhMNu4Oz8KdAk9HVrUYs4SYy2JgHzU3EkA/uQR+1BoRSKpNhMKDBt2QdNMqTru0igwuF0+zs6mBzU1PV+PsoLsUis+3ZwjbkszIEZUmSoYCI3wQY9tdLh8Kd1uzvgc1NT1DTX9qC9FIqlxXCwTwdmBoTlSAeonorm9YwiCWSwogmSqDQCSd26KC/FIqkcNhfUs7481N53D8a6TA4cgEWrRB3EIpB/1QW4pFVuTrHY2/DX5U5Osdjb8NflQe7Rw7XLV22N7IyiZAllIEkais7GbKu3Am4RvU3DdzDNMF7iNI6dVOqge0aHJ1jsbfhr8qcnWOxt+GvyqxNDMubEYpcQpbfMihWclmGVFAQ8zzcykyI8482d/VzYxksLdppN6VYkDnkG20hTJUAqNBo5gjp0eTrHY2/DX5U5Osdjb8NflSymcuxXEGVLS+ZjIZwbisskDXRTp0TUybOcWL1vKgd0dc4JlywIDvzQQdZ6d5q3ydY7G34a/KnJ1jsbfhr8qWUzL2wjLm2EWXJESOYcPkNvQaKbgzEDTUnfXl3YbNnOW2srdCIJK22cWwjLzRBm2zSAILadJOpydY7G34a/KnJ1jsbfhr8qbimde2MxZmy2ySWkmQSOMG4EJynmspynq6mFe29jNLMQgPNyASRb+2LsFMDQqR0dY0FaHJ1jsbfhr8qcnWOxt+GvypZTKu7KNtVbKrAZc6hWYXSHJGYIjEgZpmDBHVU9rAXDhrKrCXF1EzChpDDrkI5gdYE1e5Osdjb8NflTk6x2Nvw1+VLKZb7Cco6HIRkuW0BkgJA4EGR0QZOu/pq3hdllLguBUUlnLZd+VlAVZgSAQNN2lWeTrHY2/DX5U5Osdjb8NflSylbBYG6t57jZYYOObAJlwUkBBqFHSW1JiKrjY1zQSuUFXjX0gYCd27IPfWjydY7G34a/KnJ1jsbfhr8qWUz02O5UI0AcI7SLjuYYXACqssW2BdTA009gpb2Xd+0dwjXHFstDtbh0L6qwUkQrIoPSFM+3Q5Osdjb8NflTk6x2Nvw1+VLKS4dHCIHOZgoDECMxA5xjok1JVbk6x2Nvw1+VWFAAAAgDcOqoPF9LY/Of4XpRfS2Pzn+F6V7NHqx1P11jvTj9L+9K42peVL4LEAG3oT+eoeP2u0X31hqxO+WmE8Kt/YyNmlm52Y9GhZiSd2+CB+Cj210+yUJBJIgKvNAAIVmaI6izAn8g9tWOP2u0X304/a7RffWdZOuHGFwXBmQ2hygjLEhVIB0+9qJbpCgVDc2NbIOpE9UDtPZ/8p9wqzx+12i++nH7XaL76VkcKh2KkjnGA4cgdLCJMmSAY3T10vbGDhQ1xoVCoAAA9GyTG6cr9X3Ru3Vb4/a7RffTj9rtF99X+jhWbZCmZYwWLEQNSS3uHPOn/AHMt7ZysFEnRnPsPCMSwMR11Jx+12i++nH7XaL76lZHCk+wbZDDMxDKVM9UEL7OarZdQdFFTvswSxDEEmZgSpzs0qej0jDp3/jM3H7XaL76cftdovvq/0cI72zkZmYkyST0dIQf/AJj3mo7eyEBBLEkKFGgGgKEdG/7Ma/8AUWOP2u0X304/a7RffUrI4VbexlWAHMQoOg3Ktsb+g/YqZ9p9ke29i21gAnRVUbty8HHR/wDEvvNWeP2u0X304/a7RffV/o4VcPswhHQsBJXKRqVCIqqZgc7mzNc8jAhwWIzcKDGvNuLlC6/dAgxG8Vc4/a7RffTj9rtF99P6OFU7FQ55JObPP/vmJGsiJdo/Hpq9h7OQEA6EsfwLOWP+2/1UfH7XaL76cftdovvqVkcLNKrcftdovvpx+12i++m2S4WaVW4/a7RffTj9rtF99Nslws0qtx+12i++nH7XaL76bZLhZpVbj9rtF99OP2u0X302yXCzSq3H7XaL76cftdovvptkuFmlVuP2u0X304/a7RffTbJcLNKrcftdovvpx+12i++m2S4WaVW4/a7RffTj9rtF99Nslws0qtx+12i++nH7XaL76bZLhZpVbj9rtF99OP2u0X302yXCzSq3H7XaL76cftdovvptkuE6+lsfnP8AC9Kiw+IR7tkKwJDkmNYHBOJ95Hvr2vXo9WOf63aUpWrgpSlApSlApSlApSlApSlApSlApSlApSlApSlApSlApSlApSlApSlApSlApSlApSlApSlApSlApSlApSlApSlB/9k="/>
          <p:cNvSpPr>
            <a:spLocks noChangeAspect="1" noChangeArrowheads="1"/>
          </p:cNvSpPr>
          <p:nvPr/>
        </p:nvSpPr>
        <p:spPr bwMode="auto">
          <a:xfrm>
            <a:off x="155575" y="-1363663"/>
            <a:ext cx="6667500" cy="2847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ASEhESExEVFhUXFxYbFhgXFRsUGRUcFxUhHBYZGRgYICghGBsmGxgaITEhJyotLi4uGB81ODMsNyktLisBCgoKDgwOGhAQGy8kHBw1NCwsLCw3LCwsLCwsLCwsLCwsLCwsLCwsLCwsLCwsLCwsLCwsLCwsLCwsLCwsLCwsLP/AABEIAJMBWAMBIgACEQEDEQH/xAAbAAEAAwEBAQEAAAAAAAAAAAAAAwQFAgEGB//EAEEQAAIBAgMCCQkIAgICAwEAAAECEQADBBIhBTETFBUiQVFTVJMGMjNSYZGS0dMjQnFyc4GzwmKhseEkgmPBwxb/xAAYAQEBAQEBAAAAAAAAAAAAAAAAAQMCBP/EACERAQACAQUBAQEBAQAAAAAAAAABEQIDEiEyURMxImFB/9oADAMBAAIRAxEAPwD9b2lcucKEW6yDJPNCGTmjXOrf6qHLe71d+Gz9Kpcd6cfpf3pXk1c8oymIlthETCLLe71d+Gz9KmW93q78Nn6VS0rP6Zeut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OMO91bloG+7hmIIYW49GzfcQGZUdNK9X0tj85/helerSmZx5ZZxUusd6cfpf3pTHenH6X96V59bvLTDq+I2hiXsY3EZsVe4O3YtXVR3JQ3Lt9kCQiFmU80BRrUb7fxN69g1VVS4mMv2XUs6W3jBG4CykZoGcHKfvLv6a+vxWy8PdLm5ZRy6hHLKDmVWzKp9gYkjqNVz5OYIqE4rayhi4GQQHKBS/5soAnfpU3QtS+SPlc+YYooeZhcVmtK5KNctYtbUgxqs/eiQCa+r8n9pXrwui7ZNsowAOV0W4CsyouqGEGQfwB6asW9j4VQqixbCrba2BkEC2xlkjdlJAJHTXez9m2LClbNpbYJkhREmAJPXoAPwAqTMTBESx/Jq7iONbQtXr5u5Gs5eaEVQ9rMVVRuGvSSdK1bW1FZ8nB3gZIk2XVdP8AIiI031YtYW2rO6oAz5c7AatlELJ6YGlTVJm1fD7W2/dwuPv3Ll1jhkREa3plVnsvcR+uS1rJ+LiqWw/KLGWVa1eJvX2xTJLKzi2BhLd5lC2lLMAzkAfiZ0r7nE7Lw9zPnso2coXzKDmNszbJ68p3VziNj4a4HD2LbB34RpUauAFDz60ACd8Cut0V+JUvl7m3MbcuBSgso2Av3WtnMLiOjBCQSoMhjpu0M76iwflXfsYa1w1pXbieGuWyLjEsbjpaAusw05zqxYTvbfEn6xti4U8F9hb+zUrb5o5isIZR/iR0V02ycORlNm2RwXBQVBHB9nB+7oNKbsfCpfP4jyoxCXuKG1a4wb1q2rB24KLtprmYyMwIFthl6ZXXWs7Z3lJiLNstcQcGcVixdvMz3bdjLfCokoJVTJhjCjLBr6seT+DFs2eLWuDLByuQQWG5j05hA136VyPJzAwi8Vs5UJZVyDKpJDEgbt4B/ECm7HwqWb5YtfN7Z1pGAS5iCHGd0LZbLuASmuXmzHSQJ0qDD+V11uAuNZQWsQ2IW1Dk3FNhXYG4pEQwtmQPNJG+vqb2GRyjMoJQlkJElSVKkjqMEj96qWtiYRbj3Vw9oO2bMwQAnP5+v+XT19NSJiuSpZtjb17k58dctIrcAbyW1csMvB5lDNA1Ps3e2s+95V4pGuh7FmLRwZeLjElcZcCKFlfOUySToQB+31RwNrguA4NeCyZODjm5IjLHVGkVHc2Xh2zzZQ5+DzSo53AmbU9eU6jqpceFS+dwflg7tcdrGWwpxI4Qi4Bb4uWGa4+TJDZDopJXQa9HP/8AV4rLejDZnttZJKpdhbd1SeENorwhy5dwGsg6a19ByHhM9y5xe1nuBg5yDn5xD5ugyND19NRDybwWUpxa1lOWRlics5Z64DMP3NW8fDlkXvK8i1irqrbcWbWFuIwYhbnGPxEgdXTUW0tv3mGJm0Bas4uxYDLdZLjsb9rU5RogFzUTztRu372I8nsE5UvhbLFVCLNsaKvmqPYJMdU1YbZlghwbSQ9wXHGUc64CCHPWwKLr/iKl4+HL5u15W3syM9lBae/i7IyuTcnDC4cxBEQRZIj2irGwPKO/eu4a3ctWlF/CtiFNu4XKjMgVDIEmH84b4rcXZlgZYtIMru680c13nO4/yOZpP+RrI2D5KW8Nea+CmbIUUW7K2FAZgzEhfOYkDXcI0Aq3jRyoY/yhxdi5tJitu5bsHDi2gJU/bFQJaOkMSZ3ECNKkHlRiRiGsHC5jaewl7gxceDdVWZkbJlCIrg84gtDbtJ38TsfDXHa49hGdlVWYrqyqwZQeuGAI6or3EbIwz3VvPZRrq5YcqMwymV16YOo6uipePhUvmrvlZeY3ltrbINjE3bFyLgU8AwU+eoDzmkFdJEajWucV5UYuzZDG1acpglxVw52XMMxGVQF84qJncD7K+jw2wsJbYumHtKxDgkIASHMuPwJ1I3UtbCwioba4e2ENs2yuXQoWLFI9WSTHtq3j4VL5/FeV9+2zWXsJwpu2UTIXuLF6w12WCrmZlFthAGum7WOm8p8W0BcKiOMPfvOLrOkcDdyQoyzDiCCQCJ1HRX0OJ2RhrmcPYttnyZ5UHNwfoyfavQeivbOycOgAWygARrYhfuO2Z1/Atqes1Lx8Klj7F2vib+MdTkFjiuGuquuZeG4TpjU82D0QBG80xflMyYlbQVXtcNwLMofMj8CbnnFchIiMoMwZnorat7MsK6XBaQOiBEYCCqDcgPqjqqM7FwvC8PwFvhZDZ8ozZgIDT1wAJ9gpcHL4La+38VetJf0tLc2btG9bFq6xIhLfBl9Bz13hhuLMBEa7WI8q79gOl2yhcJhCmRncHjLtbAfmySpQnmjWQBW7a8m8CpcrhbILK6tCAStzz1/KekbtTVm/svDvnz2UbOio2ZQcyISVUzvAJJHVNXdj4VLBteUeLZsPbGGCvce8rcJwlsBbIVuEVWXMQVbzSN+k9NUE8ubxw93E8UPBixcvWzFxVGRgFtu7KFJZTMrIBBHtP1uF2Vh7eTJZRcmfJA1XP55B6zAn8KgHk9g/tP8AxrX2gYXOYOcHIZwR1FgCesjWl4+FSxsT5T4i3cfDvZtcNwuGtoQ7cH/5CuQXJWRl4JhoOccu6a6xPlNiExDWBhuE4M2BdKLdaTd1ZkIUqqqpnnGTBGka7uL2Th7vCcJZtvwmTPmUHPwZJtz+UkkdU1Edg4QtbY4e3mthQhyiVCGUE9IB1E7jUvHw5aVKUrh0UpSg5X0tj85/helF9LY/Of4XpXt0erDU/XWO9OP0v70pjvTj9L+9K8+t3lph1ZjbZAJHF8Tp1WGI/avOWh3fFeA1UBt+8HJa0nBcZewCGOdSJysVIhgSIMEEb9a4seWVjg7bMHM2sOzMECITiFBtqC76EyTBPNCmTunnb/i20uWh3fFeA1OWh3fFeA1VR5U2nR3s27l3LaN1soUBRLgKxZgJJtOObO6dxE62z8Sbtq3cKFM6q2UwSJExoSKkxX/FU+Wh3fFeA1OWh3fFeA1alKnAy+Wh3fFeA1OWh3fFeA1alKcDL5aHd8V4DU5aHd8V4DVqUpwMvlod3xXgNTlod3xXgNWpSnAy+Wh3fFeA1OWh3fFeA1alKcDL5aHd8V4DU5aHd8V4DVqUpwMvlod3xXgNTlod3xXgNWpSnAy+Wh3fFeA1OWh3fFeA1alKcDL5aHd8V4DU5aHd8V4DVNt3HHD4bEXwoY2rVxwpMBiikwT0bqz73lXh0L8ILiqhuBnKjJmtWuFdRBk8yTMRpG+uoi/+C1y0O74rwGpy0O74rwGrMXyoPDMro1tQ4GVklyOKPfbVXyg8yQderQ6iaz5YYVntoRcQuEIzhVgXJ4OVzZucBO7SRmiabf8AEtd5aHd8V4DU5aHd8V4DVXw/lELj4ULh7uTEBmR2yLzVUMGy5pghgdQCOqtypPCsvlod3xXgNTlod3xXgNWpSpwMvlod3xXgNTlod3xXgNWpSnAy+Wh3fFeA1OWh3fFeA1alKcDL5aHd8V4DU5aHd8V4DVqUpwMvlod3xXgNTlod3xXgNWpSnAy+Wh3fFeA1OWh3fFeA1alKcDL5aHd8V4DVpW2kAwRIBgiCJ6COg11Sg5X0tj85/helF9LY/Of4XpXs0erHU/XWO9OP0v70pjvTj9L+9K8+t3lph1Yi7Owi3Td4C6XzM0lbrAM4hmVTKqxBIkDca5TZuDFvgxYuhYtAQl0ECwItZW3qVA0IM1ZuY+4AbkJk4Qplg5tHNsNMwef92N3T0V5httAi2HtursLRIOUD7UHKZzQAWVgBOaRurnl0i4lhswbgr05ODJIvHOmvNudpGdozTGY1bwl23aRLapeyqAFlLjmBuGZgSf3NQ2du23ICI7FiAuXIZkMQ3naCEJgwdRpXVzbloKG1jm9KiMyhohmBJAYEgTvqcizx5fUu+E/ypx5fUu+E/wAqqW9r6gNbYEteVV5rFzbuqgIOaB50wfbrpzu12whbLkuaFA2iwhe61pQedrz0O6dIO40oWOPL6l3wn+VOPL6l3wn+VeX8eqsVysYKBiMsKXMKDJBkkjo0kTUGC2gxsWbjoxa5l5q5Zltw86IjpmlCxx5fUu+E/wAqceX1LvhP8qpnb9oBSVdcwQqGKLmFwOVMl8o0tOdSN3tFcYnbmisitkOaXKgjm2DcgLmDToN8bmE0otf48vqXfCf5U48vqXfCf5VFe2oqozlGygkAlra54nzczj1emJqEbZEtKMFDQpgE3Jsi4I53NJzAa+zdrChb48vqXfCf5U48vqXfCf5VVvbaRCwNu5Ki4XELzBbCMxJzQebdQ6SdT0g1ZxeNFtguVmJywFAklnyjUsBvP/dKHvHl9S74T/KnHl9S74T/ACqqm2AS32bBQiNJa2urXGQrq0SCh6YOsdE8Wtu2zwja5Vtrc0iVRreYFjMSTIEf8AmlFrvHl9S74T/KnHl9S74T/KusFi1uqWUEQSDqDqPapII3bj/uRVioKvHl9S74T/KnHl9S74T/ACq1Sgz8ZctXbb2rlu4yOpVhwTiVYQRoOo1VuYLCMCGw9wgs7kG3cILXLZtuSI6UJEVpbQvm3au3AJKIzAHpyrPRVB9p3BoQJkwTbZMwmM2VjmXXSD1TOtWBWt7JwY14C8TMywvOSeBazqWkn7N2X9/ZU64XDB1cWrwZVVdFugMqCEDqNHgExmBq7bxulkZSz3EzQsAAALmPOI0l1EanX8ajs7WRuD5rgXAptk5YdW3MIJIGqnWDzhpvhcinhsBhbfBBLV8C0SbYi9CSuUqs7kgAZPN03VpceX1LvhP8qhTaqkgC25EgZubALTlGrTqRG7pH7Nm7UF3ICjIzW1eCV3Hqgy28agRqJg6UkTceX1LvhP8AKnHl9S74T/KrVKgq8eX1LvhP8qceX1LvhP8AKrVKCrx5fUu+E/ypx5fUu+E/yq1Sgq8eX1LvhP8AKnHl9S74T/KrVKCrx5fUu+E/ypx5fUu+E/yq1Sgq8eX1LvhP8qceX1LvhP8AKrVKCrx5fUu+E/yqypkA/wDOn+q9pQcr6Wx+c/wvSi+lsfnP8L0r2aPVjqfrrHenH6X96Ux3px+l/elefW7y0w6qxwFrNmy6yTGZsskQWyzlmOmJqNNlWQMoUxCiM7mQvmqZbVBJ5u7U6amsi0LouuQrEcI0jI+44tIJLc1vs5KkRlAP7dXMRiWVCFZnAVipTIEuZW5gMCVnTeYga84VzUum1awVtYgHQyssxCmCOaCYUQxEDTX2Co22XYIjJoS5MMwnOZeYOoJA0OmgrPvYu8Jh7nBgTwnA87NkJy5MvmzBmOmJrrA4m6WGfMimCCtvzyUSQxymBqddJ115tSpGg+zrRklelj5zCCzBmIg80llU6RqPaaW9n2huT1Z1JJKXDcUkk6nOzNPSSZmqWOxV/hSqZgNRJUso+yLBxCbs2VfO3yMvTUQx97pFwyoiFAyHOFLMeD1BksGA837gIpUjVuYS2zByNRl6SAcplZUGGg6iRpXSYZAqKF0SMo10jdWMmNxJyp5rMjPmKHQISpBGWZJNtvN6W00itfBXC1tGIYEjXNof3gD/AIH4CkxMCM7Ns83mxlCBSGZSoTNlhgZEB3HtDEGvLuzLLElkmZmWaNUyExMSV0nfVylS5FR9m2jOh3k6O4ALTmgBubOYyBvmh2bZ15m/okx5mTdOhygCfYKt0pYqcm2YYFJzB1YlmYsLgUOCxMmQij2BQBU1zDoxDESREH8DI/3rUtKWKh2damcpB6w7L94t0HfLNr/kRuNecl2IA4MQFy7z5uTJl36jKBp7Ad4Bq5Slji1bCiBP/sxc+9iTXdKVFKUpQcXrSurKwkMCCOsEQRXF7Co5llk/v11FtYMbF4LObg3yxMzlMRGs1n3MNetsWVjorEKqyurrCDNJAgE6a6mI3V1CNRsIhyaEZBCkMykDTSVIJGg0OhgdVRDZlkCApG6IdhlymVCGeYAehYFZ9jFYl7uXnqhZNSgJUEXSy6oAPMtj70Zt5mvbd7Fc1iWOmHJXgwJ4S6VujdPNQA9YJk6aUqRp2sFaUAKsAFTvO9fN3noryzgbaFSoPNEKC7MFG7QEkDTSerSsvC42+xGfOqFvOyZmEoCFI4MAazJymCInWrFnFXimIMc62GVeb57qCcwA3ggpp1gilSNWlYV3EYtXuAGQo0lJzjggSyqqQWFwkRm1CxEkEzPiLoYBWdh9nlm16SbhFzMQoywsdUb9ZpRbXpXz1y5iCtoOzyeKtAtaEm6DdDQOaFAHSPbNamyrrshzyWBgkjKG0BlRlU5dekaEESYkyhdpSlRSlKUClKUClKUClKUHK+lsfnP8L0ovpbH5z/C9K9uj1Yan66x3px+l/elMd6cfpf3pXn1u8tMOqBMWhzGSFUkFiMq6GGhjoYIIqThFmMwnqkT7v3rMxOy2ZmYFV5ytlUsA5VpDNHmtGkgb4JmAB7a2TkAKZQQ1ogGSItplylt8atHVO6uKh0uYngWEXODIGsNlMRvOv47/AG1PcuKoksAOsmBru1NZWF2PlKFmUkOjE5YnKrKAJ3avpU64BlSwAVJtCOcOaeZln2H/AOiR0zTgXs4kiRI3idR+PVXjXVG9gN3SOnd76o7P2Utq3ctzOcAFogmLS29evzajsbKbOjuUJWIhTpltFJBO484n2TGu8zgX7bW8xIy5yoJ3ZoG6emBJpcxKBQ8ypKgEaznYKu7okislthfZ5M6gnecvnf8Aji3B1kjmg79wq7xD7LJOUm4rk5i2q3A51bXXL7zV4FxbqmYYGJmCDEb5/Ca4fFICBIJLZdNYJUnXq0FZFnYXMRcw0yo5BZhcthcroQTzMw6piBviu02Hvkhuc28sc6tnOVhuXW5qRv1OkxSoGsLyZc+ZcvrSI9+6o1xiG4bQMsEDmCIAYwvTOsHo6PaJr8TuZLYLBmR84mSCATlUneYB84iZUGvdnbP4JmYkGVUQBAEXHcx/j9pAHUtTgXLdxWnKwMGDBmD1GOmo7eMtksA40gTIgk7gD0mqeD2a6i7nuSXtqhIneoYFwDos55yiAIA131xY2Qc+duD9gVIiLXBzr0x7hp0SbwNN7qgSWAGmpIG/d766BrDu7PuqA/NdgqqFCZgQLTJJkiCc34CSOma1sDZKWrSHeqIpjdKqAf8AipMCelKVFKUpQcX7qorOxhVBJO/QewamvEvA5Z5paQA3NJj2GvbyyrCAZBENuM9B9lZSbHOZGZpAjm5nAQLdzqFMywBgQeobgIqouYLaNu6YQk8xGO7QOJUETIMa7qsC+kgZlkzAkSYEn/RHvqjs/ZfBgAsdFtCVJSeDXLrB1B6qgtbECshkEBLYIBZOdbdnDADRpZ9QerpmKvA1eMJBbOsAwTmEA9RPQajN6zbhcyJJgCQJLGd3WTJrK2dsm4i2GIthrdu0uQKQvMtsusTlP2h3TERrMifC7H4NQAVJz2mnLE5LSpHTHmkjq0FKga1KUrlSlKUClKUClKUClKUClKUClKUHK+lsfnP8L0ovpbH5z/C9K9uj1Yan66x3px+l/elMd6cfpf3pXn1u8tMOpWbj2vZzlzxlXg8oBBfMc4uGNFy5OrQtGsVpUrN0zraXuCWSzObiFpCyF4YSAIgAJ+/Tvqvs4XVa0pNxhDBgwIykFucWiHB5oieoiRNbNKWMTFLivtGVnnLiSoAWMyMOLru3EZj7emo7qYhg+Zrgi6hIVT5q4kGUMajggdBJOk6yDv0q2U+euHENcBZboQXFPNEsvNuq0aSRBTcDv0J1NSTiSsNwmYhQBlGUoU55cgQHmdJ3hY0mt2lLKfOG1iVyFQ4It3lAAET9llkRGbKtyCekAdMHa2dmyDMSTLRKlTE6AggHQdJGulWaVJmwpSlRSlKUClKUClKUClKUFXal5ks3nXRltuR+IUkb6otjr1s5WSekF2UMAzqiZsgK+cxJI3AdJrUvuoVi8ZQCWnUQBrPsiuEu23MRJKnRkIJWYMhhunoqwjPubXIJQoM0lVhtGKmbkEj7qEN+Mjomq9/bTgI+UZQWkZuc2WwW1GXQZiDI6AD0xW0bdtV81VVZjQALO/8ACveKpM8GsxE5RMRET1RpVuBQtYy87G3kCHKSWJM+cQuVSOmOmI9tenaZFk3CkOGVCmvNZ2UAExrGcGRvERvq8tpEGiADdCr7eoDrNFwyBcgRQp+6FABnfpupwMw7ZI5r28rQWgk+aAwzQBOrqFiJ+0X8K5w21Wa4JECchE7iLxTNqJ6Bp7a1eLpEZFiCsZREHesdXsrzituMvBrHVlERM7o66XAy220TlCqpzF1mTAYK7LJiDIQGBrzvf5h9q3CIKrnyFzL5U5tq2xg5ZEm4N/UT7K07dq1m0RQwGnNAYAEjTSYmfZR8Laywba5QRAyAgHcDAFOBUwe0mdlGQBWLhTPOlADqsaaE9Oke3TSrzgx1Dp6OvfXtQKVxcuBdSYEEkncAN8ncKW7gaY6CVPsI3iiu6UqsMfaycJwi5M2WZ0zZ8mX8c+lEWaVVG0LWnPgFggJBALEkAAkQTII0r27jrSsylxmUKSoBZufmy80STORt3qmlCzSvAZ1/6r2orlfS2Pzn+F6UX0tj85/hele3R6sNT9dY704/S/vSmO9OP0v70rz63eWmHUikVmXDgwCzJajOyEm2POWcw3TPNJ/avSuE5027YKpnYNaCkLJGaCv+J/11is6dNKKRVDD4fDOCVtWyOvggAegwSNdRFdDC4WSMlmRMjKkiN9BdikVntZwgKjg7UtGUBFMzuOg3e2j2sGASVsAAEk5U0C7z+1KGhFIqiMNhezs9J1RRoDBO7dPTXXFMNAPB2YO45UgzugxrQXIpFUzhMNu4Oz8KdAk9HVrUYs4SYy2JgHzU3EkA/uQR+1BoRSKpNhMKDBt2QdNMqTru0igwuF0+zs6mBzU1PV+PsoLsUis+3ZwjbkszIEZUmSoYCI3wQY9tdLh8Kd1uzvgc1NT1DTX9qC9FIqlxXCwTwdmBoTlSAeonorm9YwiCWSwogmSqDQCSd26KC/FIqkcNhfUs7481N53D8a6TA4cgEWrRB3EIpB/1QW4pFVuTrHY2/DX5U5Osdjb8NflQe7Rw7XLV22N7IyiZAllIEkais7GbKu3Am4RvU3DdzDNMF7iNI6dVOqge0aHJ1jsbfhr8qcnWOxt+GvyqxNDMubEYpcQpbfMihWclmGVFAQ8zzcykyI8482d/VzYxksLdppN6VYkDnkG20hTJUAqNBo5gjp0eTrHY2/DX5U5Osdjb8NflSymcuxXEGVLS+ZjIZwbisskDXRTp0TUybOcWL1vKgd0dc4JlywIDvzQQdZ6d5q3ydY7G34a/KnJ1jsbfhr8qWUzL2wjLm2EWXJESOYcPkNvQaKbgzEDTUnfXl3YbNnOW2srdCIJK22cWwjLzRBm2zSAILadJOpydY7G34a/KnJ1jsbfhr8qbimde2MxZmy2ySWkmQSOMG4EJynmspynq6mFe29jNLMQgPNyASRb+2LsFMDQqR0dY0FaHJ1jsbfhr8qcnWOxt+GvypZTKu7KNtVbKrAZc6hWYXSHJGYIjEgZpmDBHVU9rAXDhrKrCXF1EzChpDDrkI5gdYE1e5Osdjb8NflTk6x2Nvw1+VLKZb7Cco6HIRkuW0BkgJA4EGR0QZOu/pq3hdllLguBUUlnLZd+VlAVZgSAQNN2lWeTrHY2/DX5U5Osdjb8NflSylbBYG6t57jZYYOObAJlwUkBBqFHSW1JiKrjY1zQSuUFXjX0gYCd27IPfWjydY7G34a/KnJ1jsbfhr8qWUz02O5UI0AcI7SLjuYYXACqssW2BdTA009gpb2Xd+0dwjXHFstDtbh0L6qwUkQrIoPSFM+3Q5Osdjb8NflTk6x2Nvw1+VLKS4dHCIHOZgoDECMxA5xjok1JVbk6x2Nvw1+VWFAAAAgDcOqoPF9LY/Of4XpRfS2Pzn+F6V7NHqx1P11jvTj9L+9K42peVL4LEAG3oT+eoeP2u0X31hqxO+WmE8Kt/YyNmlm52Y9GhZiSd2+CB+Cj210+yUJBJIgKvNAAIVmaI6izAn8g9tWOP2u0X304/a7RffWdZOuHGFwXBmQ2hygjLEhVIB0+9qJbpCgVDc2NbIOpE9UDtPZ/8p9wqzx+12i++nH7XaL76VkcKh2KkjnGA4cgdLCJMmSAY3T10vbGDhQ1xoVCoAAA9GyTG6cr9X3Ru3Vb4/a7RffTj9rtF99X+jhWbZCmZYwWLEQNSS3uHPOn/AHMt7ZysFEnRnPsPCMSwMR11Jx+12i++nH7XaL76lZHCk+wbZDDMxDKVM9UEL7OarZdQdFFTvswSxDEEmZgSpzs0qej0jDp3/jM3H7XaL76cftdovvq/0cI72zkZmYkyST0dIQf/AJj3mo7eyEBBLEkKFGgGgKEdG/7Ma/8AUWOP2u0X304/a7RffUrI4VbexlWAHMQoOg3Ktsb+g/YqZ9p9ke29i21gAnRVUbty8HHR/wDEvvNWeP2u0X304/a7RffV/o4VcPswhHQsBJXKRqVCIqqZgc7mzNc8jAhwWIzcKDGvNuLlC6/dAgxG8Vc4/a7RffTj9rtF99P6OFU7FQ55JObPP/vmJGsiJdo/Hpq9h7OQEA6EsfwLOWP+2/1UfH7XaL76cftdovvqVkcLNKrcftdovvpx+12i++m2S4WaVW4/a7RffTj9rtF99Nslws0qtx+12i++nH7XaL76bZLhZpVbj9rtF99OP2u0X302yXCzSq3H7XaL76cftdovvptkuFmlVuP2u0X304/a7RffTbJcLNKrcftdovvpx+12i++m2S4WaVW4/a7RffTj9rtF99Nslws0qtx+12i++nH7XaL76bZLhZpVbj9rtF99OP2u0X302yXCzSq3H7XaL76cftdovvptkuE6+lsfnP8AC9Kiw+IR7tkKwJDkmNYHBOJ95Hvr2vXo9WOf63aUpWrgpSlApSlApSlApSlApSlApSlApSlApSlApSlApSlApSlApSlApSlApSlApSlApSlApSlApSlApSlApSlApSlB/9k="/>
          <p:cNvSpPr>
            <a:spLocks noChangeAspect="1" noChangeArrowheads="1"/>
          </p:cNvSpPr>
          <p:nvPr/>
        </p:nvSpPr>
        <p:spPr bwMode="auto">
          <a:xfrm>
            <a:off x="307975" y="-1211263"/>
            <a:ext cx="6667500" cy="2847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ASEhESExEVFhUXFxYbFhgXFRsUGRUcFxUhHBYZGRgYICghGBsmGxgaITEhJyotLi4uGB81ODMsNyktLisBCgoKDgwOGhAQGy8kHBw1NCwsLCw3LCwsLCwsLCwsLCwsLCwsLCwsLCwsLCwsLCwsLCwsLCwsLCwsLCwsLCwsLP/AABEIAJMBWAMBIgACEQEDEQH/xAAbAAEAAwEBAQEAAAAAAAAAAAAAAwQFAgEGB//EAEEQAAIBAgMCCQkIAgICAwEAAAECEQADBBIhBTETFBUiQVFTVJMGMjNSYZGS0dMjQnFyc4GzwmKhseEkgmPBwxb/xAAYAQEBAQEBAAAAAAAAAAAAAAAAAQMCBP/EACERAQACAQUBAQEBAQAAAAAAAAABEQIDEiEyURMxImFB/9oADAMBAAIRAxEAPwD9b2lcucKEW6yDJPNCGTmjXOrf6qHLe71d+Gz9Kpcd6cfpf3pXk1c8oymIlthETCLLe71d+Gz9KmW93q78Nn6VS0rP6Zeut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Ist7vV34bP0qZb3ervw2fpVLSn0y9NsOMO91bloG+7hmIIYW49GzfcQGZUdNK9X0tj85/helerSmZx5ZZxUusd6cfpf3pTHenH6X96V59bvLTDq+I2hiXsY3EZsVe4O3YtXVR3JQ3Lt9kCQiFmU80BRrUb7fxN69g1VVS4mMv2XUs6W3jBG4CykZoGcHKfvLv6a+vxWy8PdLm5ZRy6hHLKDmVWzKp9gYkjqNVz5OYIqE4rayhi4GQQHKBS/5soAnfpU3QtS+SPlc+YYooeZhcVmtK5KNctYtbUgxqs/eiQCa+r8n9pXrwui7ZNsowAOV0W4CsyouqGEGQfwB6asW9j4VQqixbCrba2BkEC2xlkjdlJAJHTXez9m2LClbNpbYJkhREmAJPXoAPwAqTMTBESx/Jq7iONbQtXr5u5Gs5eaEVQ9rMVVRuGvSSdK1bW1FZ8nB3gZIk2XVdP8AIiI031YtYW2rO6oAz5c7AatlELJ6YGlTVJm1fD7W2/dwuPv3Ll1jhkREa3plVnsvcR+uS1rJ+LiqWw/KLGWVa1eJvX2xTJLKzi2BhLd5lC2lLMAzkAfiZ0r7nE7Lw9zPnso2coXzKDmNszbJ68p3VziNj4a4HD2LbB34RpUauAFDz60ACd8Cut0V+JUvl7m3MbcuBSgso2Av3WtnMLiOjBCQSoMhjpu0M76iwflXfsYa1w1pXbieGuWyLjEsbjpaAusw05zqxYTvbfEn6xti4U8F9hb+zUrb5o5isIZR/iR0V02ycORlNm2RwXBQVBHB9nB+7oNKbsfCpfP4jyoxCXuKG1a4wb1q2rB24KLtprmYyMwIFthl6ZXXWs7Z3lJiLNstcQcGcVixdvMz3bdjLfCokoJVTJhjCjLBr6seT+DFs2eLWuDLByuQQWG5j05hA136VyPJzAwi8Vs5UJZVyDKpJDEgbt4B/ECm7HwqWb5YtfN7Z1pGAS5iCHGd0LZbLuASmuXmzHSQJ0qDD+V11uAuNZQWsQ2IW1Dk3FNhXYG4pEQwtmQPNJG+vqb2GRyjMoJQlkJElSVKkjqMEj96qWtiYRbj3Vw9oO2bMwQAnP5+v+XT19NSJiuSpZtjb17k58dctIrcAbyW1csMvB5lDNA1Ps3e2s+95V4pGuh7FmLRwZeLjElcZcCKFlfOUySToQB+31RwNrguA4NeCyZODjm5IjLHVGkVHc2Xh2zzZQ5+DzSo53AmbU9eU6jqpceFS+dwflg7tcdrGWwpxI4Qi4Bb4uWGa4+TJDZDopJXQa9HP/8AV4rLejDZnttZJKpdhbd1SeENorwhy5dwGsg6a19ByHhM9y5xe1nuBg5yDn5xD5ugyND19NRDybwWUpxa1lOWRlics5Z64DMP3NW8fDlkXvK8i1irqrbcWbWFuIwYhbnGPxEgdXTUW0tv3mGJm0Bas4uxYDLdZLjsb9rU5RogFzUTztRu372I8nsE5UvhbLFVCLNsaKvmqPYJMdU1YbZlghwbSQ9wXHGUc64CCHPWwKLr/iKl4+HL5u15W3syM9lBae/i7IyuTcnDC4cxBEQRZIj2irGwPKO/eu4a3ctWlF/CtiFNu4XKjMgVDIEmH84b4rcXZlgZYtIMru680c13nO4/yOZpP+RrI2D5KW8Nea+CmbIUUW7K2FAZgzEhfOYkDXcI0Aq3jRyoY/yhxdi5tJitu5bsHDi2gJU/bFQJaOkMSZ3ECNKkHlRiRiGsHC5jaewl7gxceDdVWZkbJlCIrg84gtDbtJ38TsfDXHa49hGdlVWYrqyqwZQeuGAI6or3EbIwz3VvPZRrq5YcqMwymV16YOo6uipePhUvmrvlZeY3ltrbINjE3bFyLgU8AwU+eoDzmkFdJEajWucV5UYuzZDG1acpglxVw52XMMxGVQF84qJncD7K+jw2wsJbYumHtKxDgkIASHMuPwJ1I3UtbCwioba4e2ENs2yuXQoWLFI9WSTHtq3j4VL5/FeV9+2zWXsJwpu2UTIXuLF6w12WCrmZlFthAGum7WOm8p8W0BcKiOMPfvOLrOkcDdyQoyzDiCCQCJ1HRX0OJ2RhrmcPYttnyZ5UHNwfoyfavQeivbOycOgAWygARrYhfuO2Z1/Atqes1Lx8Klj7F2vib+MdTkFjiuGuquuZeG4TpjU82D0QBG80xflMyYlbQVXtcNwLMofMj8CbnnFchIiMoMwZnorat7MsK6XBaQOiBEYCCqDcgPqjqqM7FwvC8PwFvhZDZ8ozZgIDT1wAJ9gpcHL4La+38VetJf0tLc2btG9bFq6xIhLfBl9Bz13hhuLMBEa7WI8q79gOl2yhcJhCmRncHjLtbAfmySpQnmjWQBW7a8m8CpcrhbILK6tCAStzz1/KekbtTVm/svDvnz2UbOio2ZQcyISVUzvAJJHVNXdj4VLBteUeLZsPbGGCvce8rcJwlsBbIVuEVWXMQVbzSN+k9NUE8ubxw93E8UPBixcvWzFxVGRgFtu7KFJZTMrIBBHtP1uF2Vh7eTJZRcmfJA1XP55B6zAn8KgHk9g/tP8AxrX2gYXOYOcHIZwR1FgCesjWl4+FSxsT5T4i3cfDvZtcNwuGtoQ7cH/5CuQXJWRl4JhoOccu6a6xPlNiExDWBhuE4M2BdKLdaTd1ZkIUqqqpnnGTBGka7uL2Th7vCcJZtvwmTPmUHPwZJtz+UkkdU1Edg4QtbY4e3mthQhyiVCGUE9IB1E7jUvHw5aVKUrh0UpSg5X0tj85/helF9LY/Of4XpXt0erDU/XWO9OP0v70pjvTj9L+9K8+t3lph1ZjbZAJHF8Tp1WGI/avOWh3fFeA1UBt+8HJa0nBcZewCGOdSJysVIhgSIMEEb9a4seWVjg7bMHM2sOzMECITiFBtqC76EyTBPNCmTunnb/i20uWh3fFeA1OWh3fFeA1VR5U2nR3s27l3LaN1soUBRLgKxZgJJtOObO6dxE62z8Sbtq3cKFM6q2UwSJExoSKkxX/FU+Wh3fFeA1OWh3fFeA1alKnAy+Wh3fFeA1OWh3fFeA1alKcDL5aHd8V4DU5aHd8V4DVqUpwMvlod3xXgNTlod3xXgNWpSnAy+Wh3fFeA1OWh3fFeA1alKcDL5aHd8V4DU5aHd8V4DVqUpwMvlod3xXgNTlod3xXgNWpSnAy+Wh3fFeA1OWh3fFeA1alKcDL5aHd8V4DU5aHd8V4DVNt3HHD4bEXwoY2rVxwpMBiikwT0bqz73lXh0L8ILiqhuBnKjJmtWuFdRBk8yTMRpG+uoi/+C1y0O74rwGpy0O74rwGrMXyoPDMro1tQ4GVklyOKPfbVXyg8yQderQ6iaz5YYVntoRcQuEIzhVgXJ4OVzZucBO7SRmiabf8AEtd5aHd8V4DU5aHd8V4DVXw/lELj4ULh7uTEBmR2yLzVUMGy5pghgdQCOqtypPCsvlod3xXgNTlod3xXgNWpSpwMvlod3xXgNTlod3xXgNWpSnAy+Wh3fFeA1OWh3fFeA1alKcDL5aHd8V4DU5aHd8V4DVqUpwMvlod3xXgNTlod3xXgNWpSnAy+Wh3fFeA1OWh3fFeA1alKcDL5aHd8V4DVpW2kAwRIBgiCJ6COg11Sg5X0tj85/helF9LY/Of4XpXs0erHU/XWO9OP0v70pjvTj9L+9K8+t3lph1Yi7Owi3Td4C6XzM0lbrAM4hmVTKqxBIkDca5TZuDFvgxYuhYtAQl0ECwItZW3qVA0IM1ZuY+4AbkJk4Qplg5tHNsNMwef92N3T0V5httAi2HtursLRIOUD7UHKZzQAWVgBOaRurnl0i4lhswbgr05ODJIvHOmvNudpGdozTGY1bwl23aRLapeyqAFlLjmBuGZgSf3NQ2du23ICI7FiAuXIZkMQ3naCEJgwdRpXVzbloKG1jm9KiMyhohmBJAYEgTvqcizx5fUu+E/ypx5fUu+E/wAqqW9r6gNbYEteVV5rFzbuqgIOaB50wfbrpzu12whbLkuaFA2iwhe61pQedrz0O6dIO40oWOPL6l3wn+VOPL6l3wn+VeX8eqsVysYKBiMsKXMKDJBkkjo0kTUGC2gxsWbjoxa5l5q5Zltw86IjpmlCxx5fUu+E/wAqceX1LvhP8qpnb9oBSVdcwQqGKLmFwOVMl8o0tOdSN3tFcYnbmisitkOaXKgjm2DcgLmDToN8bmE0otf48vqXfCf5U48vqXfCf5VFe2oqozlGygkAlra54nzczj1emJqEbZEtKMFDQpgE3Jsi4I53NJzAa+zdrChb48vqXfCf5U48vqXfCf5VVvbaRCwNu5Ki4XELzBbCMxJzQebdQ6SdT0g1ZxeNFtguVmJywFAklnyjUsBvP/dKHvHl9S74T/KnHl9S74T/ACqqm2AS32bBQiNJa2urXGQrq0SCh6YOsdE8Wtu2zwja5Vtrc0iVRreYFjMSTIEf8AmlFrvHl9S74T/KnHl9S74T/KusFi1uqWUEQSDqDqPapII3bj/uRVioKvHl9S74T/KnHl9S74T/ACq1Sgz8ZctXbb2rlu4yOpVhwTiVYQRoOo1VuYLCMCGw9wgs7kG3cILXLZtuSI6UJEVpbQvm3au3AJKIzAHpyrPRVB9p3BoQJkwTbZMwmM2VjmXXSD1TOtWBWt7JwY14C8TMywvOSeBazqWkn7N2X9/ZU64XDB1cWrwZVVdFugMqCEDqNHgExmBq7bxulkZSz3EzQsAAALmPOI0l1EanX8ajs7WRuD5rgXAptk5YdW3MIJIGqnWDzhpvhcinhsBhbfBBLV8C0SbYi9CSuUqs7kgAZPN03VpceX1LvhP8qhTaqkgC25EgZubALTlGrTqRG7pH7Nm7UF3ICjIzW1eCV3Hqgy28agRqJg6UkTceX1LvhP8AKnHl9S74T/KrVKgq8eX1LvhP8qceX1LvhP8AKrVKCrx5fUu+E/ypx5fUu+E/yq1Sgq8eX1LvhP8AKnHl9S74T/KrVKCrx5fUu+E/ypx5fUu+E/yq1Sgq8eX1LvhP8qceX1LvhP8AKrVKCrx5fUu+E/yqypkA/wDOn+q9pQcr6Wx+c/wvSi+lsfnP8L0r2aPVjqfrrHenH6X96Ux3px+l/elefW7y0w6qxwFrNmy6yTGZsskQWyzlmOmJqNNlWQMoUxCiM7mQvmqZbVBJ5u7U6amsi0LouuQrEcI0jI+44tIJLc1vs5KkRlAP7dXMRiWVCFZnAVipTIEuZW5gMCVnTeYga84VzUum1awVtYgHQyssxCmCOaCYUQxEDTX2Co22XYIjJoS5MMwnOZeYOoJA0OmgrPvYu8Jh7nBgTwnA87NkJy5MvmzBmOmJrrA4m6WGfMimCCtvzyUSQxymBqddJ115tSpGg+zrRklelj5zCCzBmIg80llU6RqPaaW9n2huT1Z1JJKXDcUkk6nOzNPSSZmqWOxV/hSqZgNRJUso+yLBxCbs2VfO3yMvTUQx97pFwyoiFAyHOFLMeD1BksGA837gIpUjVuYS2zByNRl6SAcplZUGGg6iRpXSYZAqKF0SMo10jdWMmNxJyp5rMjPmKHQISpBGWZJNtvN6W00itfBXC1tGIYEjXNof3gD/AIH4CkxMCM7Ns83mxlCBSGZSoTNlhgZEB3HtDEGvLuzLLElkmZmWaNUyExMSV0nfVylS5FR9m2jOh3k6O4ALTmgBubOYyBvmh2bZ15m/okx5mTdOhygCfYKt0pYqcm2YYFJzB1YlmYsLgUOCxMmQij2BQBU1zDoxDESREH8DI/3rUtKWKh2damcpB6w7L94t0HfLNr/kRuNecl2IA4MQFy7z5uTJl36jKBp7Ad4Bq5Slji1bCiBP/sxc+9iTXdKVFKUpQcXrSurKwkMCCOsEQRXF7Co5llk/v11FtYMbF4LObg3yxMzlMRGs1n3MNetsWVjorEKqyurrCDNJAgE6a6mI3V1CNRsIhyaEZBCkMykDTSVIJGg0OhgdVRDZlkCApG6IdhlymVCGeYAehYFZ9jFYl7uXnqhZNSgJUEXSy6oAPMtj70Zt5mvbd7Fc1iWOmHJXgwJ4S6VujdPNQA9YJk6aUqRp2sFaUAKsAFTvO9fN3noryzgbaFSoPNEKC7MFG7QEkDTSerSsvC42+xGfOqFvOyZmEoCFI4MAazJymCInWrFnFXimIMc62GVeb57qCcwA3ggpp1gilSNWlYV3EYtXuAGQo0lJzjggSyqqQWFwkRm1CxEkEzPiLoYBWdh9nlm16SbhFzMQoywsdUb9ZpRbXpXz1y5iCtoOzyeKtAtaEm6DdDQOaFAHSPbNamyrrshzyWBgkjKG0BlRlU5dekaEESYkyhdpSlRSlKUClKUClKUClKUHK+lsfnP8L0ovpbH5z/C9K9uj1Yan66x3px+l/elMd6cfpf3pXn1u8tMOqBMWhzGSFUkFiMq6GGhjoYIIqThFmMwnqkT7v3rMxOy2ZmYFV5ytlUsA5VpDNHmtGkgb4JmAB7a2TkAKZQQ1ogGSItplylt8atHVO6uKh0uYngWEXODIGsNlMRvOv47/AG1PcuKoksAOsmBru1NZWF2PlKFmUkOjE5YnKrKAJ3avpU64BlSwAVJtCOcOaeZln2H/AOiR0zTgXs4kiRI3idR+PVXjXVG9gN3SOnd76o7P2Utq3ctzOcAFogmLS29evzajsbKbOjuUJWIhTpltFJBO484n2TGu8zgX7bW8xIy5yoJ3ZoG6emBJpcxKBQ8ypKgEaznYKu7okislthfZ5M6gnecvnf8Aji3B1kjmg79wq7xD7LJOUm4rk5i2q3A51bXXL7zV4FxbqmYYGJmCDEb5/Ca4fFICBIJLZdNYJUnXq0FZFnYXMRcw0yo5BZhcthcroQTzMw6piBviu02Hvkhuc28sc6tnOVhuXW5qRv1OkxSoGsLyZc+ZcvrSI9+6o1xiG4bQMsEDmCIAYwvTOsHo6PaJr8TuZLYLBmR84mSCATlUneYB84iZUGvdnbP4JmYkGVUQBAEXHcx/j9pAHUtTgXLdxWnKwMGDBmD1GOmo7eMtksA40gTIgk7gD0mqeD2a6i7nuSXtqhIneoYFwDos55yiAIA131xY2Qc+duD9gVIiLXBzr0x7hp0SbwNN7qgSWAGmpIG/d766BrDu7PuqA/NdgqqFCZgQLTJJkiCc34CSOma1sDZKWrSHeqIpjdKqAf8AipMCelKVFKUpQcX7qorOxhVBJO/QewamvEvA5Z5paQA3NJj2GvbyyrCAZBENuM9B9lZSbHOZGZpAjm5nAQLdzqFMywBgQeobgIqouYLaNu6YQk8xGO7QOJUETIMa7qsC+kgZlkzAkSYEn/RHvqjs/ZfBgAsdFtCVJSeDXLrB1B6qgtbECshkEBLYIBZOdbdnDADRpZ9QerpmKvA1eMJBbOsAwTmEA9RPQajN6zbhcyJJgCQJLGd3WTJrK2dsm4i2GIthrdu0uQKQvMtsusTlP2h3TERrMifC7H4NQAVJz2mnLE5LSpHTHmkjq0FKga1KUrlSlKUClKUClKUClKUClKUClKUHK+lsfnP8L0ovpbH5z/C9K9uj1Yan66x3px+l/elMd6cfpf3pXn1u8tMOpWbj2vZzlzxlXg8oBBfMc4uGNFy5OrQtGsVpUrN0zraXuCWSzObiFpCyF4YSAIgAJ+/Tvqvs4XVa0pNxhDBgwIykFucWiHB5oieoiRNbNKWMTFLivtGVnnLiSoAWMyMOLru3EZj7emo7qYhg+Zrgi6hIVT5q4kGUMajggdBJOk6yDv0q2U+euHENcBZboQXFPNEsvNuq0aSRBTcDv0J1NSTiSsNwmYhQBlGUoU55cgQHmdJ3hY0mt2lLKfOG1iVyFQ4It3lAAET9llkRGbKtyCekAdMHa2dmyDMSTLRKlTE6AggHQdJGulWaVJmwpSlRSlKUClKUClKUClKUFXal5ks3nXRltuR+IUkb6otjr1s5WSekF2UMAzqiZsgK+cxJI3AdJrUvuoVi8ZQCWnUQBrPsiuEu23MRJKnRkIJWYMhhunoqwjPubXIJQoM0lVhtGKmbkEj7qEN+Mjomq9/bTgI+UZQWkZuc2WwW1GXQZiDI6AD0xW0bdtV81VVZjQALO/8ACveKpM8GsxE5RMRET1RpVuBQtYy87G3kCHKSWJM+cQuVSOmOmI9tenaZFk3CkOGVCmvNZ2UAExrGcGRvERvq8tpEGiADdCr7eoDrNFwyBcgRQp+6FABnfpupwMw7ZI5r28rQWgk+aAwzQBOrqFiJ+0X8K5w21Wa4JECchE7iLxTNqJ6Bp7a1eLpEZFiCsZREHesdXsrzituMvBrHVlERM7o66XAy220TlCqpzF1mTAYK7LJiDIQGBrzvf5h9q3CIKrnyFzL5U5tq2xg5ZEm4N/UT7K07dq1m0RQwGnNAYAEjTSYmfZR8Laywba5QRAyAgHcDAFOBUwe0mdlGQBWLhTPOlADqsaaE9Oke3TSrzgx1Dp6OvfXtQKVxcuBdSYEEkncAN8ncKW7gaY6CVPsI3iiu6UqsMfaycJwi5M2WZ0zZ8mX8c+lEWaVVG0LWnPgFggJBALEkAAkQTII0r27jrSsylxmUKSoBZufmy80STORt3qmlCzSvAZ1/6r2orlfS2Pzn+F6UX0tj85/hele3R6sNT9dY704/S/vSmO9OP0v70rz63eWmHUikVmXDgwCzJajOyEm2POWcw3TPNJ/avSuE5027YKpnYNaCkLJGaCv+J/11is6dNKKRVDD4fDOCVtWyOvggAegwSNdRFdDC4WSMlmRMjKkiN9BdikVntZwgKjg7UtGUBFMzuOg3e2j2sGASVsAAEk5U0C7z+1KGhFIqiMNhezs9J1RRoDBO7dPTXXFMNAPB2YO45UgzugxrQXIpFUzhMNu4Oz8KdAk9HVrUYs4SYy2JgHzU3EkA/uQR+1BoRSKpNhMKDBt2QdNMqTru0igwuF0+zs6mBzU1PV+PsoLsUis+3ZwjbkszIEZUmSoYCI3wQY9tdLh8Kd1uzvgc1NT1DTX9qC9FIqlxXCwTwdmBoTlSAeonorm9YwiCWSwogmSqDQCSd26KC/FIqkcNhfUs7481N53D8a6TA4cgEWrRB3EIpB/1QW4pFVuTrHY2/DX5U5Osdjb8NflQe7Rw7XLV22N7IyiZAllIEkais7GbKu3Am4RvU3DdzDNMF7iNI6dVOqge0aHJ1jsbfhr8qcnWOxt+GvyqxNDMubEYpcQpbfMihWclmGVFAQ8zzcykyI8482d/VzYxksLdppN6VYkDnkG20hTJUAqNBo5gjp0eTrHY2/DX5U5Osdjb8NflSymcuxXEGVLS+ZjIZwbisskDXRTp0TUybOcWL1vKgd0dc4JlywIDvzQQdZ6d5q3ydY7G34a/KnJ1jsbfhr8qWUzL2wjLm2EWXJESOYcPkNvQaKbgzEDTUnfXl3YbNnOW2srdCIJK22cWwjLzRBm2zSAILadJOpydY7G34a/KnJ1jsbfhr8qbimde2MxZmy2ySWkmQSOMG4EJynmspynq6mFe29jNLMQgPNyASRb+2LsFMDQqR0dY0FaHJ1jsbfhr8qcnWOxt+GvypZTKu7KNtVbKrAZc6hWYXSHJGYIjEgZpmDBHVU9rAXDhrKrCXF1EzChpDDrkI5gdYE1e5Osdjb8NflTk6x2Nvw1+VLKZb7Cco6HIRkuW0BkgJA4EGR0QZOu/pq3hdllLguBUUlnLZd+VlAVZgSAQNN2lWeTrHY2/DX5U5Osdjb8NflSylbBYG6t57jZYYOObAJlwUkBBqFHSW1JiKrjY1zQSuUFXjX0gYCd27IPfWjydY7G34a/KnJ1jsbfhr8qWUz02O5UI0AcI7SLjuYYXACqssW2BdTA009gpb2Xd+0dwjXHFstDtbh0L6qwUkQrIoPSFM+3Q5Osdjb8NflTk6x2Nvw1+VLKS4dHCIHOZgoDECMxA5xjok1JVbk6x2Nvw1+VWFAAAAgDcOqoPF9LY/Of4XpRfS2Pzn+F6V7NHqx1P11jvTj9L+9K42peVL4LEAG3oT+eoeP2u0X31hqxO+WmE8Kt/YyNmlm52Y9GhZiSd2+CB+Cj210+yUJBJIgKvNAAIVmaI6izAn8g9tWOP2u0X304/a7RffWdZOuHGFwXBmQ2hygjLEhVIB0+9qJbpCgVDc2NbIOpE9UDtPZ/8p9wqzx+12i++nH7XaL76VkcKh2KkjnGA4cgdLCJMmSAY3T10vbGDhQ1xoVCoAAA9GyTG6cr9X3Ru3Vb4/a7RffTj9rtF99X+jhWbZCmZYwWLEQNSS3uHPOn/AHMt7ZysFEnRnPsPCMSwMR11Jx+12i++nH7XaL76lZHCk+wbZDDMxDKVM9UEL7OarZdQdFFTvswSxDEEmZgSpzs0qej0jDp3/jM3H7XaL76cftdovvq/0cI72zkZmYkyST0dIQf/AJj3mo7eyEBBLEkKFGgGgKEdG/7Ma/8AUWOP2u0X304/a7RffUrI4VbexlWAHMQoOg3Ktsb+g/YqZ9p9ke29i21gAnRVUbty8HHR/wDEvvNWeP2u0X304/a7RffV/o4VcPswhHQsBJXKRqVCIqqZgc7mzNc8jAhwWIzcKDGvNuLlC6/dAgxG8Vc4/a7RffTj9rtF99P6OFU7FQ55JObPP/vmJGsiJdo/Hpq9h7OQEA6EsfwLOWP+2/1UfH7XaL76cftdovvqVkcLNKrcftdovvpx+12i++m2S4WaVW4/a7RffTj9rtF99Nslws0qtx+12i++nH7XaL76bZLhZpVbj9rtF99OP2u0X302yXCzSq3H7XaL76cftdovvptkuFmlVuP2u0X304/a7RffTbJcLNKrcftdovvpx+12i++m2S4WaVW4/a7RffTj9rtF99Nslws0qtx+12i++nH7XaL76bZLhZpVbj9rtF99OP2u0X302yXCzSq3H7XaL76cftdovvptkuE6+lsfnP8AC9Kiw+IR7tkKwJDkmNYHBOJ95Hvr2vXo9WOf63aUpWrgpSlApSlApSlApSlApSlApSlApSlApSlApSlApSlApSlApSlApSlApSlApSlApSlApSlApSlApSlApSlApSlB/9k="/>
          <p:cNvSpPr>
            <a:spLocks noChangeAspect="1" noChangeArrowheads="1"/>
          </p:cNvSpPr>
          <p:nvPr/>
        </p:nvSpPr>
        <p:spPr bwMode="auto">
          <a:xfrm>
            <a:off x="460375" y="-1058863"/>
            <a:ext cx="6667500" cy="2847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4355029"/>
            <a:ext cx="5562600" cy="237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8608943"/>
      </p:ext>
    </p:extLst>
  </p:cSld>
  <p:clrMapOvr>
    <a:masterClrMapping/>
  </p:clrMapOvr>
  <mc:AlternateContent xmlns:mc="http://schemas.openxmlformats.org/markup-compatibility/2006">
    <mc:Choice xmlns:p14="http://schemas.microsoft.com/office/powerpoint/2010/main" Requires="p14">
      <p:transition spd="slow" p14:dur="2000" advTm="48297"/>
    </mc:Choice>
    <mc:Fallback>
      <p:transition spd="slow" advTm="4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situ vs. remote</a:t>
            </a:r>
            <a:endParaRPr lang="en-US" dirty="0"/>
          </a:p>
        </p:txBody>
      </p:sp>
      <p:sp>
        <p:nvSpPr>
          <p:cNvPr id="3" name="Content Placeholder 2"/>
          <p:cNvSpPr>
            <a:spLocks noGrp="1"/>
          </p:cNvSpPr>
          <p:nvPr>
            <p:ph idx="1"/>
          </p:nvPr>
        </p:nvSpPr>
        <p:spPr>
          <a:xfrm>
            <a:off x="457200" y="1600200"/>
            <a:ext cx="5562600" cy="4525963"/>
          </a:xfrm>
        </p:spPr>
        <p:txBody>
          <a:bodyPr>
            <a:normAutofit fontScale="85000" lnSpcReduction="10000"/>
          </a:bodyPr>
          <a:lstStyle/>
          <a:p>
            <a:r>
              <a:rPr lang="en-US" dirty="0" smtClean="0"/>
              <a:t>In situ- direct contact between sensor and measured variable</a:t>
            </a:r>
          </a:p>
          <a:p>
            <a:pPr lvl="1"/>
            <a:r>
              <a:rPr lang="en-US" dirty="0" smtClean="0"/>
              <a:t>Sensor may influence measurement</a:t>
            </a:r>
          </a:p>
          <a:p>
            <a:r>
              <a:rPr lang="en-US" dirty="0" smtClean="0"/>
              <a:t>Remote- no contact between sensor and measured variable</a:t>
            </a:r>
          </a:p>
          <a:p>
            <a:r>
              <a:rPr lang="en-US" dirty="0" smtClean="0"/>
              <a:t>Example of road temperature sensors: </a:t>
            </a:r>
          </a:p>
          <a:p>
            <a:pPr lvl="1"/>
            <a:r>
              <a:rPr lang="en-US" dirty="0" smtClean="0"/>
              <a:t>in situ: </a:t>
            </a:r>
            <a:r>
              <a:rPr lang="en-US" dirty="0" smtClean="0"/>
              <a:t>puck </a:t>
            </a:r>
            <a:r>
              <a:rPr lang="en-US" dirty="0" smtClean="0"/>
              <a:t>destroyed every time pavement redone</a:t>
            </a:r>
          </a:p>
          <a:p>
            <a:pPr lvl="1"/>
            <a:r>
              <a:rPr lang="en-US" dirty="0" smtClean="0"/>
              <a:t>Remote: Noninvasive road temperature</a:t>
            </a:r>
          </a:p>
          <a:p>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057610"/>
            <a:ext cx="2254798" cy="22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1369" y="3124200"/>
            <a:ext cx="2461260" cy="246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73347090"/>
      </p:ext>
    </p:extLst>
  </p:cSld>
  <p:clrMapOvr>
    <a:masterClrMapping/>
  </p:clrMapOvr>
  <mc:AlternateContent xmlns:mc="http://schemas.openxmlformats.org/markup-compatibility/2006">
    <mc:Choice xmlns:p14="http://schemas.microsoft.com/office/powerpoint/2010/main" Requires="p14">
      <p:transition spd="slow" p14:dur="2000" advTm="73092"/>
    </mc:Choice>
    <mc:Fallback>
      <p:transition spd="slow" advTm="7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2743200"/>
            <a:ext cx="5549900" cy="2667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r>
              <a:rPr lang="en-US" sz="3200" dirty="0" smtClean="0">
                <a:solidFill>
                  <a:schemeClr val="tx1"/>
                </a:solidFill>
              </a:rPr>
              <a:t>Instrument</a:t>
            </a:r>
            <a:endParaRPr lang="en-US" sz="3200" dirty="0">
              <a:solidFill>
                <a:schemeClr val="tx1"/>
              </a:solidFill>
            </a:endParaRPr>
          </a:p>
        </p:txBody>
      </p:sp>
      <p:sp>
        <p:nvSpPr>
          <p:cNvPr id="2" name="Title 1"/>
          <p:cNvSpPr>
            <a:spLocks noGrp="1"/>
          </p:cNvSpPr>
          <p:nvPr>
            <p:ph type="title"/>
          </p:nvPr>
        </p:nvSpPr>
        <p:spPr/>
        <p:txBody>
          <a:bodyPr/>
          <a:lstStyle/>
          <a:p>
            <a:r>
              <a:rPr lang="en-US" dirty="0" smtClean="0"/>
              <a:t>Data Acquisition</a:t>
            </a:r>
            <a:endParaRPr lang="en-US" dirty="0"/>
          </a:p>
        </p:txBody>
      </p:sp>
      <p:cxnSp>
        <p:nvCxnSpPr>
          <p:cNvPr id="5" name="Straight Arrow Connector 4"/>
          <p:cNvCxnSpPr/>
          <p:nvPr/>
        </p:nvCxnSpPr>
        <p:spPr>
          <a:xfrm>
            <a:off x="863600" y="2209800"/>
            <a:ext cx="9906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778500" y="5132917"/>
            <a:ext cx="9906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524000" y="3124200"/>
            <a:ext cx="12192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Sensor</a:t>
            </a:r>
            <a:endParaRPr lang="en-US" dirty="0"/>
          </a:p>
        </p:txBody>
      </p:sp>
      <p:sp>
        <p:nvSpPr>
          <p:cNvPr id="9" name="Rectangle 8"/>
          <p:cNvSpPr/>
          <p:nvPr/>
        </p:nvSpPr>
        <p:spPr>
          <a:xfrm>
            <a:off x="3124200" y="3932767"/>
            <a:ext cx="12192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Amplifier</a:t>
            </a:r>
            <a:endParaRPr lang="en-US" dirty="0"/>
          </a:p>
        </p:txBody>
      </p:sp>
      <p:sp>
        <p:nvSpPr>
          <p:cNvPr id="10" name="Rectangle 9"/>
          <p:cNvSpPr/>
          <p:nvPr/>
        </p:nvSpPr>
        <p:spPr>
          <a:xfrm>
            <a:off x="4559300" y="4637617"/>
            <a:ext cx="12192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Display</a:t>
            </a:r>
            <a:endParaRPr lang="en-US" dirty="0"/>
          </a:p>
        </p:txBody>
      </p:sp>
      <p:cxnSp>
        <p:nvCxnSpPr>
          <p:cNvPr id="11" name="Straight Arrow Connector 10"/>
          <p:cNvCxnSpPr/>
          <p:nvPr/>
        </p:nvCxnSpPr>
        <p:spPr>
          <a:xfrm>
            <a:off x="2743200" y="3619500"/>
            <a:ext cx="381000" cy="3132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34933" y="4398434"/>
            <a:ext cx="381000" cy="3132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8892" y="1992868"/>
            <a:ext cx="1274708" cy="369332"/>
          </a:xfrm>
          <a:prstGeom prst="rect">
            <a:avLst/>
          </a:prstGeom>
          <a:noFill/>
        </p:spPr>
        <p:txBody>
          <a:bodyPr wrap="none" rtlCol="0">
            <a:spAutoFit/>
          </a:bodyPr>
          <a:lstStyle/>
          <a:p>
            <a:r>
              <a:rPr lang="en-US" dirty="0" smtClean="0"/>
              <a:t>Input signal</a:t>
            </a:r>
            <a:endParaRPr lang="en-US" dirty="0"/>
          </a:p>
        </p:txBody>
      </p:sp>
      <p:sp>
        <p:nvSpPr>
          <p:cNvPr id="15" name="TextBox 14"/>
          <p:cNvSpPr txBox="1"/>
          <p:nvPr/>
        </p:nvSpPr>
        <p:spPr>
          <a:xfrm>
            <a:off x="6769100" y="5677985"/>
            <a:ext cx="1415772" cy="369332"/>
          </a:xfrm>
          <a:prstGeom prst="rect">
            <a:avLst/>
          </a:prstGeom>
          <a:noFill/>
        </p:spPr>
        <p:txBody>
          <a:bodyPr wrap="none" rtlCol="0">
            <a:spAutoFit/>
          </a:bodyPr>
          <a:lstStyle/>
          <a:p>
            <a:r>
              <a:rPr lang="en-US" dirty="0" smtClean="0"/>
              <a:t>output signal</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13684252"/>
      </p:ext>
    </p:extLst>
  </p:cSld>
  <p:clrMapOvr>
    <a:masterClrMapping/>
  </p:clrMapOvr>
  <mc:AlternateContent xmlns:mc="http://schemas.openxmlformats.org/markup-compatibility/2006">
    <mc:Choice xmlns:p14="http://schemas.microsoft.com/office/powerpoint/2010/main" Requires="p14">
      <p:transition spd="slow" p14:dur="2000" advTm="35823"/>
    </mc:Choice>
    <mc:Fallback>
      <p:transition spd="slow" advTm="3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683" y="2444750"/>
            <a:ext cx="29337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Data Acquisition:</a:t>
            </a:r>
            <a:br>
              <a:rPr lang="en-US" dirty="0" smtClean="0"/>
            </a:br>
            <a:r>
              <a:rPr lang="en-US" dirty="0" smtClean="0"/>
              <a:t>Mercury in glass thermometer</a:t>
            </a:r>
            <a:endParaRPr lang="en-US" dirty="0"/>
          </a:p>
        </p:txBody>
      </p:sp>
      <p:cxnSp>
        <p:nvCxnSpPr>
          <p:cNvPr id="5" name="Straight Arrow Connector 4"/>
          <p:cNvCxnSpPr/>
          <p:nvPr/>
        </p:nvCxnSpPr>
        <p:spPr>
          <a:xfrm>
            <a:off x="863600" y="2209800"/>
            <a:ext cx="9906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904316" y="5132917"/>
            <a:ext cx="9906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133600" y="5471583"/>
            <a:ext cx="12192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Sensor</a:t>
            </a:r>
            <a:endParaRPr lang="en-US" dirty="0"/>
          </a:p>
        </p:txBody>
      </p:sp>
      <p:sp>
        <p:nvSpPr>
          <p:cNvPr id="9" name="Rectangle 8"/>
          <p:cNvSpPr/>
          <p:nvPr/>
        </p:nvSpPr>
        <p:spPr>
          <a:xfrm>
            <a:off x="3420533" y="3234267"/>
            <a:ext cx="12192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Amplifier</a:t>
            </a:r>
            <a:endParaRPr lang="en-US" dirty="0"/>
          </a:p>
        </p:txBody>
      </p:sp>
      <p:sp>
        <p:nvSpPr>
          <p:cNvPr id="10" name="Rectangle 9"/>
          <p:cNvSpPr/>
          <p:nvPr/>
        </p:nvSpPr>
        <p:spPr>
          <a:xfrm>
            <a:off x="3496733" y="4216400"/>
            <a:ext cx="12192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Display</a:t>
            </a:r>
            <a:endParaRPr lang="en-US" dirty="0"/>
          </a:p>
        </p:txBody>
      </p:sp>
      <p:sp>
        <p:nvSpPr>
          <p:cNvPr id="14" name="TextBox 13"/>
          <p:cNvSpPr txBox="1"/>
          <p:nvPr/>
        </p:nvSpPr>
        <p:spPr>
          <a:xfrm>
            <a:off x="858892" y="1992868"/>
            <a:ext cx="1274708" cy="369332"/>
          </a:xfrm>
          <a:prstGeom prst="rect">
            <a:avLst/>
          </a:prstGeom>
          <a:noFill/>
        </p:spPr>
        <p:txBody>
          <a:bodyPr wrap="none" rtlCol="0">
            <a:spAutoFit/>
          </a:bodyPr>
          <a:lstStyle/>
          <a:p>
            <a:r>
              <a:rPr lang="en-US" dirty="0" smtClean="0"/>
              <a:t>Input signal</a:t>
            </a:r>
            <a:endParaRPr lang="en-US" dirty="0"/>
          </a:p>
        </p:txBody>
      </p:sp>
      <p:sp>
        <p:nvSpPr>
          <p:cNvPr id="15" name="TextBox 14"/>
          <p:cNvSpPr txBox="1"/>
          <p:nvPr/>
        </p:nvSpPr>
        <p:spPr>
          <a:xfrm>
            <a:off x="5562600" y="5405451"/>
            <a:ext cx="1415772" cy="369332"/>
          </a:xfrm>
          <a:prstGeom prst="rect">
            <a:avLst/>
          </a:prstGeom>
          <a:noFill/>
        </p:spPr>
        <p:txBody>
          <a:bodyPr wrap="none" rtlCol="0">
            <a:spAutoFit/>
          </a:bodyPr>
          <a:lstStyle/>
          <a:p>
            <a:r>
              <a:rPr lang="en-US" dirty="0" smtClean="0"/>
              <a:t>output signal</a:t>
            </a:r>
            <a:endParaRPr lang="en-US" dirty="0"/>
          </a:p>
        </p:txBody>
      </p:sp>
      <p:sp>
        <p:nvSpPr>
          <p:cNvPr id="3" name="Rectangle 2"/>
          <p:cNvSpPr/>
          <p:nvPr/>
        </p:nvSpPr>
        <p:spPr>
          <a:xfrm>
            <a:off x="5045994" y="2209800"/>
            <a:ext cx="3864756" cy="2862322"/>
          </a:xfrm>
          <a:prstGeom prst="rect">
            <a:avLst/>
          </a:prstGeom>
        </p:spPr>
        <p:txBody>
          <a:bodyPr wrap="square">
            <a:spAutoFit/>
          </a:bodyPr>
          <a:lstStyle/>
          <a:p>
            <a:r>
              <a:rPr lang="en-US" dirty="0"/>
              <a:t>Transducer is a device that converts a signal in one form of energy to another form of energy: electrical, mechanical, electromagnetic, chemical, acoustic and thermal energy. </a:t>
            </a:r>
            <a:endParaRPr lang="en-US" dirty="0" smtClean="0"/>
          </a:p>
          <a:p>
            <a:endParaRPr lang="en-US" dirty="0"/>
          </a:p>
          <a:p>
            <a:r>
              <a:rPr lang="en-US" dirty="0"/>
              <a:t>A sensor is used to detect a parameter in one form and report it in another form of </a:t>
            </a:r>
            <a:r>
              <a:rPr lang="en-US" dirty="0" smtClean="0"/>
              <a:t>energy (often </a:t>
            </a:r>
            <a:r>
              <a:rPr lang="en-US" dirty="0"/>
              <a:t>an electrical </a:t>
            </a:r>
            <a:r>
              <a:rPr lang="en-US" dirty="0" smtClean="0"/>
              <a:t>signal).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6178363"/>
      </p:ext>
    </p:extLst>
  </p:cSld>
  <p:clrMapOvr>
    <a:masterClrMapping/>
  </p:clrMapOvr>
  <mc:AlternateContent xmlns:mc="http://schemas.openxmlformats.org/markup-compatibility/2006">
    <mc:Choice xmlns:p14="http://schemas.microsoft.com/office/powerpoint/2010/main" Requires="p14">
      <p:transition spd="slow" p14:dur="2000" advTm="56432"/>
    </mc:Choice>
    <mc:Fallback>
      <p:transition spd="slow" advTm="5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1909</TotalTime>
  <Words>1437</Words>
  <Application>Microsoft Office PowerPoint</Application>
  <PresentationFormat>On-screen Show (4:3)</PresentationFormat>
  <Paragraphs>177</Paragraphs>
  <Slides>32</Slides>
  <Notes>0</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Outline</vt:lpstr>
      <vt:lpstr>True value</vt:lpstr>
      <vt:lpstr>Measurement Uncertainty</vt:lpstr>
      <vt:lpstr>Uncertainty</vt:lpstr>
      <vt:lpstr>Uncertainty</vt:lpstr>
      <vt:lpstr>Direct vs. Indirect measurements</vt:lpstr>
      <vt:lpstr>In situ vs. remote</vt:lpstr>
      <vt:lpstr>Data Acquisition</vt:lpstr>
      <vt:lpstr>Data Acquisition: Mercury in glass thermometer</vt:lpstr>
      <vt:lpstr>Active vs. passive instruments</vt:lpstr>
      <vt:lpstr>Analog vs digital</vt:lpstr>
      <vt:lpstr>Standards</vt:lpstr>
      <vt:lpstr>Calibration</vt:lpstr>
      <vt:lpstr>Sources of Error</vt:lpstr>
      <vt:lpstr>Siting  Errors</vt:lpstr>
      <vt:lpstr>Sensor performance characteristics  or specifications</vt:lpstr>
      <vt:lpstr>PowerPoint Presentation</vt:lpstr>
      <vt:lpstr>Accuracy vs. Precision</vt:lpstr>
      <vt:lpstr>Consider the following shots at a “bulls eye”, where the goal is to hit the X, the true value. While it is certainly best to have observations that are both accurate and precise, it may be too costly to do so.   </vt:lpstr>
      <vt:lpstr>Span (or range)</vt:lpstr>
      <vt:lpstr>Limitation </vt:lpstr>
      <vt:lpstr>Resolution</vt:lpstr>
      <vt:lpstr>Stability </vt:lpstr>
      <vt:lpstr>Threshold</vt:lpstr>
      <vt:lpstr>Summary of Error Characteristics  from one and many measurements</vt:lpstr>
      <vt:lpstr>Systematic vs.  Random Errors</vt:lpstr>
      <vt:lpstr>Sensitivity</vt:lpstr>
      <vt:lpstr>Transfer Plot Sensor output vs. environmental conditions  over the range of the sensor</vt:lpstr>
      <vt:lpstr>Signal to Noise Ratio</vt:lpstr>
      <vt:lpstr>Sodar Example</vt:lpstr>
      <vt:lpstr>Summary</vt:lpstr>
      <vt:lpstr>Additional Resources for geeks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Assignment</dc:title>
  <dc:creator>John Horel</dc:creator>
  <cp:lastModifiedBy>john horel</cp:lastModifiedBy>
  <cp:revision>80</cp:revision>
  <cp:lastPrinted>2012-01-07T19:49:45Z</cp:lastPrinted>
  <dcterms:created xsi:type="dcterms:W3CDTF">2011-12-28T15:28:49Z</dcterms:created>
  <dcterms:modified xsi:type="dcterms:W3CDTF">2013-12-30T20:32:23Z</dcterms:modified>
</cp:coreProperties>
</file>