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1" r:id="rId2"/>
    <p:sldId id="342" r:id="rId3"/>
    <p:sldId id="293" r:id="rId4"/>
    <p:sldId id="294" r:id="rId5"/>
    <p:sldId id="295" r:id="rId6"/>
    <p:sldId id="296" r:id="rId7"/>
    <p:sldId id="297" r:id="rId8"/>
    <p:sldId id="298" r:id="rId9"/>
    <p:sldId id="299" r:id="rId10"/>
    <p:sldId id="300" r:id="rId11"/>
    <p:sldId id="325" r:id="rId12"/>
    <p:sldId id="328" r:id="rId13"/>
    <p:sldId id="329" r:id="rId14"/>
    <p:sldId id="331" r:id="rId15"/>
    <p:sldId id="330" r:id="rId16"/>
    <p:sldId id="332" r:id="rId17"/>
    <p:sldId id="333" r:id="rId18"/>
    <p:sldId id="326" r:id="rId19"/>
    <p:sldId id="334" r:id="rId20"/>
    <p:sldId id="335" r:id="rId21"/>
    <p:sldId id="336" r:id="rId22"/>
    <p:sldId id="327" r:id="rId23"/>
    <p:sldId id="337" r:id="rId24"/>
    <p:sldId id="340" r:id="rId25"/>
    <p:sldId id="338" r:id="rId26"/>
    <p:sldId id="343" r:id="rId27"/>
    <p:sldId id="344" r:id="rId28"/>
    <p:sldId id="339" r:id="rId29"/>
    <p:sldId id="34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80" d="100"/>
          <a:sy n="80" d="100"/>
        </p:scale>
        <p:origin x="-1445" y="-82"/>
      </p:cViewPr>
      <p:guideLst>
        <p:guide orient="horz" pos="2160"/>
        <p:guide pos="2880"/>
      </p:guideLst>
    </p:cSldViewPr>
  </p:slideViewPr>
  <p:notesTextViewPr>
    <p:cViewPr>
      <p:scale>
        <a:sx n="1" d="1"/>
        <a:sy n="1" d="1"/>
      </p:scale>
      <p:origin x="0" y="0"/>
    </p:cViewPr>
  </p:notesTextViewPr>
  <p:sorterViewPr>
    <p:cViewPr>
      <p:scale>
        <a:sx n="100" d="100"/>
        <a:sy n="100" d="100"/>
      </p:scale>
      <p:origin x="0" y="3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375C5-BA53-4EDD-9587-2611C518A9CA}" type="datetimeFigureOut">
              <a:rPr lang="en-US" smtClean="0"/>
              <a:t>12/13/2013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CA316-70AE-4CCE-98A0-81B564E5F02E}" type="slidenum">
              <a:rPr lang="en-US" smtClean="0"/>
              <a:t>‹#›</a:t>
            </a:fld>
            <a:endParaRPr lang="en-US"/>
          </a:p>
        </p:txBody>
      </p:sp>
    </p:spTree>
    <p:extLst>
      <p:ext uri="{BB962C8B-B14F-4D97-AF65-F5344CB8AC3E}">
        <p14:creationId xmlns:p14="http://schemas.microsoft.com/office/powerpoint/2010/main" val="403441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E623A-1894-4A36-BF2C-D2E5A5F58E75}"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150171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E623A-1894-4A36-BF2C-D2E5A5F58E75}"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139525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E623A-1894-4A36-BF2C-D2E5A5F58E75}"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15716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E623A-1894-4A36-BF2C-D2E5A5F58E75}"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424477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E623A-1894-4A36-BF2C-D2E5A5F58E75}"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05510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7E623A-1894-4A36-BF2C-D2E5A5F58E75}" type="datetimeFigureOut">
              <a:rPr lang="en-US" smtClean="0"/>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97702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7E623A-1894-4A36-BF2C-D2E5A5F58E75}" type="datetimeFigureOut">
              <a:rPr lang="en-US" smtClean="0"/>
              <a:t>12/13/2013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70390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7E623A-1894-4A36-BF2C-D2E5A5F58E75}" type="datetimeFigureOut">
              <a:rPr lang="en-US" smtClean="0"/>
              <a:t>12/13/2013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285192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E623A-1894-4A36-BF2C-D2E5A5F58E75}" type="datetimeFigureOut">
              <a:rPr lang="en-US" smtClean="0"/>
              <a:t>12/13/2013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77033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E623A-1894-4A36-BF2C-D2E5A5F58E75}" type="datetimeFigureOut">
              <a:rPr lang="en-US" smtClean="0"/>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349861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E623A-1894-4A36-BF2C-D2E5A5F58E75}" type="datetimeFigureOut">
              <a:rPr lang="en-US" smtClean="0"/>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C9F37-E97A-40AB-A395-30E41C1DCF5B}" type="slidenum">
              <a:rPr lang="en-US" smtClean="0"/>
              <a:t>‹#›</a:t>
            </a:fld>
            <a:endParaRPr lang="en-US"/>
          </a:p>
        </p:txBody>
      </p:sp>
    </p:spTree>
    <p:extLst>
      <p:ext uri="{BB962C8B-B14F-4D97-AF65-F5344CB8AC3E}">
        <p14:creationId xmlns:p14="http://schemas.microsoft.com/office/powerpoint/2010/main" val="136169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E623A-1894-4A36-BF2C-D2E5A5F58E75}" type="datetimeFigureOut">
              <a:rPr lang="en-US" smtClean="0"/>
              <a:t>12/13/2013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C9F37-E97A-40AB-A395-30E41C1DCF5B}" type="slidenum">
              <a:rPr lang="en-US" smtClean="0"/>
              <a:t>‹#›</a:t>
            </a:fld>
            <a:endParaRPr lang="en-US"/>
          </a:p>
        </p:txBody>
      </p:sp>
    </p:spTree>
    <p:extLst>
      <p:ext uri="{BB962C8B-B14F-4D97-AF65-F5344CB8AC3E}">
        <p14:creationId xmlns:p14="http://schemas.microsoft.com/office/powerpoint/2010/main" val="68396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esinc.com/products/met-hyg.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lstStyle/>
          <a:p>
            <a:r>
              <a:rPr lang="en-US" dirty="0" smtClean="0"/>
              <a:t>Meteorological sensors for</a:t>
            </a:r>
          </a:p>
          <a:p>
            <a:pPr lvl="1"/>
            <a:r>
              <a:rPr lang="en-US" dirty="0" smtClean="0"/>
              <a:t>Temperature</a:t>
            </a:r>
          </a:p>
          <a:p>
            <a:pPr lvl="1"/>
            <a:r>
              <a:rPr lang="en-US" dirty="0" smtClean="0"/>
              <a:t>Humidity</a:t>
            </a:r>
          </a:p>
          <a:p>
            <a:pPr lvl="1"/>
            <a:r>
              <a:rPr lang="en-US" dirty="0" smtClean="0"/>
              <a:t>Pressure</a:t>
            </a:r>
          </a:p>
          <a:p>
            <a:pPr lvl="1"/>
            <a:r>
              <a:rPr lang="en-US" dirty="0" smtClean="0"/>
              <a:t>Wind</a:t>
            </a:r>
          </a:p>
          <a:p>
            <a:pPr marL="457200" lvl="1"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81600"/>
            <a:ext cx="30480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15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errors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Transients- mismatch of environmental conditions and response time of sensor</a:t>
            </a:r>
          </a:p>
          <a:p>
            <a:r>
              <a:rPr lang="en-US" dirty="0" smtClean="0"/>
              <a:t>Conduction- want sensor not to be in contact with anything other than the substance being measured</a:t>
            </a:r>
          </a:p>
          <a:p>
            <a:r>
              <a:rPr lang="en-US" dirty="0" smtClean="0"/>
              <a:t>Wind speed. Small error except when sensor on airplane where friction and compression increase the temperature (more random molecular motion, internal energy). Errors can be as large as 10C for 100 m/s</a:t>
            </a:r>
          </a:p>
          <a:p>
            <a:r>
              <a:rPr lang="en-US" dirty="0" smtClean="0"/>
              <a:t>Radiation- most significant error typically</a:t>
            </a:r>
          </a:p>
          <a:p>
            <a:pPr lvl="1"/>
            <a:r>
              <a:rPr lang="en-US" dirty="0" smtClean="0"/>
              <a:t>Radiation errors largest when max solar radiation, light winds, and a highly reflective ground (snow)</a:t>
            </a:r>
          </a:p>
          <a:p>
            <a:pPr lvl="1"/>
            <a:r>
              <a:rPr lang="en-US" dirty="0" smtClean="0"/>
              <a:t>Measured temperature will be too warm during clear days and too cold during cold nights</a:t>
            </a:r>
            <a:endParaRPr lang="en-US" dirty="0"/>
          </a:p>
        </p:txBody>
      </p:sp>
    </p:spTree>
    <p:extLst>
      <p:ext uri="{BB962C8B-B14F-4D97-AF65-F5344CB8AC3E}">
        <p14:creationId xmlns:p14="http://schemas.microsoft.com/office/powerpoint/2010/main" val="183826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 Sensors</a:t>
            </a:r>
            <a:endParaRPr lang="en-US" dirty="0"/>
          </a:p>
        </p:txBody>
      </p:sp>
      <p:sp>
        <p:nvSpPr>
          <p:cNvPr id="3" name="Content Placeholder 2"/>
          <p:cNvSpPr>
            <a:spLocks noGrp="1"/>
          </p:cNvSpPr>
          <p:nvPr>
            <p:ph idx="1"/>
          </p:nvPr>
        </p:nvSpPr>
        <p:spPr/>
        <p:txBody>
          <a:bodyPr>
            <a:normAutofit lnSpcReduction="10000"/>
          </a:bodyPr>
          <a:lstStyle/>
          <a:p>
            <a:r>
              <a:rPr lang="en-US" dirty="0" smtClean="0"/>
              <a:t>Measuring the amount of water vapor in the atmosphere</a:t>
            </a:r>
          </a:p>
          <a:p>
            <a:r>
              <a:rPr lang="en-US" dirty="0" smtClean="0"/>
              <a:t>Humidity measured in variety of ways</a:t>
            </a:r>
          </a:p>
          <a:p>
            <a:pPr lvl="1"/>
            <a:r>
              <a:rPr lang="en-US" dirty="0" smtClean="0"/>
              <a:t>Weight, volume, partial pressure, or </a:t>
            </a:r>
            <a:r>
              <a:rPr lang="en-US" b="1" dirty="0" smtClean="0">
                <a:solidFill>
                  <a:srgbClr val="FF0000"/>
                </a:solidFill>
              </a:rPr>
              <a:t>fraction of saturation</a:t>
            </a:r>
          </a:p>
          <a:p>
            <a:r>
              <a:rPr lang="en-US" dirty="0" smtClean="0"/>
              <a:t>Remove water vapor from moist air in Lab- </a:t>
            </a:r>
            <a:r>
              <a:rPr lang="en-US" dirty="0" err="1" smtClean="0"/>
              <a:t>dessicant</a:t>
            </a:r>
            <a:r>
              <a:rPr lang="en-US" dirty="0" smtClean="0"/>
              <a:t>, freezing, filtering</a:t>
            </a:r>
          </a:p>
          <a:p>
            <a:pPr lvl="1"/>
            <a:r>
              <a:rPr lang="en-US" dirty="0" smtClean="0"/>
              <a:t>Chemical reaction approach- remove water vapor by chemical process and weigh in lab</a:t>
            </a:r>
          </a:p>
        </p:txBody>
      </p:sp>
    </p:spTree>
    <p:extLst>
      <p:ext uri="{BB962C8B-B14F-4D97-AF65-F5344CB8AC3E}">
        <p14:creationId xmlns:p14="http://schemas.microsoft.com/office/powerpoint/2010/main" val="338101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8229600" cy="1143000"/>
          </a:xfrm>
        </p:spPr>
        <p:txBody>
          <a:bodyPr/>
          <a:lstStyle/>
          <a:p>
            <a:r>
              <a:rPr lang="en-US" dirty="0" smtClean="0"/>
              <a:t>Calibrating RH sensors in lab</a:t>
            </a:r>
            <a:endParaRPr lang="en-US" dirty="0"/>
          </a:p>
        </p:txBody>
      </p:sp>
      <p:sp>
        <p:nvSpPr>
          <p:cNvPr id="3" name="Content Placeholder 2"/>
          <p:cNvSpPr>
            <a:spLocks noGrp="1"/>
          </p:cNvSpPr>
          <p:nvPr>
            <p:ph idx="1"/>
          </p:nvPr>
        </p:nvSpPr>
        <p:spPr>
          <a:xfrm>
            <a:off x="457200" y="5029200"/>
            <a:ext cx="8229600" cy="1096963"/>
          </a:xfrm>
        </p:spPr>
        <p:txBody>
          <a:bodyPr/>
          <a:lstStyle/>
          <a:p>
            <a:pPr marL="0" indent="0">
              <a:buNone/>
            </a:pPr>
            <a:r>
              <a:rPr lang="en-US" dirty="0" smtClean="0"/>
              <a:t>Put sensor in air tight chamber above water/salt saturated solution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22788186"/>
              </p:ext>
            </p:extLst>
          </p:nvPr>
        </p:nvGraphicFramePr>
        <p:xfrm>
          <a:off x="381000" y="2209800"/>
          <a:ext cx="8458200" cy="2597280"/>
        </p:xfrm>
        <a:graphic>
          <a:graphicData uri="http://schemas.openxmlformats.org/drawingml/2006/table">
            <a:tbl>
              <a:tblPr/>
              <a:tblGrid>
                <a:gridCol w="1981200"/>
                <a:gridCol w="838200"/>
                <a:gridCol w="1409700"/>
                <a:gridCol w="1409700"/>
                <a:gridCol w="1409700"/>
                <a:gridCol w="1409700"/>
              </a:tblGrid>
              <a:tr h="214698">
                <a:tc>
                  <a:txBody>
                    <a:bodyPr/>
                    <a:lstStyle/>
                    <a:p>
                      <a:r>
                        <a:rPr lang="en-US" sz="1600" dirty="0" smtClean="0">
                          <a:solidFill>
                            <a:srgbClr val="FF0000"/>
                          </a:solidFill>
                        </a:rPr>
                        <a:t>Salt/Temperature </a:t>
                      </a:r>
                      <a:r>
                        <a:rPr lang="en-US" sz="1600" dirty="0">
                          <a:solidFill>
                            <a:srgbClr val="FF0000"/>
                          </a:solidFill>
                        </a:rPr>
                        <a:t>(C)</a:t>
                      </a:r>
                    </a:p>
                  </a:txBody>
                  <a:tcPr marL="80821" marR="80821" marT="40410" marB="40410" anchor="ctr">
                    <a:lnL>
                      <a:noFill/>
                    </a:lnL>
                    <a:lnR>
                      <a:noFill/>
                    </a:lnR>
                    <a:lnT>
                      <a:noFill/>
                    </a:lnT>
                    <a:lnB>
                      <a:noFill/>
                    </a:lnB>
                  </a:tcPr>
                </a:tc>
                <a:tc>
                  <a:txBody>
                    <a:bodyPr/>
                    <a:lstStyle/>
                    <a:p>
                      <a:pPr algn="r"/>
                      <a:r>
                        <a:rPr lang="en-US" sz="1600" dirty="0">
                          <a:solidFill>
                            <a:srgbClr val="FF0000"/>
                          </a:solidFill>
                        </a:rPr>
                        <a:t>5.0</a:t>
                      </a:r>
                    </a:p>
                  </a:txBody>
                  <a:tcPr marL="80821" marR="80821" marT="40410" marB="40410" anchor="ctr">
                    <a:lnL>
                      <a:noFill/>
                    </a:lnL>
                    <a:lnR>
                      <a:noFill/>
                    </a:lnR>
                    <a:lnT>
                      <a:noFill/>
                    </a:lnT>
                    <a:lnB>
                      <a:noFill/>
                    </a:lnB>
                  </a:tcPr>
                </a:tc>
                <a:tc>
                  <a:txBody>
                    <a:bodyPr/>
                    <a:lstStyle/>
                    <a:p>
                      <a:pPr algn="r"/>
                      <a:r>
                        <a:rPr lang="en-US" sz="1600" dirty="0">
                          <a:solidFill>
                            <a:srgbClr val="FF0000"/>
                          </a:solidFill>
                        </a:rPr>
                        <a:t>10.0</a:t>
                      </a:r>
                    </a:p>
                  </a:txBody>
                  <a:tcPr marL="80821" marR="80821" marT="40410" marB="40410" anchor="ctr">
                    <a:lnL>
                      <a:noFill/>
                    </a:lnL>
                    <a:lnR>
                      <a:noFill/>
                    </a:lnR>
                    <a:lnT>
                      <a:noFill/>
                    </a:lnT>
                    <a:lnB>
                      <a:noFill/>
                    </a:lnB>
                  </a:tcPr>
                </a:tc>
                <a:tc>
                  <a:txBody>
                    <a:bodyPr/>
                    <a:lstStyle/>
                    <a:p>
                      <a:pPr algn="r"/>
                      <a:r>
                        <a:rPr lang="en-US" sz="1600" dirty="0">
                          <a:solidFill>
                            <a:srgbClr val="FF0000"/>
                          </a:solidFill>
                        </a:rPr>
                        <a:t>15.0</a:t>
                      </a:r>
                    </a:p>
                  </a:txBody>
                  <a:tcPr marL="80821" marR="80821" marT="40410" marB="40410" anchor="ctr">
                    <a:lnL>
                      <a:noFill/>
                    </a:lnL>
                    <a:lnR>
                      <a:noFill/>
                    </a:lnR>
                    <a:lnT>
                      <a:noFill/>
                    </a:lnT>
                    <a:lnB>
                      <a:noFill/>
                    </a:lnB>
                  </a:tcPr>
                </a:tc>
                <a:tc>
                  <a:txBody>
                    <a:bodyPr/>
                    <a:lstStyle/>
                    <a:p>
                      <a:pPr algn="r"/>
                      <a:r>
                        <a:rPr lang="en-US" sz="1600" dirty="0">
                          <a:solidFill>
                            <a:srgbClr val="FF0000"/>
                          </a:solidFill>
                        </a:rPr>
                        <a:t>20.0</a:t>
                      </a:r>
                    </a:p>
                  </a:txBody>
                  <a:tcPr marL="80821" marR="80821" marT="40410" marB="40410" anchor="ctr">
                    <a:lnL>
                      <a:noFill/>
                    </a:lnL>
                    <a:lnR>
                      <a:noFill/>
                    </a:lnR>
                    <a:lnT>
                      <a:noFill/>
                    </a:lnT>
                    <a:lnB>
                      <a:noFill/>
                    </a:lnB>
                  </a:tcPr>
                </a:tc>
                <a:tc>
                  <a:txBody>
                    <a:bodyPr/>
                    <a:lstStyle/>
                    <a:p>
                      <a:pPr algn="r"/>
                      <a:r>
                        <a:rPr lang="en-US" sz="1600" dirty="0">
                          <a:solidFill>
                            <a:srgbClr val="FF0000"/>
                          </a:solidFill>
                        </a:rPr>
                        <a:t>25.0</a:t>
                      </a:r>
                    </a:p>
                  </a:txBody>
                  <a:tcPr marL="80821" marR="80821" marT="40410" marB="40410" anchor="ctr">
                    <a:lnL>
                      <a:noFill/>
                    </a:lnL>
                    <a:lnR>
                      <a:noFill/>
                    </a:lnR>
                    <a:lnT>
                      <a:noFill/>
                    </a:lnT>
                    <a:lnB>
                      <a:noFill/>
                    </a:lnB>
                  </a:tcPr>
                </a:tc>
              </a:tr>
              <a:tr h="214698">
                <a:tc>
                  <a:txBody>
                    <a:bodyPr/>
                    <a:lstStyle/>
                    <a:p>
                      <a:r>
                        <a:rPr lang="en-US" sz="1600"/>
                        <a:t>Lithium chloride</a:t>
                      </a:r>
                    </a:p>
                  </a:txBody>
                  <a:tcPr marL="80821" marR="80821" marT="40410" marB="40410" anchor="ctr">
                    <a:lnL>
                      <a:noFill/>
                    </a:lnL>
                    <a:lnR>
                      <a:noFill/>
                    </a:lnR>
                    <a:lnT>
                      <a:noFill/>
                    </a:lnT>
                    <a:lnB>
                      <a:noFill/>
                    </a:lnB>
                  </a:tcPr>
                </a:tc>
                <a:tc>
                  <a:txBody>
                    <a:bodyPr/>
                    <a:lstStyle/>
                    <a:p>
                      <a:pPr algn="r"/>
                      <a:r>
                        <a:rPr lang="en-US" sz="1600" dirty="0"/>
                        <a:t>11.3</a:t>
                      </a:r>
                    </a:p>
                  </a:txBody>
                  <a:tcPr marL="80821" marR="80821" marT="40410" marB="40410" anchor="ctr">
                    <a:lnL>
                      <a:noFill/>
                    </a:lnL>
                    <a:lnR>
                      <a:noFill/>
                    </a:lnR>
                    <a:lnT>
                      <a:noFill/>
                    </a:lnT>
                    <a:lnB>
                      <a:noFill/>
                    </a:lnB>
                  </a:tcPr>
                </a:tc>
                <a:tc>
                  <a:txBody>
                    <a:bodyPr/>
                    <a:lstStyle/>
                    <a:p>
                      <a:pPr algn="r"/>
                      <a:r>
                        <a:rPr lang="en-US" sz="1600" dirty="0"/>
                        <a:t>11.3</a:t>
                      </a:r>
                    </a:p>
                  </a:txBody>
                  <a:tcPr marL="80821" marR="80821" marT="40410" marB="40410" anchor="ctr">
                    <a:lnL>
                      <a:noFill/>
                    </a:lnL>
                    <a:lnR>
                      <a:noFill/>
                    </a:lnR>
                    <a:lnT>
                      <a:noFill/>
                    </a:lnT>
                    <a:lnB>
                      <a:noFill/>
                    </a:lnB>
                  </a:tcPr>
                </a:tc>
                <a:tc>
                  <a:txBody>
                    <a:bodyPr/>
                    <a:lstStyle/>
                    <a:p>
                      <a:pPr algn="r"/>
                      <a:r>
                        <a:rPr lang="en-US" sz="1600"/>
                        <a:t>11.3</a:t>
                      </a:r>
                    </a:p>
                  </a:txBody>
                  <a:tcPr marL="80821" marR="80821" marT="40410" marB="40410" anchor="ctr">
                    <a:lnL>
                      <a:noFill/>
                    </a:lnL>
                    <a:lnR>
                      <a:noFill/>
                    </a:lnR>
                    <a:lnT>
                      <a:noFill/>
                    </a:lnT>
                    <a:lnB>
                      <a:noFill/>
                    </a:lnB>
                  </a:tcPr>
                </a:tc>
                <a:tc>
                  <a:txBody>
                    <a:bodyPr/>
                    <a:lstStyle/>
                    <a:p>
                      <a:pPr algn="r"/>
                      <a:r>
                        <a:rPr lang="en-US" sz="1600"/>
                        <a:t>11.3</a:t>
                      </a:r>
                    </a:p>
                  </a:txBody>
                  <a:tcPr marL="80821" marR="80821" marT="40410" marB="40410" anchor="ctr">
                    <a:lnL>
                      <a:noFill/>
                    </a:lnL>
                    <a:lnR>
                      <a:noFill/>
                    </a:lnR>
                    <a:lnT>
                      <a:noFill/>
                    </a:lnT>
                    <a:lnB>
                      <a:noFill/>
                    </a:lnB>
                  </a:tcPr>
                </a:tc>
                <a:tc>
                  <a:txBody>
                    <a:bodyPr/>
                    <a:lstStyle/>
                    <a:p>
                      <a:pPr algn="r"/>
                      <a:r>
                        <a:rPr lang="en-US" sz="1600"/>
                        <a:t>11.3</a:t>
                      </a:r>
                    </a:p>
                  </a:txBody>
                  <a:tcPr marL="80821" marR="80821" marT="40410" marB="40410" anchor="ctr">
                    <a:lnL>
                      <a:noFill/>
                    </a:lnL>
                    <a:lnR>
                      <a:noFill/>
                    </a:lnR>
                    <a:lnT>
                      <a:noFill/>
                    </a:lnT>
                    <a:lnB>
                      <a:noFill/>
                    </a:lnB>
                  </a:tcPr>
                </a:tc>
              </a:tr>
              <a:tr h="214698">
                <a:tc>
                  <a:txBody>
                    <a:bodyPr/>
                    <a:lstStyle/>
                    <a:p>
                      <a:r>
                        <a:rPr lang="en-US" sz="1600"/>
                        <a:t>Magnesium chloride</a:t>
                      </a:r>
                    </a:p>
                  </a:txBody>
                  <a:tcPr marL="80821" marR="80821" marT="40410" marB="40410" anchor="ctr">
                    <a:lnL>
                      <a:noFill/>
                    </a:lnL>
                    <a:lnR>
                      <a:noFill/>
                    </a:lnR>
                    <a:lnT>
                      <a:noFill/>
                    </a:lnT>
                    <a:lnB>
                      <a:noFill/>
                    </a:lnB>
                  </a:tcPr>
                </a:tc>
                <a:tc>
                  <a:txBody>
                    <a:bodyPr/>
                    <a:lstStyle/>
                    <a:p>
                      <a:pPr algn="r"/>
                      <a:r>
                        <a:rPr lang="en-US" sz="1600"/>
                        <a:t>33.6</a:t>
                      </a:r>
                    </a:p>
                  </a:txBody>
                  <a:tcPr marL="80821" marR="80821" marT="40410" marB="40410" anchor="ctr">
                    <a:lnL>
                      <a:noFill/>
                    </a:lnL>
                    <a:lnR>
                      <a:noFill/>
                    </a:lnR>
                    <a:lnT>
                      <a:noFill/>
                    </a:lnT>
                    <a:lnB>
                      <a:noFill/>
                    </a:lnB>
                  </a:tcPr>
                </a:tc>
                <a:tc>
                  <a:txBody>
                    <a:bodyPr/>
                    <a:lstStyle/>
                    <a:p>
                      <a:pPr algn="r"/>
                      <a:r>
                        <a:rPr lang="en-US" sz="1600"/>
                        <a:t>33.5</a:t>
                      </a:r>
                    </a:p>
                  </a:txBody>
                  <a:tcPr marL="80821" marR="80821" marT="40410" marB="40410" anchor="ctr">
                    <a:lnL>
                      <a:noFill/>
                    </a:lnL>
                    <a:lnR>
                      <a:noFill/>
                    </a:lnR>
                    <a:lnT>
                      <a:noFill/>
                    </a:lnT>
                    <a:lnB>
                      <a:noFill/>
                    </a:lnB>
                  </a:tcPr>
                </a:tc>
                <a:tc>
                  <a:txBody>
                    <a:bodyPr/>
                    <a:lstStyle/>
                    <a:p>
                      <a:pPr algn="r"/>
                      <a:r>
                        <a:rPr lang="en-US" sz="1600"/>
                        <a:t>33.3</a:t>
                      </a:r>
                    </a:p>
                  </a:txBody>
                  <a:tcPr marL="80821" marR="80821" marT="40410" marB="40410" anchor="ctr">
                    <a:lnL>
                      <a:noFill/>
                    </a:lnL>
                    <a:lnR>
                      <a:noFill/>
                    </a:lnR>
                    <a:lnT>
                      <a:noFill/>
                    </a:lnT>
                    <a:lnB>
                      <a:noFill/>
                    </a:lnB>
                  </a:tcPr>
                </a:tc>
                <a:tc>
                  <a:txBody>
                    <a:bodyPr/>
                    <a:lstStyle/>
                    <a:p>
                      <a:pPr algn="r"/>
                      <a:r>
                        <a:rPr lang="en-US" sz="1600"/>
                        <a:t>33.1</a:t>
                      </a:r>
                    </a:p>
                  </a:txBody>
                  <a:tcPr marL="80821" marR="80821" marT="40410" marB="40410" anchor="ctr">
                    <a:lnL>
                      <a:noFill/>
                    </a:lnL>
                    <a:lnR>
                      <a:noFill/>
                    </a:lnR>
                    <a:lnT>
                      <a:noFill/>
                    </a:lnT>
                    <a:lnB>
                      <a:noFill/>
                    </a:lnB>
                  </a:tcPr>
                </a:tc>
                <a:tc>
                  <a:txBody>
                    <a:bodyPr/>
                    <a:lstStyle/>
                    <a:p>
                      <a:pPr algn="r"/>
                      <a:r>
                        <a:rPr lang="en-US" sz="1600"/>
                        <a:t>32.8</a:t>
                      </a:r>
                    </a:p>
                  </a:txBody>
                  <a:tcPr marL="80821" marR="80821" marT="40410" marB="40410" anchor="ctr">
                    <a:lnL>
                      <a:noFill/>
                    </a:lnL>
                    <a:lnR>
                      <a:noFill/>
                    </a:lnR>
                    <a:lnT>
                      <a:noFill/>
                    </a:lnT>
                    <a:lnB>
                      <a:noFill/>
                    </a:lnB>
                  </a:tcPr>
                </a:tc>
              </a:tr>
              <a:tr h="214698">
                <a:tc>
                  <a:txBody>
                    <a:bodyPr/>
                    <a:lstStyle/>
                    <a:p>
                      <a:r>
                        <a:rPr lang="en-US" sz="1600"/>
                        <a:t>Potassium carbonate</a:t>
                      </a:r>
                    </a:p>
                  </a:txBody>
                  <a:tcPr marL="80821" marR="80821" marT="40410" marB="40410" anchor="ctr">
                    <a:lnL>
                      <a:noFill/>
                    </a:lnL>
                    <a:lnR>
                      <a:noFill/>
                    </a:lnR>
                    <a:lnT>
                      <a:noFill/>
                    </a:lnT>
                    <a:lnB>
                      <a:noFill/>
                    </a:lnB>
                  </a:tcPr>
                </a:tc>
                <a:tc>
                  <a:txBody>
                    <a:bodyPr/>
                    <a:lstStyle/>
                    <a:p>
                      <a:pPr algn="r"/>
                      <a:r>
                        <a:rPr lang="en-US" sz="1600"/>
                        <a:t>43.1</a:t>
                      </a:r>
                    </a:p>
                  </a:txBody>
                  <a:tcPr marL="80821" marR="80821" marT="40410" marB="40410" anchor="ctr">
                    <a:lnL>
                      <a:noFill/>
                    </a:lnL>
                    <a:lnR>
                      <a:noFill/>
                    </a:lnR>
                    <a:lnT>
                      <a:noFill/>
                    </a:lnT>
                    <a:lnB>
                      <a:noFill/>
                    </a:lnB>
                  </a:tcPr>
                </a:tc>
                <a:tc>
                  <a:txBody>
                    <a:bodyPr/>
                    <a:lstStyle/>
                    <a:p>
                      <a:pPr algn="r"/>
                      <a:r>
                        <a:rPr lang="en-US" sz="1600"/>
                        <a:t>43.1</a:t>
                      </a:r>
                    </a:p>
                  </a:txBody>
                  <a:tcPr marL="80821" marR="80821" marT="40410" marB="40410" anchor="ctr">
                    <a:lnL>
                      <a:noFill/>
                    </a:lnL>
                    <a:lnR>
                      <a:noFill/>
                    </a:lnR>
                    <a:lnT>
                      <a:noFill/>
                    </a:lnT>
                    <a:lnB>
                      <a:noFill/>
                    </a:lnB>
                  </a:tcPr>
                </a:tc>
                <a:tc>
                  <a:txBody>
                    <a:bodyPr/>
                    <a:lstStyle/>
                    <a:p>
                      <a:pPr algn="r"/>
                      <a:r>
                        <a:rPr lang="en-US" sz="1600"/>
                        <a:t>43.1</a:t>
                      </a:r>
                    </a:p>
                  </a:txBody>
                  <a:tcPr marL="80821" marR="80821" marT="40410" marB="40410" anchor="ctr">
                    <a:lnL>
                      <a:noFill/>
                    </a:lnL>
                    <a:lnR>
                      <a:noFill/>
                    </a:lnR>
                    <a:lnT>
                      <a:noFill/>
                    </a:lnT>
                    <a:lnB>
                      <a:noFill/>
                    </a:lnB>
                  </a:tcPr>
                </a:tc>
                <a:tc>
                  <a:txBody>
                    <a:bodyPr/>
                    <a:lstStyle/>
                    <a:p>
                      <a:pPr algn="r"/>
                      <a:r>
                        <a:rPr lang="en-US" sz="1600"/>
                        <a:t>43.2</a:t>
                      </a:r>
                    </a:p>
                  </a:txBody>
                  <a:tcPr marL="80821" marR="80821" marT="40410" marB="40410" anchor="ctr">
                    <a:lnL>
                      <a:noFill/>
                    </a:lnL>
                    <a:lnR>
                      <a:noFill/>
                    </a:lnR>
                    <a:lnT>
                      <a:noFill/>
                    </a:lnT>
                    <a:lnB>
                      <a:noFill/>
                    </a:lnB>
                  </a:tcPr>
                </a:tc>
                <a:tc>
                  <a:txBody>
                    <a:bodyPr/>
                    <a:lstStyle/>
                    <a:p>
                      <a:pPr algn="r"/>
                      <a:r>
                        <a:rPr lang="en-US" sz="1600"/>
                        <a:t>43.2</a:t>
                      </a:r>
                    </a:p>
                  </a:txBody>
                  <a:tcPr marL="80821" marR="80821" marT="40410" marB="40410" anchor="ctr">
                    <a:lnL>
                      <a:noFill/>
                    </a:lnL>
                    <a:lnR>
                      <a:noFill/>
                    </a:lnR>
                    <a:lnT>
                      <a:noFill/>
                    </a:lnT>
                    <a:lnB>
                      <a:noFill/>
                    </a:lnB>
                  </a:tcPr>
                </a:tc>
              </a:tr>
              <a:tr h="214698">
                <a:tc>
                  <a:txBody>
                    <a:bodyPr/>
                    <a:lstStyle/>
                    <a:p>
                      <a:r>
                        <a:rPr lang="en-US" sz="1600"/>
                        <a:t>Sodium bromide</a:t>
                      </a:r>
                    </a:p>
                  </a:txBody>
                  <a:tcPr marL="80821" marR="80821" marT="40410" marB="40410" anchor="ctr">
                    <a:lnL>
                      <a:noFill/>
                    </a:lnL>
                    <a:lnR>
                      <a:noFill/>
                    </a:lnR>
                    <a:lnT>
                      <a:noFill/>
                    </a:lnT>
                    <a:lnB>
                      <a:noFill/>
                    </a:lnB>
                  </a:tcPr>
                </a:tc>
                <a:tc>
                  <a:txBody>
                    <a:bodyPr/>
                    <a:lstStyle/>
                    <a:p>
                      <a:pPr algn="r"/>
                      <a:r>
                        <a:rPr lang="en-US" sz="1600"/>
                        <a:t>63.5</a:t>
                      </a:r>
                    </a:p>
                  </a:txBody>
                  <a:tcPr marL="80821" marR="80821" marT="40410" marB="40410" anchor="ctr">
                    <a:lnL>
                      <a:noFill/>
                    </a:lnL>
                    <a:lnR>
                      <a:noFill/>
                    </a:lnR>
                    <a:lnT>
                      <a:noFill/>
                    </a:lnT>
                    <a:lnB>
                      <a:noFill/>
                    </a:lnB>
                  </a:tcPr>
                </a:tc>
                <a:tc>
                  <a:txBody>
                    <a:bodyPr/>
                    <a:lstStyle/>
                    <a:p>
                      <a:pPr algn="r"/>
                      <a:r>
                        <a:rPr lang="en-US" sz="1600"/>
                        <a:t>62.2</a:t>
                      </a:r>
                    </a:p>
                  </a:txBody>
                  <a:tcPr marL="80821" marR="80821" marT="40410" marB="40410" anchor="ctr">
                    <a:lnL>
                      <a:noFill/>
                    </a:lnL>
                    <a:lnR>
                      <a:noFill/>
                    </a:lnR>
                    <a:lnT>
                      <a:noFill/>
                    </a:lnT>
                    <a:lnB>
                      <a:noFill/>
                    </a:lnB>
                  </a:tcPr>
                </a:tc>
                <a:tc>
                  <a:txBody>
                    <a:bodyPr/>
                    <a:lstStyle/>
                    <a:p>
                      <a:pPr algn="r"/>
                      <a:r>
                        <a:rPr lang="en-US" sz="1600"/>
                        <a:t>60.7</a:t>
                      </a:r>
                    </a:p>
                  </a:txBody>
                  <a:tcPr marL="80821" marR="80821" marT="40410" marB="40410" anchor="ctr">
                    <a:lnL>
                      <a:noFill/>
                    </a:lnL>
                    <a:lnR>
                      <a:noFill/>
                    </a:lnR>
                    <a:lnT>
                      <a:noFill/>
                    </a:lnT>
                    <a:lnB>
                      <a:noFill/>
                    </a:lnB>
                  </a:tcPr>
                </a:tc>
                <a:tc>
                  <a:txBody>
                    <a:bodyPr/>
                    <a:lstStyle/>
                    <a:p>
                      <a:pPr algn="r"/>
                      <a:r>
                        <a:rPr lang="en-US" sz="1600"/>
                        <a:t>59.1</a:t>
                      </a:r>
                    </a:p>
                  </a:txBody>
                  <a:tcPr marL="80821" marR="80821" marT="40410" marB="40410" anchor="ctr">
                    <a:lnL>
                      <a:noFill/>
                    </a:lnL>
                    <a:lnR>
                      <a:noFill/>
                    </a:lnR>
                    <a:lnT>
                      <a:noFill/>
                    </a:lnT>
                    <a:lnB>
                      <a:noFill/>
                    </a:lnB>
                  </a:tcPr>
                </a:tc>
                <a:tc>
                  <a:txBody>
                    <a:bodyPr/>
                    <a:lstStyle/>
                    <a:p>
                      <a:pPr algn="r"/>
                      <a:r>
                        <a:rPr lang="en-US" sz="1600"/>
                        <a:t>57.6</a:t>
                      </a:r>
                    </a:p>
                  </a:txBody>
                  <a:tcPr marL="80821" marR="80821" marT="40410" marB="40410" anchor="ctr">
                    <a:lnL>
                      <a:noFill/>
                    </a:lnL>
                    <a:lnR>
                      <a:noFill/>
                    </a:lnR>
                    <a:lnT>
                      <a:noFill/>
                    </a:lnT>
                    <a:lnB>
                      <a:noFill/>
                    </a:lnB>
                  </a:tcPr>
                </a:tc>
              </a:tr>
              <a:tr h="214698">
                <a:tc>
                  <a:txBody>
                    <a:bodyPr/>
                    <a:lstStyle/>
                    <a:p>
                      <a:r>
                        <a:rPr lang="en-US" sz="1600" dirty="0"/>
                        <a:t>Sodium chloride</a:t>
                      </a:r>
                    </a:p>
                  </a:txBody>
                  <a:tcPr marL="80821" marR="80821" marT="40410" marB="40410" anchor="ctr">
                    <a:lnL>
                      <a:noFill/>
                    </a:lnL>
                    <a:lnR>
                      <a:noFill/>
                    </a:lnR>
                    <a:lnT>
                      <a:noFill/>
                    </a:lnT>
                    <a:lnB>
                      <a:noFill/>
                    </a:lnB>
                  </a:tcPr>
                </a:tc>
                <a:tc>
                  <a:txBody>
                    <a:bodyPr/>
                    <a:lstStyle/>
                    <a:p>
                      <a:pPr algn="r"/>
                      <a:r>
                        <a:rPr lang="en-US" sz="1600"/>
                        <a:t>75.7</a:t>
                      </a:r>
                    </a:p>
                  </a:txBody>
                  <a:tcPr marL="80821" marR="80821" marT="40410" marB="40410" anchor="ctr">
                    <a:lnL>
                      <a:noFill/>
                    </a:lnL>
                    <a:lnR>
                      <a:noFill/>
                    </a:lnR>
                    <a:lnT>
                      <a:noFill/>
                    </a:lnT>
                    <a:lnB>
                      <a:noFill/>
                    </a:lnB>
                  </a:tcPr>
                </a:tc>
                <a:tc>
                  <a:txBody>
                    <a:bodyPr/>
                    <a:lstStyle/>
                    <a:p>
                      <a:pPr algn="r"/>
                      <a:r>
                        <a:rPr lang="en-US" sz="1600"/>
                        <a:t>75.7</a:t>
                      </a:r>
                    </a:p>
                  </a:txBody>
                  <a:tcPr marL="80821" marR="80821" marT="40410" marB="40410" anchor="ctr">
                    <a:lnL>
                      <a:noFill/>
                    </a:lnL>
                    <a:lnR>
                      <a:noFill/>
                    </a:lnR>
                    <a:lnT>
                      <a:noFill/>
                    </a:lnT>
                    <a:lnB>
                      <a:noFill/>
                    </a:lnB>
                  </a:tcPr>
                </a:tc>
                <a:tc>
                  <a:txBody>
                    <a:bodyPr/>
                    <a:lstStyle/>
                    <a:p>
                      <a:pPr algn="r"/>
                      <a:r>
                        <a:rPr lang="en-US" sz="1600"/>
                        <a:t>75.6</a:t>
                      </a:r>
                    </a:p>
                  </a:txBody>
                  <a:tcPr marL="80821" marR="80821" marT="40410" marB="40410" anchor="ctr">
                    <a:lnL>
                      <a:noFill/>
                    </a:lnL>
                    <a:lnR>
                      <a:noFill/>
                    </a:lnR>
                    <a:lnT>
                      <a:noFill/>
                    </a:lnT>
                    <a:lnB>
                      <a:noFill/>
                    </a:lnB>
                  </a:tcPr>
                </a:tc>
                <a:tc>
                  <a:txBody>
                    <a:bodyPr/>
                    <a:lstStyle/>
                    <a:p>
                      <a:pPr algn="r"/>
                      <a:r>
                        <a:rPr lang="en-US" sz="1600"/>
                        <a:t>75.7</a:t>
                      </a:r>
                    </a:p>
                  </a:txBody>
                  <a:tcPr marL="80821" marR="80821" marT="40410" marB="40410" anchor="ctr">
                    <a:lnL>
                      <a:noFill/>
                    </a:lnL>
                    <a:lnR>
                      <a:noFill/>
                    </a:lnR>
                    <a:lnT>
                      <a:noFill/>
                    </a:lnT>
                    <a:lnB>
                      <a:noFill/>
                    </a:lnB>
                  </a:tcPr>
                </a:tc>
                <a:tc>
                  <a:txBody>
                    <a:bodyPr/>
                    <a:lstStyle/>
                    <a:p>
                      <a:pPr algn="r"/>
                      <a:r>
                        <a:rPr lang="en-US" sz="1600"/>
                        <a:t>75.3</a:t>
                      </a:r>
                    </a:p>
                  </a:txBody>
                  <a:tcPr marL="80821" marR="80821" marT="40410" marB="40410" anchor="ctr">
                    <a:lnL>
                      <a:noFill/>
                    </a:lnL>
                    <a:lnR>
                      <a:noFill/>
                    </a:lnR>
                    <a:lnT>
                      <a:noFill/>
                    </a:lnT>
                    <a:lnB>
                      <a:noFill/>
                    </a:lnB>
                  </a:tcPr>
                </a:tc>
              </a:tr>
              <a:tr h="214698">
                <a:tc>
                  <a:txBody>
                    <a:bodyPr/>
                    <a:lstStyle/>
                    <a:p>
                      <a:r>
                        <a:rPr lang="en-US" sz="1600"/>
                        <a:t>Potassium chloride</a:t>
                      </a:r>
                    </a:p>
                  </a:txBody>
                  <a:tcPr marL="80821" marR="80821" marT="40410" marB="40410" anchor="ctr">
                    <a:lnL>
                      <a:noFill/>
                    </a:lnL>
                    <a:lnR>
                      <a:noFill/>
                    </a:lnR>
                    <a:lnT>
                      <a:noFill/>
                    </a:lnT>
                    <a:lnB>
                      <a:noFill/>
                    </a:lnB>
                  </a:tcPr>
                </a:tc>
                <a:tc>
                  <a:txBody>
                    <a:bodyPr/>
                    <a:lstStyle/>
                    <a:p>
                      <a:pPr algn="r"/>
                      <a:r>
                        <a:rPr lang="en-US" sz="1600"/>
                        <a:t>87.7</a:t>
                      </a:r>
                    </a:p>
                  </a:txBody>
                  <a:tcPr marL="80821" marR="80821" marT="40410" marB="40410" anchor="ctr">
                    <a:lnL>
                      <a:noFill/>
                    </a:lnL>
                    <a:lnR>
                      <a:noFill/>
                    </a:lnR>
                    <a:lnT>
                      <a:noFill/>
                    </a:lnT>
                    <a:lnB>
                      <a:noFill/>
                    </a:lnB>
                  </a:tcPr>
                </a:tc>
                <a:tc>
                  <a:txBody>
                    <a:bodyPr/>
                    <a:lstStyle/>
                    <a:p>
                      <a:pPr algn="r"/>
                      <a:r>
                        <a:rPr lang="en-US" sz="1600"/>
                        <a:t>86.8</a:t>
                      </a:r>
                    </a:p>
                  </a:txBody>
                  <a:tcPr marL="80821" marR="80821" marT="40410" marB="40410" anchor="ctr">
                    <a:lnL>
                      <a:noFill/>
                    </a:lnL>
                    <a:lnR>
                      <a:noFill/>
                    </a:lnR>
                    <a:lnT>
                      <a:noFill/>
                    </a:lnT>
                    <a:lnB>
                      <a:noFill/>
                    </a:lnB>
                  </a:tcPr>
                </a:tc>
                <a:tc>
                  <a:txBody>
                    <a:bodyPr/>
                    <a:lstStyle/>
                    <a:p>
                      <a:pPr algn="r"/>
                      <a:r>
                        <a:rPr lang="en-US" sz="1600"/>
                        <a:t>85.9</a:t>
                      </a:r>
                    </a:p>
                  </a:txBody>
                  <a:tcPr marL="80821" marR="80821" marT="40410" marB="40410" anchor="ctr">
                    <a:lnL>
                      <a:noFill/>
                    </a:lnL>
                    <a:lnR>
                      <a:noFill/>
                    </a:lnR>
                    <a:lnT>
                      <a:noFill/>
                    </a:lnT>
                    <a:lnB>
                      <a:noFill/>
                    </a:lnB>
                  </a:tcPr>
                </a:tc>
                <a:tc>
                  <a:txBody>
                    <a:bodyPr/>
                    <a:lstStyle/>
                    <a:p>
                      <a:pPr algn="r"/>
                      <a:r>
                        <a:rPr lang="en-US" sz="1600"/>
                        <a:t>85.1</a:t>
                      </a:r>
                    </a:p>
                  </a:txBody>
                  <a:tcPr marL="80821" marR="80821" marT="40410" marB="40410" anchor="ctr">
                    <a:lnL>
                      <a:noFill/>
                    </a:lnL>
                    <a:lnR>
                      <a:noFill/>
                    </a:lnR>
                    <a:lnT>
                      <a:noFill/>
                    </a:lnT>
                    <a:lnB>
                      <a:noFill/>
                    </a:lnB>
                  </a:tcPr>
                </a:tc>
                <a:tc>
                  <a:txBody>
                    <a:bodyPr/>
                    <a:lstStyle/>
                    <a:p>
                      <a:pPr algn="r"/>
                      <a:r>
                        <a:rPr lang="en-US" sz="1600"/>
                        <a:t>84.3</a:t>
                      </a:r>
                    </a:p>
                  </a:txBody>
                  <a:tcPr marL="80821" marR="80821" marT="40410" marB="40410" anchor="ctr">
                    <a:lnL>
                      <a:noFill/>
                    </a:lnL>
                    <a:lnR>
                      <a:noFill/>
                    </a:lnR>
                    <a:lnT>
                      <a:noFill/>
                    </a:lnT>
                    <a:lnB>
                      <a:noFill/>
                    </a:lnB>
                  </a:tcPr>
                </a:tc>
              </a:tr>
              <a:tr h="214698">
                <a:tc>
                  <a:txBody>
                    <a:bodyPr/>
                    <a:lstStyle/>
                    <a:p>
                      <a:r>
                        <a:rPr lang="en-US" sz="1600"/>
                        <a:t>Potassium sulphate</a:t>
                      </a:r>
                    </a:p>
                  </a:txBody>
                  <a:tcPr marL="80821" marR="80821" marT="40410" marB="40410" anchor="ctr">
                    <a:lnL>
                      <a:noFill/>
                    </a:lnL>
                    <a:lnR>
                      <a:noFill/>
                    </a:lnR>
                    <a:lnT>
                      <a:noFill/>
                    </a:lnT>
                    <a:lnB>
                      <a:noFill/>
                    </a:lnB>
                  </a:tcPr>
                </a:tc>
                <a:tc>
                  <a:txBody>
                    <a:bodyPr/>
                    <a:lstStyle/>
                    <a:p>
                      <a:pPr algn="r"/>
                      <a:r>
                        <a:rPr lang="en-US" sz="1600"/>
                        <a:t>98.5</a:t>
                      </a:r>
                    </a:p>
                  </a:txBody>
                  <a:tcPr marL="80821" marR="80821" marT="40410" marB="40410" anchor="ctr">
                    <a:lnL>
                      <a:noFill/>
                    </a:lnL>
                    <a:lnR>
                      <a:noFill/>
                    </a:lnR>
                    <a:lnT>
                      <a:noFill/>
                    </a:lnT>
                    <a:lnB>
                      <a:noFill/>
                    </a:lnB>
                  </a:tcPr>
                </a:tc>
                <a:tc>
                  <a:txBody>
                    <a:bodyPr/>
                    <a:lstStyle/>
                    <a:p>
                      <a:pPr algn="r"/>
                      <a:r>
                        <a:rPr lang="en-US" sz="1600"/>
                        <a:t>98.2</a:t>
                      </a:r>
                    </a:p>
                  </a:txBody>
                  <a:tcPr marL="80821" marR="80821" marT="40410" marB="40410" anchor="ctr">
                    <a:lnL>
                      <a:noFill/>
                    </a:lnL>
                    <a:lnR>
                      <a:noFill/>
                    </a:lnR>
                    <a:lnT>
                      <a:noFill/>
                    </a:lnT>
                    <a:lnB>
                      <a:noFill/>
                    </a:lnB>
                  </a:tcPr>
                </a:tc>
                <a:tc>
                  <a:txBody>
                    <a:bodyPr/>
                    <a:lstStyle/>
                    <a:p>
                      <a:pPr algn="r"/>
                      <a:r>
                        <a:rPr lang="en-US" sz="1600"/>
                        <a:t>97.9</a:t>
                      </a:r>
                    </a:p>
                  </a:txBody>
                  <a:tcPr marL="80821" marR="80821" marT="40410" marB="40410" anchor="ctr">
                    <a:lnL>
                      <a:noFill/>
                    </a:lnL>
                    <a:lnR>
                      <a:noFill/>
                    </a:lnR>
                    <a:lnT>
                      <a:noFill/>
                    </a:lnT>
                    <a:lnB>
                      <a:noFill/>
                    </a:lnB>
                  </a:tcPr>
                </a:tc>
                <a:tc>
                  <a:txBody>
                    <a:bodyPr/>
                    <a:lstStyle/>
                    <a:p>
                      <a:pPr algn="r"/>
                      <a:r>
                        <a:rPr lang="en-US" sz="1600"/>
                        <a:t>97.6</a:t>
                      </a:r>
                    </a:p>
                  </a:txBody>
                  <a:tcPr marL="80821" marR="80821" marT="40410" marB="40410" anchor="ctr">
                    <a:lnL>
                      <a:noFill/>
                    </a:lnL>
                    <a:lnR>
                      <a:noFill/>
                    </a:lnR>
                    <a:lnT>
                      <a:noFill/>
                    </a:lnT>
                    <a:lnB>
                      <a:noFill/>
                    </a:lnB>
                  </a:tcPr>
                </a:tc>
                <a:tc>
                  <a:txBody>
                    <a:bodyPr/>
                    <a:lstStyle/>
                    <a:p>
                      <a:pPr algn="r"/>
                      <a:r>
                        <a:rPr lang="en-US" sz="1600" dirty="0"/>
                        <a:t>97.3</a:t>
                      </a:r>
                    </a:p>
                  </a:txBody>
                  <a:tcPr marL="80821" marR="80821" marT="40410" marB="40410" anchor="ctr">
                    <a:lnL>
                      <a:noFill/>
                    </a:lnL>
                    <a:lnR>
                      <a:noFill/>
                    </a:lnR>
                    <a:lnT>
                      <a:noFill/>
                    </a:lnT>
                    <a:lnB>
                      <a:noFill/>
                    </a:lnB>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411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8003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Psychromtery</a:t>
            </a:r>
            <a:endParaRPr lang="en-US" dirty="0"/>
          </a:p>
        </p:txBody>
      </p:sp>
      <p:sp>
        <p:nvSpPr>
          <p:cNvPr id="3" name="Content Placeholder 2"/>
          <p:cNvSpPr>
            <a:spLocks noGrp="1"/>
          </p:cNvSpPr>
          <p:nvPr>
            <p:ph idx="1"/>
          </p:nvPr>
        </p:nvSpPr>
        <p:spPr>
          <a:xfrm>
            <a:off x="1295400" y="1600200"/>
            <a:ext cx="7391400" cy="4525963"/>
          </a:xfrm>
        </p:spPr>
        <p:txBody>
          <a:bodyPr/>
          <a:lstStyle/>
          <a:p>
            <a:pPr marL="0" indent="0">
              <a:buNone/>
            </a:pPr>
            <a:r>
              <a:rPr lang="en-US" dirty="0" smtClean="0"/>
              <a:t>Add water vapor to measure cooling effect of evaporating water from “wet” bulb vs. dry bulb</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91742"/>
            <a:ext cx="4452938" cy="335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66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Chilled Mirror/Dew Cells</a:t>
            </a:r>
            <a:endParaRPr lang="en-US" dirty="0"/>
          </a:p>
        </p:txBody>
      </p:sp>
      <p:sp>
        <p:nvSpPr>
          <p:cNvPr id="3" name="Content Placeholder 2"/>
          <p:cNvSpPr>
            <a:spLocks noGrp="1"/>
          </p:cNvSpPr>
          <p:nvPr>
            <p:ph idx="1"/>
          </p:nvPr>
        </p:nvSpPr>
        <p:spPr>
          <a:xfrm>
            <a:off x="457200" y="1600200"/>
            <a:ext cx="5486400" cy="4525963"/>
          </a:xfrm>
        </p:spPr>
        <p:txBody>
          <a:bodyPr>
            <a:normAutofit fontScale="70000" lnSpcReduction="20000"/>
          </a:bodyPr>
          <a:lstStyle/>
          <a:p>
            <a:r>
              <a:rPr lang="en-US" dirty="0" smtClean="0"/>
              <a:t>Attain vapor-liquid or vapor-solid equilibrium</a:t>
            </a:r>
          </a:p>
          <a:p>
            <a:r>
              <a:rPr lang="en-US" b="1" dirty="0" smtClean="0"/>
              <a:t>Chilled Mirror: </a:t>
            </a:r>
            <a:r>
              <a:rPr lang="en-US" dirty="0" smtClean="0"/>
              <a:t>measure </a:t>
            </a:r>
            <a:r>
              <a:rPr lang="en-US" dirty="0"/>
              <a:t>the </a:t>
            </a:r>
            <a:r>
              <a:rPr lang="en-US" dirty="0" smtClean="0"/>
              <a:t>dew/frost </a:t>
            </a:r>
            <a:r>
              <a:rPr lang="en-US" dirty="0"/>
              <a:t>point </a:t>
            </a:r>
            <a:r>
              <a:rPr lang="en-US" dirty="0" smtClean="0"/>
              <a:t>temperature by exposing a cooled mirror to moist air. Can be very accurate </a:t>
            </a:r>
          </a:p>
          <a:p>
            <a:r>
              <a:rPr lang="en-US" b="1" dirty="0" smtClean="0"/>
              <a:t>Dew Cell: </a:t>
            </a:r>
            <a:r>
              <a:rPr lang="en-US" dirty="0" smtClean="0"/>
              <a:t>small </a:t>
            </a:r>
            <a:r>
              <a:rPr lang="en-US" dirty="0"/>
              <a:t>heating element surrounded by a solution of lithium chloride. Conduction across this heating element increases as solution absorbs moisture from the air. This absorption causes the current to increase, raising the temperature, which in turn evaporates moisture from the solution. At a certain point, the amount of moisture absorbed equals the amount evaporated. </a:t>
            </a:r>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0"/>
            <a:ext cx="16192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00800" y="3105835"/>
            <a:ext cx="2286000" cy="923330"/>
          </a:xfrm>
          <a:prstGeom prst="rect">
            <a:avLst/>
          </a:prstGeom>
        </p:spPr>
        <p:txBody>
          <a:bodyPr wrap="square">
            <a:spAutoFit/>
          </a:bodyPr>
          <a:lstStyle/>
          <a:p>
            <a:r>
              <a:rPr lang="en-US" dirty="0">
                <a:hlinkClick r:id="rId3"/>
              </a:rPr>
              <a:t>http://www.yesinc.com/products/met-hyg.html</a:t>
            </a:r>
            <a:endParaRPr lang="en-US" dirty="0"/>
          </a:p>
        </p:txBody>
      </p:sp>
    </p:spTree>
    <p:extLst>
      <p:ext uri="{BB962C8B-B14F-4D97-AF65-F5344CB8AC3E}">
        <p14:creationId xmlns:p14="http://schemas.microsoft.com/office/powerpoint/2010/main" val="207085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properties of moist air</a:t>
            </a:r>
            <a:endParaRPr lang="en-US" dirty="0"/>
          </a:p>
        </p:txBody>
      </p:sp>
      <p:sp>
        <p:nvSpPr>
          <p:cNvPr id="3" name="Content Placeholder 2"/>
          <p:cNvSpPr>
            <a:spLocks noGrp="1"/>
          </p:cNvSpPr>
          <p:nvPr>
            <p:ph idx="1"/>
          </p:nvPr>
        </p:nvSpPr>
        <p:spPr/>
        <p:txBody>
          <a:bodyPr/>
          <a:lstStyle/>
          <a:p>
            <a:r>
              <a:rPr lang="en-US" dirty="0" smtClean="0"/>
              <a:t>Refractivity, sound speed, conductivity</a:t>
            </a:r>
          </a:p>
          <a:p>
            <a:r>
              <a:rPr lang="en-US" dirty="0" smtClean="0"/>
              <a:t>absorption of UV light (krypton hygrometer)</a:t>
            </a:r>
          </a:p>
          <a:p>
            <a:pPr lvl="1"/>
            <a:r>
              <a:rPr lang="en-US" dirty="0" smtClean="0"/>
              <a:t>Path length only a few mm</a:t>
            </a:r>
          </a:p>
          <a:p>
            <a:pPr lvl="1"/>
            <a:r>
              <a:rPr lang="en-US" dirty="0" smtClean="0"/>
              <a:t>Accuracy 5-10%</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276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431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Hygrometers</a:t>
            </a:r>
            <a:endParaRPr lang="en-US" dirty="0"/>
          </a:p>
        </p:txBody>
      </p:sp>
      <p:sp>
        <p:nvSpPr>
          <p:cNvPr id="3" name="Content Placeholder 2"/>
          <p:cNvSpPr>
            <a:spLocks noGrp="1"/>
          </p:cNvSpPr>
          <p:nvPr>
            <p:ph idx="1"/>
          </p:nvPr>
        </p:nvSpPr>
        <p:spPr/>
        <p:txBody>
          <a:bodyPr/>
          <a:lstStyle/>
          <a:p>
            <a:r>
              <a:rPr lang="en-US" dirty="0" smtClean="0"/>
              <a:t>Use sorption properties of water- hygroscopic substances change length, volume, weight, etc.</a:t>
            </a:r>
          </a:p>
          <a:p>
            <a:r>
              <a:rPr lang="en-US" dirty="0" smtClean="0"/>
              <a:t>Mechanical- horse/human hair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767013"/>
            <a:ext cx="21717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111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Capacitive (electric hygrometers)</a:t>
            </a:r>
            <a:endParaRPr lang="en-US" dirty="0"/>
          </a:p>
        </p:txBody>
      </p:sp>
      <p:sp>
        <p:nvSpPr>
          <p:cNvPr id="3" name="Content Placeholder 2"/>
          <p:cNvSpPr>
            <a:spLocks noGrp="1"/>
          </p:cNvSpPr>
          <p:nvPr>
            <p:ph idx="1"/>
          </p:nvPr>
        </p:nvSpPr>
        <p:spPr/>
        <p:txBody>
          <a:bodyPr/>
          <a:lstStyle/>
          <a:p>
            <a:r>
              <a:rPr lang="en-US" dirty="0" smtClean="0"/>
              <a:t>Hygroscopic thin (1um) polymer film between 2 thin metal layers</a:t>
            </a:r>
          </a:p>
          <a:p>
            <a:r>
              <a:rPr lang="en-US" dirty="0" smtClean="0"/>
              <a:t>Upper layer is permeable to water vapor</a:t>
            </a:r>
          </a:p>
          <a:p>
            <a:r>
              <a:rPr lang="en-US" dirty="0" smtClean="0"/>
              <a:t>As water increases in air, capacitance increases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419600"/>
            <a:ext cx="33337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318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a:t>
            </a:r>
            <a:endParaRPr lang="en-US" dirty="0"/>
          </a:p>
        </p:txBody>
      </p:sp>
      <p:sp>
        <p:nvSpPr>
          <p:cNvPr id="3" name="Content Placeholder 2"/>
          <p:cNvSpPr>
            <a:spLocks noGrp="1"/>
          </p:cNvSpPr>
          <p:nvPr>
            <p:ph idx="1"/>
          </p:nvPr>
        </p:nvSpPr>
        <p:spPr/>
        <p:txBody>
          <a:bodyPr/>
          <a:lstStyle/>
          <a:p>
            <a:r>
              <a:rPr lang="en-US" dirty="0" smtClean="0"/>
              <a:t>Ambient (static) pressure- weight of air above point: Force/unit area</a:t>
            </a:r>
          </a:p>
          <a:p>
            <a:r>
              <a:rPr lang="en-US" dirty="0" smtClean="0"/>
              <a:t>Generally, measure pressure directly but can also measure indirectly from boiling point of liquid exposed to atmosphere (hypsometer)</a:t>
            </a:r>
          </a:p>
          <a:p>
            <a:r>
              <a:rPr lang="en-US" dirty="0" smtClean="0"/>
              <a:t>1 </a:t>
            </a:r>
            <a:r>
              <a:rPr lang="en-US" dirty="0" err="1" smtClean="0"/>
              <a:t>mb</a:t>
            </a:r>
            <a:r>
              <a:rPr lang="en-US" dirty="0" smtClean="0"/>
              <a:t> per 8 m change in vertical, so knowing correct elevation critical</a:t>
            </a:r>
          </a:p>
        </p:txBody>
      </p:sp>
    </p:spTree>
    <p:extLst>
      <p:ext uri="{BB962C8B-B14F-4D97-AF65-F5344CB8AC3E}">
        <p14:creationId xmlns:p14="http://schemas.microsoft.com/office/powerpoint/2010/main" val="1288468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4800"/>
            <a:ext cx="8229600" cy="1143000"/>
          </a:xfrm>
        </p:spPr>
        <p:txBody>
          <a:bodyPr/>
          <a:lstStyle/>
          <a:p>
            <a:r>
              <a:rPr lang="en-US" dirty="0" smtClean="0"/>
              <a:t>Mercury barometer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6096000" cy="4525963"/>
              </a:xfrm>
            </p:spPr>
            <p:txBody>
              <a:bodyPr>
                <a:normAutofit fontScale="92500" lnSpcReduction="10000"/>
              </a:bodyPr>
              <a:lstStyle/>
              <a:p>
                <a:r>
                  <a:rPr lang="en-US" dirty="0" smtClean="0"/>
                  <a:t>Measure height of column of Hg in closed tube that extends down into reservoir</a:t>
                </a:r>
              </a:p>
              <a:p>
                <a:r>
                  <a:rPr lang="en-US" dirty="0" smtClean="0"/>
                  <a:t>Errors- </a:t>
                </a:r>
              </a:p>
              <a:p>
                <a:pPr lvl="1"/>
                <a:r>
                  <a:rPr lang="en-US" dirty="0" smtClean="0"/>
                  <a:t>dynamic effects if exposed to strong winds </a:t>
                </a:r>
                <a14:m>
                  <m:oMath xmlns:m="http://schemas.openxmlformats.org/officeDocument/2006/math">
                    <m:r>
                      <a:rPr lang="en-US" i="1" smtClean="0">
                        <a:latin typeface="Cambria Math"/>
                        <a:ea typeface="Cambria Math"/>
                      </a:rPr>
                      <m:t>∆</m:t>
                    </m:r>
                    <m:r>
                      <a:rPr lang="en-US" b="0" i="1" smtClean="0">
                        <a:latin typeface="Cambria Math"/>
                        <a:ea typeface="Cambria Math"/>
                      </a:rPr>
                      <m:t>𝑝</m:t>
                    </m:r>
                    <m:r>
                      <a:rPr lang="en-US" b="0" i="1" smtClean="0">
                        <a:latin typeface="Cambria Math"/>
                        <a:ea typeface="Cambria Math"/>
                      </a:rPr>
                      <m:t>= .5</m:t>
                    </m:r>
                    <m:r>
                      <a:rPr lang="en-US" b="0" i="1" smtClean="0">
                        <a:latin typeface="Cambria Math"/>
                        <a:ea typeface="Cambria Math"/>
                      </a:rPr>
                      <m:t>𝜌</m:t>
                    </m:r>
                    <m:sSup>
                      <m:sSupPr>
                        <m:ctrlPr>
                          <a:rPr lang="en-US" b="0" i="1" smtClean="0">
                            <a:latin typeface="Cambria Math"/>
                            <a:ea typeface="Cambria Math"/>
                          </a:rPr>
                        </m:ctrlPr>
                      </m:sSupPr>
                      <m:e>
                        <m:r>
                          <a:rPr lang="en-US" b="0" i="1" smtClean="0">
                            <a:latin typeface="Cambria Math"/>
                            <a:ea typeface="Cambria Math"/>
                          </a:rPr>
                          <m:t>𝑣</m:t>
                        </m:r>
                      </m:e>
                      <m:sup>
                        <m:r>
                          <a:rPr lang="en-US" b="0" i="1" smtClean="0">
                            <a:latin typeface="Cambria Math"/>
                            <a:ea typeface="Cambria Math"/>
                          </a:rPr>
                          <m:t>2</m:t>
                        </m:r>
                      </m:sup>
                    </m:sSup>
                  </m:oMath>
                </a14:m>
                <a:r>
                  <a:rPr lang="en-US" dirty="0" smtClean="0"/>
                  <a:t> (10 m/s ~ .5 </a:t>
                </a:r>
                <a:r>
                  <a:rPr lang="en-US" dirty="0" err="1" smtClean="0"/>
                  <a:t>mb</a:t>
                </a:r>
                <a:r>
                  <a:rPr lang="en-US" dirty="0" smtClean="0"/>
                  <a:t>)</a:t>
                </a:r>
              </a:p>
              <a:p>
                <a:pPr lvl="1"/>
                <a:r>
                  <a:rPr lang="en-US" dirty="0" smtClean="0"/>
                  <a:t>Dependence on temperature and gravity</a:t>
                </a:r>
              </a:p>
              <a:p>
                <a:pPr lvl="1"/>
                <a:r>
                  <a:rPr lang="en-US" dirty="0" smtClean="0"/>
                  <a:t>Imperfect vacuum, bubbles, not vertical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6096000" cy="4525963"/>
              </a:xfrm>
              <a:blipFill rotWithShape="1">
                <a:blip r:embed="rId2"/>
                <a:stretch>
                  <a:fillRect l="-2000" t="-2695" r="-1800"/>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533400"/>
            <a:ext cx="276225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3505200"/>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25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lstStyle/>
          <a:p>
            <a:r>
              <a:rPr lang="en-US" dirty="0" smtClean="0"/>
              <a:t>Measuring the </a:t>
            </a:r>
            <a:r>
              <a:rPr lang="en-US" altLang="en-US" dirty="0" smtClean="0"/>
              <a:t>vibrational </a:t>
            </a:r>
            <a:r>
              <a:rPr lang="en-US" altLang="en-US" dirty="0"/>
              <a:t>energy of molecules in solids or the average speed at which molecules in a gas (or liquid) move</a:t>
            </a:r>
          </a:p>
          <a:p>
            <a:endParaRPr lang="en-US" dirty="0"/>
          </a:p>
        </p:txBody>
      </p:sp>
      <p:sp>
        <p:nvSpPr>
          <p:cNvPr id="4" name="AutoShape 2" descr="data:image/jpeg;base64,/9j/4AAQSkZJRgABAQAAAQABAAD/2wCEAAkGBxQREhQUExQUFRUSFhUVGBYXFx4YFxUXFxUXFhcUGRUZHSggGBolHBUUITElJSkrLi4uFx8zODMsNygtLisBCgoKDg0OFxAQGy0hHCAtLCwsLCsvLCwsLywsLCssLSwsLCwsLCwsLCwsLDcsKy4sLCwsLDcrLDAyLDcrKywsLv/AABEIAEkBAAMBIgACEQEDEQH/xAAbAAABBQEBAAAAAAAAAAAAAAAAAgMEBQYHAf/EAEwQAAEDAgIFBgkIBwUJAAAAAAECAxEABBIhBRMxQVEGB1JhcdEUIjKBkZKTodIjM0JTVGKxwRUWFyRj4fByg5SVwjRDRHOCoqPT4v/EABgBAAMBAQAAAAAAAAAAAAAAAAABAwIE/8QAKhEAAgICAQMDAgcBAAAAAAAAAAECEQMSIRMxURRBkWFxBDJSocHw8bH/2gAMAwEAAhEDEQA/AO4UVDLqipQGWEjdMyJ417LnEer/ADqDzxTrk1qS5omosucR6v8AOjE5xT6p+Kjrx+vwGpKmiai4nOKfVPxV6VOfd9U/FR14/X4DVkmaJqIXHPu+g99Adc+76D30vUQ7fwGrJdE1VaQv1spxEIgf2vymsQvnMcL6GBbIGtWEBesIwzkFYSgfiKcfxEHLW+R9OVbexudJ6YDKkoCConMnyUp7VnKeqox5QRta/wDI3+aqyt1y2ZW/4K008/AEqbMgmMynLxt+dSH7ksrwOJcWkgmWmXFBImJWoJITxg9dWJ9y9e5UoQlSy0vCiMRSptWGdkgLkVFHL236Loj7o76pbm1bXbvOpKVKCTJbOJBAI8UqH0p3duyoej79rwduLk2q2VhTiSkFu4RilYUkiVymRtEGKlknKLJty2qzVJ5c2p+sz+4fyqZo/lRbvuBtBViVMSkjZntrn+j1ot7sa1BQnWYkqLmENoM4SRhIWmCM5Ao5LPI8MYKUKQMUYVLC/oqzxBI4jdWI5m3RNZJcXXc65RRRXSdIUUUUAFFFIccCQSSABmScgBxJ3UALoqB+mbf69n2ie+kK5QWo23DHtE99K0K0WVFILo4iqC+5b2LJhVwg5lPiSsAiJSSmROYoTT7DNFRWTPOLo/6//sX8NK/aJo77QPUX8NMDVUVlRziaO+0j1F/DXo5w9HfaU+qv4aAs1NFZb9oejvtKfVV8NXeiNLs3SNYw4lxEwSncRuI2g9tAEzCKMA4CoTzzmJQSQIiJSTtHaN9NhT/SR7M/HXNL8TBOmbUGWOAcBRgHAVW4rjpt+zPx0qX+mj2Z+Kl6mHh/AaPyWGAcKMA4VW/vHTb9kr469l/pt+zPx0/UQ8P4DR+SxKBwrzViq8quOm17NXx14hVwZ8dn2Sv/AGUvUY77P4DR+SxLYqtvOTlq8Zct2lk71IBpm+uLltBUFNGATGqUfwcrnelecq+ZUBq7cAqCfGbWDmQJgu9dCz43Kq5+w+nKrXYe5R8nFM6QCrRktN6lHjtjAhC8RmVDYY/Gnjb3w/4gn+/p/SPLhtLqbVlo3K9ilIcGHGTBAUT4xk7Zip108ppaZafcSuTq22lFaMgcK1xhBzjLbFX1vlHP002+ShfReKCwp8rASSpOuQo4d5KQZiqgKPAnsz8/VW4Yt0OpcUCFKCHMJSCMAKTkvEBBOQjbM8KotEXiPBXmtcu1ePjtvJBIJjIKgHEAdqd4NRyRqiM8SckrK6yuUFIbe+bHkLzJY8w2tHeN2ZFSNHsqZu2QvL5RBBmUqSogYkkZKBnbUXSrqVvLU2ISoyMsMmM1YfoyZMddKtbtODVvTqvoqGamFdJPFB3p6sqkuHZPi6fsdporIWfKwtgJuEKUYBDrQxIdTuWI49VS/wBc7fovezNdayR8nXujSUVm/wBdLfg97M16OWVvwd9mae8fI9kaM1gudK/IFswlUa5alrA3ttJBg9WNSPRVwvlrb8HfZmuf8ptJm6uC7hUITq0AjyUzJ85OZ7BWJzVcE8s1rSKm6uQjq7KiWra7hYQ2mSc89wG0k7ABVRd3JW4eAyFWeib8sLSsZxtG5Q3iiGNVyYx4VVyH+UXKO5uBq3HVYBlhR4qTG8xtrP2bCUDCZUiSqAYUCoAGJyOwVeXFw06txWApxZpSDkDvnKs/cLgmqRio9jpfJZOhuEqQoqBJBBThUCmJEGQdozFCI45de7z0xYmWSc5DitnWgceylgQeoDd2VoRJbYSo57NnX6IpZSgbf5AQDtGw5VHDu47PfsypTZnZGYPnkbaAPGbphw4GnElRkiQZIieETH4VveZVWF29Rnmm3WOG15JPow+6uNcm0xct9Sin3KGyuw8z7v72+IgKYSRn0XP/AKpWB1miKiuOqxECIERkSc5nfXmNzin0HvqEs8E6ZvVkvCKMI4VExucUeg99eFx3ij0HvpeoxhqyZhFeYBwqHjd/h+g16Vu/w/fR18fj9g1ZLwDhXmqHAVE1rv8AD99CXHv4fvpdfH4/YerJRZTwFR3dFsr8pptXakH8RSHnnUgn5PLiVVhdOc5i7cnCwhwDeFqSD2Sijr4tq9/sPSTV+wnnD0KU3Fou2ZICE3GMtJjD80UKUU7M5jz0k6NvN15P9+r8xStKcvGrdLacCnnn/lVJQrJAUMQSpRMSAdgipj760pQ5qngF4ZZDZW6kmZkplOHZnO+rapu0c7gmyvTZ3qiEi6xkg+KLgEkb4B21nW1kZDbsy31utHIbfdSrolKkoIIdQQZ+USQMMEHb75qn0E6w2u4beWpgrUQh5ORThUqU4iDh3HrqWWNUSniTaVmcU5lxp6xttZiUo4GkQVriY4JSPpLVuFTLlsPuSFpIQ2nXv4cKCpIhbgT97xYA8ojKlvtSkLcbW3bNmG2zKVPKUN56RAzVsSMhUGySx8j9g3KAWWbpLZJw/vqWwc8yEmBt4ZTUrA70Lr/MEd9VVhop7SLiiENnCACpWTTY+i2lIzOW4R1nMVYHm2uOnZ+yWP8AXWlik1ZeMm1wh0a3o3P+YIpQU90bn/Ht1GPNvc9Oz9m58Vefs3uelZ+o530dB/3/AEdy8f8ACVrH+Fx/j2u6hbr8HJ/Z9uZ+Gq9/m8vEiUizURu8dM+cg1m0NwpbbjOqdbjG2oAkA7FA7Cnrz2ik8TRmWRx7ozNwFB1eKZxKmSFHb0hkaeaXTulLTVrxgeKfKAGw8cqm2TCVAHIg7664O0VjNSVoiwkARM76q70TNa8aNQeqoWltENNJxKXE7OvzVs2U2hEy06knYtB9KVj8qn4coxZDdv4CvLK3CEuQoyvDEDMRJnPtFOJYBmZEbOPVtmtCGwyMsgYA391OtspIEzMbOEb+ukMjMSNmzPI791Pt5wMwD3bMtlIZkdGHDdp/54HpXFdX5rnMOkCOky6Ns5pWg/hXN/0K7ri6nBhDgX5W7FO+uhc3jgGk24mFJfAnrAMe6soR2YoFeYBwppx4gkAbADJ3zPdSQ8rgKjLNBOmb1Y/qxwr3AOFR9crgKVrVcBS6+MNWO6scKNUOFNa08BXmtVwFPrYwpjupHCjVD+jTJeVwT6T3V6HVfd99HVxsKY4phJ2/iarb7kzaPfOsNr3+MJqW8+tImE5dZ7qxOleckMKIDOONpC4z86ay8uHan3+xpRm1wV3OFySt7dNsu0tkoWbhCVatJkowrOYG6QKZs9BXKm0qS+QFJBANytKhO4pJyNWh5fNJtxdvBaS8cLTSDiUADByjITtJHACgaTDjPhCEKQiCVJcSoqyiChIGJyc9gOYq2qfJzvGm+5XfoO83PE9l2r81VVqZWl3VKycxhBKjiAUoxJO/M1p0qZuSBsTvChgdn7rSgFHdGVICmWr58PLLZWkBDuR1asIzlQIBOeZH41PJGkTniVrkoNIXmFWBCYQ0s+Kf94tBgrX6IA2AHrNWel9LWzocW0Hwu4bCVtrnVhQUFJcGIwFAYh4u3FnVXplwKKPlEvOJSUuOpSEh0hZwKMAAqwxJAiagRUEqJSm4txOn836R4IIGeNc9ZnuitLFZTm4VNsodFxQ9yT+dayuyH5UdWP8AKjyKIr2itGzyub87VgGzb3oGTZLL0b2nNhP9kg+tXSareUOik3du6wrIOJIBicJ2pVHUYpSVozKNqjiq2jmkgGMuo1DRoooMtEpnaNoPmP5VrG+b7SKUgYrJWEBMlToJAECYTSxyI0mNngXtHPgqCjJdjjjDJHsYDTl7f26QoI+SVIDobJTIiUmJgiRt41lnNIOurCnFFZGwcB2Cu92GjdMMIKEt2CklRVBWs5wB0eqnfB9Lb7TRx/6iP9Na3yLijri+FdnKLHlGgJhds4o8UrAz9FP/AKxMR/stxGz5xO30dddQ1WlBt0fYHsc700ks6Q36Ksj2Op/NNZeTL+k3cfqczRyhaCYFq/GX0k5QIyOHrpJ5RNTnbXG/6SfNnFdO8Hvd+iLU9jzfdSVMXP0tDNHsebrPUzfpNXD6nMFafZy/drgRn5Yz91bjm1sFXD6LlNu4y01ihbhT8oSCnClIEmOJyy31bot3cQP6FTOydc3A7c9nmre2iCEJCgkGMwnyR1DIZVTHLI3UlQnr7D8U2pkHd76doqjSYhrUDr9J76NQOv0nvp2vKNV4HY3qR1+k99e6odfpPfS6KNV4CxOrH9E0YKVRRqvArElANVl/ydtX/nWEL7R3Va14KThHu0NNmD5W83TDluRZW7Lb+JBSokpAAVKhizjKd1Z1HJDTKfJWykZ5JuHUpE8EgQK69XtPVMw4Juzkf6qaamdY3PHwp7Lz7aQvkdpZWaharPFTy1KPaoiuv0UnBMy8Sfc4+ORulfq7P2q+6vf1O0p9VZ+1X8NdfopdNC6ESj5I6HXa26UuYdYo4l4CSgKIAhM5wAAKvaBRW0qKJUqQUUUUxhRRRQAUUUUAFFFFABRRRQAUUUUAFFFF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REhQUExQUFRUSFhUVGBYXFx4YFxUXFxUXFhcUGRUZHSggGBolHBUUITElJSkrLi4uFx8zODMsNygtLisBCgoKDg0OFxAQGy0hHCAtLCwsLCsvLCwsLywsLCssLSwsLCwsLCwsLCwsLDcsKy4sLCwsLDcrLDAyLDcrKywsLv/AABEIAEkBAAMBIgACEQEDEQH/xAAbAAABBQEBAAAAAAAAAAAAAAAAAgMEBQYHAf/EAEwQAAEDAgIFBgkIBwUJAAAAAAECAxEABBIhBRMxQVEGB1JhcdEUIjKBkZKTodIjM0JTVGKxwRUWFyRj4fByg5SVwjRDRHOCoqPT4v/EABgBAAMBAQAAAAAAAAAAAAAAAAABAwIE/8QAKhEAAgICAQMDAgcBAAAAAAAAAAECEQMSIRMxURRBkWFxBDJSocHw8bH/2gAMAwEAAhEDEQA/AO4UVDLqipQGWEjdMyJ417LnEer/ADqDzxTrk1qS5omosucR6v8AOjE5xT6p+Kjrx+vwGpKmiai4nOKfVPxV6VOfd9U/FR14/X4DVkmaJqIXHPu+g99Adc+76D30vUQ7fwGrJdE1VaQv1spxEIgf2vymsQvnMcL6GBbIGtWEBesIwzkFYSgfiKcfxEHLW+R9OVbexudJ6YDKkoCConMnyUp7VnKeqox5QRta/wDI3+aqyt1y2ZW/4K008/AEqbMgmMynLxt+dSH7ksrwOJcWkgmWmXFBImJWoJITxg9dWJ9y9e5UoQlSy0vCiMRSptWGdkgLkVFHL236Loj7o76pbm1bXbvOpKVKCTJbOJBAI8UqH0p3duyoej79rwduLk2q2VhTiSkFu4RilYUkiVymRtEGKlknKLJty2qzVJ5c2p+sz+4fyqZo/lRbvuBtBViVMSkjZntrn+j1ot7sa1BQnWYkqLmENoM4SRhIWmCM5Ao5LPI8MYKUKQMUYVLC/oqzxBI4jdWI5m3RNZJcXXc65RRRXSdIUUUUAFFFIccCQSSABmScgBxJ3UALoqB+mbf69n2ie+kK5QWo23DHtE99K0K0WVFILo4iqC+5b2LJhVwg5lPiSsAiJSSmROYoTT7DNFRWTPOLo/6//sX8NK/aJo77QPUX8NMDVUVlRziaO+0j1F/DXo5w9HfaU+qv4aAs1NFZb9oejvtKfVV8NXeiNLs3SNYw4lxEwSncRuI2g9tAEzCKMA4CoTzzmJQSQIiJSTtHaN9NhT/SR7M/HXNL8TBOmbUGWOAcBRgHAVW4rjpt+zPx0qX+mj2Z+Kl6mHh/AaPyWGAcKMA4VW/vHTb9kr469l/pt+zPx0/UQ8P4DR+SxKBwrzViq8quOm17NXx14hVwZ8dn2Sv/AGUvUY77P4DR+SxLYqtvOTlq8Zct2lk71IBpm+uLltBUFNGATGqUfwcrnelecq+ZUBq7cAqCfGbWDmQJgu9dCz43Kq5+w+nKrXYe5R8nFM6QCrRktN6lHjtjAhC8RmVDYY/Gnjb3w/4gn+/p/SPLhtLqbVlo3K9ilIcGHGTBAUT4xk7Zip108ppaZafcSuTq22lFaMgcK1xhBzjLbFX1vlHP002+ShfReKCwp8rASSpOuQo4d5KQZiqgKPAnsz8/VW4Yt0OpcUCFKCHMJSCMAKTkvEBBOQjbM8KotEXiPBXmtcu1ePjtvJBIJjIKgHEAdqd4NRyRqiM8SckrK6yuUFIbe+bHkLzJY8w2tHeN2ZFSNHsqZu2QvL5RBBmUqSogYkkZKBnbUXSrqVvLU2ISoyMsMmM1YfoyZMddKtbtODVvTqvoqGamFdJPFB3p6sqkuHZPi6fsdporIWfKwtgJuEKUYBDrQxIdTuWI49VS/wBc7fovezNdayR8nXujSUVm/wBdLfg97M16OWVvwd9mae8fI9kaM1gudK/IFswlUa5alrA3ttJBg9WNSPRVwvlrb8HfZmuf8ptJm6uC7hUITq0AjyUzJ85OZ7BWJzVcE8s1rSKm6uQjq7KiWra7hYQ2mSc89wG0k7ABVRd3JW4eAyFWeib8sLSsZxtG5Q3iiGNVyYx4VVyH+UXKO5uBq3HVYBlhR4qTG8xtrP2bCUDCZUiSqAYUCoAGJyOwVeXFw06txWApxZpSDkDvnKs/cLgmqRio9jpfJZOhuEqQoqBJBBThUCmJEGQdozFCI45de7z0xYmWSc5DitnWgceylgQeoDd2VoRJbYSo57NnX6IpZSgbf5AQDtGw5VHDu47PfsypTZnZGYPnkbaAPGbphw4GnElRkiQZIieETH4VveZVWF29Rnmm3WOG15JPow+6uNcm0xct9Sin3KGyuw8z7v72+IgKYSRn0XP/AKpWB1miKiuOqxECIERkSc5nfXmNzin0HvqEs8E6ZvVkvCKMI4VExucUeg99eFx3ij0HvpeoxhqyZhFeYBwqHjd/h+g16Vu/w/fR18fj9g1ZLwDhXmqHAVE1rv8AD99CXHv4fvpdfH4/YerJRZTwFR3dFsr8pptXakH8RSHnnUgn5PLiVVhdOc5i7cnCwhwDeFqSD2Sijr4tq9/sPSTV+wnnD0KU3Fou2ZICE3GMtJjD80UKUU7M5jz0k6NvN15P9+r8xStKcvGrdLacCnnn/lVJQrJAUMQSpRMSAdgipj760pQ5qngF4ZZDZW6kmZkplOHZnO+rapu0c7gmyvTZ3qiEi6xkg+KLgEkb4B21nW1kZDbsy31utHIbfdSrolKkoIIdQQZ+USQMMEHb75qn0E6w2u4beWpgrUQh5ORThUqU4iDh3HrqWWNUSniTaVmcU5lxp6xttZiUo4GkQVriY4JSPpLVuFTLlsPuSFpIQ2nXv4cKCpIhbgT97xYA8ojKlvtSkLcbW3bNmG2zKVPKUN56RAzVsSMhUGySx8j9g3KAWWbpLZJw/vqWwc8yEmBt4ZTUrA70Lr/MEd9VVhop7SLiiENnCACpWTTY+i2lIzOW4R1nMVYHm2uOnZ+yWP8AXWlik1ZeMm1wh0a3o3P+YIpQU90bn/Ht1GPNvc9Oz9m58Vefs3uelZ+o530dB/3/AEdy8f8ACVrH+Fx/j2u6hbr8HJ/Z9uZ+Gq9/m8vEiUizURu8dM+cg1m0NwpbbjOqdbjG2oAkA7FA7Cnrz2ik8TRmWRx7ozNwFB1eKZxKmSFHb0hkaeaXTulLTVrxgeKfKAGw8cqm2TCVAHIg7664O0VjNSVoiwkARM76q70TNa8aNQeqoWltENNJxKXE7OvzVs2U2hEy06knYtB9KVj8qn4coxZDdv4CvLK3CEuQoyvDEDMRJnPtFOJYBmZEbOPVtmtCGwyMsgYA391OtspIEzMbOEb+ukMjMSNmzPI791Pt5wMwD3bMtlIZkdGHDdp/54HpXFdX5rnMOkCOky6Ns5pWg/hXN/0K7ri6nBhDgX5W7FO+uhc3jgGk24mFJfAnrAMe6soR2YoFeYBwppx4gkAbADJ3zPdSQ8rgKjLNBOmb1Y/qxwr3AOFR9crgKVrVcBS6+MNWO6scKNUOFNa08BXmtVwFPrYwpjupHCjVD+jTJeVwT6T3V6HVfd99HVxsKY4phJ2/iarb7kzaPfOsNr3+MJqW8+tImE5dZ7qxOleckMKIDOONpC4z86ay8uHan3+xpRm1wV3OFySt7dNsu0tkoWbhCVatJkowrOYG6QKZs9BXKm0qS+QFJBANytKhO4pJyNWh5fNJtxdvBaS8cLTSDiUADByjITtJHACgaTDjPhCEKQiCVJcSoqyiChIGJyc9gOYq2qfJzvGm+5XfoO83PE9l2r81VVqZWl3VKycxhBKjiAUoxJO/M1p0qZuSBsTvChgdn7rSgFHdGVICmWr58PLLZWkBDuR1asIzlQIBOeZH41PJGkTniVrkoNIXmFWBCYQ0s+Kf94tBgrX6IA2AHrNWel9LWzocW0Hwu4bCVtrnVhQUFJcGIwFAYh4u3FnVXplwKKPlEvOJSUuOpSEh0hZwKMAAqwxJAiagRUEqJSm4txOn836R4IIGeNc9ZnuitLFZTm4VNsodFxQ9yT+dayuyH5UdWP8AKjyKIr2itGzyub87VgGzb3oGTZLL0b2nNhP9kg+tXSareUOik3du6wrIOJIBicJ2pVHUYpSVozKNqjiq2jmkgGMuo1DRoooMtEpnaNoPmP5VrG+b7SKUgYrJWEBMlToJAECYTSxyI0mNngXtHPgqCjJdjjjDJHsYDTl7f26QoI+SVIDobJTIiUmJgiRt41lnNIOurCnFFZGwcB2Cu92GjdMMIKEt2CklRVBWs5wB0eqnfB9Lb7TRx/6iP9Na3yLijri+FdnKLHlGgJhds4o8UrAz9FP/AKxMR/stxGz5xO30dddQ1WlBt0fYHsc700ks6Q36Ksj2Op/NNZeTL+k3cfqczRyhaCYFq/GX0k5QIyOHrpJ5RNTnbXG/6SfNnFdO8Hvd+iLU9jzfdSVMXP0tDNHsebrPUzfpNXD6nMFafZy/drgRn5Yz91bjm1sFXD6LlNu4y01ihbhT8oSCnClIEmOJyy31bot3cQP6FTOydc3A7c9nmre2iCEJCgkGMwnyR1DIZVTHLI3UlQnr7D8U2pkHd76doqjSYhrUDr9J76NQOv0nvp2vKNV4HY3qR1+k99e6odfpPfS6KNV4CxOrH9E0YKVRRqvArElANVl/ydtX/nWEL7R3Va14KThHu0NNmD5W83TDluRZW7Lb+JBSokpAAVKhizjKd1Z1HJDTKfJWykZ5JuHUpE8EgQK69XtPVMw4Juzkf6qaamdY3PHwp7Lz7aQvkdpZWaharPFTy1KPaoiuv0UnBMy8Sfc4+ORulfq7P2q+6vf1O0p9VZ+1X8NdfopdNC6ESj5I6HXa26UuYdYo4l4CSgKIAhM5wAAKvaBRW0qKJUqQUUUUxhRRRQAUUUUAFFFFABRRRQAUUUUAFFFFAH//2Q=="/>
          <p:cNvSpPr>
            <a:spLocks noChangeAspect="1" noChangeArrowheads="1"/>
          </p:cNvSpPr>
          <p:nvPr/>
        </p:nvSpPr>
        <p:spPr bwMode="auto">
          <a:xfrm>
            <a:off x="155575" y="-419100"/>
            <a:ext cx="3048000"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060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Aneroid (without fluid) barometer</a:t>
            </a:r>
            <a:endParaRPr lang="en-US" dirty="0"/>
          </a:p>
        </p:txBody>
      </p:sp>
      <p:sp>
        <p:nvSpPr>
          <p:cNvPr id="3" name="Content Placeholder 2"/>
          <p:cNvSpPr>
            <a:spLocks noGrp="1"/>
          </p:cNvSpPr>
          <p:nvPr>
            <p:ph idx="1"/>
          </p:nvPr>
        </p:nvSpPr>
        <p:spPr>
          <a:xfrm>
            <a:off x="457200" y="1600200"/>
            <a:ext cx="5867400" cy="4525963"/>
          </a:xfrm>
        </p:spPr>
        <p:txBody>
          <a:bodyPr/>
          <a:lstStyle/>
          <a:p>
            <a:r>
              <a:rPr lang="en-US" dirty="0" smtClean="0"/>
              <a:t>Evacuated chamber with flexible diaphragm that moves in response to applied pressure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2400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10000"/>
            <a:ext cx="1828991"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Capacitive pressure transducers</a:t>
            </a:r>
            <a:endParaRPr lang="en-US" dirty="0"/>
          </a:p>
        </p:txBody>
      </p:sp>
      <p:sp>
        <p:nvSpPr>
          <p:cNvPr id="3" name="Content Placeholder 2"/>
          <p:cNvSpPr>
            <a:spLocks noGrp="1"/>
          </p:cNvSpPr>
          <p:nvPr>
            <p:ph idx="1"/>
          </p:nvPr>
        </p:nvSpPr>
        <p:spPr>
          <a:xfrm>
            <a:off x="457200" y="1600200"/>
            <a:ext cx="5334000" cy="4525963"/>
          </a:xfrm>
        </p:spPr>
        <p:txBody>
          <a:bodyPr>
            <a:normAutofit fontScale="92500"/>
          </a:bodyPr>
          <a:lstStyle/>
          <a:p>
            <a:r>
              <a:rPr lang="en-US" dirty="0" smtClean="0"/>
              <a:t>Ceramic capsule that deforms in proportion to applied pressure</a:t>
            </a:r>
          </a:p>
          <a:p>
            <a:r>
              <a:rPr lang="en-US" dirty="0" smtClean="0"/>
              <a:t>As capsule deforms, capacitance of electric circuit changes</a:t>
            </a:r>
          </a:p>
          <a:p>
            <a:r>
              <a:rPr lang="en-US" dirty="0" smtClean="0"/>
              <a:t>As distance between diaphragm and static plate </a:t>
            </a:r>
            <a:r>
              <a:rPr lang="en-US" dirty="0" err="1" smtClean="0"/>
              <a:t>shrings</a:t>
            </a:r>
            <a:r>
              <a:rPr lang="en-US" dirty="0" smtClean="0"/>
              <a:t>, capacitance increases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38300"/>
            <a:ext cx="18288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02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Sensors</a:t>
            </a:r>
            <a:endParaRPr lang="en-US" dirty="0"/>
          </a:p>
        </p:txBody>
      </p:sp>
      <p:sp>
        <p:nvSpPr>
          <p:cNvPr id="3" name="Content Placeholder 2"/>
          <p:cNvSpPr>
            <a:spLocks noGrp="1"/>
          </p:cNvSpPr>
          <p:nvPr>
            <p:ph idx="1"/>
          </p:nvPr>
        </p:nvSpPr>
        <p:spPr>
          <a:xfrm>
            <a:off x="457200" y="1600200"/>
            <a:ext cx="5181600" cy="4525963"/>
          </a:xfrm>
        </p:spPr>
        <p:txBody>
          <a:bodyPr>
            <a:normAutofit fontScale="92500" lnSpcReduction="20000"/>
          </a:bodyPr>
          <a:lstStyle/>
          <a:p>
            <a:r>
              <a:rPr lang="en-US" dirty="0" smtClean="0"/>
              <a:t>Measuring 1-3 dimensions of air motion </a:t>
            </a:r>
          </a:p>
          <a:p>
            <a:r>
              <a:rPr lang="en-US" dirty="0" smtClean="0"/>
              <a:t>Can measure wind speed and direction separately, deduce combined horizontal motion, or measure all 3 components together</a:t>
            </a:r>
          </a:p>
          <a:p>
            <a:r>
              <a:rPr lang="en-US" dirty="0"/>
              <a:t>Critical to post-process data correctly </a:t>
            </a:r>
            <a:r>
              <a:rPr lang="en-US" dirty="0" smtClean="0"/>
              <a:t>to determine mean horizontal speed </a:t>
            </a:r>
            <a:r>
              <a:rPr lang="en-US" dirty="0"/>
              <a:t>and direction</a:t>
            </a:r>
          </a:p>
          <a:p>
            <a:endParaRPr lang="en-US" dirty="0" smtClean="0"/>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05000"/>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r.photos1.fotosearch.com/bthumb/CSP/CSP559/k5595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67201"/>
            <a:ext cx="1619250" cy="1619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800" y="5057776"/>
            <a:ext cx="306494" cy="369332"/>
          </a:xfrm>
          <a:prstGeom prst="rect">
            <a:avLst/>
          </a:prstGeom>
          <a:solidFill>
            <a:schemeClr val="bg1"/>
          </a:solidFill>
        </p:spPr>
        <p:txBody>
          <a:bodyPr wrap="none" rtlCol="0">
            <a:spAutoFit/>
          </a:bodyPr>
          <a:lstStyle/>
          <a:p>
            <a:r>
              <a:rPr lang="en-US" b="1" dirty="0" smtClean="0"/>
              <a:t>u</a:t>
            </a:r>
            <a:endParaRPr lang="en-US" b="1" dirty="0"/>
          </a:p>
        </p:txBody>
      </p:sp>
      <p:sp>
        <p:nvSpPr>
          <p:cNvPr id="7" name="TextBox 6"/>
          <p:cNvSpPr txBox="1"/>
          <p:nvPr/>
        </p:nvSpPr>
        <p:spPr>
          <a:xfrm>
            <a:off x="7713556" y="5051943"/>
            <a:ext cx="293670" cy="369332"/>
          </a:xfrm>
          <a:prstGeom prst="rect">
            <a:avLst/>
          </a:prstGeom>
          <a:solidFill>
            <a:schemeClr val="bg1"/>
          </a:solidFill>
        </p:spPr>
        <p:txBody>
          <a:bodyPr wrap="none" rtlCol="0">
            <a:spAutoFit/>
          </a:bodyPr>
          <a:lstStyle/>
          <a:p>
            <a:r>
              <a:rPr lang="en-US" b="1" dirty="0" smtClean="0"/>
              <a:t>v</a:t>
            </a:r>
            <a:endParaRPr lang="en-US" b="1" dirty="0"/>
          </a:p>
        </p:txBody>
      </p:sp>
      <p:sp>
        <p:nvSpPr>
          <p:cNvPr id="8" name="TextBox 7"/>
          <p:cNvSpPr txBox="1"/>
          <p:nvPr/>
        </p:nvSpPr>
        <p:spPr>
          <a:xfrm>
            <a:off x="7239000" y="4223268"/>
            <a:ext cx="356188" cy="369332"/>
          </a:xfrm>
          <a:prstGeom prst="rect">
            <a:avLst/>
          </a:prstGeom>
          <a:solidFill>
            <a:schemeClr val="bg1"/>
          </a:solidFill>
        </p:spPr>
        <p:txBody>
          <a:bodyPr wrap="none" rtlCol="0">
            <a:spAutoFit/>
          </a:bodyPr>
          <a:lstStyle/>
          <a:p>
            <a:r>
              <a:rPr lang="en-US" b="1" dirty="0" smtClean="0"/>
              <a:t>w</a:t>
            </a:r>
            <a:endParaRPr lang="en-US" b="1" dirty="0"/>
          </a:p>
        </p:txBody>
      </p:sp>
    </p:spTree>
    <p:extLst>
      <p:ext uri="{BB962C8B-B14F-4D97-AF65-F5344CB8AC3E}">
        <p14:creationId xmlns:p14="http://schemas.microsoft.com/office/powerpoint/2010/main" val="657028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 anemometer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257800" cy="4525963"/>
              </a:xfrm>
            </p:spPr>
            <p:txBody>
              <a:bodyPr>
                <a:normAutofit fontScale="77500" lnSpcReduction="20000"/>
              </a:bodyPr>
              <a:lstStyle/>
              <a:p>
                <a:r>
                  <a:rPr lang="en-US" dirty="0" smtClean="0"/>
                  <a:t>Drag </a:t>
                </a:r>
                <a:r>
                  <a:rPr lang="en-US" dirty="0"/>
                  <a:t>force: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𝑑</m:t>
                        </m:r>
                      </m:sub>
                    </m:sSub>
                    <m:r>
                      <a:rPr lang="en-US" i="1" dirty="0">
                        <a:latin typeface="Cambria Math"/>
                      </a:rPr>
                      <m:t>=.5</m:t>
                    </m:r>
                    <m:sSub>
                      <m:sSubPr>
                        <m:ctrlPr>
                          <a:rPr lang="en-US" i="1" dirty="0">
                            <a:latin typeface="Cambria Math"/>
                          </a:rPr>
                        </m:ctrlPr>
                      </m:sSubPr>
                      <m:e>
                        <m:r>
                          <a:rPr lang="en-US" i="1" dirty="0">
                            <a:latin typeface="Cambria Math"/>
                            <a:ea typeface="Cambria Math"/>
                          </a:rPr>
                          <m:t>𝜌</m:t>
                        </m:r>
                        <m:r>
                          <a:rPr lang="en-US" i="1" dirty="0">
                            <a:latin typeface="Cambria Math"/>
                          </a:rPr>
                          <m:t>𝑐</m:t>
                        </m:r>
                      </m:e>
                      <m:sub>
                        <m:r>
                          <a:rPr lang="en-US" i="1" dirty="0">
                            <a:latin typeface="Cambria Math"/>
                          </a:rPr>
                          <m:t>𝑑</m:t>
                        </m:r>
                      </m:sub>
                    </m:sSub>
                    <m:sSup>
                      <m:sSupPr>
                        <m:ctrlPr>
                          <a:rPr lang="en-US" i="1" dirty="0">
                            <a:latin typeface="Cambria Math"/>
                          </a:rPr>
                        </m:ctrlPr>
                      </m:sSupPr>
                      <m:e>
                        <m:r>
                          <a:rPr lang="en-US" i="1" dirty="0">
                            <a:latin typeface="Cambria Math"/>
                          </a:rPr>
                          <m:t>𝑣</m:t>
                        </m:r>
                      </m:e>
                      <m:sup>
                        <m:r>
                          <a:rPr lang="en-US" i="1" dirty="0">
                            <a:latin typeface="Cambria Math"/>
                          </a:rPr>
                          <m:t>2</m:t>
                        </m:r>
                      </m:sup>
                    </m:sSup>
                  </m:oMath>
                </a14:m>
                <a:endParaRPr lang="en-US" dirty="0"/>
              </a:p>
              <a:p>
                <a:r>
                  <a:rPr lang="en-US" dirty="0"/>
                  <a:t> </a:t>
                </a:r>
                <a14:m>
                  <m:oMath xmlns:m="http://schemas.openxmlformats.org/officeDocument/2006/math">
                    <m:sSub>
                      <m:sSubPr>
                        <m:ctrlPr>
                          <a:rPr lang="en-US" i="1" dirty="0">
                            <a:latin typeface="Cambria Math"/>
                          </a:rPr>
                        </m:ctrlPr>
                      </m:sSubPr>
                      <m:e>
                        <m:r>
                          <a:rPr lang="en-US" i="1" dirty="0">
                            <a:latin typeface="Cambria Math"/>
                          </a:rPr>
                          <m:t>𝑐</m:t>
                        </m:r>
                      </m:e>
                      <m:sub>
                        <m:r>
                          <a:rPr lang="en-US" i="1" dirty="0">
                            <a:latin typeface="Cambria Math"/>
                          </a:rPr>
                          <m:t>𝑑</m:t>
                        </m:r>
                      </m:sub>
                    </m:sSub>
                  </m:oMath>
                </a14:m>
                <a:r>
                  <a:rPr lang="en-US" dirty="0"/>
                  <a:t> is the drag coefficient  that depends on shape of device</a:t>
                </a:r>
              </a:p>
              <a:p>
                <a:r>
                  <a:rPr lang="en-US" dirty="0" smtClean="0"/>
                  <a:t>Drag force greater on cup side than smooth side</a:t>
                </a:r>
              </a:p>
              <a:p>
                <a:r>
                  <a:rPr lang="en-US" dirty="0" smtClean="0"/>
                  <a:t>R.M. Young Gill 3 cup</a:t>
                </a:r>
              </a:p>
              <a:p>
                <a:pPr lvl="1"/>
                <a:r>
                  <a:rPr lang="en-US" dirty="0" smtClean="0"/>
                  <a:t>Wind </a:t>
                </a:r>
                <a:r>
                  <a:rPr lang="en-US" dirty="0"/>
                  <a:t>Speed: 0-60 </a:t>
                </a:r>
                <a:r>
                  <a:rPr lang="en-US" dirty="0" smtClean="0"/>
                  <a:t>m/s</a:t>
                </a:r>
              </a:p>
              <a:p>
                <a:pPr lvl="1"/>
                <a:r>
                  <a:rPr lang="en-US" dirty="0" smtClean="0"/>
                  <a:t>Threshold</a:t>
                </a:r>
                <a:r>
                  <a:rPr lang="en-US" dirty="0"/>
                  <a:t>: 0.5 </a:t>
                </a:r>
                <a:r>
                  <a:rPr lang="en-US" dirty="0" smtClean="0"/>
                  <a:t>m/s (speed below which cup doesn’t turn)</a:t>
                </a:r>
              </a:p>
              <a:p>
                <a:pPr lvl="1"/>
                <a:r>
                  <a:rPr lang="en-US" dirty="0" smtClean="0"/>
                  <a:t>Wind </a:t>
                </a:r>
                <a:r>
                  <a:rPr lang="en-US" dirty="0"/>
                  <a:t>Speed Signal: DC voltage linearly proportional </a:t>
                </a:r>
                <a:br>
                  <a:rPr lang="en-US" dirty="0"/>
                </a:br>
                <a:r>
                  <a:rPr lang="en-US" dirty="0"/>
                  <a:t>to wind speed. 1800 RPM (2400 mV)=28.6 </a:t>
                </a:r>
                <a:r>
                  <a:rPr lang="en-US" dirty="0" smtClean="0"/>
                  <a:t>m/s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257800" cy="4525963"/>
              </a:xfrm>
              <a:blipFill rotWithShape="1">
                <a:blip r:embed="rId2"/>
                <a:stretch>
                  <a:fillRect l="-1622" t="-2426"/>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752600"/>
            <a:ext cx="2514600" cy="3086100"/>
          </a:xfrm>
          <a:prstGeom prst="rect">
            <a:avLst/>
          </a:prstGeom>
        </p:spPr>
      </p:pic>
    </p:spTree>
    <p:extLst>
      <p:ext uri="{BB962C8B-B14F-4D97-AF65-F5344CB8AC3E}">
        <p14:creationId xmlns:p14="http://schemas.microsoft.com/office/powerpoint/2010/main" val="222162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direction</a:t>
            </a:r>
            <a:endParaRPr lang="en-US" dirty="0"/>
          </a:p>
        </p:txBody>
      </p:sp>
      <p:sp>
        <p:nvSpPr>
          <p:cNvPr id="3" name="Content Placeholder 2"/>
          <p:cNvSpPr>
            <a:spLocks noGrp="1"/>
          </p:cNvSpPr>
          <p:nvPr>
            <p:ph idx="1"/>
          </p:nvPr>
        </p:nvSpPr>
        <p:spPr>
          <a:xfrm>
            <a:off x="457200" y="1600201"/>
            <a:ext cx="8458200" cy="1600200"/>
          </a:xfrm>
        </p:spPr>
        <p:txBody>
          <a:bodyPr>
            <a:normAutofit/>
          </a:bodyPr>
          <a:lstStyle/>
          <a:p>
            <a:r>
              <a:rPr lang="en-US" dirty="0" smtClean="0"/>
              <a:t>Potentiometer: </a:t>
            </a:r>
            <a:r>
              <a:rPr lang="en-US" dirty="0"/>
              <a:t>Variations in </a:t>
            </a:r>
            <a:r>
              <a:rPr lang="en-US" dirty="0" smtClean="0"/>
              <a:t>wind direction </a:t>
            </a:r>
            <a:r>
              <a:rPr lang="en-US" dirty="0"/>
              <a:t>produce a </a:t>
            </a:r>
            <a:r>
              <a:rPr lang="en-US" dirty="0" smtClean="0"/>
              <a:t>corresponding varying voltage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0"/>
            <a:ext cx="570547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1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Aerovanes</a:t>
            </a:r>
            <a:r>
              <a:rPr lang="en-US" dirty="0" smtClean="0"/>
              <a:t> (wind speed and direction)</a:t>
            </a:r>
            <a:endParaRPr lang="en-US" dirty="0"/>
          </a:p>
        </p:txBody>
      </p:sp>
      <p:sp>
        <p:nvSpPr>
          <p:cNvPr id="3" name="Content Placeholder 2"/>
          <p:cNvSpPr>
            <a:spLocks noGrp="1"/>
          </p:cNvSpPr>
          <p:nvPr>
            <p:ph idx="1"/>
          </p:nvPr>
        </p:nvSpPr>
        <p:spPr>
          <a:xfrm>
            <a:off x="457200" y="1600200"/>
            <a:ext cx="4267200" cy="4525963"/>
          </a:xfrm>
        </p:spPr>
        <p:txBody>
          <a:bodyPr>
            <a:normAutofit fontScale="70000" lnSpcReduction="20000"/>
          </a:bodyPr>
          <a:lstStyle/>
          <a:p>
            <a:r>
              <a:rPr lang="en-US" b="1" dirty="0" smtClean="0"/>
              <a:t>R.M. Young wind monitor</a:t>
            </a:r>
          </a:p>
          <a:p>
            <a:r>
              <a:rPr lang="en-US" b="1" dirty="0" smtClean="0"/>
              <a:t>Range</a:t>
            </a:r>
            <a:r>
              <a:rPr lang="en-US" b="1" dirty="0"/>
              <a:t>:</a:t>
            </a:r>
            <a:r>
              <a:rPr lang="en-US" dirty="0"/>
              <a:t> 0-100 </a:t>
            </a:r>
            <a:r>
              <a:rPr lang="en-US" dirty="0" smtClean="0"/>
              <a:t>m/s, 0- </a:t>
            </a:r>
            <a:r>
              <a:rPr lang="en-US" dirty="0"/>
              <a:t>360°</a:t>
            </a:r>
            <a:br>
              <a:rPr lang="en-US" dirty="0"/>
            </a:br>
            <a:r>
              <a:rPr lang="en-US" b="1" dirty="0" err="1"/>
              <a:t>Accuracy:</a:t>
            </a:r>
            <a:r>
              <a:rPr lang="en-US" dirty="0" err="1"/>
              <a:t>Wind</a:t>
            </a:r>
            <a:r>
              <a:rPr lang="en-US" dirty="0"/>
              <a:t> Speed: ±0.3 </a:t>
            </a:r>
            <a:r>
              <a:rPr lang="en-US" dirty="0" smtClean="0"/>
              <a:t>m/s, Wind </a:t>
            </a:r>
            <a:r>
              <a:rPr lang="en-US" dirty="0"/>
              <a:t>Direction: ±3 °</a:t>
            </a:r>
            <a:br>
              <a:rPr lang="en-US" dirty="0"/>
            </a:br>
            <a:r>
              <a:rPr lang="en-US" b="1" dirty="0" smtClean="0"/>
              <a:t>Threshold</a:t>
            </a:r>
            <a:r>
              <a:rPr lang="en-US" b="1" dirty="0"/>
              <a:t>:</a:t>
            </a:r>
            <a:r>
              <a:rPr lang="en-US" dirty="0"/>
              <a:t> Propeller: 1.0 m/s (2.2 mph) Vane: 1.1 m/s (2.4 mph) </a:t>
            </a:r>
            <a:br>
              <a:rPr lang="en-US" dirty="0"/>
            </a:br>
            <a:r>
              <a:rPr lang="en-US" b="1" dirty="0"/>
              <a:t>Signal Output:</a:t>
            </a:r>
            <a:r>
              <a:rPr lang="en-US" dirty="0"/>
              <a:t> Wind speed: magnetically induced AC voltage, 3 pulses per revolution. 1800 rpm (90 Hz) = 8.8 m/s (19.7 mph) Wind direction: DC voltage from conductive plastic potentiometer − resistance 10K </a:t>
            </a:r>
            <a:r>
              <a:rPr lang="el-GR" dirty="0"/>
              <a:t>Ω, </a:t>
            </a:r>
            <a:r>
              <a:rPr lang="en-US" dirty="0"/>
              <a:t>linearity 0.25%, </a:t>
            </a:r>
            <a:r>
              <a:rPr lang="en-US" dirty="0" smtClean="0"/>
              <a:t>life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223" y="2057400"/>
            <a:ext cx="2514600" cy="3086100"/>
          </a:xfrm>
          <a:prstGeom prst="rect">
            <a:avLst/>
          </a:prstGeom>
        </p:spPr>
      </p:pic>
    </p:spTree>
    <p:extLst>
      <p:ext uri="{BB962C8B-B14F-4D97-AF65-F5344CB8AC3E}">
        <p14:creationId xmlns:p14="http://schemas.microsoft.com/office/powerpoint/2010/main" val="2151593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zosensors.com/images/equipments/EquipmentImage_8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7937"/>
            <a:ext cx="2362200" cy="17775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ltrasonic Annemometer 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1318966" cy="2200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274638"/>
            <a:ext cx="5257800" cy="1143000"/>
          </a:xfrm>
        </p:spPr>
        <p:txBody>
          <a:bodyPr>
            <a:normAutofit fontScale="90000"/>
          </a:bodyPr>
          <a:lstStyle/>
          <a:p>
            <a:r>
              <a:rPr lang="en-US" dirty="0" smtClean="0"/>
              <a:t>2-D and 3-D Sonic Anemometers</a:t>
            </a:r>
            <a:endParaRPr lang="en-US" dirty="0"/>
          </a:p>
        </p:txBody>
      </p:sp>
      <p:sp>
        <p:nvSpPr>
          <p:cNvPr id="3" name="Content Placeholder 2"/>
          <p:cNvSpPr>
            <a:spLocks noGrp="1"/>
          </p:cNvSpPr>
          <p:nvPr>
            <p:ph idx="1"/>
          </p:nvPr>
        </p:nvSpPr>
        <p:spPr>
          <a:xfrm>
            <a:off x="460375" y="2057400"/>
            <a:ext cx="8229600" cy="4525963"/>
          </a:xfrm>
        </p:spPr>
        <p:txBody>
          <a:bodyPr>
            <a:normAutofit fontScale="85000" lnSpcReduction="20000"/>
          </a:bodyPr>
          <a:lstStyle/>
          <a:p>
            <a:r>
              <a:rPr lang="en-US" dirty="0"/>
              <a:t>measure wind speed based on the time of flight of sonic pulses between pairs of </a:t>
            </a:r>
            <a:r>
              <a:rPr lang="en-US" dirty="0" smtClean="0"/>
              <a:t>transducers</a:t>
            </a:r>
          </a:p>
          <a:p>
            <a:r>
              <a:rPr lang="en-US" dirty="0" smtClean="0"/>
              <a:t>Measurements </a:t>
            </a:r>
            <a:r>
              <a:rPr lang="en-US" dirty="0"/>
              <a:t>from pairs of transducers can be combined to yield a measurement of velocity in </a:t>
            </a:r>
            <a:r>
              <a:rPr lang="en-US" dirty="0" smtClean="0"/>
              <a:t>2-</a:t>
            </a:r>
            <a:r>
              <a:rPr lang="en-US" dirty="0"/>
              <a:t>, or 3-dimensional </a:t>
            </a:r>
            <a:r>
              <a:rPr lang="en-US" dirty="0" smtClean="0"/>
              <a:t>flow </a:t>
            </a:r>
          </a:p>
          <a:p>
            <a:r>
              <a:rPr lang="en-US" dirty="0" smtClean="0"/>
              <a:t>Suitable for measuring turbulent motions (e.g., 1Hz, cycle/sec)</a:t>
            </a:r>
          </a:p>
          <a:p>
            <a:r>
              <a:rPr lang="en-US" dirty="0" smtClean="0"/>
              <a:t>Also measure virtual temperature as need to correct for temperature dependence of speed of sound</a:t>
            </a:r>
          </a:p>
          <a:p>
            <a:r>
              <a:rPr lang="en-US" dirty="0" smtClean="0"/>
              <a:t>No moving </a:t>
            </a:r>
            <a:r>
              <a:rPr lang="en-US" dirty="0"/>
              <a:t>parts </a:t>
            </a:r>
            <a:r>
              <a:rPr lang="en-US" dirty="0" smtClean="0"/>
              <a:t>but tips can get rimed</a:t>
            </a:r>
          </a:p>
          <a:p>
            <a:r>
              <a:rPr lang="en-US" dirty="0" smtClean="0"/>
              <a:t>Wind measurements affected by precipitation</a:t>
            </a:r>
          </a:p>
          <a:p>
            <a:pPr marL="0" indent="0">
              <a:buNone/>
            </a:pPr>
            <a:endParaRPr lang="en-US" dirty="0"/>
          </a:p>
        </p:txBody>
      </p:sp>
      <p:sp>
        <p:nvSpPr>
          <p:cNvPr id="4" name="AutoShape 4" descr="data:image/jpeg;base64,/9j/4AAQSkZJRgABAQAAAQABAAD/2wCEAAkGBxQSEhUUExQVFBUXGBcXFxcYFxkUGBQUFxccFhcXFRgZHCggGBolHBcXITEhJSkrLi4uFx8zODMsNygtLisBCgoKDg0OGhAQFy0kHCQsMS0sLCw3MCwvLCwsLSwsLDAsLCwsLCwsLCwrLCwsLCwsLCwsLCwsLCssLCwsKywsLP/AABEIAOwAkAMBIgACEQEDEQH/xAAbAAABBQEBAAAAAAAAAAAAAAADAAIEBQYHAf/EAD8QAAIBAgIHBQUGBQMFAQAAAAECAAMRBCEFBhIxQVFxIjJhkbETFIGhwQcjQnLR8BUzUpLhYoKiQ0Sy0vEW/8QAGAEBAQEBAQAAAAAAAAAAAAAAAAIBAwT/xAAiEQEBAAICAgICAwAAAAAAAAAAAQIRAyESQRMxUWEUIrH/2gAMAwEAAhEDEQA/AO4xRRQFFB1KwXrygWrMf9PzMCVBNiFHEesileefWe2gGOLXx8ow43kp+UG0GYboY44/0fP/ABG/xE/0f8v8QMY8MSf4lzQ+YMcukl4hh8P0kEzyBbU8UjbmHpDSitH03K7iRAuopCp4w/iHxH6SXTcMLg3gOiiigKAxNbZyG8/KHlXt7TE+Nh0EAqj5wlo0CE+XOYqI2KxKUxeo6IObMFv0vv8A8wdDH03pmpTdXQXuym47IuZzbT2NONxTFadSqigoioCTbg+QNrnPoIzVTSxw/vOHqdnbp1LA5FaqqQRbhcZfAT1fx/6733+HD5e2xwmuWHrLWamKjCjT9o11C3XkLnfKV/tEBVnp4OsyL3n2hsr+YhSB5yg1Sw7+6Y+yOS1FFUBGJYknJRbM9JHpau4psEdmlWDe3zp2ZPaU2QWfZNtqzC1/Gdpw8ctl/MR8mdjVYj7QEGGWulEk+19kyM4XZOxt3DAG4tbgN8BR+0VTh6lVqFmWoiCmKl9oOC21tbGVtk8JV6a0HiXwOFpU8IyujVTVUWHbsFVzc/izkZ9Sq5xhX2Le77e1t5bOxbatkefZ+MzHj4dd/wCtuWbY6p60DHGoBSNP2ex+Pbvt7WQyFu785GxmvmFp1XpkVDsEgsoDKSN9s75Hw4TLaBo4zB4fE2w1cVavs1WyFtgWfbbs33XAHiZDwuqOK92ersqAy3KPcVQqEnIEXBPLeco+Hj8ru9ejzy1+3UcTpSlTprUdwqPbZY7jtC4+V4bB46nV/l1Ef8rBvlOVnS4q6NFJm7dKsgAvvpsGK+WY8o4Yeww4RAlR1DCoGYFyTsi98lIPESP4093235XX1MdtlTcfEcxIWCw7qbu5YlVDDgHAzI+cluJ5bNOyzpuGAI4x0g6Jbskcj6ydMClPh/qZcEyowm4QJSwGl6QeiyszqpsGKWBCk2OZ3DPPwvDiGqUQylTmCLEHiCMwfOJ02/WmX0dVoYVWWjTIu3auxJI7tNieCtc26GFOkDZmp4dVcjazRn9qSxB2XQeF7nmOs0HuqqDZV3Abt6ruHQTza8pdy32jSjo+9AsSxNtnZUqAG+9cNxuOxsnykejTxrZVDsrltbJUEGzX2GANl7u8XmiJnhmeX6PFlcPorELYqxUqHABcXO0KebWuu12X7Qy3G2ZjsTo/EMSdpwAW2FaoCbFUsGtv7StxM0kbN863xiiWniiygswBP3jfdm2e+jlktv6gTu8Z5iveGFG11f7wOQQguB2Gbstv37MvGEYRM8v0aZQ12YVhVSm5RXbtUgRdH2bbgQpU3FyTxvCY7A0HKI1EWDvRpbDlCpBBseAB3jl8ZpTnvgXwiMblAWPG2eW7MZ3ylTkT4j4WrtKDnyz33GRvbjcQpg8PTCqAN3nvzJMI05rE0Se8On1ljKvRZ7bdPrLSA2puPQyswu4SyrHst0PpK7DjIQJNIZwr0esYl+H6whHP5wPTV6esjva+UeW6eRjP3wgNinpjc/CB4SYNo9jBmB5nGlo4wZaB4Z6sbfwivAOImjae6PgeaOP3nwP0lrKjB5VB++Et4AcW1lPjl5yJSEJpH8PUwXtFVbsQo5k2gGVTHmn1mex+t9GlkLsfiL9Ba8iaM09XxNTZCikuyTe2fS2Z9IGyc5SBVxCL3nRerKPrKLT+DYU2Y1ahIHAgDynMND6cpVTsVOy4JGZJDWNsr7j4QOw1dN4dd9en8Df0kWvrXg071dR8CPWc40xhaj0ytFgjHjbPZ42PCUlD7P67dog1DzDB/WxnTDDy9puWnWv/ANjgzmKt7cQCYwa44Q5e1+UxmD1ZdVK+71cxa+wcj5T3EagVWbsq1rb9nZ+B2yJ3nBx+8nP5Mvw3I1jw5/Gf7W/SOXTNA/8AVX43HqJjsPqumEBL1QDbJFbbJPjbICBFW2/L5Tz54yXUu3TG2zuN9SxSN3XU9GBhgZSaoVFqJUuFazDPI2yvAa3s1CmalHssOtvK8nSmkWEt+zOd6G1wqmwcgHxzU/UTV4TWFT312fEZrMFo9TZYEDMS5pvcAjjnKGpUDC6kEcxLnAj7tekCDp/Eimqsc99hzNpzPWLWJ2q+yB7eVzwW+5VHOdN1hwJq0uzmym4HPmJyjTOiD7T2q3vcE5biMrHwgWGj9HhBc5sd5Ocl6jYrEvjqq1aYSkqMKdsyTcWJO8kjllIr6Qp0kDVaiJ1OZ/KN5+EhYTX6nRctRovWNiBf7tc/M/KXjjb9Rlsn26HrG33L/lM5FgNWqoV32QRcEcSb3OQtJul/tAxNZSCtKkDlZVLG35mJHylFW1hx9ayjE1yLWAQ2sBlbsAT0cWGeHpyzyxy9o+N03iMO4RVcHgHHZ8mm+0djkUKXqIrWG1stYA8bXO6YXDaqYnENdqeIYneSrerSZX+zfEWGzh6reUZ8O+7ZCZydduxLpDCqpviafxroPleZbWfWKglildXF7ECsrZfBpzs/Znjvw4N/7qY9WjG+zXSI3YNv76X/ALzjeOT26y7W+ndLu4T3WpTsb7ZJBbwG/Ib5WrhcQ2bUzU8VYP8AWQ2+z/SI/wCxq+dM+jwLar4+nmcHiF6Ix/8AEmXjZiyzbq/2XgolcOhpkuhAbLaGyQSLy/1lw3tKFRRa+ybX3X8fCcL94xVPvpXS39QqLbzEs9G624pQyCoHVgVK1O1kRbI3BBm3C55bid+M1VpidGmnb7xXNu0FzA6HiYfCaWNLJjcdZU+2qle58RnKrE0qrmxBz3AZ38pGeOW95Nxs106lojSYYbVNrjjyM6Lo9r00PMTkmomr9Z1CDJb3d+C+A5mdgo0gqhRuAAHwnFZzMALnITkmumvdKtU9jgKft6l7GqilrnkgHf8AzbpsdfsJWxKUsLSc01qlvauOFJALjxuWAtxh9W9XsPgkCYamF/qc5u55s5zPTdKmp3WOZ6J+znG1z7SuEoX41Ttv/Yt7fEia/BfZphl/nVatXwUikv8Ax7Xzm7SjzzhQJd5cvV0nwjPYLVDBUu5had+bD2h83uZcU8MFHZRV6AD0ElRTnbb9q0HZucG188zJF4MtbePCY1GMaV8Z7PYAnWMzhakFAFUvxz6yuxmi6NX+ZQpP1RT9Ly0fdBwM4+rGGHcV6J/0Mbf2PdZFxGrVx2SlXr9046G9vSbJRA1cIrcLdMpc5Mp7T4xVaI1nWhs0MUDS/CrsAo8Nu2X+4ZTYAzIaTwIdDTrKKtI5ENw6EZqfES91dplKCoWL7HZBO8qO7fxtYfCTbK2DaUp3UMN6+h3+g8o2kZKxI7DdD6SHROUxqdS3R8HRaEgKKKKAjA1e7ffuhNoboOvuEABiinkBlWDj3jIA6hjI5jGEwDI0cYOmY87oAK0sdFIBTFvEysqy5wfcXoPSA+r3T0PpIFA5eUsH3HpK3DHIdIE3D/v9+UPI+H3w4MD2KNLiMNYc4D35W3wNdvDpFtjftfLd5xr1V4kwGTwmMasvODfEDnAcxjGMYa4g2rCB7GMZ41YQXtBzgSgY++UAjjnCwBVTLrC9xeg9JS1TLvD91eg9IDyJVYdrCW0yOOxTKSm4gnygXNTGqvG0hVNMLwF/lKMsTmZ6h4GBZnSrsbKAILSOMqJSeoWPZUnIDh1htF4cEmXiUktYqCDkb53+EDnZ0xWbDVKwqAFTlTN/aP4rYA2z5Su0JrLVO1UrIyKpsdssL33EA7xN7pDVrDVGBIcWIbZDsFJG66Xtw3R9HQOHBuae3nftkvn0MBUsGaqq6r2WAI6GNfRbDhLhsRbIC0ijHXO75wKqpo9uUiVcKw5j4maI1LyDXrjkf31gZ2q7rxMF763O8sNIISCQD5fpM4cUVLbYyClr+A5wLlMS1oelpR137pnsLpAPhqtdQXRACzk7BW/Jb53kbV3TgxAZkVyisFZrghWIJAIvcXseFsoG6oY0VJqaPdHQekwWAoM1RQm8+nOb9RYWgeyu0rola2fdcbj9CJYxQMVidEVqZzUsOBXMfHiJFp7ROyBnyzuR4+E38i6QQbBNhfnArMHQCjL4yfItLdCkwHtvnheeMbxsDxpAQ5nrJjtwkBTnAmI0hOc5JptIrQPUXfI38OpsvaQG4seZByteS6Rj1GX75wMO+pm9KBqKrb1ADgbwO9u/xL/QGo7UlsSFvbaOW29uLBcrzUaDGT9R9ZaQIejtG06IsgzO8nMmTIooCiiigKR8d3DJEBjFujdIFdSOUfeUdbSWzBU8dUc2T9/pA0DvaC95XiT8P/srPd6jd6oB0zkhMDTtmxJ8b/QwC1MUvC/xtIftRffJAwdHj6E/WBxeFoWyDX5jL6wHnEADMyG2NWQq2GTgXHxvIb4Vj3CTAvcPjlvvk092Yb3kq2y4Knmd3nwlv/EaoGzkR0zgbPQ34+o+sspU6uEmntHju8bcZbQFFFFAUUUUBRRRQKDSergclqRCk71PdPS26VtDAvRJV7XOeRvfh9JsZSaX/mj8o9TAjiCYx7OOcjF4BLwNYxbUFWbKBGYSTgqYvIoqD/V5SZhKq33+YMDzHaPD2uLy0wOrKrnUba8BkP1MHkbWIOfCaSB4qgCwFgNwHCexRQFFFFAUUUUBRRRQFKDTf80flHqZfzP6eP3o/KPUwIt5FNSPZpCZ84B9rOBrVMjPPaQNdsoHgaTsG2cqkaWOAOcC2YZg8efGaWZtuE0kBRCNPKOgKKKKAooooCiiigKZXWzFinUW4JJXcOpmqkfG4KnVFqihhw8Oh4QOXV9ZahJ2EQC5G0xJuRkbCRP4pW5qOifqZ0mlqnhQ217O58SSPKWNHRtFe7SQf7RA5EcdXO4n4Ksi18dX4u/kv6Tt6qBuAEdA4L/Eqw3OfiFkzAafxCsOyrfCdpqUFbvKp6gGRa2hcO2+jT/tA9IGOwGnNsDaTy59DN4zWAA3ndl8zAYXRlKnmiKDz3nzMJhhcsx33I6AcB4QDKLT2KKAoooo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4369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fontScale="90000"/>
          </a:bodyPr>
          <a:lstStyle/>
          <a:p>
            <a:r>
              <a:rPr lang="en-US" dirty="0" smtClean="0"/>
              <a:t>Acoustic Resonance Anemometers</a:t>
            </a:r>
            <a:endParaRPr lang="en-US" dirty="0"/>
          </a:p>
        </p:txBody>
      </p:sp>
      <p:sp>
        <p:nvSpPr>
          <p:cNvPr id="3" name="Content Placeholder 2"/>
          <p:cNvSpPr>
            <a:spLocks noGrp="1"/>
          </p:cNvSpPr>
          <p:nvPr>
            <p:ph idx="1"/>
          </p:nvPr>
        </p:nvSpPr>
        <p:spPr>
          <a:xfrm>
            <a:off x="457199" y="1600200"/>
            <a:ext cx="8448675" cy="3352799"/>
          </a:xfrm>
        </p:spPr>
        <p:txBody>
          <a:bodyPr>
            <a:normAutofit fontScale="92500" lnSpcReduction="10000"/>
          </a:bodyPr>
          <a:lstStyle/>
          <a:p>
            <a:r>
              <a:rPr lang="en-US" sz="2600" dirty="0" smtClean="0"/>
              <a:t>resonating </a:t>
            </a:r>
            <a:r>
              <a:rPr lang="en-US" sz="2600" dirty="0"/>
              <a:t>acoustic (ultrasonic) waves within a small </a:t>
            </a:r>
            <a:r>
              <a:rPr lang="en-US" sz="2600" dirty="0" smtClean="0"/>
              <a:t>cavity </a:t>
            </a:r>
          </a:p>
          <a:p>
            <a:r>
              <a:rPr lang="en-US" sz="2600" dirty="0" smtClean="0"/>
              <a:t>Array of </a:t>
            </a:r>
            <a:r>
              <a:rPr lang="en-US" sz="2600" dirty="0"/>
              <a:t>ultrasonic </a:t>
            </a:r>
            <a:r>
              <a:rPr lang="en-US" sz="2600" dirty="0" smtClean="0"/>
              <a:t>transducers inside cavity, </a:t>
            </a:r>
            <a:r>
              <a:rPr lang="en-US" sz="2600" dirty="0"/>
              <a:t>which </a:t>
            </a:r>
            <a:r>
              <a:rPr lang="en-US" sz="2600" dirty="0" smtClean="0"/>
              <a:t>separate </a:t>
            </a:r>
            <a:r>
              <a:rPr lang="en-US" sz="2600" dirty="0"/>
              <a:t>standing-wave patterns at ultrasonic </a:t>
            </a:r>
            <a:r>
              <a:rPr lang="en-US" sz="2600" dirty="0" smtClean="0"/>
              <a:t>frequencies </a:t>
            </a:r>
          </a:p>
          <a:p>
            <a:r>
              <a:rPr lang="en-US" sz="2600" dirty="0" smtClean="0"/>
              <a:t>Are less accurate than other sonic sensors but:</a:t>
            </a:r>
          </a:p>
          <a:p>
            <a:pPr lvl="1"/>
            <a:r>
              <a:rPr lang="en-US" sz="2600" dirty="0" smtClean="0"/>
              <a:t>cost considerably less</a:t>
            </a:r>
          </a:p>
          <a:p>
            <a:pPr lvl="1"/>
            <a:r>
              <a:rPr lang="en-US" sz="2600" dirty="0" smtClean="0"/>
              <a:t>More compact, less likely to break</a:t>
            </a:r>
          </a:p>
          <a:p>
            <a:pPr lvl="1"/>
            <a:r>
              <a:rPr lang="en-US" sz="2600" dirty="0" smtClean="0"/>
              <a:t>Suitable for measuring winds when mounted on moving vehicles</a:t>
            </a:r>
            <a:endParaRPr lang="en-US" sz="2600" dirty="0"/>
          </a:p>
          <a:p>
            <a:endParaRPr lang="en-US" dirty="0" smtClean="0"/>
          </a:p>
        </p:txBody>
      </p:sp>
      <p:sp>
        <p:nvSpPr>
          <p:cNvPr id="4" name="AutoShape 4" descr="data:image/jpeg;base64,/9j/4AAQSkZJRgABAQAAAQABAAD/2wCEAAkGBxQSEhUUExQVFBUXGBcXFxcYFxkUGBQUFxccFhcXFRgZHCggGBolHBcXITEhJSkrLi4uFx8zODMsNygtLisBCgoKDg0OGhAQFy0kHCQsMS0sLCw3MCwvLCwsLSwsLDAsLCwsLCwsLCwrLCwsLCwsLCwsLCwsLCssLCwsKywsLP/AABEIAOwAkAMBIgACEQEDEQH/xAAbAAABBQEBAAAAAAAAAAAAAAADAAIEBQYHAf/EAD8QAAIBAgIHBQUGBQMFAQAAAAECAAMRBCEFBhIxQVFxIjJhkbETFIGhwQcjQnLR8BUzUpLhYoKiQ0Sy0vEW/8QAGAEBAQEBAQAAAAAAAAAAAAAAAAIBAwT/xAAiEQEBAAICAgICAwAAAAAAAAAAAQIRAyESQRMxUWEUIrH/2gAMAwEAAhEDEQA/AO4xRRQFFB1KwXrygWrMf9PzMCVBNiFHEesileefWe2gGOLXx8ow43kp+UG0GYboY44/0fP/ABG/xE/0f8v8QMY8MSf4lzQ+YMcukl4hh8P0kEzyBbU8UjbmHpDSitH03K7iRAuopCp4w/iHxH6SXTcMLg3gOiiigKAxNbZyG8/KHlXt7TE+Nh0EAqj5wlo0CE+XOYqI2KxKUxeo6IObMFv0vv8A8wdDH03pmpTdXQXuym47IuZzbT2NONxTFadSqigoioCTbg+QNrnPoIzVTSxw/vOHqdnbp1LA5FaqqQRbhcZfAT1fx/6733+HD5e2xwmuWHrLWamKjCjT9o11C3XkLnfKV/tEBVnp4OsyL3n2hsr+YhSB5yg1Sw7+6Y+yOS1FFUBGJYknJRbM9JHpau4psEdmlWDe3zp2ZPaU2QWfZNtqzC1/Gdpw8ctl/MR8mdjVYj7QEGGWulEk+19kyM4XZOxt3DAG4tbgN8BR+0VTh6lVqFmWoiCmKl9oOC21tbGVtk8JV6a0HiXwOFpU8IyujVTVUWHbsFVzc/izkZ9Sq5xhX2Le77e1t5bOxbatkefZ+MzHj4dd/wCtuWbY6p60DHGoBSNP2ex+Pbvt7WQyFu785GxmvmFp1XpkVDsEgsoDKSN9s75Hw4TLaBo4zB4fE2w1cVavs1WyFtgWfbbs33XAHiZDwuqOK92ersqAy3KPcVQqEnIEXBPLeco+Hj8ru9ejzy1+3UcTpSlTprUdwqPbZY7jtC4+V4bB46nV/l1Ef8rBvlOVnS4q6NFJm7dKsgAvvpsGK+WY8o4Yeww4RAlR1DCoGYFyTsi98lIPESP4093235XX1MdtlTcfEcxIWCw7qbu5YlVDDgHAzI+cluJ5bNOyzpuGAI4x0g6Jbskcj6ydMClPh/qZcEyowm4QJSwGl6QeiyszqpsGKWBCk2OZ3DPPwvDiGqUQylTmCLEHiCMwfOJ02/WmX0dVoYVWWjTIu3auxJI7tNieCtc26GFOkDZmp4dVcjazRn9qSxB2XQeF7nmOs0HuqqDZV3Abt6ruHQTza8pdy32jSjo+9AsSxNtnZUqAG+9cNxuOxsnykejTxrZVDsrltbJUEGzX2GANl7u8XmiJnhmeX6PFlcPorELYqxUqHABcXO0KebWuu12X7Qy3G2ZjsTo/EMSdpwAW2FaoCbFUsGtv7StxM0kbN863xiiWniiygswBP3jfdm2e+jlktv6gTu8Z5iveGFG11f7wOQQguB2Gbstv37MvGEYRM8v0aZQ12YVhVSm5RXbtUgRdH2bbgQpU3FyTxvCY7A0HKI1EWDvRpbDlCpBBseAB3jl8ZpTnvgXwiMblAWPG2eW7MZ3ylTkT4j4WrtKDnyz33GRvbjcQpg8PTCqAN3nvzJMI05rE0Se8On1ljKvRZ7bdPrLSA2puPQyswu4SyrHst0PpK7DjIQJNIZwr0esYl+H6whHP5wPTV6esjva+UeW6eRjP3wgNinpjc/CB4SYNo9jBmB5nGlo4wZaB4Z6sbfwivAOImjae6PgeaOP3nwP0lrKjB5VB++Et4AcW1lPjl5yJSEJpH8PUwXtFVbsQo5k2gGVTHmn1mex+t9GlkLsfiL9Ba8iaM09XxNTZCikuyTe2fS2Z9IGyc5SBVxCL3nRerKPrKLT+DYU2Y1ahIHAgDynMND6cpVTsVOy4JGZJDWNsr7j4QOw1dN4dd9en8Df0kWvrXg071dR8CPWc40xhaj0ytFgjHjbPZ42PCUlD7P67dog1DzDB/WxnTDDy9puWnWv/ANjgzmKt7cQCYwa44Q5e1+UxmD1ZdVK+71cxa+wcj5T3EagVWbsq1rb9nZ+B2yJ3nBx+8nP5Mvw3I1jw5/Gf7W/SOXTNA/8AVX43HqJjsPqumEBL1QDbJFbbJPjbICBFW2/L5Tz54yXUu3TG2zuN9SxSN3XU9GBhgZSaoVFqJUuFazDPI2yvAa3s1CmalHssOtvK8nSmkWEt+zOd6G1wqmwcgHxzU/UTV4TWFT312fEZrMFo9TZYEDMS5pvcAjjnKGpUDC6kEcxLnAj7tekCDp/Eimqsc99hzNpzPWLWJ2q+yB7eVzwW+5VHOdN1hwJq0uzmym4HPmJyjTOiD7T2q3vcE5biMrHwgWGj9HhBc5sd5Ocl6jYrEvjqq1aYSkqMKdsyTcWJO8kjllIr6Qp0kDVaiJ1OZ/KN5+EhYTX6nRctRovWNiBf7tc/M/KXjjb9Rlsn26HrG33L/lM5FgNWqoV32QRcEcSb3OQtJul/tAxNZSCtKkDlZVLG35mJHylFW1hx9ayjE1yLWAQ2sBlbsAT0cWGeHpyzyxy9o+N03iMO4RVcHgHHZ8mm+0djkUKXqIrWG1stYA8bXO6YXDaqYnENdqeIYneSrerSZX+zfEWGzh6reUZ8O+7ZCZydduxLpDCqpviafxroPleZbWfWKglildXF7ECsrZfBpzs/Znjvw4N/7qY9WjG+zXSI3YNv76X/ALzjeOT26y7W+ndLu4T3WpTsb7ZJBbwG/Ib5WrhcQ2bUzU8VYP8AWQ2+z/SI/wCxq+dM+jwLar4+nmcHiF6Ix/8AEmXjZiyzbq/2XgolcOhpkuhAbLaGyQSLy/1lw3tKFRRa+ybX3X8fCcL94xVPvpXS39QqLbzEs9G624pQyCoHVgVK1O1kRbI3BBm3C55bid+M1VpidGmnb7xXNu0FzA6HiYfCaWNLJjcdZU+2qle58RnKrE0qrmxBz3AZ38pGeOW95Nxs106lojSYYbVNrjjyM6Lo9r00PMTkmomr9Z1CDJb3d+C+A5mdgo0gqhRuAAHwnFZzMALnITkmumvdKtU9jgKft6l7GqilrnkgHf8AzbpsdfsJWxKUsLSc01qlvauOFJALjxuWAtxh9W9XsPgkCYamF/qc5u55s5zPTdKmp3WOZ6J+znG1z7SuEoX41Ttv/Yt7fEia/BfZphl/nVatXwUikv8Ax7Xzm7SjzzhQJd5cvV0nwjPYLVDBUu5had+bD2h83uZcU8MFHZRV6AD0ElRTnbb9q0HZucG188zJF4MtbePCY1GMaV8Z7PYAnWMzhakFAFUvxz6yuxmi6NX+ZQpP1RT9Ly0fdBwM4+rGGHcV6J/0Mbf2PdZFxGrVx2SlXr9046G9vSbJRA1cIrcLdMpc5Mp7T4xVaI1nWhs0MUDS/CrsAo8Nu2X+4ZTYAzIaTwIdDTrKKtI5ENw6EZqfES91dplKCoWL7HZBO8qO7fxtYfCTbK2DaUp3UMN6+h3+g8o2kZKxI7DdD6SHROUxqdS3R8HRaEgKKKKAjA1e7ffuhNoboOvuEABiinkBlWDj3jIA6hjI5jGEwDI0cYOmY87oAK0sdFIBTFvEysqy5wfcXoPSA+r3T0PpIFA5eUsH3HpK3DHIdIE3D/v9+UPI+H3w4MD2KNLiMNYc4D35W3wNdvDpFtjftfLd5xr1V4kwGTwmMasvODfEDnAcxjGMYa4g2rCB7GMZ41YQXtBzgSgY++UAjjnCwBVTLrC9xeg9JS1TLvD91eg9IDyJVYdrCW0yOOxTKSm4gnygXNTGqvG0hVNMLwF/lKMsTmZ6h4GBZnSrsbKAILSOMqJSeoWPZUnIDh1htF4cEmXiUktYqCDkb53+EDnZ0xWbDVKwqAFTlTN/aP4rYA2z5Su0JrLVO1UrIyKpsdssL33EA7xN7pDVrDVGBIcWIbZDsFJG66Xtw3R9HQOHBuae3nftkvn0MBUsGaqq6r2WAI6GNfRbDhLhsRbIC0ijHXO75wKqpo9uUiVcKw5j4maI1LyDXrjkf31gZ2q7rxMF763O8sNIISCQD5fpM4cUVLbYyClr+A5wLlMS1oelpR137pnsLpAPhqtdQXRACzk7BW/Jb53kbV3TgxAZkVyisFZrghWIJAIvcXseFsoG6oY0VJqaPdHQekwWAoM1RQm8+nOb9RYWgeyu0rola2fdcbj9CJYxQMVidEVqZzUsOBXMfHiJFp7ROyBnyzuR4+E38i6QQbBNhfnArMHQCjL4yfItLdCkwHtvnheeMbxsDxpAQ5nrJjtwkBTnAmI0hOc5JptIrQPUXfI38OpsvaQG4seZByteS6Rj1GX75wMO+pm9KBqKrb1ADgbwO9u/xL/QGo7UlsSFvbaOW29uLBcrzUaDGT9R9ZaQIejtG06IsgzO8nMmTIooCiiigKR8d3DJEBjFujdIFdSOUfeUdbSWzBU8dUc2T9/pA0DvaC95XiT8P/srPd6jd6oB0zkhMDTtmxJ8b/QwC1MUvC/xtIftRffJAwdHj6E/WBxeFoWyDX5jL6wHnEADMyG2NWQq2GTgXHxvIb4Vj3CTAvcPjlvvk092Yb3kq2y4Knmd3nwlv/EaoGzkR0zgbPQ34+o+sspU6uEmntHju8bcZbQFFFFAUUUUBRRRQKDSergclqRCk71PdPS26VtDAvRJV7XOeRvfh9JsZSaX/mj8o9TAjiCYx7OOcjF4BLwNYxbUFWbKBGYSTgqYvIoqD/V5SZhKq33+YMDzHaPD2uLy0wOrKrnUba8BkP1MHkbWIOfCaSB4qgCwFgNwHCexRQFFFFAUUUUBRRRQFKDTf80flHqZfzP6eP3o/KPUwIt5FNSPZpCZ84B9rOBrVMjPPaQNdsoHgaTsG2cqkaWOAOcC2YZg8efGaWZtuE0kBRCNPKOgKKKKAooooCiiigKZXWzFinUW4JJXcOpmqkfG4KnVFqihhw8Oh4QOXV9ZahJ2EQC5G0xJuRkbCRP4pW5qOifqZ0mlqnhQ217O58SSPKWNHRtFe7SQf7RA5EcdXO4n4Ksi18dX4u/kv6Tt6qBuAEdA4L/Eqw3OfiFkzAafxCsOyrfCdpqUFbvKp6gGRa2hcO2+jT/tA9IGOwGnNsDaTy59DN4zWAA3ndl8zAYXRlKnmiKDz3nzMJhhcsx33I6AcB4QDKLT2KKAoooo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tecnautic.com/images/pb1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7" y="7937"/>
            <a:ext cx="1039706" cy="17097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ile:Principle of Acoustic Resonance Anemo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4572000"/>
            <a:ext cx="3800475" cy="191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45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constant</a:t>
            </a:r>
            <a:endParaRPr lang="en-US" dirty="0"/>
          </a:p>
        </p:txBody>
      </p:sp>
      <p:sp>
        <p:nvSpPr>
          <p:cNvPr id="3" name="Content Placeholder 2"/>
          <p:cNvSpPr>
            <a:spLocks noGrp="1"/>
          </p:cNvSpPr>
          <p:nvPr>
            <p:ph idx="1"/>
          </p:nvPr>
        </p:nvSpPr>
        <p:spPr/>
        <p:txBody>
          <a:bodyPr>
            <a:normAutofit lnSpcReduction="10000"/>
          </a:bodyPr>
          <a:lstStyle/>
          <a:p>
            <a:r>
              <a:rPr lang="en-US" dirty="0" smtClean="0"/>
              <a:t>Hysteresis of some wind sensors can be substantial (cups speed up faster than they slow down)</a:t>
            </a:r>
          </a:p>
          <a:p>
            <a:r>
              <a:rPr lang="en-US" dirty="0" smtClean="0"/>
              <a:t>Convention for wind sensors is to use distance constant rather than time response (</a:t>
            </a:r>
            <a:r>
              <a:rPr lang="el-GR" dirty="0" smtClean="0"/>
              <a:t>τ</a:t>
            </a:r>
            <a:r>
              <a:rPr lang="en-US" dirty="0" smtClean="0"/>
              <a:t>)</a:t>
            </a:r>
          </a:p>
          <a:p>
            <a:r>
              <a:rPr lang="en-US" dirty="0"/>
              <a:t>d</a:t>
            </a:r>
            <a:r>
              <a:rPr lang="en-US" dirty="0" smtClean="0"/>
              <a:t> (distance constant) = </a:t>
            </a:r>
            <a:r>
              <a:rPr lang="el-GR" dirty="0" smtClean="0"/>
              <a:t>τ</a:t>
            </a:r>
            <a:r>
              <a:rPr lang="en-US" dirty="0" smtClean="0"/>
              <a:t> v</a:t>
            </a:r>
          </a:p>
          <a:p>
            <a:r>
              <a:rPr lang="en-US" dirty="0" smtClean="0"/>
              <a:t>So, “distance” anemometer takes to drop to 37% of original speed for </a:t>
            </a:r>
            <a:r>
              <a:rPr lang="el-GR" dirty="0"/>
              <a:t>τ</a:t>
            </a:r>
            <a:r>
              <a:rPr lang="en-US" dirty="0"/>
              <a:t> </a:t>
            </a:r>
            <a:r>
              <a:rPr lang="en-US" dirty="0" smtClean="0"/>
              <a:t>= 1 sec and v = 10 m/s is 10 m</a:t>
            </a:r>
            <a:endParaRPr lang="en-US" dirty="0"/>
          </a:p>
        </p:txBody>
      </p:sp>
    </p:spTree>
    <p:extLst>
      <p:ext uri="{BB962C8B-B14F-4D97-AF65-F5344CB8AC3E}">
        <p14:creationId xmlns:p14="http://schemas.microsoft.com/office/powerpoint/2010/main" val="953098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a:p>
        </p:txBody>
      </p:sp>
      <p:sp>
        <p:nvSpPr>
          <p:cNvPr id="3" name="Content Placeholder 2"/>
          <p:cNvSpPr>
            <a:spLocks noGrp="1"/>
          </p:cNvSpPr>
          <p:nvPr>
            <p:ph idx="1"/>
          </p:nvPr>
        </p:nvSpPr>
        <p:spPr/>
        <p:txBody>
          <a:bodyPr/>
          <a:lstStyle/>
          <a:p>
            <a:r>
              <a:rPr lang="en-US" dirty="0" smtClean="0"/>
              <a:t>Automated observations require sensors that can convert environmental state into electronic signals</a:t>
            </a:r>
          </a:p>
          <a:p>
            <a:r>
              <a:rPr lang="en-US" dirty="0" smtClean="0"/>
              <a:t>Constantly evolving technologies for nearly all types of sensors</a:t>
            </a:r>
          </a:p>
          <a:p>
            <a:r>
              <a:rPr lang="en-US" dirty="0" smtClean="0"/>
              <a:t>Some sensors are becoming very inexpensive but accuracy of those sensors can be an issue</a:t>
            </a:r>
            <a:endParaRPr lang="en-US" dirty="0"/>
          </a:p>
        </p:txBody>
      </p:sp>
    </p:spTree>
    <p:extLst>
      <p:ext uri="{BB962C8B-B14F-4D97-AF65-F5344CB8AC3E}">
        <p14:creationId xmlns:p14="http://schemas.microsoft.com/office/powerpoint/2010/main" val="267434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Thermometers</a:t>
            </a:r>
            <a:endParaRPr lang="en-US" dirty="0"/>
          </a:p>
        </p:txBody>
      </p:sp>
      <p:sp>
        <p:nvSpPr>
          <p:cNvPr id="3" name="Content Placeholder 2"/>
          <p:cNvSpPr>
            <a:spLocks noGrp="1"/>
          </p:cNvSpPr>
          <p:nvPr>
            <p:ph idx="1"/>
          </p:nvPr>
        </p:nvSpPr>
        <p:spPr/>
        <p:txBody>
          <a:bodyPr/>
          <a:lstStyle/>
          <a:p>
            <a:r>
              <a:rPr lang="en-US" dirty="0" smtClean="0"/>
              <a:t>Expansion type</a:t>
            </a:r>
          </a:p>
          <a:p>
            <a:pPr lvl="1"/>
            <a:r>
              <a:rPr lang="en-US" dirty="0" smtClean="0"/>
              <a:t>Physical basis- expansion/contraction of liquid as function of temperature</a:t>
            </a:r>
          </a:p>
          <a:p>
            <a:pPr lvl="1"/>
            <a:r>
              <a:rPr lang="en-US" dirty="0" smtClean="0"/>
              <a:t>Range of mercury in glass -39C to 357C</a:t>
            </a:r>
          </a:p>
          <a:p>
            <a:pPr lvl="1"/>
            <a:r>
              <a:rPr lang="en-US" dirty="0" smtClean="0"/>
              <a:t>Range of alcohol in glass -117C to 79C</a:t>
            </a:r>
          </a:p>
          <a:p>
            <a:pPr lvl="1"/>
            <a:r>
              <a:rPr lang="en-US" dirty="0" smtClean="0"/>
              <a:t>Range determined by freeing/boiling points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876800"/>
            <a:ext cx="36766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505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Thermometers</a:t>
            </a:r>
            <a:endParaRPr lang="en-US" dirty="0"/>
          </a:p>
        </p:txBody>
      </p:sp>
      <p:sp>
        <p:nvSpPr>
          <p:cNvPr id="3" name="Content Placeholder 2"/>
          <p:cNvSpPr>
            <a:spLocks noGrp="1"/>
          </p:cNvSpPr>
          <p:nvPr>
            <p:ph idx="1"/>
          </p:nvPr>
        </p:nvSpPr>
        <p:spPr>
          <a:xfrm>
            <a:off x="457200" y="1511299"/>
            <a:ext cx="4800600" cy="4144963"/>
          </a:xfrm>
        </p:spPr>
        <p:txBody>
          <a:bodyPr>
            <a:normAutofit fontScale="77500" lnSpcReduction="20000"/>
          </a:bodyPr>
          <a:lstStyle/>
          <a:p>
            <a:r>
              <a:rPr lang="en-US" dirty="0" smtClean="0"/>
              <a:t>Deformation type</a:t>
            </a:r>
          </a:p>
          <a:p>
            <a:pPr lvl="1"/>
            <a:r>
              <a:rPr lang="en-US" dirty="0" smtClean="0"/>
              <a:t>Physical basis- thermal elongation and contraction of metals</a:t>
            </a:r>
          </a:p>
          <a:p>
            <a:pPr lvl="1"/>
            <a:r>
              <a:rPr lang="en-US" dirty="0" smtClean="0"/>
              <a:t>Bimetallic (iron/brass, for example)</a:t>
            </a:r>
          </a:p>
          <a:p>
            <a:pPr lvl="2"/>
            <a:r>
              <a:rPr lang="en-US" dirty="0" smtClean="0"/>
              <a:t>Brass expands twice as much as iron</a:t>
            </a:r>
          </a:p>
          <a:p>
            <a:pPr lvl="2"/>
            <a:r>
              <a:rPr lang="en-US" dirty="0" smtClean="0"/>
              <a:t>Turkey thermometers, snow temperature</a:t>
            </a:r>
          </a:p>
          <a:p>
            <a:pPr lvl="1"/>
            <a:r>
              <a:rPr lang="en-US" dirty="0" smtClean="0"/>
              <a:t>Bourdon tube- hollow metal tube filled with alcohol</a:t>
            </a:r>
          </a:p>
          <a:p>
            <a:pPr lvl="2"/>
            <a:r>
              <a:rPr lang="en-US" dirty="0" smtClean="0"/>
              <a:t>As alcohol expands/contracts pushes metal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33599"/>
            <a:ext cx="3711217"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037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Thermoelectric sensors</a:t>
            </a:r>
            <a:endParaRPr lang="en-US" dirty="0"/>
          </a:p>
        </p:txBody>
      </p:sp>
      <p:sp>
        <p:nvSpPr>
          <p:cNvPr id="3" name="Content Placeholder 2"/>
          <p:cNvSpPr>
            <a:spLocks noGrp="1"/>
          </p:cNvSpPr>
          <p:nvPr>
            <p:ph idx="1"/>
          </p:nvPr>
        </p:nvSpPr>
        <p:spPr>
          <a:xfrm>
            <a:off x="533400" y="1905000"/>
            <a:ext cx="8077200" cy="4525963"/>
          </a:xfrm>
        </p:spPr>
        <p:txBody>
          <a:bodyPr>
            <a:normAutofit/>
          </a:bodyPr>
          <a:lstStyle/>
          <a:p>
            <a:r>
              <a:rPr lang="en-US" sz="2000" dirty="0" smtClean="0"/>
              <a:t>Thermocouple</a:t>
            </a:r>
          </a:p>
          <a:p>
            <a:pPr lvl="1"/>
            <a:r>
              <a:rPr lang="en-US" sz="2000" dirty="0" smtClean="0"/>
              <a:t>Physical basis- </a:t>
            </a:r>
          </a:p>
          <a:p>
            <a:pPr lvl="2"/>
            <a:r>
              <a:rPr lang="en-US" sz="2000" dirty="0" smtClean="0"/>
              <a:t>2 different metals joined together to make a circuit</a:t>
            </a:r>
          </a:p>
          <a:p>
            <a:pPr lvl="2"/>
            <a:r>
              <a:rPr lang="en-US" sz="2000" dirty="0" smtClean="0"/>
              <a:t>Electrons flow from one metal to another until a voltage difference V typical for those metals and environmental temperature is reached</a:t>
            </a:r>
          </a:p>
          <a:p>
            <a:pPr lvl="1"/>
            <a:r>
              <a:rPr lang="en-US" sz="2000" dirty="0" smtClean="0"/>
              <a:t>Temperature difference between junctions provides a relative measure of the voltage difference</a:t>
            </a:r>
          </a:p>
          <a:p>
            <a:pPr lvl="1"/>
            <a:r>
              <a:rPr lang="en-US" sz="2000" dirty="0" smtClean="0"/>
              <a:t>One junction must have a known reference temperature</a:t>
            </a:r>
          </a:p>
          <a:p>
            <a:pPr lvl="1"/>
            <a:r>
              <a:rPr lang="en-US" sz="2000" dirty="0" smtClean="0"/>
              <a:t>Range of copper-constantan Type T: -75 to 200C</a:t>
            </a:r>
          </a:p>
          <a:p>
            <a:pPr lvl="1"/>
            <a:r>
              <a:rPr lang="en-US" sz="2000" dirty="0" smtClean="0"/>
              <a:t>Voltage difference is small:  ~40</a:t>
            </a:r>
            <a:r>
              <a:rPr lang="el-GR" sz="2000" dirty="0" smtClean="0"/>
              <a:t>μ</a:t>
            </a:r>
            <a:r>
              <a:rPr lang="en-US" sz="2000" dirty="0" smtClean="0"/>
              <a:t>V/C for Type T</a:t>
            </a:r>
          </a:p>
          <a:p>
            <a:r>
              <a:rPr lang="en-US" sz="2000" dirty="0" smtClean="0"/>
              <a:t>Thermopile- thermocouples in series to amplify voltage difference</a:t>
            </a:r>
          </a:p>
        </p:txBody>
      </p:sp>
      <p:sp>
        <p:nvSpPr>
          <p:cNvPr id="5" name="Freeform 4"/>
          <p:cNvSpPr/>
          <p:nvPr/>
        </p:nvSpPr>
        <p:spPr>
          <a:xfrm>
            <a:off x="5469467" y="1574800"/>
            <a:ext cx="1862666" cy="457200"/>
          </a:xfrm>
          <a:custGeom>
            <a:avLst/>
            <a:gdLst>
              <a:gd name="connsiteX0" fmla="*/ 0 w 1862666"/>
              <a:gd name="connsiteY0" fmla="*/ 0 h 457200"/>
              <a:gd name="connsiteX1" fmla="*/ 965200 w 1862666"/>
              <a:gd name="connsiteY1" fmla="*/ 135467 h 457200"/>
              <a:gd name="connsiteX2" fmla="*/ 1862666 w 1862666"/>
              <a:gd name="connsiteY2" fmla="*/ 457200 h 457200"/>
            </a:gdLst>
            <a:ahLst/>
            <a:cxnLst>
              <a:cxn ang="0">
                <a:pos x="connsiteX0" y="connsiteY0"/>
              </a:cxn>
              <a:cxn ang="0">
                <a:pos x="connsiteX1" y="connsiteY1"/>
              </a:cxn>
              <a:cxn ang="0">
                <a:pos x="connsiteX2" y="connsiteY2"/>
              </a:cxn>
            </a:cxnLst>
            <a:rect l="l" t="t" r="r" b="b"/>
            <a:pathLst>
              <a:path w="1862666" h="457200">
                <a:moveTo>
                  <a:pt x="0" y="0"/>
                </a:moveTo>
                <a:cubicBezTo>
                  <a:pt x="327378" y="29633"/>
                  <a:pt x="654756" y="59267"/>
                  <a:pt x="965200" y="135467"/>
                </a:cubicBezTo>
                <a:cubicBezTo>
                  <a:pt x="1275644" y="211667"/>
                  <a:pt x="1569155" y="334433"/>
                  <a:pt x="1862666" y="457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9467" y="2048933"/>
            <a:ext cx="1896533" cy="459142"/>
          </a:xfrm>
          <a:custGeom>
            <a:avLst/>
            <a:gdLst>
              <a:gd name="connsiteX0" fmla="*/ 0 w 1896533"/>
              <a:gd name="connsiteY0" fmla="*/ 457200 h 459142"/>
              <a:gd name="connsiteX1" fmla="*/ 948266 w 1896533"/>
              <a:gd name="connsiteY1" fmla="*/ 389467 h 459142"/>
              <a:gd name="connsiteX2" fmla="*/ 1896533 w 1896533"/>
              <a:gd name="connsiteY2" fmla="*/ 0 h 459142"/>
              <a:gd name="connsiteX3" fmla="*/ 1896533 w 1896533"/>
              <a:gd name="connsiteY3" fmla="*/ 0 h 459142"/>
              <a:gd name="connsiteX4" fmla="*/ 1896533 w 1896533"/>
              <a:gd name="connsiteY4" fmla="*/ 0 h 459142"/>
              <a:gd name="connsiteX5" fmla="*/ 1896533 w 1896533"/>
              <a:gd name="connsiteY5" fmla="*/ 16934 h 45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6533" h="459142">
                <a:moveTo>
                  <a:pt x="0" y="457200"/>
                </a:moveTo>
                <a:cubicBezTo>
                  <a:pt x="316088" y="461433"/>
                  <a:pt x="632177" y="465667"/>
                  <a:pt x="948266" y="389467"/>
                </a:cubicBezTo>
                <a:cubicBezTo>
                  <a:pt x="1264355" y="313267"/>
                  <a:pt x="1896533" y="0"/>
                  <a:pt x="1896533" y="0"/>
                </a:cubicBezTo>
                <a:lnTo>
                  <a:pt x="1896533" y="0"/>
                </a:lnTo>
                <a:lnTo>
                  <a:pt x="1896533" y="0"/>
                </a:lnTo>
                <a:lnTo>
                  <a:pt x="1896533" y="169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00600" y="1803399"/>
            <a:ext cx="1219200" cy="646331"/>
          </a:xfrm>
          <a:prstGeom prst="rect">
            <a:avLst/>
          </a:prstGeom>
          <a:noFill/>
        </p:spPr>
        <p:txBody>
          <a:bodyPr wrap="square" rtlCol="0">
            <a:spAutoFit/>
          </a:bodyPr>
          <a:lstStyle/>
          <a:p>
            <a:r>
              <a:rPr lang="en-US" dirty="0" smtClean="0"/>
              <a:t>Reference junction</a:t>
            </a:r>
            <a:endParaRPr lang="en-US" dirty="0"/>
          </a:p>
        </p:txBody>
      </p:sp>
      <p:sp>
        <p:nvSpPr>
          <p:cNvPr id="8" name="TextBox 7"/>
          <p:cNvSpPr txBox="1"/>
          <p:nvPr/>
        </p:nvSpPr>
        <p:spPr>
          <a:xfrm>
            <a:off x="6400800" y="1390134"/>
            <a:ext cx="841577" cy="369332"/>
          </a:xfrm>
          <a:prstGeom prst="rect">
            <a:avLst/>
          </a:prstGeom>
          <a:noFill/>
        </p:spPr>
        <p:txBody>
          <a:bodyPr wrap="none" rtlCol="0">
            <a:spAutoFit/>
          </a:bodyPr>
          <a:lstStyle/>
          <a:p>
            <a:r>
              <a:rPr lang="en-US" dirty="0" smtClean="0"/>
              <a:t>copper</a:t>
            </a:r>
            <a:endParaRPr lang="en-US" dirty="0"/>
          </a:p>
        </p:txBody>
      </p:sp>
      <p:sp>
        <p:nvSpPr>
          <p:cNvPr id="9" name="TextBox 8"/>
          <p:cNvSpPr txBox="1"/>
          <p:nvPr/>
        </p:nvSpPr>
        <p:spPr>
          <a:xfrm>
            <a:off x="6553200" y="2265064"/>
            <a:ext cx="1222386" cy="369332"/>
          </a:xfrm>
          <a:prstGeom prst="rect">
            <a:avLst/>
          </a:prstGeom>
          <a:noFill/>
        </p:spPr>
        <p:txBody>
          <a:bodyPr wrap="none" rtlCol="0">
            <a:spAutoFit/>
          </a:bodyPr>
          <a:lstStyle/>
          <a:p>
            <a:r>
              <a:rPr lang="en-US" dirty="0" smtClean="0"/>
              <a:t>constantan</a:t>
            </a:r>
            <a:endParaRPr lang="en-US" dirty="0"/>
          </a:p>
        </p:txBody>
      </p:sp>
    </p:spTree>
    <p:extLst>
      <p:ext uri="{BB962C8B-B14F-4D97-AF65-F5344CB8AC3E}">
        <p14:creationId xmlns:p14="http://schemas.microsoft.com/office/powerpoint/2010/main" val="661475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smtClean="0"/>
              <a:t>Thermoelectric sensors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sz="2900" dirty="0" smtClean="0"/>
                  <a:t>Positive Resistance thermometers (PRTs)</a:t>
                </a:r>
              </a:p>
              <a:p>
                <a:pPr lvl="1"/>
                <a:r>
                  <a:rPr lang="en-US" sz="2900" dirty="0" smtClean="0"/>
                  <a:t>Physical basis- </a:t>
                </a:r>
              </a:p>
              <a:p>
                <a:pPr lvl="2"/>
                <a:r>
                  <a:rPr lang="en-US" sz="2900" dirty="0" smtClean="0"/>
                  <a:t>Conductive metals (e.g. platinum) resist flow f electrons as the temperature increases (typically nonlinearly)</a:t>
                </a:r>
              </a:p>
              <a:p>
                <a:pPr lvl="2"/>
                <a:r>
                  <a:rPr lang="en-US" sz="2900" dirty="0" smtClean="0"/>
                  <a:t>Example: CS500 1000 </a:t>
                </a:r>
                <a14:m>
                  <m:oMath xmlns:m="http://schemas.openxmlformats.org/officeDocument/2006/math">
                    <m:r>
                      <m:rPr>
                        <m:sty m:val="p"/>
                      </m:rPr>
                      <a:rPr lang="el-GR" sz="2900" i="1" smtClean="0">
                        <a:latin typeface="Cambria Math"/>
                        <a:ea typeface="Cambria Math"/>
                      </a:rPr>
                      <m:t>Ω</m:t>
                    </m:r>
                    <m:r>
                      <a:rPr lang="en-US" sz="2900" b="0" i="1" smtClean="0">
                        <a:latin typeface="Cambria Math"/>
                        <a:ea typeface="Cambria Math"/>
                      </a:rPr>
                      <m:t> </m:t>
                    </m:r>
                    <m:r>
                      <a:rPr lang="en-US" sz="2900" b="0" i="1" smtClean="0">
                        <a:latin typeface="Cambria Math"/>
                        <a:ea typeface="Cambria Math"/>
                      </a:rPr>
                      <m:t>𝑃𝑅𝑇</m:t>
                    </m:r>
                    <m:r>
                      <a:rPr lang="en-US" sz="2900" b="0" i="1" smtClean="0">
                        <a:latin typeface="Cambria Math"/>
                        <a:ea typeface="Cambria Math"/>
                      </a:rPr>
                      <m:t>. </m:t>
                    </m:r>
                    <m:r>
                      <a:rPr lang="en-US" sz="2900" b="0" i="1" smtClean="0">
                        <a:latin typeface="Cambria Math"/>
                        <a:ea typeface="Cambria Math"/>
                      </a:rPr>
                      <m:t>𝑅𝑎𝑛𝑔𝑒</m:t>
                    </m:r>
                    <m:r>
                      <a:rPr lang="en-US" sz="2900" b="0" i="1" smtClean="0">
                        <a:latin typeface="Cambria Math"/>
                        <a:ea typeface="Cambria Math"/>
                      </a:rPr>
                      <m:t> −40 </m:t>
                    </m:r>
                    <m:r>
                      <a:rPr lang="en-US" sz="2900" b="0" i="1" smtClean="0">
                        <a:latin typeface="Cambria Math"/>
                        <a:ea typeface="Cambria Math"/>
                      </a:rPr>
                      <m:t>𝑡𝑜</m:t>
                    </m:r>
                    <m:r>
                      <a:rPr lang="en-US" sz="2900" b="0" i="1" smtClean="0">
                        <a:latin typeface="Cambria Math"/>
                        <a:ea typeface="Cambria Math"/>
                      </a:rPr>
                      <m:t> 60</m:t>
                    </m:r>
                    <m:r>
                      <a:rPr lang="en-US" sz="2900" b="0" i="1" smtClean="0">
                        <a:latin typeface="Cambria Math"/>
                        <a:ea typeface="Cambria Math"/>
                      </a:rPr>
                      <m:t>𝐶</m:t>
                    </m:r>
                  </m:oMath>
                </a14:m>
                <a:r>
                  <a:rPr lang="en-US" sz="2900" b="0" dirty="0" smtClean="0">
                    <a:ea typeface="Cambria Math"/>
                  </a:rPr>
                  <a:t>. ±.4C midrange accuracy</a:t>
                </a:r>
              </a:p>
              <a:p>
                <a:r>
                  <a:rPr lang="en-US" sz="2900" dirty="0" smtClean="0">
                    <a:ea typeface="Cambria Math"/>
                  </a:rPr>
                  <a:t>Negative resistance thermometer (thermistor)</a:t>
                </a:r>
              </a:p>
              <a:p>
                <a:pPr lvl="1"/>
                <a:r>
                  <a:rPr lang="en-US" sz="2900" b="0" dirty="0" smtClean="0">
                    <a:ea typeface="Cambria Math"/>
                  </a:rPr>
                  <a:t>Physical basis- hard, ceramic-like electronic semiconductors (metallic oxides) resist flow of </a:t>
                </a:r>
                <a:r>
                  <a:rPr lang="en-US" sz="2900" b="0" dirty="0" err="1" smtClean="0">
                    <a:ea typeface="Cambria Math"/>
                  </a:rPr>
                  <a:t>electroncs</a:t>
                </a:r>
                <a:r>
                  <a:rPr lang="en-US" sz="2900" b="0" dirty="0" smtClean="0">
                    <a:ea typeface="Cambria Math"/>
                  </a:rPr>
                  <a:t> as the temperature decreases (usually nonlinearly)</a:t>
                </a:r>
              </a:p>
              <a:p>
                <a:pPr lvl="1"/>
                <a:r>
                  <a:rPr lang="en-US" sz="2900" dirty="0" smtClean="0">
                    <a:ea typeface="Cambria Math"/>
                  </a:rPr>
                  <a:t>Small current flow through circuit so that thermistor doesn’t heat environment</a:t>
                </a:r>
              </a:p>
              <a:p>
                <a:pPr lvl="1"/>
                <a:r>
                  <a:rPr lang="en-US" sz="2900" b="0" dirty="0" smtClean="0">
                    <a:ea typeface="Cambria Math"/>
                  </a:rPr>
                  <a:t>Example- CS 107 temp probe. </a:t>
                </a:r>
                <a:r>
                  <a:rPr lang="en-US" sz="2900" dirty="0" smtClean="0"/>
                  <a:t>1000 </a:t>
                </a:r>
                <a14:m>
                  <m:oMath xmlns:m="http://schemas.openxmlformats.org/officeDocument/2006/math">
                    <m:r>
                      <m:rPr>
                        <m:sty m:val="p"/>
                      </m:rPr>
                      <a:rPr lang="el-GR" sz="2900" i="1" smtClean="0">
                        <a:latin typeface="Cambria Math"/>
                        <a:ea typeface="Cambria Math"/>
                      </a:rPr>
                      <m:t>Ω</m:t>
                    </m:r>
                    <m:r>
                      <a:rPr lang="en-US" sz="2900" b="0" i="1" smtClean="0">
                        <a:latin typeface="Cambria Math"/>
                        <a:ea typeface="Cambria Math"/>
                      </a:rPr>
                      <m:t> </m:t>
                    </m:r>
                    <m:r>
                      <a:rPr lang="en-US" sz="2900" b="0" i="1" smtClean="0">
                        <a:latin typeface="Cambria Math"/>
                        <a:ea typeface="Cambria Math"/>
                      </a:rPr>
                      <m:t>𝑃𝑅𝑇</m:t>
                    </m:r>
                    <m:r>
                      <a:rPr lang="en-US" sz="2900" b="0" i="1" smtClean="0">
                        <a:latin typeface="Cambria Math"/>
                        <a:ea typeface="Cambria Math"/>
                      </a:rPr>
                      <m:t>. </m:t>
                    </m:r>
                    <m:r>
                      <a:rPr lang="en-US" sz="2900" b="0" i="1" smtClean="0">
                        <a:latin typeface="Cambria Math"/>
                        <a:ea typeface="Cambria Math"/>
                      </a:rPr>
                      <m:t>𝑅𝑎𝑛𝑔𝑒</m:t>
                    </m:r>
                    <m:r>
                      <a:rPr lang="en-US" sz="2900" b="0" i="1" smtClean="0">
                        <a:latin typeface="Cambria Math"/>
                        <a:ea typeface="Cambria Math"/>
                      </a:rPr>
                      <m:t> −40 </m:t>
                    </m:r>
                    <m:r>
                      <a:rPr lang="en-US" sz="2900" b="0" i="1" smtClean="0">
                        <a:latin typeface="Cambria Math"/>
                        <a:ea typeface="Cambria Math"/>
                      </a:rPr>
                      <m:t>𝑡𝑜</m:t>
                    </m:r>
                    <m:r>
                      <a:rPr lang="en-US" sz="2900" b="0" i="1" smtClean="0">
                        <a:latin typeface="Cambria Math"/>
                        <a:ea typeface="Cambria Math"/>
                      </a:rPr>
                      <m:t> 60</m:t>
                    </m:r>
                    <m:r>
                      <a:rPr lang="en-US" sz="2900" b="0" i="1" smtClean="0">
                        <a:latin typeface="Cambria Math"/>
                        <a:ea typeface="Cambria Math"/>
                      </a:rPr>
                      <m:t>𝐶</m:t>
                    </m:r>
                  </m:oMath>
                </a14:m>
                <a:r>
                  <a:rPr lang="en-US" sz="2900" b="0" dirty="0" smtClean="0">
                    <a:ea typeface="Cambria Math"/>
                  </a:rPr>
                  <a:t>. ±.4C midrange accuracy</a:t>
                </a:r>
              </a:p>
              <a:p>
                <a:pPr lvl="1"/>
                <a14:m>
                  <m:oMath xmlns:m="http://schemas.openxmlformats.org/officeDocument/2006/math">
                    <m:r>
                      <m:rPr>
                        <m:sty m:val="p"/>
                      </m:rPr>
                      <a:rPr lang="el-GR" sz="2900" i="1" smtClean="0">
                        <a:latin typeface="Cambria Math"/>
                        <a:ea typeface="Cambria Math"/>
                      </a:rPr>
                      <m:t>Ω</m:t>
                    </m:r>
                  </m:oMath>
                </a14:m>
                <a:r>
                  <a:rPr lang="en-US" sz="2900" b="0" dirty="0" smtClean="0">
                    <a:ea typeface="Cambria Math"/>
                  </a:rPr>
                  <a:t> @ -40C = 4x10</a:t>
                </a:r>
                <a:r>
                  <a:rPr lang="en-US" sz="2900" b="0" baseline="30000" dirty="0" smtClean="0">
                    <a:ea typeface="Cambria Math"/>
                  </a:rPr>
                  <a:t>6</a:t>
                </a:r>
                <a:r>
                  <a:rPr lang="en-US" sz="2900" b="0" dirty="0" smtClean="0">
                    <a:ea typeface="Cambria Math"/>
                  </a:rPr>
                  <a:t> ohms; </a:t>
                </a:r>
                <a14:m>
                  <m:oMath xmlns:m="http://schemas.openxmlformats.org/officeDocument/2006/math">
                    <m:r>
                      <m:rPr>
                        <m:sty m:val="p"/>
                      </m:rPr>
                      <a:rPr lang="el-GR" sz="2900" i="1" smtClean="0">
                        <a:latin typeface="Cambria Math"/>
                        <a:ea typeface="Cambria Math"/>
                      </a:rPr>
                      <m:t>Ω</m:t>
                    </m:r>
                  </m:oMath>
                </a14:m>
                <a:r>
                  <a:rPr lang="en-US" sz="2900" b="0" dirty="0" smtClean="0">
                    <a:ea typeface="Cambria Math"/>
                  </a:rPr>
                  <a:t> @ </a:t>
                </a:r>
                <a:r>
                  <a:rPr lang="en-US" sz="2900" dirty="0">
                    <a:ea typeface="Cambria Math"/>
                  </a:rPr>
                  <a:t>0</a:t>
                </a:r>
                <a:r>
                  <a:rPr lang="en-US" sz="2900" b="0" dirty="0" smtClean="0">
                    <a:ea typeface="Cambria Math"/>
                  </a:rPr>
                  <a:t>C = 3x10</a:t>
                </a:r>
                <a:r>
                  <a:rPr lang="en-US" sz="2900" baseline="30000" dirty="0">
                    <a:ea typeface="Cambria Math"/>
                  </a:rPr>
                  <a:t>5</a:t>
                </a:r>
                <a:r>
                  <a:rPr lang="en-US" sz="2900" b="0" dirty="0" smtClean="0">
                    <a:ea typeface="Cambria Math"/>
                  </a:rPr>
                  <a:t> ohms; </a:t>
                </a:r>
              </a:p>
              <a:p>
                <a:pPr lvl="1"/>
                <a:endParaRPr lang="en-US" b="0" dirty="0" smtClean="0">
                  <a:ea typeface="Cambria Math"/>
                </a:endParaRPr>
              </a:p>
              <a:p>
                <a:pPr lvl="1"/>
                <a:endParaRPr lang="en-US" b="0" dirty="0" smtClean="0">
                  <a:ea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r="-1185"/>
                </a:stretch>
              </a:blipFill>
            </p:spPr>
            <p:txBody>
              <a:bodyPr/>
              <a:lstStyle/>
              <a:p>
                <a:r>
                  <a:rPr lang="en-US">
                    <a:noFill/>
                  </a:rPr>
                  <a:t> </a:t>
                </a:r>
              </a:p>
            </p:txBody>
          </p:sp>
        </mc:Fallback>
      </mc:AlternateContent>
      <p:pic>
        <p:nvPicPr>
          <p:cNvPr id="3074" name="Picture 2" descr="http://www.jc-solarhomes.com/parts%20and%20products/probe/5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342625"/>
            <a:ext cx="1933575" cy="14494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digikey.com/DynamicCatalog/ICs-Semiconductors/Sensors/SenTemPt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987" y="457200"/>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91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Thermoelectric sensors</a:t>
            </a:r>
            <a:endParaRPr lang="en-US" dirty="0"/>
          </a:p>
        </p:txBody>
      </p:sp>
      <p:cxnSp>
        <p:nvCxnSpPr>
          <p:cNvPr id="7" name="Straight Connector 6"/>
          <p:cNvCxnSpPr/>
          <p:nvPr/>
        </p:nvCxnSpPr>
        <p:spPr>
          <a:xfrm>
            <a:off x="1828800" y="16002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828800" y="5257800"/>
            <a:ext cx="3733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2743200"/>
            <a:ext cx="1188339" cy="923330"/>
          </a:xfrm>
          <a:prstGeom prst="rect">
            <a:avLst/>
          </a:prstGeom>
          <a:noFill/>
        </p:spPr>
        <p:txBody>
          <a:bodyPr wrap="none" rtlCol="0">
            <a:spAutoFit/>
          </a:bodyPr>
          <a:lstStyle/>
          <a:p>
            <a:r>
              <a:rPr lang="en-US" dirty="0" smtClean="0"/>
              <a:t>Voltage</a:t>
            </a:r>
          </a:p>
          <a:p>
            <a:r>
              <a:rPr lang="en-US" dirty="0" smtClean="0"/>
              <a:t> difference</a:t>
            </a:r>
          </a:p>
          <a:p>
            <a:r>
              <a:rPr lang="en-US" dirty="0" smtClean="0"/>
              <a:t>(mV)</a:t>
            </a:r>
            <a:endParaRPr lang="en-US" dirty="0"/>
          </a:p>
        </p:txBody>
      </p:sp>
      <p:sp>
        <p:nvSpPr>
          <p:cNvPr id="12" name="TextBox 11"/>
          <p:cNvSpPr txBox="1"/>
          <p:nvPr/>
        </p:nvSpPr>
        <p:spPr>
          <a:xfrm>
            <a:off x="2209800" y="5274733"/>
            <a:ext cx="1627433" cy="369332"/>
          </a:xfrm>
          <a:prstGeom prst="rect">
            <a:avLst/>
          </a:prstGeom>
          <a:noFill/>
        </p:spPr>
        <p:txBody>
          <a:bodyPr wrap="none" rtlCol="0">
            <a:spAutoFit/>
          </a:bodyPr>
          <a:lstStyle/>
          <a:p>
            <a:r>
              <a:rPr lang="en-US" dirty="0" smtClean="0"/>
              <a:t>Temperature -&gt;</a:t>
            </a:r>
            <a:endParaRPr lang="en-US" dirty="0"/>
          </a:p>
        </p:txBody>
      </p:sp>
      <p:sp>
        <p:nvSpPr>
          <p:cNvPr id="17" name="Freeform 16"/>
          <p:cNvSpPr/>
          <p:nvPr/>
        </p:nvSpPr>
        <p:spPr>
          <a:xfrm>
            <a:off x="2065867" y="1862667"/>
            <a:ext cx="2472266" cy="2980266"/>
          </a:xfrm>
          <a:custGeom>
            <a:avLst/>
            <a:gdLst>
              <a:gd name="connsiteX0" fmla="*/ 0 w 2472266"/>
              <a:gd name="connsiteY0" fmla="*/ 0 h 2980266"/>
              <a:gd name="connsiteX1" fmla="*/ 169333 w 2472266"/>
              <a:gd name="connsiteY1" fmla="*/ 711200 h 2980266"/>
              <a:gd name="connsiteX2" fmla="*/ 491066 w 2472266"/>
              <a:gd name="connsiteY2" fmla="*/ 1303866 h 2980266"/>
              <a:gd name="connsiteX3" fmla="*/ 914400 w 2472266"/>
              <a:gd name="connsiteY3" fmla="*/ 1879600 h 2980266"/>
              <a:gd name="connsiteX4" fmla="*/ 1727200 w 2472266"/>
              <a:gd name="connsiteY4" fmla="*/ 2641600 h 2980266"/>
              <a:gd name="connsiteX5" fmla="*/ 2472266 w 2472266"/>
              <a:gd name="connsiteY5" fmla="*/ 2980266 h 2980266"/>
              <a:gd name="connsiteX6" fmla="*/ 2472266 w 2472266"/>
              <a:gd name="connsiteY6" fmla="*/ 2980266 h 2980266"/>
              <a:gd name="connsiteX7" fmla="*/ 2472266 w 2472266"/>
              <a:gd name="connsiteY7" fmla="*/ 2980266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2266" h="2980266">
                <a:moveTo>
                  <a:pt x="0" y="0"/>
                </a:moveTo>
                <a:cubicBezTo>
                  <a:pt x="43744" y="246944"/>
                  <a:pt x="87489" y="493889"/>
                  <a:pt x="169333" y="711200"/>
                </a:cubicBezTo>
                <a:cubicBezTo>
                  <a:pt x="251177" y="928511"/>
                  <a:pt x="366888" y="1109133"/>
                  <a:pt x="491066" y="1303866"/>
                </a:cubicBezTo>
                <a:cubicBezTo>
                  <a:pt x="615244" y="1498599"/>
                  <a:pt x="708378" y="1656644"/>
                  <a:pt x="914400" y="1879600"/>
                </a:cubicBezTo>
                <a:cubicBezTo>
                  <a:pt x="1120422" y="2102556"/>
                  <a:pt x="1467556" y="2458156"/>
                  <a:pt x="1727200" y="2641600"/>
                </a:cubicBezTo>
                <a:cubicBezTo>
                  <a:pt x="1986844" y="2825044"/>
                  <a:pt x="2472266" y="2980266"/>
                  <a:pt x="2472266" y="2980266"/>
                </a:cubicBezTo>
                <a:lnTo>
                  <a:pt x="2472266" y="2980266"/>
                </a:lnTo>
                <a:lnTo>
                  <a:pt x="2472266" y="29802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24400" y="4842933"/>
            <a:ext cx="1180131" cy="369332"/>
          </a:xfrm>
          <a:prstGeom prst="rect">
            <a:avLst/>
          </a:prstGeom>
          <a:noFill/>
        </p:spPr>
        <p:txBody>
          <a:bodyPr wrap="none" rtlCol="0">
            <a:spAutoFit/>
          </a:bodyPr>
          <a:lstStyle/>
          <a:p>
            <a:r>
              <a:rPr lang="en-US" dirty="0" smtClean="0"/>
              <a:t>thermistor</a:t>
            </a:r>
            <a:endParaRPr lang="en-US" dirty="0"/>
          </a:p>
        </p:txBody>
      </p:sp>
      <p:cxnSp>
        <p:nvCxnSpPr>
          <p:cNvPr id="20" name="Straight Connector 19"/>
          <p:cNvCxnSpPr/>
          <p:nvPr/>
        </p:nvCxnSpPr>
        <p:spPr>
          <a:xfrm flipV="1">
            <a:off x="2209800" y="2743200"/>
            <a:ext cx="251460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4581" y="2373868"/>
            <a:ext cx="1514838" cy="369332"/>
          </a:xfrm>
          <a:prstGeom prst="rect">
            <a:avLst/>
          </a:prstGeom>
          <a:noFill/>
        </p:spPr>
        <p:txBody>
          <a:bodyPr wrap="none" rtlCol="0">
            <a:spAutoFit/>
          </a:bodyPr>
          <a:lstStyle/>
          <a:p>
            <a:r>
              <a:rPr lang="en-US" dirty="0" smtClean="0"/>
              <a:t>thermocouple</a:t>
            </a:r>
            <a:endParaRPr lang="en-US" dirty="0"/>
          </a:p>
        </p:txBody>
      </p:sp>
      <p:sp>
        <p:nvSpPr>
          <p:cNvPr id="22" name="Freeform 21"/>
          <p:cNvSpPr/>
          <p:nvPr/>
        </p:nvSpPr>
        <p:spPr>
          <a:xfrm>
            <a:off x="2167467" y="3180191"/>
            <a:ext cx="3081866" cy="1070076"/>
          </a:xfrm>
          <a:custGeom>
            <a:avLst/>
            <a:gdLst>
              <a:gd name="connsiteX0" fmla="*/ 0 w 3081866"/>
              <a:gd name="connsiteY0" fmla="*/ 1070076 h 1070076"/>
              <a:gd name="connsiteX1" fmla="*/ 508000 w 3081866"/>
              <a:gd name="connsiteY1" fmla="*/ 765276 h 1070076"/>
              <a:gd name="connsiteX2" fmla="*/ 1354666 w 3081866"/>
              <a:gd name="connsiteY2" fmla="*/ 443542 h 1070076"/>
              <a:gd name="connsiteX3" fmla="*/ 2573866 w 3081866"/>
              <a:gd name="connsiteY3" fmla="*/ 54076 h 1070076"/>
              <a:gd name="connsiteX4" fmla="*/ 3081866 w 3081866"/>
              <a:gd name="connsiteY4" fmla="*/ 3276 h 1070076"/>
              <a:gd name="connsiteX5" fmla="*/ 3081866 w 3081866"/>
              <a:gd name="connsiteY5" fmla="*/ 3276 h 10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866" h="1070076">
                <a:moveTo>
                  <a:pt x="0" y="1070076"/>
                </a:moveTo>
                <a:cubicBezTo>
                  <a:pt x="141111" y="969887"/>
                  <a:pt x="282222" y="869698"/>
                  <a:pt x="508000" y="765276"/>
                </a:cubicBezTo>
                <a:cubicBezTo>
                  <a:pt x="733778" y="660854"/>
                  <a:pt x="1010355" y="562075"/>
                  <a:pt x="1354666" y="443542"/>
                </a:cubicBezTo>
                <a:cubicBezTo>
                  <a:pt x="1698977" y="325009"/>
                  <a:pt x="2285999" y="127454"/>
                  <a:pt x="2573866" y="54076"/>
                </a:cubicBezTo>
                <a:cubicBezTo>
                  <a:pt x="2861733" y="-19302"/>
                  <a:pt x="3081866" y="3276"/>
                  <a:pt x="3081866" y="3276"/>
                </a:cubicBezTo>
                <a:lnTo>
                  <a:pt x="3081866" y="32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314465" y="3059668"/>
            <a:ext cx="538289" cy="369332"/>
          </a:xfrm>
          <a:prstGeom prst="rect">
            <a:avLst/>
          </a:prstGeom>
          <a:noFill/>
        </p:spPr>
        <p:txBody>
          <a:bodyPr wrap="none" rtlCol="0">
            <a:spAutoFit/>
          </a:bodyPr>
          <a:lstStyle/>
          <a:p>
            <a:r>
              <a:rPr lang="en-US" dirty="0" smtClean="0"/>
              <a:t>PRT</a:t>
            </a:r>
            <a:endParaRPr lang="en-US" dirty="0"/>
          </a:p>
        </p:txBody>
      </p:sp>
    </p:spTree>
    <p:extLst>
      <p:ext uri="{BB962C8B-B14F-4D97-AF65-F5344CB8AC3E}">
        <p14:creationId xmlns:p14="http://schemas.microsoft.com/office/powerpoint/2010/main" val="4260641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 Sensor- Pyrometer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Remote sensing method</a:t>
                </a:r>
              </a:p>
              <a:p>
                <a:r>
                  <a:rPr lang="en-US" dirty="0" smtClean="0"/>
                  <a:t>Intensity of emitted IR depends on temperature and emissivity of object</a:t>
                </a:r>
              </a:p>
              <a:p>
                <a14:m>
                  <m:oMath xmlns:m="http://schemas.openxmlformats.org/officeDocument/2006/math">
                    <m:r>
                      <a:rPr lang="en-US" b="0" i="1" smtClean="0">
                        <a:latin typeface="Cambria Math"/>
                      </a:rPr>
                      <m:t>𝑇</m:t>
                    </m:r>
                    <m:r>
                      <a:rPr lang="en-US" b="0" i="1" smtClean="0">
                        <a:latin typeface="Cambria Math"/>
                      </a:rPr>
                      <m:t>= </m:t>
                    </m:r>
                    <m:rad>
                      <m:radPr>
                        <m:ctrlPr>
                          <a:rPr lang="en-US" b="0" i="1" smtClean="0">
                            <a:latin typeface="Cambria Math"/>
                          </a:rPr>
                        </m:ctrlPr>
                      </m:radPr>
                      <m:deg>
                        <m:r>
                          <m:rPr>
                            <m:brk m:alnAt="7"/>
                          </m:rPr>
                          <a:rPr lang="en-US" b="0" i="1" smtClean="0">
                            <a:latin typeface="Cambria Math"/>
                          </a:rPr>
                          <m:t>4</m:t>
                        </m:r>
                      </m:deg>
                      <m:e>
                        <m:f>
                          <m:fPr>
                            <m:ctrlPr>
                              <a:rPr lang="en-US" b="0" i="1" smtClean="0">
                                <a:latin typeface="Cambria Math"/>
                              </a:rPr>
                            </m:ctrlPr>
                          </m:fPr>
                          <m:num>
                            <m:r>
                              <a:rPr lang="en-US" b="0" i="1" smtClean="0">
                                <a:latin typeface="Cambria Math"/>
                              </a:rPr>
                              <m:t>𝐸</m:t>
                            </m:r>
                          </m:num>
                          <m:den>
                            <m:r>
                              <a:rPr lang="en-US" b="0" i="1" smtClean="0">
                                <a:latin typeface="Cambria Math"/>
                                <a:ea typeface="Cambria Math"/>
                              </a:rPr>
                              <m:t>𝜖𝜎</m:t>
                            </m:r>
                          </m:den>
                        </m:f>
                      </m:e>
                    </m:rad>
                  </m:oMath>
                </a14:m>
                <a:r>
                  <a:rPr lang="en-US" dirty="0" smtClean="0"/>
                  <a:t> where </a:t>
                </a:r>
                <a14:m>
                  <m:oMath xmlns:m="http://schemas.openxmlformats.org/officeDocument/2006/math">
                    <m:r>
                      <a:rPr lang="en-US" b="0" i="1" smtClean="0">
                        <a:latin typeface="Cambria Math"/>
                        <a:ea typeface="Cambria Math"/>
                      </a:rPr>
                      <m:t>𝜎</m:t>
                    </m:r>
                  </m:oMath>
                </a14:m>
                <a:r>
                  <a:rPr lang="en-US" dirty="0" smtClean="0"/>
                  <a:t>= 5.664x 10</a:t>
                </a:r>
                <a:r>
                  <a:rPr lang="en-US" baseline="30000" dirty="0" smtClean="0"/>
                  <a:t>-8</a:t>
                </a:r>
                <a:r>
                  <a:rPr lang="en-US" dirty="0" smtClean="0"/>
                  <a:t> W/(m</a:t>
                </a:r>
                <a:r>
                  <a:rPr lang="en-US" baseline="30000" dirty="0" smtClean="0"/>
                  <a:t>2</a:t>
                </a:r>
                <a:r>
                  <a:rPr lang="en-US" dirty="0" smtClean="0"/>
                  <a:t>K</a:t>
                </a:r>
                <a:r>
                  <a:rPr lang="en-US" baseline="30000" dirty="0" smtClean="0"/>
                  <a:t>4</a:t>
                </a:r>
                <a:r>
                  <a:rPr lang="en-US" dirty="0" smtClean="0"/>
                  <a:t>)</a:t>
                </a:r>
              </a:p>
              <a:p>
                <a14:m>
                  <m:oMath xmlns:m="http://schemas.openxmlformats.org/officeDocument/2006/math">
                    <m:r>
                      <a:rPr lang="en-US" b="0" i="1" smtClean="0">
                        <a:latin typeface="Cambria Math"/>
                        <a:ea typeface="Cambria Math"/>
                      </a:rPr>
                      <m:t>𝜖</m:t>
                    </m:r>
                  </m:oMath>
                </a14:m>
                <a:r>
                  <a:rPr lang="en-US" dirty="0" smtClean="0"/>
                  <a:t> = 1 for “blackbody”</a:t>
                </a:r>
              </a:p>
              <a:p>
                <a14:m>
                  <m:oMath xmlns:m="http://schemas.openxmlformats.org/officeDocument/2006/math">
                    <m:r>
                      <a:rPr lang="en-US" b="0" i="1" smtClean="0">
                        <a:latin typeface="Cambria Math"/>
                        <a:ea typeface="Cambria Math"/>
                      </a:rPr>
                      <m:t>𝜖</m:t>
                    </m:r>
                  </m:oMath>
                </a14:m>
                <a:r>
                  <a:rPr lang="en-US" dirty="0" smtClean="0"/>
                  <a:t> = .98 for snow/ice</a:t>
                </a:r>
              </a:p>
              <a:p>
                <a14:m>
                  <m:oMath xmlns:m="http://schemas.openxmlformats.org/officeDocument/2006/math">
                    <m:r>
                      <a:rPr lang="en-US" b="0" i="1" smtClean="0">
                        <a:latin typeface="Cambria Math"/>
                        <a:ea typeface="Cambria Math"/>
                      </a:rPr>
                      <m:t>𝜖</m:t>
                    </m:r>
                  </m:oMath>
                </a14:m>
                <a:r>
                  <a:rPr lang="en-US" dirty="0" smtClean="0"/>
                  <a:t> = .8 - .9 for sand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a:stretch>
              </a:blipFill>
            </p:spPr>
            <p:txBody>
              <a:bodyPr/>
              <a:lstStyle/>
              <a:p>
                <a:r>
                  <a:rPr lang="en-US">
                    <a:noFill/>
                  </a:rPr>
                  <a:t> </a:t>
                </a:r>
              </a:p>
            </p:txBody>
          </p:sp>
        </mc:Fallback>
      </mc:AlternateContent>
      <p:pic>
        <p:nvPicPr>
          <p:cNvPr id="4098" name="Picture 2" descr="http://www.metos.in/images/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03820"/>
            <a:ext cx="2781300" cy="204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32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Issues Related to Measuring Temperature</a:t>
            </a:r>
            <a:endParaRPr lang="en-US" sz="3600" dirty="0"/>
          </a:p>
        </p:txBody>
      </p:sp>
      <p:sp>
        <p:nvSpPr>
          <p:cNvPr id="3" name="Content Placeholder 2"/>
          <p:cNvSpPr>
            <a:spLocks noGrp="1"/>
          </p:cNvSpPr>
          <p:nvPr>
            <p:ph idx="1"/>
          </p:nvPr>
        </p:nvSpPr>
        <p:spPr/>
        <p:txBody>
          <a:bodyPr/>
          <a:lstStyle/>
          <a:p>
            <a:r>
              <a:rPr lang="en-US" dirty="0" smtClean="0"/>
              <a:t>Sensor needs to be in </a:t>
            </a:r>
            <a:r>
              <a:rPr lang="en-US" dirty="0" err="1" smtClean="0"/>
              <a:t>radiative</a:t>
            </a:r>
            <a:r>
              <a:rPr lang="en-US" dirty="0" smtClean="0"/>
              <a:t>, convective, and conductive equilibrium with environment</a:t>
            </a:r>
          </a:p>
          <a:p>
            <a:r>
              <a:rPr lang="en-US" dirty="0" smtClean="0"/>
              <a:t>Radiation and convection must be minimized (use shield, aspirate)</a:t>
            </a:r>
          </a:p>
          <a:p>
            <a:r>
              <a:rPr lang="en-US" dirty="0" smtClean="0"/>
              <a:t>Convection must be maximized (through aspiration, but that requires power source to run fan)</a:t>
            </a:r>
            <a:endParaRPr lang="en-US" dirty="0"/>
          </a:p>
        </p:txBody>
      </p:sp>
      <p:sp>
        <p:nvSpPr>
          <p:cNvPr id="4" name="AutoShape 2" descr="data:image/jpeg;base64,/9j/4AAQSkZJRgABAQAAAQABAAD/2wCEAAkGBhQSEBQUEhQUFRUUFBQUFBQUFBQUFBQUFBQVFBQUFBQXHCYeFxwkGRQUHy8gIycpLCwsFR4xNTAqNSYsLCkBCQoKDgwOFQ8PGCkdHBwsKSkpKSkpKSkpLCkpKSwpLCksKS8pLCkpKSkpKSkpKSkpKSwpKSkpKSksKSwsKTUpKf/AABEIAMIBAwMBIgACEQEDEQH/xAAcAAACAwEBAQEAAAAAAAAAAAAAAQIDBAUGBwj/xABMEAABAwICBgYFBgoIBwEAAAABAAIDBBESIQUxQVFxkQYTFDJhgSJScqGxFTNCkqLBB1NUYoKDstHT8BZDc5OjwsPSFyM0lKSz4Qj/xAAYAQEBAQEBAAAAAAAAAAAAAAAAAQMCBP/EACQRAQADAAAGAQUBAAAAAAAAAAABAhEDEiExQVEiMlJhcYET/9oADAMBAAIRAxEAPwD6WWmRxc4nWbC5sBfUApik4806RuXmfitQYprtnFJ4+8qQox481eGqYCumM3Yx4qYox48yrwFKyaM4ox4p9kH8laWhOyajN2MJiiC0WUk0ZhRBPsQWmyFBn7EEuxBarJhBl7GECiC02UHyADPJNFHYwjsgSdXDYCfcqnVp8FxN4dcsruxhHZAsxqnb/cEdpdv9ynPC8jT2QI7GFnbWOG4+X7lY2v3jknPCcsrOxhPsQUmVAOo/vVuJdamM/YgkaILWEiFRk7EEuxBayFGygymiHjzUexjx962WUS1BjdSDx5lUTQlubSQRqzXRIWarZ6JU0denkxMad4BSUaL5tnshC0cONSDLzWkKmkGXn960gLhoApWQApAKgwqQCAFIBEKyYQE7IDCgBMBOyBJp2RZAJKYCrlbkUGeeqtkMz8FnAxHPNWOpSFW64Uz2p9nCOx+KsiWgNTlhdli7IfBLsp8FvLEsCnLBzSxtoidoUjQka1saFa9uIeKcsJNpcsxAbFNlRv1b/wB6smasTwb5K56TXTjcrFz6RxvaxHw8lvagCErKZCRCghhSIU8KCEVU4LPVd0rUQs9U30SuRvo/m2+yEIo/m28Ahas3KotS1WWWiZl5rWGLNqbWqQahrVOyqI4VIBFkBUMBPCmAmgVkWQhENJNFkAq5FYq5jYIPM9JdG1ElnQTSR4dXVkjjcDWuRS6Q0lHkZo5LbJYgDzZYrt6TbM5p6qR0bj3XCx5g5FceHSlezKZlPON7muicfNt2+5eng9Y7OLtrOklYO9TQP9iRzP2wVeOmMw71C/8AQnid8bKiPTXr0Ug/spo3jk4tUzp2H6UNY3jAX/sFy1mlftc7KZ6eEd6hrP0RC7/UUP8AiC38hrv7qP8AiKp+nqP6XXj2qSq+6NVfL9D60n/a1f8ADXP+dPUrstben42UVb5siH+opjpvIe7RTD25Im/eVkbp2j+j1zvZo6r74wrhp2H6MFU79Rg/bc1IpX1KbIm6U1bu7Sxt8Xyh/wCyB8Vyzpavc8XdEwerGy/MuBPvXQm0q8j0KR3GWVjRybiVejaiodJ6Yha31Y2uP2nHMq2itYmcI6y9HROJAJ1kArosWCiO/WF0WLwNjsiyaFURKiVMqKggQs9UPRK0kKip7pXKtdH823gE0qTuN4BNbM3KpDl5rW0rJS6v53rWFm1TBUgk0qQVQ7J2QgBVDQgBOyBITsiyoLJ2SCaIAFVMy4srVF6ivO1r5omu6oNftDH3sd9iNS5tN0uZqqKWeI7SwCZnNvpfZXerqrqwfQMgGdm2Dv0b6+C5MGnaKY2Mgjf6swMTgeLvRPkStuFmJZfDpugfqqI2ndITEeT7LbHBC/5uWN/B7XfAqPyE14u0tcDwcOaw1HQ2J3egiP6th+IW2x4szdB+hzsaDwuqvkk/iz7/AN640nQin/EsHBlv2bKr+hdN6g+3/uXWz7HfGjD+L5qL+rZ35IWe09g+JC4behdLtiYeLAfjdbqXorCO5BGP1bB77BP3KJTadom65hId0YdJywXHvVNJp0SuLY4HtFu/KA0+FmAk28b+S3T6NZE28j44m+LmsHMrLRV1O5xEDusI+m0OwfWIz8lleY5e7qO7r6MjOs7da6rQslK3JbWryRGQ0mRZIqSiV0IlRJUnKJXIiVTVd0q5U1Q9EqK10ncbwCaVJ3G8AmtWbl0erzPxWkBU0epaAuGoaFMJBTDkQ1IJAqQVQIsmAmqhWRZNK6BoAQi6Ask8Iuk4oOZW1MbPnHBo9Y90e0dnFYqjQscoxANc06iLPaeGwroVMLXEg2JOtp2jhtXm5OiYY4up3SQk5nqnuZfi0eieS24X7xLGehkbTdsYad8bnRn7JCn8iSN7tRVt/XucPt4kRz1seXXh3hNA0/ajLFeNNVY1xUz+D5Y/dhet/l+JcdGfsNUNVbUeYpnfGFLsdZ+WSf3dJ/BV79Oz7aOP9GpP3whVHTUv5H/5I/hqZP2iHyfVHXWz+Rgb+zConQjj36ipf4GokA5NICt+Vpzqo4x7VTIfc2H70fKFZsFNFwbLIeZc0e5OvpFcPRCO9xE2/rPu483XXTpaJkRsCMWV2i1xxGxcd9LUS5SVEzgdbYw2BvngGI811dEaHbA2wAF+fPWVnxZnOsuq93dp25BaQqIRkrwV5nZFRKldRJUUio2UklBGypqe6VoVNV3SoNFJ3G8AhFL3G8AhauHPoxlzWqypom5LRhWbUgmAmApIhAKSLIAXSJXRdJJA7oSQqHdCSYQCTymEnBQcqvohICDnwJBB2EEZhcImsgPoStmZsbO3E4Dd1rLO5gr0FbTONy1xa7Y4Wy4g5EeBXEOnJojaeASD8ZAQCeMUh+DvJbcL9JZZD0qf/W0juMMjJB9V+Aq4dJaY95lQzjTyn3xhwVbNP0T++4xHdNG+I/WcA33rbBFBJ83LG/2ZGO+BWvx/MOGN3SKk/HFvtRTN+LAoHpHS/lLPqyfANXVdoo+rfmq/k4+off8AvT4+0c09Iqb8a93sU9Q7/JZVu6RRfQp6mQ/nMEbf8R4tyXUkora2tb4uIHxXOqNI0rPnKiEH1WOa931WEn3J8Rmk05VPyZHDAN5PXSeTWhrB53XS0RTPAJle57j9J3uAaMm8Auc7pDGP+np5H7nSDqWcbvGM+TV1NEySvGKUjFsawEMaNwvmeJWXF7dnVe7uRqxRjCmsHaKjhViEFdkrqyyiWrlSCqqh6JVwCqqe6VEX0vcbwQil7jeCFs4YqLUtKz0epaLLFsaEwEWVQ0wkAmqgQhCqEmhCAsgBCEAgpoKDn1mMXLLE+q7unzGY4rinpHBfDUNdA7UesF4/KZvo29rDwXbq5HNuQMQ9XUTwJ2rkNqqeodgDwJNRjf6Eo/RPe4i48Vtw8SzTFoyOQYopGuadrHB7eYyVE3ReN3ejjdxYw/ELFP0KZixBjb+sBgf9Zlj71KPQ8rNU1S39e945SYgt4mfFmf8AEz0Tpx/UtHBgHwS/ovT7WDzH71aIKnZVS+bac/GJPs1R+VP+pT/wVdt7RQOjNMNULD+rYfuWhmhQBk1sbd9rAcgqZaGU96qnPBzWf+trVjd0YbIbua6T86Z75B/iOIUmZ9i2TSVLGSGuM7x9GIB+fi4HA3zcuvoyd0gDnNDNzAb2Hi7aVzJKaGnt1r2t9VgGZ9iNoufILq6NqMYDg0tGxrrYrb3AauC8/F7O693XaVK6g1SC8+tBdF0JkJoSLoQoBU1I9Eq6yrqR6JQW0vcbwQil7jeCFuzY6PUtCz0epabLBsLqSVkKokhK6Lq6iSSQKLpqGhJIlNVK6FHEjGromoFyiXKJcncZ55rHPUfcVy9I6DjqBm1ruIDhfgdRXYIuuDp/QrnDHE98bxqcwkHmCCtabHZzLG3QM0PzUs7BsDZMbf7uUOA8rLRFUVjf62N/9pT5843tHuXJb0kr4hYtjlttIsT9Ut+BWmLp6+3/ADaMg72vNvez716uvmNZul2ur2spnfoyt/zFHX1X4qnHnKfvCys6b0570UzD+rI9zlml6e04OUVSeAi/3qfwdBzqvfTM4QucebpSPcsr9H1EhsZ5neEeGFvmYmh32lq0dp9swJZTy5Ej0iPDMhoNv/ijo/TFRJI9roWxxi+FwuTk6wxAnaPBcXvyxuERs4jQ9GGxEkhrfWOsk/nPObvMrtUZBPo6h71l6guN3Enj925dChhsvBbjTxJx6IpFYbGqSQCCq5NCV07ogKVk0XRQqanulXXVNSfRKgupe43ghFL3G8EL0M2WjHorRZZqM5LRdYNTRZCEQ0kJoEmhACAUSvmWkP8A9B0DHOayKpkIJFw2NjTbK4xPxcwuv0E/CbHpMT2iMJhMeTpA8uEmPPJotYsO/WF1MSRL2ZKQbv5KqCqxEi1suaturWFkyUiEBTDVo5RDFLqbixRJIGi7jbdvPALJLXE6sh7/ADXNuJFSKzLmaXZTRkdZJgvmLMe/9kLljS1GL4XyvIF7Niwk8Mdlu0pFjGa8xU6HGIHMFpu1wNi12oEcyM9hI2ruvEtM9EmseXai0kx5syjrOMjRG36wut7XWbh7Oc/o9e9wJ8RYNHmV57SOn6tsDOocetxnG58cBjDALeBBJzAAO0Eq3R2lq2RobNOwggXwRNY48HAnD5Ledhnj0VNPYhrmQNdtDWl+G+wuJ3eHkuprFsreAsOS4tNGBay6sDl4eJNp7t6xELmxLQxtgosVgWcRi2k7pIQunIQhCAQhJQNVVPdKsuqqnulFX0vcbwQil7jeCF6WTFRalpWWj1LSvO2NSUE1USundQujGhia5+kukVNTOY2oqIYnPIwCSRrC7O1wCdXjqV9bW9XFJJa+Bj3234Gl1vcvydQtl0tpANlna2WpebySk4b2uGC3gMLWjK+EZLqsa5lztJUl6ibC5mESyWPWRgEB7rFt3Z6ti7PQnpM6hle5rgetj6uwzscQcHWItcAOGv6a4/SfRzaetqYGXwwzzRtvrwskc1t/GwCzaLpjJPExuRfIxg4ucGj4raMno53H6s6J1/XxMkabjD6R8d3FeiDVzOjWiG08LIm6mtAvvO0/FbqvSLI8tbvVGvzOxczEUd7NmggAEmwAFyTkABrJKxfLLHg9S5j7a3Nc1wHIrwXTXozVaQxWrpI2gHq6djAyK9sg9wdifuub68gFn/Bh0HqaOWaWqIGONjAA8Pc9wdiL3WyGQsMyfSPnjbic30uopn1PfBhcbkklTdARZXRyAIlluso4fmXc2c6oC5VRAuzJEs0kC9VejKerhvpVdTU9l0DTKbIFpNnGJU7V0oFkijWuILGztujKniVAckHFZquxoxqvEjEgsxoxKsuSxKC3EliVWJGNBZiVFS70SpYlTUn0SiuhSdxvAJpUnzbeATXpYufRuyWm6y0epaCVg3SundQujEgkXKJeolVuQSLr5GxB2HMEeK/NP4RPwcSaPmfJG1z6VzrseLkw3OUcm62oOORFtRuB+jy+yoqWB4IO0EHK4IOsEHIjwXWzHZJiJfkOqme97nyOL3OOJzycRcTrLjtPFT0bMWTRvGtkjHDPa1wIXofwj6MFLpWZsbWNbiZIxrG2Y0Pa14bh1DMnIZLlaV6QvqbGRkYeDcyNY1r3e07W7zK2iWWP01prpFLHUup4mHDG0Oe8ZvfdocQPVFiPG42baIJiRcjDxN3ee5cvphoCqfWSywSSNY9sdgyeePVG0E4GPw7Ny8iKLSNzhqJciQL1MwtbI5OicFjekTO2aVtMRkPpjK4t1W5KuauDnBrnjEQSGZAkNtiIbe5AuLnZcL50WaVaMpZHHxmp3D7VKvP6cqdIRSU9TUF14XkMeDT5YgSQQyMA3Ad3gRrG1WIr4SZl9ljqsGolXxaQLjndfFq3Tmkevd2mSeJ7YWlrWWjjJLvRNonWJIL87HMAbF9Y0ZUOMURkHpmOMv2emWAvy2eldd1iJJl3WSXVwjuqKXNdWCDJWYTWHqECFdHs6XULmRibGrmNVhjRZcSEUNTsgBcqaRTukQoBJMBNBDCjCppII2VNT3Sr1RVd0oOhR/Nt4BCKP5tvAIXoZsFHqWhY2OMZLXA5E7MiN4VhrPA8is8a60JFqz9r8DyKO1eB5FMNXFqrcFA1XgeRUTVeB5FMNBColjyyVhqPA8ioOn8DyKYa+F/hc6J1UuketigkkY+KMBzGlwuxuEgkajkNe9ePpOg9W54aYXNve5dYAZazcr9QOk/NPIqmSBrtbTyK1rMeXEwlo7SzJ2Bwe1rsLBJG5zWvjeG2cCDbLcdRGYWSSFjiSMxiJvsNzrCsbo5l7hmey7L24EjJaWxEbPcV3seHOKI6QWzAVNdo+KaN0UsbXxvyc1wuDYgjhmAbhb8B8eRTEY3O5LnornmiaTci+6+zhuV7IANQ5BbAwbjyKm1o9U8inMJ00S6USwxTW2HktMdUNy5mVa7KJCp7WE+1hRDcoYVI1LUu0t/kLnF1EpJmpb48kjUt/kLnFCEu0j+QkakbjyKYBCiagbjyKO0DceRUwNFku0jceRR2kbjyKYAqmpHolWGpG48iqZpriwBz8EyR0qP5tvAIUqdtmNB2BJbOFhalgG4ckIVB1Y3DkjqxuHJCE0GAbhyRgG4ckITQYBuHJGAbhyQhNBgG4ckYBuHJCE0GAbhyR1Y3DkhCaDANw5IwDcOSEJoOrG4ckdWNw5IQmg6sbhyR1Y3DkhCaDqxuHJHVjcOSEJoOrG4ckdWNw5IQmg6sbhyR1Y3DkhCaDqxuHJHVjcOSEJoOrG4ckdWNw5IQmg6sbhyR1Y3DkhCaDqxuHJAYNwQhBJCE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www.waterlog.com/media/products/H-380-Rel-h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981575"/>
            <a:ext cx="2185547"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aryinstitute.org/sites/default/files/public/styles/detail/public/images/project/emp_detail.jpg?itok=xMiPTN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924425"/>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58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1418</Words>
  <Application>Microsoft Office PowerPoint</Application>
  <PresentationFormat>On-screen Show (4:3)</PresentationFormat>
  <Paragraphs>205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Outline</vt:lpstr>
      <vt:lpstr>Temperature</vt:lpstr>
      <vt:lpstr>Mechanical Thermometers</vt:lpstr>
      <vt:lpstr>Mechanical Thermometers</vt:lpstr>
      <vt:lpstr>Thermoelectric sensors</vt:lpstr>
      <vt:lpstr>Thermoelectric sensors</vt:lpstr>
      <vt:lpstr>Thermoelectric sensors</vt:lpstr>
      <vt:lpstr>Infrared Sensor- Pyrometer</vt:lpstr>
      <vt:lpstr>Issues Related to Measuring Temperature</vt:lpstr>
      <vt:lpstr>Temperature errors</vt:lpstr>
      <vt:lpstr>Humidity Sensors</vt:lpstr>
      <vt:lpstr>Calibrating RH sensors in lab</vt:lpstr>
      <vt:lpstr>Psychromtery</vt:lpstr>
      <vt:lpstr>Chilled Mirror/Dew Cells</vt:lpstr>
      <vt:lpstr>Physical properties of moist air</vt:lpstr>
      <vt:lpstr>Hygrometers</vt:lpstr>
      <vt:lpstr>Capacitive (electric hygrometers)</vt:lpstr>
      <vt:lpstr>Pressure</vt:lpstr>
      <vt:lpstr>Mercury barometer</vt:lpstr>
      <vt:lpstr>Aneroid (without fluid) barometer</vt:lpstr>
      <vt:lpstr>Capacitive pressure transducers</vt:lpstr>
      <vt:lpstr>Wind Sensors</vt:lpstr>
      <vt:lpstr>Cup anemometer</vt:lpstr>
      <vt:lpstr>Wind direction</vt:lpstr>
      <vt:lpstr>Aerovanes (wind speed and direction)</vt:lpstr>
      <vt:lpstr>2-D and 3-D Sonic Anemometers</vt:lpstr>
      <vt:lpstr>Acoustic Resonance Anemometers</vt:lpstr>
      <vt:lpstr>Distance constant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Assignment</dc:title>
  <dc:creator>John Horel</dc:creator>
  <cp:lastModifiedBy>john horel</cp:lastModifiedBy>
  <cp:revision>46</cp:revision>
  <dcterms:created xsi:type="dcterms:W3CDTF">2011-12-28T15:28:49Z</dcterms:created>
  <dcterms:modified xsi:type="dcterms:W3CDTF">2013-12-13T15:30:56Z</dcterms:modified>
</cp:coreProperties>
</file>