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3" r:id="rId2"/>
    <p:sldId id="257" r:id="rId3"/>
    <p:sldId id="301" r:id="rId4"/>
    <p:sldId id="394" r:id="rId5"/>
    <p:sldId id="302" r:id="rId6"/>
    <p:sldId id="395" r:id="rId7"/>
    <p:sldId id="304" r:id="rId8"/>
    <p:sldId id="303" r:id="rId9"/>
    <p:sldId id="284" r:id="rId10"/>
    <p:sldId id="305" r:id="rId11"/>
    <p:sldId id="306" r:id="rId12"/>
    <p:sldId id="307" r:id="rId13"/>
    <p:sldId id="308" r:id="rId14"/>
    <p:sldId id="279" r:id="rId15"/>
    <p:sldId id="309" r:id="rId16"/>
    <p:sldId id="396" r:id="rId17"/>
    <p:sldId id="310" r:id="rId18"/>
    <p:sldId id="397" r:id="rId19"/>
    <p:sldId id="311" r:id="rId20"/>
    <p:sldId id="398" r:id="rId21"/>
    <p:sldId id="330" r:id="rId22"/>
    <p:sldId id="334" r:id="rId23"/>
    <p:sldId id="335" r:id="rId24"/>
    <p:sldId id="3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80" d="100"/>
          <a:sy n="80" d="100"/>
        </p:scale>
        <p:origin x="-1435" y="-82"/>
      </p:cViewPr>
      <p:guideLst>
        <p:guide orient="horz" pos="2160"/>
        <p:guide pos="2880"/>
      </p:guideLst>
    </p:cSldViewPr>
  </p:slideViewPr>
  <p:notesTextViewPr>
    <p:cViewPr>
      <p:scale>
        <a:sx n="1" d="1"/>
        <a:sy n="1" d="1"/>
      </p:scale>
      <p:origin x="0" y="0"/>
    </p:cViewPr>
  </p:notesTextViewPr>
  <p:sorterViewPr>
    <p:cViewPr>
      <p:scale>
        <a:sx n="100" d="100"/>
        <a:sy n="100" d="100"/>
      </p:scale>
      <p:origin x="0" y="24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E623A-1894-4A36-BF2C-D2E5A5F58E75}"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150171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E623A-1894-4A36-BF2C-D2E5A5F58E75}"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139525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E623A-1894-4A36-BF2C-D2E5A5F58E75}"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15716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E623A-1894-4A36-BF2C-D2E5A5F58E75}"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424477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E623A-1894-4A36-BF2C-D2E5A5F58E75}"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05510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7E623A-1894-4A36-BF2C-D2E5A5F58E75}" type="datetimeFigureOut">
              <a:rPr lang="en-US" smtClean="0"/>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97702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7E623A-1894-4A36-BF2C-D2E5A5F58E75}" type="datetimeFigureOut">
              <a:rPr lang="en-US" smtClean="0"/>
              <a:t>12/14/2013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70390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7E623A-1894-4A36-BF2C-D2E5A5F58E75}" type="datetimeFigureOut">
              <a:rPr lang="en-US" smtClean="0"/>
              <a:t>12/14/2013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285192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E623A-1894-4A36-BF2C-D2E5A5F58E75}" type="datetimeFigureOut">
              <a:rPr lang="en-US" smtClean="0"/>
              <a:t>12/14/2013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77033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E623A-1894-4A36-BF2C-D2E5A5F58E75}" type="datetimeFigureOut">
              <a:rPr lang="en-US" smtClean="0"/>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49861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E623A-1894-4A36-BF2C-D2E5A5F58E75}" type="datetimeFigureOut">
              <a:rPr lang="en-US" smtClean="0"/>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136169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E623A-1894-4A36-BF2C-D2E5A5F58E75}" type="datetimeFigureOut">
              <a:rPr lang="en-US" smtClean="0"/>
              <a:t>12/14/2013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C9F37-E97A-40AB-A395-30E41C1DCF5B}" type="slidenum">
              <a:rPr lang="en-US" smtClean="0"/>
              <a:t>‹#›</a:t>
            </a:fld>
            <a:endParaRPr lang="en-US"/>
          </a:p>
        </p:txBody>
      </p:sp>
    </p:spTree>
    <p:extLst>
      <p:ext uri="{BB962C8B-B14F-4D97-AF65-F5344CB8AC3E}">
        <p14:creationId xmlns:p14="http://schemas.microsoft.com/office/powerpoint/2010/main" val="68396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p:txBody>
          <a:bodyPr/>
          <a:lstStyle/>
          <a:p>
            <a:r>
              <a:rPr lang="en-US" dirty="0" smtClean="0"/>
              <a:t>Basic electronic circuitry</a:t>
            </a:r>
          </a:p>
          <a:p>
            <a:r>
              <a:rPr lang="en-US" dirty="0" smtClean="0"/>
              <a:t>Batteries and power supplies</a:t>
            </a:r>
          </a:p>
        </p:txBody>
      </p:sp>
    </p:spTree>
    <p:extLst>
      <p:ext uri="{BB962C8B-B14F-4D97-AF65-F5344CB8AC3E}">
        <p14:creationId xmlns:p14="http://schemas.microsoft.com/office/powerpoint/2010/main" val="306169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Circuit</a:t>
            </a:r>
            <a:endParaRPr lang="en-US" dirty="0"/>
          </a:p>
        </p:txBody>
      </p:sp>
      <p:sp>
        <p:nvSpPr>
          <p:cNvPr id="3" name="Content Placeholder 2"/>
          <p:cNvSpPr>
            <a:spLocks noGrp="1"/>
          </p:cNvSpPr>
          <p:nvPr>
            <p:ph idx="1"/>
          </p:nvPr>
        </p:nvSpPr>
        <p:spPr>
          <a:xfrm>
            <a:off x="457201" y="1600201"/>
            <a:ext cx="4000500" cy="4759656"/>
          </a:xfrm>
        </p:spPr>
        <p:txBody>
          <a:bodyPr>
            <a:normAutofit fontScale="85000" lnSpcReduction="20000"/>
          </a:bodyPr>
          <a:lstStyle/>
          <a:p>
            <a:r>
              <a:rPr lang="en-US" dirty="0" smtClean="0"/>
              <a:t>In a series circuit, where a battery with voltage drop V, then according to </a:t>
            </a:r>
            <a:r>
              <a:rPr lang="en-US" dirty="0" err="1" smtClean="0"/>
              <a:t>Kirchoff’s</a:t>
            </a:r>
            <a:r>
              <a:rPr lang="en-US" dirty="0" smtClean="0"/>
              <a:t> law:</a:t>
            </a:r>
          </a:p>
          <a:p>
            <a:r>
              <a:rPr lang="en-US" dirty="0" smtClean="0"/>
              <a:t>V – V</a:t>
            </a:r>
            <a:r>
              <a:rPr lang="en-US" baseline="-25000" dirty="0" smtClean="0"/>
              <a:t>1</a:t>
            </a:r>
            <a:r>
              <a:rPr lang="en-US" dirty="0" smtClean="0"/>
              <a:t> – V</a:t>
            </a:r>
            <a:r>
              <a:rPr lang="en-US" baseline="-25000" dirty="0" smtClean="0"/>
              <a:t>2</a:t>
            </a:r>
            <a:r>
              <a:rPr lang="en-US" dirty="0" smtClean="0"/>
              <a:t> = 0 or V =  V</a:t>
            </a:r>
            <a:r>
              <a:rPr lang="en-US" baseline="-25000" dirty="0" smtClean="0"/>
              <a:t>1</a:t>
            </a:r>
            <a:r>
              <a:rPr lang="en-US" dirty="0" smtClean="0"/>
              <a:t> + V</a:t>
            </a:r>
            <a:r>
              <a:rPr lang="en-US" baseline="-25000" dirty="0" smtClean="0"/>
              <a:t>2</a:t>
            </a:r>
            <a:r>
              <a:rPr lang="en-US" dirty="0" smtClean="0"/>
              <a:t> </a:t>
            </a:r>
          </a:p>
          <a:p>
            <a:r>
              <a:rPr lang="en-US" dirty="0" smtClean="0"/>
              <a:t>V</a:t>
            </a:r>
            <a:r>
              <a:rPr lang="en-US" baseline="-25000" dirty="0" smtClean="0"/>
              <a:t>1</a:t>
            </a:r>
            <a:r>
              <a:rPr lang="en-US" dirty="0" smtClean="0"/>
              <a:t> = I R</a:t>
            </a:r>
            <a:r>
              <a:rPr lang="en-US" baseline="-25000" dirty="0" smtClean="0"/>
              <a:t>1 </a:t>
            </a:r>
            <a:r>
              <a:rPr lang="en-US" dirty="0" smtClean="0"/>
              <a:t>and V</a:t>
            </a:r>
            <a:r>
              <a:rPr lang="en-US" baseline="-25000" dirty="0" smtClean="0"/>
              <a:t>2</a:t>
            </a:r>
            <a:r>
              <a:rPr lang="en-US" dirty="0" smtClean="0"/>
              <a:t> </a:t>
            </a:r>
            <a:r>
              <a:rPr lang="en-US" dirty="0"/>
              <a:t>= I </a:t>
            </a:r>
            <a:r>
              <a:rPr lang="en-US" dirty="0" smtClean="0"/>
              <a:t>R</a:t>
            </a:r>
            <a:r>
              <a:rPr lang="en-US" baseline="-25000" dirty="0" smtClean="0"/>
              <a:t>2</a:t>
            </a:r>
            <a:r>
              <a:rPr lang="en-US" dirty="0" smtClean="0"/>
              <a:t> then V = I (</a:t>
            </a:r>
            <a:r>
              <a:rPr lang="en-US" dirty="0"/>
              <a:t>R</a:t>
            </a:r>
            <a:r>
              <a:rPr lang="en-US" baseline="-25000" dirty="0"/>
              <a:t>1 </a:t>
            </a:r>
            <a:r>
              <a:rPr lang="en-US" dirty="0" smtClean="0"/>
              <a:t>+  R</a:t>
            </a:r>
            <a:r>
              <a:rPr lang="en-US" baseline="-25000" dirty="0" smtClean="0"/>
              <a:t>2</a:t>
            </a:r>
            <a:r>
              <a:rPr lang="en-US" dirty="0" smtClean="0"/>
              <a:t> ) = I R</a:t>
            </a:r>
            <a:r>
              <a:rPr lang="en-US" baseline="-25000" dirty="0" smtClean="0"/>
              <a:t>e</a:t>
            </a:r>
            <a:endParaRPr lang="en-US" dirty="0" smtClean="0"/>
          </a:p>
          <a:p>
            <a:r>
              <a:rPr lang="en-US" dirty="0" smtClean="0"/>
              <a:t>R</a:t>
            </a:r>
            <a:r>
              <a:rPr lang="en-US" baseline="-25000" dirty="0" smtClean="0"/>
              <a:t>e </a:t>
            </a:r>
            <a:r>
              <a:rPr lang="en-US" dirty="0" smtClean="0"/>
              <a:t>= effective resistance of the combined effect of the 2 resistors in series</a:t>
            </a:r>
            <a:endParaRPr lang="en-US" dirty="0"/>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169" y="2192645"/>
            <a:ext cx="4457131" cy="238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413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Circuit</a:t>
            </a:r>
            <a:endParaRPr lang="en-US" dirty="0"/>
          </a:p>
        </p:txBody>
      </p:sp>
      <p:sp>
        <p:nvSpPr>
          <p:cNvPr id="3" name="Content Placeholder 2"/>
          <p:cNvSpPr>
            <a:spLocks noGrp="1"/>
          </p:cNvSpPr>
          <p:nvPr>
            <p:ph idx="1"/>
          </p:nvPr>
        </p:nvSpPr>
        <p:spPr>
          <a:xfrm>
            <a:off x="457200" y="1600201"/>
            <a:ext cx="8458200" cy="3124200"/>
          </a:xfrm>
        </p:spPr>
        <p:txBody>
          <a:bodyPr>
            <a:normAutofit fontScale="77500" lnSpcReduction="20000"/>
          </a:bodyPr>
          <a:lstStyle/>
          <a:p>
            <a:r>
              <a:rPr lang="en-US" dirty="0" smtClean="0"/>
              <a:t>In a parallel circuit, current splits at A and recombines at B</a:t>
            </a:r>
          </a:p>
          <a:p>
            <a:r>
              <a:rPr lang="en-US" dirty="0" smtClean="0"/>
              <a:t>With a battery with voltage drop V, then according to </a:t>
            </a:r>
            <a:r>
              <a:rPr lang="en-US" dirty="0" err="1" smtClean="0"/>
              <a:t>Kirchoff’s</a:t>
            </a:r>
            <a:r>
              <a:rPr lang="en-US" dirty="0" smtClean="0"/>
              <a:t> law:</a:t>
            </a:r>
          </a:p>
          <a:p>
            <a:r>
              <a:rPr lang="en-US" dirty="0" smtClean="0"/>
              <a:t>At A: I – I</a:t>
            </a:r>
            <a:r>
              <a:rPr lang="en-US" baseline="-25000" dirty="0" smtClean="0"/>
              <a:t>1</a:t>
            </a:r>
            <a:r>
              <a:rPr lang="en-US" dirty="0" smtClean="0"/>
              <a:t> – I</a:t>
            </a:r>
            <a:r>
              <a:rPr lang="en-US" baseline="-25000" dirty="0" smtClean="0"/>
              <a:t>2</a:t>
            </a:r>
            <a:r>
              <a:rPr lang="en-US" dirty="0" smtClean="0"/>
              <a:t> = 0             At B:  </a:t>
            </a:r>
            <a:r>
              <a:rPr lang="en-US" dirty="0"/>
              <a:t>I</a:t>
            </a:r>
            <a:r>
              <a:rPr lang="en-US" baseline="-25000" dirty="0"/>
              <a:t>1</a:t>
            </a:r>
            <a:r>
              <a:rPr lang="en-US" dirty="0"/>
              <a:t> </a:t>
            </a:r>
            <a:r>
              <a:rPr lang="en-US" dirty="0" smtClean="0"/>
              <a:t>+ </a:t>
            </a:r>
            <a:r>
              <a:rPr lang="en-US" dirty="0"/>
              <a:t>I</a:t>
            </a:r>
            <a:r>
              <a:rPr lang="en-US" baseline="-25000" dirty="0"/>
              <a:t>2</a:t>
            </a:r>
            <a:r>
              <a:rPr lang="en-US" dirty="0"/>
              <a:t> </a:t>
            </a:r>
            <a:r>
              <a:rPr lang="en-US" dirty="0" smtClean="0"/>
              <a:t>– I = 0</a:t>
            </a:r>
          </a:p>
          <a:p>
            <a:r>
              <a:rPr lang="en-US" dirty="0" smtClean="0"/>
              <a:t>Then </a:t>
            </a:r>
            <a:r>
              <a:rPr lang="en-US" dirty="0"/>
              <a:t>I </a:t>
            </a:r>
            <a:r>
              <a:rPr lang="en-US" dirty="0" smtClean="0"/>
              <a:t>=  </a:t>
            </a:r>
            <a:r>
              <a:rPr lang="en-US" dirty="0"/>
              <a:t>I</a:t>
            </a:r>
            <a:r>
              <a:rPr lang="en-US" baseline="-25000" dirty="0"/>
              <a:t>1</a:t>
            </a:r>
            <a:r>
              <a:rPr lang="en-US" dirty="0"/>
              <a:t> </a:t>
            </a:r>
            <a:r>
              <a:rPr lang="en-US" dirty="0" smtClean="0"/>
              <a:t>+ </a:t>
            </a:r>
            <a:r>
              <a:rPr lang="en-US" dirty="0"/>
              <a:t>I</a:t>
            </a:r>
            <a:r>
              <a:rPr lang="en-US" baseline="-25000" dirty="0"/>
              <a:t>2</a:t>
            </a:r>
            <a:r>
              <a:rPr lang="en-US" dirty="0"/>
              <a:t>  </a:t>
            </a:r>
            <a:r>
              <a:rPr lang="en-US" dirty="0" smtClean="0"/>
              <a:t>and  V /R</a:t>
            </a:r>
            <a:r>
              <a:rPr lang="en-US" baseline="-25000" dirty="0" smtClean="0"/>
              <a:t>e</a:t>
            </a:r>
            <a:r>
              <a:rPr lang="en-US" dirty="0" smtClean="0"/>
              <a:t>  = V </a:t>
            </a:r>
            <a:r>
              <a:rPr lang="en-US" dirty="0"/>
              <a:t>/</a:t>
            </a:r>
            <a:r>
              <a:rPr lang="en-US" dirty="0" smtClean="0"/>
              <a:t>R</a:t>
            </a:r>
            <a:r>
              <a:rPr lang="en-US" baseline="-25000" dirty="0" smtClean="0"/>
              <a:t>1</a:t>
            </a:r>
            <a:r>
              <a:rPr lang="en-US" dirty="0" smtClean="0"/>
              <a:t> + </a:t>
            </a:r>
            <a:r>
              <a:rPr lang="en-US" dirty="0"/>
              <a:t>V /</a:t>
            </a:r>
            <a:r>
              <a:rPr lang="en-US" dirty="0" smtClean="0"/>
              <a:t>R</a:t>
            </a:r>
            <a:r>
              <a:rPr lang="en-US" baseline="-25000" dirty="0" smtClean="0"/>
              <a:t>2 </a:t>
            </a:r>
          </a:p>
          <a:p>
            <a:r>
              <a:rPr lang="en-US" dirty="0" smtClean="0"/>
              <a:t>then R</a:t>
            </a:r>
            <a:r>
              <a:rPr lang="en-US" baseline="-25000" dirty="0" smtClean="0"/>
              <a:t>e </a:t>
            </a:r>
            <a:r>
              <a:rPr lang="en-US" dirty="0" smtClean="0"/>
              <a:t>= (</a:t>
            </a:r>
            <a:r>
              <a:rPr lang="en-US" dirty="0"/>
              <a:t>R</a:t>
            </a:r>
            <a:r>
              <a:rPr lang="en-US" baseline="-25000" dirty="0"/>
              <a:t>1</a:t>
            </a:r>
            <a:r>
              <a:rPr lang="en-US" dirty="0"/>
              <a:t> </a:t>
            </a:r>
            <a:r>
              <a:rPr lang="en-US" dirty="0" smtClean="0"/>
              <a:t>R</a:t>
            </a:r>
            <a:r>
              <a:rPr lang="en-US" baseline="-25000" dirty="0" smtClean="0"/>
              <a:t>2</a:t>
            </a:r>
            <a:r>
              <a:rPr lang="en-US" dirty="0" smtClean="0"/>
              <a:t>)/ (</a:t>
            </a:r>
            <a:r>
              <a:rPr lang="en-US" dirty="0"/>
              <a:t>R</a:t>
            </a:r>
            <a:r>
              <a:rPr lang="en-US" baseline="-25000" dirty="0"/>
              <a:t>1 </a:t>
            </a:r>
            <a:r>
              <a:rPr lang="en-US" dirty="0" smtClean="0"/>
              <a:t>+  R</a:t>
            </a:r>
            <a:r>
              <a:rPr lang="en-US" baseline="-25000" dirty="0" smtClean="0"/>
              <a:t>2</a:t>
            </a:r>
            <a:r>
              <a:rPr lang="en-US" dirty="0" smtClean="0"/>
              <a:t> ) </a:t>
            </a:r>
          </a:p>
          <a:p>
            <a:r>
              <a:rPr lang="en-US" dirty="0" smtClean="0"/>
              <a:t>R</a:t>
            </a:r>
            <a:r>
              <a:rPr lang="en-US" baseline="-25000" dirty="0" smtClean="0"/>
              <a:t>e </a:t>
            </a:r>
            <a:r>
              <a:rPr lang="en-US" dirty="0" smtClean="0"/>
              <a:t>= effective resistance of the combined effect of the 2 resistors in parallel</a:t>
            </a:r>
            <a:endParaRPr lang="en-US" dirty="0"/>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4261333"/>
            <a:ext cx="4229100" cy="259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49884" y="5040868"/>
            <a:ext cx="317716" cy="369332"/>
          </a:xfrm>
          <a:prstGeom prst="rect">
            <a:avLst/>
          </a:prstGeom>
          <a:noFill/>
        </p:spPr>
        <p:txBody>
          <a:bodyPr wrap="none" rtlCol="0">
            <a:spAutoFit/>
          </a:bodyPr>
          <a:lstStyle/>
          <a:p>
            <a:r>
              <a:rPr lang="en-US" dirty="0" smtClean="0"/>
              <a:t>A</a:t>
            </a:r>
            <a:endParaRPr lang="en-US" dirty="0"/>
          </a:p>
        </p:txBody>
      </p:sp>
      <p:sp>
        <p:nvSpPr>
          <p:cNvPr id="7" name="TextBox 6"/>
          <p:cNvSpPr txBox="1"/>
          <p:nvPr/>
        </p:nvSpPr>
        <p:spPr>
          <a:xfrm>
            <a:off x="7157900" y="6336268"/>
            <a:ext cx="309700"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523367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Series: V = 12 volt; R</a:t>
            </a:r>
            <a:r>
              <a:rPr lang="en-US" baseline="-25000" dirty="0" smtClean="0"/>
              <a:t>1 </a:t>
            </a:r>
            <a:r>
              <a:rPr lang="en-US" dirty="0" smtClean="0"/>
              <a:t>= 5 ohms;</a:t>
            </a:r>
            <a:r>
              <a:rPr lang="en-US" baseline="-25000" dirty="0" smtClean="0"/>
              <a:t> </a:t>
            </a:r>
            <a:r>
              <a:rPr lang="en-US" dirty="0" smtClean="0"/>
              <a:t>R</a:t>
            </a:r>
            <a:r>
              <a:rPr lang="en-US" baseline="-25000" dirty="0" smtClean="0"/>
              <a:t>2 </a:t>
            </a:r>
            <a:r>
              <a:rPr lang="en-US" dirty="0"/>
              <a:t>= </a:t>
            </a:r>
            <a:r>
              <a:rPr lang="en-US" dirty="0" smtClean="0"/>
              <a:t>7 ohms</a:t>
            </a:r>
          </a:p>
          <a:p>
            <a:r>
              <a:rPr lang="en-US" dirty="0" smtClean="0"/>
              <a:t>What is the effective resistance? </a:t>
            </a:r>
          </a:p>
          <a:p>
            <a:pPr lvl="1"/>
            <a:r>
              <a:rPr lang="en-US" dirty="0" smtClean="0"/>
              <a:t> R</a:t>
            </a:r>
            <a:r>
              <a:rPr lang="en-US" baseline="-25000" dirty="0" smtClean="0"/>
              <a:t>e </a:t>
            </a:r>
            <a:r>
              <a:rPr lang="en-US" dirty="0" smtClean="0"/>
              <a:t>=</a:t>
            </a:r>
            <a:r>
              <a:rPr lang="en-US" baseline="-25000" dirty="0" smtClean="0"/>
              <a:t> </a:t>
            </a:r>
            <a:r>
              <a:rPr lang="en-US" dirty="0" smtClean="0"/>
              <a:t>(R</a:t>
            </a:r>
            <a:r>
              <a:rPr lang="en-US" baseline="-25000" dirty="0" smtClean="0"/>
              <a:t>1 </a:t>
            </a:r>
            <a:r>
              <a:rPr lang="en-US" dirty="0"/>
              <a:t>+  R</a:t>
            </a:r>
            <a:r>
              <a:rPr lang="en-US" baseline="-25000" dirty="0"/>
              <a:t>2</a:t>
            </a:r>
            <a:r>
              <a:rPr lang="en-US" dirty="0"/>
              <a:t> ) = </a:t>
            </a:r>
            <a:r>
              <a:rPr lang="en-US" dirty="0" smtClean="0"/>
              <a:t>12 ohms</a:t>
            </a:r>
          </a:p>
          <a:p>
            <a:r>
              <a:rPr lang="en-US" dirty="0" smtClean="0"/>
              <a:t>What is the current? I = V/ R</a:t>
            </a:r>
            <a:r>
              <a:rPr lang="en-US" baseline="-25000" dirty="0" smtClean="0"/>
              <a:t>e</a:t>
            </a:r>
            <a:r>
              <a:rPr lang="en-US" dirty="0" smtClean="0"/>
              <a:t> = 1 amp</a:t>
            </a:r>
          </a:p>
          <a:p>
            <a:r>
              <a:rPr lang="en-US" dirty="0" smtClean="0"/>
              <a:t>Parallel: </a:t>
            </a:r>
            <a:r>
              <a:rPr lang="en-US" dirty="0"/>
              <a:t>V = 12 volt; R</a:t>
            </a:r>
            <a:r>
              <a:rPr lang="en-US" baseline="-25000" dirty="0"/>
              <a:t>1 </a:t>
            </a:r>
            <a:r>
              <a:rPr lang="en-US" dirty="0"/>
              <a:t>= 5 ohms;</a:t>
            </a:r>
            <a:r>
              <a:rPr lang="en-US" baseline="-25000" dirty="0"/>
              <a:t> </a:t>
            </a:r>
            <a:r>
              <a:rPr lang="en-US" dirty="0"/>
              <a:t>R</a:t>
            </a:r>
            <a:r>
              <a:rPr lang="en-US" baseline="-25000" dirty="0"/>
              <a:t>2 </a:t>
            </a:r>
            <a:r>
              <a:rPr lang="en-US" dirty="0"/>
              <a:t>= 7 ohms </a:t>
            </a:r>
            <a:endParaRPr lang="en-US" dirty="0" smtClean="0"/>
          </a:p>
          <a:p>
            <a:r>
              <a:rPr lang="en-US" dirty="0"/>
              <a:t>What is the effective resistance? </a:t>
            </a:r>
          </a:p>
          <a:p>
            <a:pPr lvl="1"/>
            <a:r>
              <a:rPr lang="en-US" dirty="0"/>
              <a:t> R</a:t>
            </a:r>
            <a:r>
              <a:rPr lang="en-US" baseline="-25000" dirty="0"/>
              <a:t>e </a:t>
            </a:r>
            <a:r>
              <a:rPr lang="en-US" dirty="0"/>
              <a:t>=</a:t>
            </a:r>
            <a:r>
              <a:rPr lang="en-US" baseline="-25000" dirty="0"/>
              <a:t> </a:t>
            </a:r>
            <a:r>
              <a:rPr lang="en-US" dirty="0"/>
              <a:t>(R</a:t>
            </a:r>
            <a:r>
              <a:rPr lang="en-US" baseline="-25000" dirty="0"/>
              <a:t>1</a:t>
            </a:r>
            <a:r>
              <a:rPr lang="en-US" dirty="0"/>
              <a:t> R</a:t>
            </a:r>
            <a:r>
              <a:rPr lang="en-US" baseline="-25000" dirty="0"/>
              <a:t>2</a:t>
            </a:r>
            <a:r>
              <a:rPr lang="en-US" dirty="0"/>
              <a:t>)/ (R</a:t>
            </a:r>
            <a:r>
              <a:rPr lang="en-US" baseline="-25000" dirty="0"/>
              <a:t>1 </a:t>
            </a:r>
            <a:r>
              <a:rPr lang="en-US" dirty="0"/>
              <a:t>+  R</a:t>
            </a:r>
            <a:r>
              <a:rPr lang="en-US" baseline="-25000" dirty="0"/>
              <a:t>2</a:t>
            </a:r>
            <a:r>
              <a:rPr lang="en-US" dirty="0"/>
              <a:t> ) </a:t>
            </a:r>
            <a:r>
              <a:rPr lang="en-US" dirty="0" smtClean="0"/>
              <a:t>= 35/12 ~ 3 ohms</a:t>
            </a:r>
          </a:p>
          <a:p>
            <a:r>
              <a:rPr lang="en-US" dirty="0" smtClean="0"/>
              <a:t>What </a:t>
            </a:r>
            <a:r>
              <a:rPr lang="en-US" dirty="0"/>
              <a:t>is the </a:t>
            </a:r>
            <a:r>
              <a:rPr lang="en-US" dirty="0" smtClean="0"/>
              <a:t>total current</a:t>
            </a:r>
            <a:r>
              <a:rPr lang="en-US" dirty="0"/>
              <a:t>? I = V/ R</a:t>
            </a:r>
            <a:r>
              <a:rPr lang="en-US" baseline="-25000" dirty="0"/>
              <a:t>e</a:t>
            </a:r>
            <a:r>
              <a:rPr lang="en-US" dirty="0"/>
              <a:t> </a:t>
            </a:r>
            <a:r>
              <a:rPr lang="en-US" dirty="0" smtClean="0"/>
              <a:t>~ 4 amps</a:t>
            </a:r>
          </a:p>
          <a:p>
            <a:r>
              <a:rPr lang="en-US" dirty="0" smtClean="0"/>
              <a:t>I</a:t>
            </a:r>
            <a:r>
              <a:rPr lang="en-US" baseline="-25000" dirty="0" smtClean="0"/>
              <a:t>1</a:t>
            </a:r>
            <a:r>
              <a:rPr lang="en-US" dirty="0" smtClean="0"/>
              <a:t>  </a:t>
            </a:r>
            <a:r>
              <a:rPr lang="en-US" dirty="0"/>
              <a:t>= V /</a:t>
            </a:r>
            <a:r>
              <a:rPr lang="en-US" dirty="0" smtClean="0"/>
              <a:t>R</a:t>
            </a:r>
            <a:r>
              <a:rPr lang="en-US" baseline="-25000" dirty="0" smtClean="0"/>
              <a:t>1 </a:t>
            </a:r>
            <a:r>
              <a:rPr lang="en-US" dirty="0" smtClean="0"/>
              <a:t> = 12/5 = 2.4 amps; I</a:t>
            </a:r>
            <a:r>
              <a:rPr lang="en-US" baseline="-25000" dirty="0" smtClean="0"/>
              <a:t>2</a:t>
            </a:r>
            <a:r>
              <a:rPr lang="en-US" dirty="0" smtClean="0"/>
              <a:t>  </a:t>
            </a:r>
            <a:r>
              <a:rPr lang="en-US" dirty="0"/>
              <a:t>= V /</a:t>
            </a:r>
            <a:r>
              <a:rPr lang="en-US" dirty="0" smtClean="0"/>
              <a:t>R</a:t>
            </a:r>
            <a:r>
              <a:rPr lang="en-US" baseline="-25000" dirty="0" smtClean="0"/>
              <a:t>2 </a:t>
            </a:r>
            <a:r>
              <a:rPr lang="en-US" dirty="0" smtClean="0"/>
              <a:t> </a:t>
            </a:r>
            <a:r>
              <a:rPr lang="en-US" dirty="0"/>
              <a:t>= </a:t>
            </a:r>
            <a:r>
              <a:rPr lang="en-US" dirty="0" smtClean="0"/>
              <a:t>12/7 </a:t>
            </a:r>
            <a:r>
              <a:rPr lang="en-US" dirty="0"/>
              <a:t>= </a:t>
            </a:r>
            <a:r>
              <a:rPr lang="en-US" dirty="0" smtClean="0"/>
              <a:t>1.6 </a:t>
            </a:r>
            <a:r>
              <a:rPr lang="en-US" dirty="0"/>
              <a:t>amps </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621707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Relationships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series:</a:t>
            </a:r>
          </a:p>
          <a:p>
            <a:pPr lvl="1"/>
            <a:r>
              <a:rPr lang="en-US" dirty="0" smtClean="0"/>
              <a:t>Effective resistance of multiple resistors is always higher than individual ones</a:t>
            </a:r>
          </a:p>
          <a:p>
            <a:pPr lvl="1"/>
            <a:r>
              <a:rPr lang="en-US" dirty="0" smtClean="0"/>
              <a:t>Voltage is divided between the resistors</a:t>
            </a:r>
          </a:p>
          <a:p>
            <a:pPr lvl="1"/>
            <a:r>
              <a:rPr lang="en-US" dirty="0" smtClean="0"/>
              <a:t>Current is the same through all resistors</a:t>
            </a:r>
          </a:p>
          <a:p>
            <a:r>
              <a:rPr lang="en-US" dirty="0" smtClean="0"/>
              <a:t>In parallel:</a:t>
            </a:r>
          </a:p>
          <a:p>
            <a:pPr lvl="1"/>
            <a:r>
              <a:rPr lang="en-US" dirty="0" smtClean="0"/>
              <a:t>Effective </a:t>
            </a:r>
            <a:r>
              <a:rPr lang="en-US" dirty="0"/>
              <a:t>resistance of multiple resistors </a:t>
            </a:r>
            <a:r>
              <a:rPr lang="en-US" dirty="0" smtClean="0"/>
              <a:t>is </a:t>
            </a:r>
            <a:r>
              <a:rPr lang="en-US" dirty="0"/>
              <a:t>always </a:t>
            </a:r>
            <a:r>
              <a:rPr lang="en-US" dirty="0" smtClean="0"/>
              <a:t>lower </a:t>
            </a:r>
            <a:r>
              <a:rPr lang="en-US" dirty="0"/>
              <a:t>than individual </a:t>
            </a:r>
            <a:r>
              <a:rPr lang="en-US" dirty="0" smtClean="0"/>
              <a:t>ones</a:t>
            </a:r>
          </a:p>
          <a:p>
            <a:pPr lvl="1"/>
            <a:r>
              <a:rPr lang="en-US" dirty="0" smtClean="0"/>
              <a:t>Voltage is the same through the resistors</a:t>
            </a:r>
          </a:p>
          <a:p>
            <a:pPr lvl="1"/>
            <a:r>
              <a:rPr lang="en-US" dirty="0" smtClean="0"/>
              <a:t>Current is divided between the resistors</a:t>
            </a:r>
            <a:endParaRPr lang="en-US" dirty="0"/>
          </a:p>
        </p:txBody>
      </p:sp>
    </p:spTree>
    <p:extLst>
      <p:ext uri="{BB962C8B-B14F-4D97-AF65-F5344CB8AC3E}">
        <p14:creationId xmlns:p14="http://schemas.microsoft.com/office/powerpoint/2010/main" val="3381855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 Divider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resistors are in series, then they “divide” the voltage input into</a:t>
            </a:r>
            <a:r>
              <a:rPr lang="en-US" dirty="0"/>
              <a:t>: </a:t>
            </a:r>
            <a:endParaRPr lang="en-US" dirty="0" smtClean="0"/>
          </a:p>
          <a:p>
            <a:r>
              <a:rPr lang="en-US" dirty="0" smtClean="0"/>
              <a:t>V</a:t>
            </a:r>
            <a:r>
              <a:rPr lang="en-US" baseline="-25000" dirty="0" smtClean="0"/>
              <a:t>1</a:t>
            </a:r>
            <a:r>
              <a:rPr lang="en-US" dirty="0" smtClean="0"/>
              <a:t> </a:t>
            </a:r>
            <a:r>
              <a:rPr lang="en-US" dirty="0"/>
              <a:t>= I R</a:t>
            </a:r>
            <a:r>
              <a:rPr lang="en-US" baseline="-25000" dirty="0"/>
              <a:t>1 </a:t>
            </a:r>
            <a:r>
              <a:rPr lang="en-US" dirty="0"/>
              <a:t>and V</a:t>
            </a:r>
            <a:r>
              <a:rPr lang="en-US" baseline="-25000" dirty="0"/>
              <a:t>2</a:t>
            </a:r>
            <a:r>
              <a:rPr lang="en-US" dirty="0"/>
              <a:t> = I R</a:t>
            </a:r>
            <a:r>
              <a:rPr lang="en-US" baseline="-25000" dirty="0"/>
              <a:t>2 </a:t>
            </a:r>
            <a:endParaRPr lang="en-US" baseline="-25000" dirty="0" smtClean="0"/>
          </a:p>
          <a:p>
            <a:r>
              <a:rPr lang="en-US" dirty="0"/>
              <a:t>Since (R</a:t>
            </a:r>
            <a:r>
              <a:rPr lang="en-US" baseline="-25000" dirty="0"/>
              <a:t>1 </a:t>
            </a:r>
            <a:r>
              <a:rPr lang="en-US" dirty="0"/>
              <a:t>+  R</a:t>
            </a:r>
            <a:r>
              <a:rPr lang="en-US" baseline="-25000" dirty="0"/>
              <a:t>2</a:t>
            </a:r>
            <a:r>
              <a:rPr lang="en-US" dirty="0"/>
              <a:t> ) = </a:t>
            </a:r>
            <a:r>
              <a:rPr lang="en-US" dirty="0" smtClean="0"/>
              <a:t>R</a:t>
            </a:r>
            <a:r>
              <a:rPr lang="en-US" baseline="-25000" dirty="0" smtClean="0"/>
              <a:t>e </a:t>
            </a:r>
            <a:r>
              <a:rPr lang="en-US" dirty="0" smtClean="0"/>
              <a:t>and</a:t>
            </a:r>
            <a:r>
              <a:rPr lang="en-US" baseline="-25000" dirty="0" smtClean="0"/>
              <a:t> </a:t>
            </a:r>
            <a:r>
              <a:rPr lang="en-US" dirty="0" smtClean="0"/>
              <a:t>V </a:t>
            </a:r>
            <a:r>
              <a:rPr lang="en-US" dirty="0"/>
              <a:t>= I </a:t>
            </a:r>
            <a:r>
              <a:rPr lang="en-US" dirty="0" smtClean="0"/>
              <a:t>R</a:t>
            </a:r>
            <a:r>
              <a:rPr lang="en-US" baseline="-25000" dirty="0" smtClean="0"/>
              <a:t>e    </a:t>
            </a:r>
            <a:r>
              <a:rPr lang="en-US" dirty="0" smtClean="0"/>
              <a:t>then</a:t>
            </a:r>
          </a:p>
          <a:p>
            <a:r>
              <a:rPr lang="en-US" dirty="0"/>
              <a:t>V</a:t>
            </a:r>
            <a:r>
              <a:rPr lang="en-US" baseline="-25000" dirty="0"/>
              <a:t>1</a:t>
            </a:r>
            <a:r>
              <a:rPr lang="en-US" dirty="0"/>
              <a:t> = </a:t>
            </a:r>
            <a:r>
              <a:rPr lang="en-US" dirty="0" smtClean="0"/>
              <a:t>V * R</a:t>
            </a:r>
            <a:r>
              <a:rPr lang="en-US" baseline="-25000" dirty="0" smtClean="0"/>
              <a:t>1</a:t>
            </a:r>
            <a:r>
              <a:rPr lang="en-US" dirty="0" smtClean="0"/>
              <a:t>/  R</a:t>
            </a:r>
            <a:r>
              <a:rPr lang="en-US" baseline="-25000" dirty="0" smtClean="0"/>
              <a:t>e </a:t>
            </a:r>
            <a:r>
              <a:rPr lang="en-US" dirty="0" smtClean="0"/>
              <a:t>and</a:t>
            </a:r>
            <a:r>
              <a:rPr lang="en-US" baseline="-25000" dirty="0" smtClean="0"/>
              <a:t> </a:t>
            </a:r>
            <a:r>
              <a:rPr lang="en-US" dirty="0" smtClean="0"/>
              <a:t>V</a:t>
            </a:r>
            <a:r>
              <a:rPr lang="en-US" baseline="-25000" dirty="0" smtClean="0"/>
              <a:t>2</a:t>
            </a:r>
            <a:r>
              <a:rPr lang="en-US" dirty="0" smtClean="0"/>
              <a:t> </a:t>
            </a:r>
            <a:r>
              <a:rPr lang="en-US" dirty="0"/>
              <a:t>= V * </a:t>
            </a:r>
            <a:r>
              <a:rPr lang="en-US" dirty="0" smtClean="0"/>
              <a:t>R</a:t>
            </a:r>
            <a:r>
              <a:rPr lang="en-US" baseline="-25000" dirty="0" smtClean="0"/>
              <a:t>2</a:t>
            </a:r>
            <a:r>
              <a:rPr lang="en-US" dirty="0" smtClean="0"/>
              <a:t>/  </a:t>
            </a:r>
            <a:r>
              <a:rPr lang="en-US" dirty="0"/>
              <a:t>R</a:t>
            </a:r>
            <a:r>
              <a:rPr lang="en-US" baseline="-25000" dirty="0"/>
              <a:t>e </a:t>
            </a:r>
            <a:r>
              <a:rPr lang="en-US" baseline="-25000" dirty="0" smtClean="0"/>
              <a:t> </a:t>
            </a:r>
            <a:r>
              <a:rPr lang="en-US" dirty="0" smtClean="0"/>
              <a:t>and</a:t>
            </a:r>
            <a:r>
              <a:rPr lang="en-US" baseline="-25000" dirty="0" smtClean="0"/>
              <a:t> </a:t>
            </a:r>
            <a:r>
              <a:rPr lang="en-US" dirty="0"/>
              <a:t>V</a:t>
            </a:r>
            <a:r>
              <a:rPr lang="en-US" baseline="-25000" dirty="0"/>
              <a:t>1</a:t>
            </a:r>
            <a:r>
              <a:rPr lang="en-US" dirty="0"/>
              <a:t> </a:t>
            </a:r>
            <a:r>
              <a:rPr lang="en-US" dirty="0" smtClean="0"/>
              <a:t>/V=  </a:t>
            </a:r>
            <a:r>
              <a:rPr lang="en-US" dirty="0"/>
              <a:t>R</a:t>
            </a:r>
            <a:r>
              <a:rPr lang="en-US" baseline="-25000" dirty="0"/>
              <a:t>1</a:t>
            </a:r>
            <a:r>
              <a:rPr lang="en-US" dirty="0"/>
              <a:t>/  R</a:t>
            </a:r>
            <a:r>
              <a:rPr lang="en-US" baseline="-25000" dirty="0"/>
              <a:t>e </a:t>
            </a:r>
            <a:r>
              <a:rPr lang="en-US" dirty="0"/>
              <a:t>and</a:t>
            </a:r>
            <a:r>
              <a:rPr lang="en-US" baseline="-25000" dirty="0"/>
              <a:t> </a:t>
            </a:r>
            <a:r>
              <a:rPr lang="en-US" dirty="0"/>
              <a:t>V</a:t>
            </a:r>
            <a:r>
              <a:rPr lang="en-US" baseline="-25000" dirty="0"/>
              <a:t>2</a:t>
            </a:r>
            <a:r>
              <a:rPr lang="en-US" dirty="0"/>
              <a:t> </a:t>
            </a:r>
            <a:r>
              <a:rPr lang="en-US" dirty="0" smtClean="0"/>
              <a:t>/V = R</a:t>
            </a:r>
            <a:r>
              <a:rPr lang="en-US" baseline="-25000" dirty="0" smtClean="0"/>
              <a:t>2</a:t>
            </a:r>
            <a:r>
              <a:rPr lang="en-US" dirty="0"/>
              <a:t>/  R</a:t>
            </a:r>
            <a:r>
              <a:rPr lang="en-US" baseline="-25000" dirty="0"/>
              <a:t>e </a:t>
            </a:r>
            <a:endParaRPr lang="en-US" dirty="0"/>
          </a:p>
          <a:p>
            <a:endParaRPr lang="en-US" dirty="0"/>
          </a:p>
          <a:p>
            <a:r>
              <a:rPr lang="en-US" dirty="0" smtClean="0"/>
              <a:t>Example: V = 12 volts</a:t>
            </a:r>
            <a:r>
              <a:rPr lang="en-US" dirty="0"/>
              <a:t>; R</a:t>
            </a:r>
            <a:r>
              <a:rPr lang="en-US" baseline="-25000" dirty="0"/>
              <a:t>1 </a:t>
            </a:r>
            <a:r>
              <a:rPr lang="en-US" baseline="-25000" dirty="0" smtClean="0"/>
              <a:t> </a:t>
            </a:r>
            <a:r>
              <a:rPr lang="en-US" dirty="0" smtClean="0"/>
              <a:t>= 240 ohms; R</a:t>
            </a:r>
            <a:r>
              <a:rPr lang="en-US" baseline="-25000" dirty="0" smtClean="0"/>
              <a:t>2  </a:t>
            </a:r>
            <a:r>
              <a:rPr lang="en-US" dirty="0"/>
              <a:t>= </a:t>
            </a:r>
            <a:r>
              <a:rPr lang="en-US" dirty="0" smtClean="0"/>
              <a:t>120 ohms</a:t>
            </a:r>
            <a:r>
              <a:rPr lang="en-US" dirty="0"/>
              <a:t>; </a:t>
            </a:r>
            <a:r>
              <a:rPr lang="en-US" dirty="0" smtClean="0"/>
              <a:t>then </a:t>
            </a:r>
            <a:r>
              <a:rPr lang="en-US" dirty="0"/>
              <a:t>R</a:t>
            </a:r>
            <a:r>
              <a:rPr lang="en-US" baseline="-25000" dirty="0"/>
              <a:t>e </a:t>
            </a:r>
            <a:r>
              <a:rPr lang="en-US" dirty="0" smtClean="0"/>
              <a:t>= 360 ohms.</a:t>
            </a:r>
          </a:p>
          <a:p>
            <a:pPr lvl="1"/>
            <a:r>
              <a:rPr lang="en-US" dirty="0" smtClean="0"/>
              <a:t>So </a:t>
            </a:r>
            <a:r>
              <a:rPr lang="en-US" dirty="0"/>
              <a:t>V</a:t>
            </a:r>
            <a:r>
              <a:rPr lang="en-US" baseline="-25000" dirty="0"/>
              <a:t>1 </a:t>
            </a:r>
            <a:r>
              <a:rPr lang="en-US" baseline="-25000" dirty="0" smtClean="0"/>
              <a:t> </a:t>
            </a:r>
            <a:r>
              <a:rPr lang="en-US" dirty="0" smtClean="0"/>
              <a:t>= 8 volts; </a:t>
            </a:r>
            <a:r>
              <a:rPr lang="en-US" dirty="0"/>
              <a:t>So </a:t>
            </a:r>
            <a:r>
              <a:rPr lang="en-US" dirty="0" smtClean="0"/>
              <a:t>V</a:t>
            </a:r>
            <a:r>
              <a:rPr lang="en-US" baseline="-25000" dirty="0"/>
              <a:t>2</a:t>
            </a:r>
            <a:r>
              <a:rPr lang="en-US" baseline="-25000" dirty="0" smtClean="0"/>
              <a:t> </a:t>
            </a:r>
            <a:r>
              <a:rPr lang="en-US" dirty="0"/>
              <a:t>= </a:t>
            </a:r>
            <a:r>
              <a:rPr lang="en-US" dirty="0" smtClean="0"/>
              <a:t>4 </a:t>
            </a:r>
            <a:r>
              <a:rPr lang="en-US" dirty="0"/>
              <a:t>volts </a:t>
            </a:r>
          </a:p>
          <a:p>
            <a:r>
              <a:rPr lang="en-US" dirty="0" smtClean="0"/>
              <a:t>The input voltage is divided depending on the relative size of the 2 resistors</a:t>
            </a:r>
          </a:p>
          <a:p>
            <a:endParaRPr lang="en-US" dirty="0"/>
          </a:p>
        </p:txBody>
      </p:sp>
    </p:spTree>
    <p:extLst>
      <p:ext uri="{BB962C8B-B14F-4D97-AF65-F5344CB8AC3E}">
        <p14:creationId xmlns:p14="http://schemas.microsoft.com/office/powerpoint/2010/main" val="3107059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231"/>
          </a:xfrm>
        </p:spPr>
        <p:txBody>
          <a:bodyPr>
            <a:normAutofit fontScale="90000"/>
          </a:bodyPr>
          <a:lstStyle/>
          <a:p>
            <a:r>
              <a:rPr lang="en-US" dirty="0" smtClean="0"/>
              <a:t>Potentiometer (POT)</a:t>
            </a:r>
            <a:endParaRPr lang="en-US" dirty="0"/>
          </a:p>
        </p:txBody>
      </p:sp>
      <p:sp>
        <p:nvSpPr>
          <p:cNvPr id="3" name="Content Placeholder 2"/>
          <p:cNvSpPr>
            <a:spLocks noGrp="1"/>
          </p:cNvSpPr>
          <p:nvPr>
            <p:ph idx="1"/>
          </p:nvPr>
        </p:nvSpPr>
        <p:spPr>
          <a:xfrm>
            <a:off x="457199" y="1135117"/>
            <a:ext cx="7112479" cy="3513084"/>
          </a:xfrm>
        </p:spPr>
        <p:txBody>
          <a:bodyPr>
            <a:normAutofit fontScale="70000" lnSpcReduction="20000"/>
          </a:bodyPr>
          <a:lstStyle/>
          <a:p>
            <a:r>
              <a:rPr lang="en-US" dirty="0" smtClean="0"/>
              <a:t>Assume </a:t>
            </a:r>
            <a:r>
              <a:rPr lang="en-US" dirty="0"/>
              <a:t>R</a:t>
            </a:r>
            <a:r>
              <a:rPr lang="en-US" baseline="-25000" dirty="0"/>
              <a:t>2</a:t>
            </a:r>
            <a:r>
              <a:rPr lang="en-US" dirty="0" smtClean="0"/>
              <a:t> is variable- free to be big or small by turning a knob like a car radio tuner or could be big or small by changes in environmental conditions</a:t>
            </a:r>
          </a:p>
          <a:p>
            <a:r>
              <a:rPr lang="en-US" dirty="0" smtClean="0"/>
              <a:t>We attach electrodes of a voltmeter on either side of the variable resistor</a:t>
            </a:r>
          </a:p>
          <a:p>
            <a:r>
              <a:rPr lang="en-US" dirty="0" smtClean="0"/>
              <a:t>As before, R</a:t>
            </a:r>
            <a:r>
              <a:rPr lang="en-US" baseline="-25000" dirty="0" smtClean="0"/>
              <a:t>e </a:t>
            </a:r>
            <a:r>
              <a:rPr lang="en-US" dirty="0" smtClean="0"/>
              <a:t>=</a:t>
            </a:r>
            <a:r>
              <a:rPr lang="en-US" baseline="-25000" dirty="0" smtClean="0"/>
              <a:t> </a:t>
            </a:r>
            <a:r>
              <a:rPr lang="en-US" dirty="0" smtClean="0"/>
              <a:t>R</a:t>
            </a:r>
            <a:r>
              <a:rPr lang="en-US" baseline="-25000" dirty="0" smtClean="0"/>
              <a:t>1 </a:t>
            </a:r>
            <a:r>
              <a:rPr lang="en-US" dirty="0"/>
              <a:t>+  R</a:t>
            </a:r>
            <a:r>
              <a:rPr lang="en-US" baseline="-25000" dirty="0"/>
              <a:t>2</a:t>
            </a:r>
            <a:r>
              <a:rPr lang="en-US" dirty="0"/>
              <a:t> </a:t>
            </a:r>
            <a:r>
              <a:rPr lang="en-US" dirty="0" smtClean="0"/>
              <a:t>. Then the voltmeter sees: V</a:t>
            </a:r>
            <a:r>
              <a:rPr lang="en-US" baseline="-25000" dirty="0" smtClean="0"/>
              <a:t>2</a:t>
            </a:r>
            <a:r>
              <a:rPr lang="en-US" dirty="0" smtClean="0"/>
              <a:t> </a:t>
            </a:r>
            <a:r>
              <a:rPr lang="en-US" dirty="0"/>
              <a:t>= V * R</a:t>
            </a:r>
            <a:r>
              <a:rPr lang="en-US" baseline="-25000" dirty="0"/>
              <a:t>2</a:t>
            </a:r>
            <a:r>
              <a:rPr lang="en-US" dirty="0"/>
              <a:t>/  R</a:t>
            </a:r>
            <a:r>
              <a:rPr lang="en-US" baseline="-25000" dirty="0"/>
              <a:t>e  </a:t>
            </a:r>
            <a:endParaRPr lang="en-US" baseline="-25000" dirty="0" smtClean="0"/>
          </a:p>
          <a:p>
            <a:r>
              <a:rPr lang="en-US" dirty="0" smtClean="0"/>
              <a:t>Now, if </a:t>
            </a:r>
            <a:r>
              <a:rPr lang="en-US" dirty="0"/>
              <a:t>R</a:t>
            </a:r>
            <a:r>
              <a:rPr lang="en-US" baseline="-25000" dirty="0"/>
              <a:t>1 </a:t>
            </a:r>
            <a:r>
              <a:rPr lang="en-US" dirty="0" smtClean="0"/>
              <a:t>&gt;&gt;  R</a:t>
            </a:r>
            <a:r>
              <a:rPr lang="en-US" baseline="-25000" dirty="0" smtClean="0"/>
              <a:t>2</a:t>
            </a:r>
            <a:r>
              <a:rPr lang="en-US" dirty="0" smtClean="0"/>
              <a:t> , </a:t>
            </a:r>
            <a:r>
              <a:rPr lang="en-US" dirty="0"/>
              <a:t>V</a:t>
            </a:r>
            <a:r>
              <a:rPr lang="en-US" baseline="-25000" dirty="0"/>
              <a:t>2</a:t>
            </a:r>
            <a:r>
              <a:rPr lang="en-US" dirty="0"/>
              <a:t> </a:t>
            </a:r>
            <a:r>
              <a:rPr lang="en-US" dirty="0" smtClean="0"/>
              <a:t>/  </a:t>
            </a:r>
            <a:r>
              <a:rPr lang="en-US" dirty="0"/>
              <a:t>V </a:t>
            </a:r>
            <a:r>
              <a:rPr lang="en-US" dirty="0" smtClean="0"/>
              <a:t>=  </a:t>
            </a:r>
            <a:r>
              <a:rPr lang="en-US" dirty="0"/>
              <a:t>R</a:t>
            </a:r>
            <a:r>
              <a:rPr lang="en-US" baseline="-25000" dirty="0"/>
              <a:t>2</a:t>
            </a:r>
            <a:r>
              <a:rPr lang="en-US" dirty="0"/>
              <a:t>/  </a:t>
            </a:r>
            <a:r>
              <a:rPr lang="en-US" dirty="0" smtClean="0"/>
              <a:t>R</a:t>
            </a:r>
            <a:r>
              <a:rPr lang="en-US" baseline="-25000" dirty="0" smtClean="0"/>
              <a:t>1  </a:t>
            </a:r>
            <a:endParaRPr lang="en-US" baseline="-25000" dirty="0"/>
          </a:p>
          <a:p>
            <a:r>
              <a:rPr lang="en-US" dirty="0" smtClean="0"/>
              <a:t>What is known? V and </a:t>
            </a:r>
            <a:r>
              <a:rPr lang="en-US" dirty="0"/>
              <a:t>R</a:t>
            </a:r>
            <a:r>
              <a:rPr lang="en-US" baseline="-25000" dirty="0"/>
              <a:t>1 </a:t>
            </a:r>
            <a:r>
              <a:rPr lang="en-US" baseline="-25000" dirty="0" smtClean="0"/>
              <a:t> </a:t>
            </a:r>
            <a:r>
              <a:rPr lang="en-US" dirty="0" smtClean="0"/>
              <a:t>are fixed. We measure </a:t>
            </a:r>
            <a:r>
              <a:rPr lang="en-US" dirty="0"/>
              <a:t>V</a:t>
            </a:r>
            <a:r>
              <a:rPr lang="en-US" baseline="-25000" dirty="0"/>
              <a:t>2</a:t>
            </a:r>
            <a:r>
              <a:rPr lang="en-US" dirty="0"/>
              <a:t> </a:t>
            </a:r>
            <a:r>
              <a:rPr lang="en-US" dirty="0" smtClean="0"/>
              <a:t>and then we can compute </a:t>
            </a:r>
            <a:r>
              <a:rPr lang="en-US" dirty="0"/>
              <a:t>R</a:t>
            </a:r>
            <a:r>
              <a:rPr lang="en-US" baseline="-25000" dirty="0"/>
              <a:t>2 </a:t>
            </a:r>
            <a:r>
              <a:rPr lang="en-US" baseline="-25000" dirty="0" smtClean="0"/>
              <a:t> </a:t>
            </a:r>
            <a:r>
              <a:rPr lang="en-US" dirty="0" smtClean="0"/>
              <a:t>which is a variable response to environmental conditions</a:t>
            </a:r>
            <a:endParaRPr lang="en-US" dirty="0"/>
          </a:p>
          <a:p>
            <a:endParaRPr lang="en-US" dirty="0"/>
          </a:p>
        </p:txBody>
      </p:sp>
      <p:grpSp>
        <p:nvGrpSpPr>
          <p:cNvPr id="13" name="Group 12"/>
          <p:cNvGrpSpPr/>
          <p:nvPr/>
        </p:nvGrpSpPr>
        <p:grpSpPr>
          <a:xfrm>
            <a:off x="4419600" y="3886200"/>
            <a:ext cx="4762500" cy="2933700"/>
            <a:chOff x="4419600" y="3886200"/>
            <a:chExt cx="4762500" cy="293370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7200"/>
              <a:ext cx="47625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7620000" y="3962400"/>
              <a:ext cx="0" cy="129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686800" y="3886200"/>
              <a:ext cx="0" cy="1295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0" y="3886200"/>
              <a:ext cx="1126655" cy="369332"/>
            </a:xfrm>
            <a:prstGeom prst="rect">
              <a:avLst/>
            </a:prstGeom>
            <a:noFill/>
          </p:spPr>
          <p:txBody>
            <a:bodyPr wrap="none" rtlCol="0">
              <a:spAutoFit/>
            </a:bodyPr>
            <a:lstStyle/>
            <a:p>
              <a:r>
                <a:rPr lang="en-US" dirty="0" smtClean="0"/>
                <a:t>Voltmeter</a:t>
              </a:r>
              <a:endParaRPr lang="en-US" dirty="0"/>
            </a:p>
          </p:txBody>
        </p:sp>
        <p:cxnSp>
          <p:nvCxnSpPr>
            <p:cNvPr id="10" name="Straight Arrow Connector 9"/>
            <p:cNvCxnSpPr/>
            <p:nvPr/>
          </p:nvCxnSpPr>
          <p:spPr>
            <a:xfrm flipV="1">
              <a:off x="8001000" y="4953000"/>
              <a:ext cx="533400" cy="590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569678" y="5172974"/>
              <a:ext cx="81641"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55512" y="5129212"/>
              <a:ext cx="81641"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3045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231"/>
          </a:xfrm>
        </p:spPr>
        <p:txBody>
          <a:bodyPr>
            <a:normAutofit fontScale="90000"/>
          </a:bodyPr>
          <a:lstStyle/>
          <a:p>
            <a:r>
              <a:rPr lang="en-US" dirty="0" smtClean="0"/>
              <a:t>Wheatstone Bridge</a:t>
            </a:r>
            <a:endParaRPr lang="en-US" dirty="0"/>
          </a:p>
        </p:txBody>
      </p:sp>
      <p:sp>
        <p:nvSpPr>
          <p:cNvPr id="3" name="Content Placeholder 2"/>
          <p:cNvSpPr>
            <a:spLocks noGrp="1"/>
          </p:cNvSpPr>
          <p:nvPr>
            <p:ph idx="1"/>
          </p:nvPr>
        </p:nvSpPr>
        <p:spPr>
          <a:xfrm>
            <a:off x="457200" y="1135117"/>
            <a:ext cx="8466084" cy="3421117"/>
          </a:xfrm>
        </p:spPr>
        <p:txBody>
          <a:bodyPr>
            <a:normAutofit fontScale="70000" lnSpcReduction="20000"/>
          </a:bodyPr>
          <a:lstStyle/>
          <a:p>
            <a:r>
              <a:rPr lang="en-US" dirty="0" smtClean="0"/>
              <a:t>Resistors are often used to measure temperature</a:t>
            </a:r>
          </a:p>
          <a:p>
            <a:r>
              <a:rPr lang="en-US" dirty="0" smtClean="0"/>
              <a:t>Consider for a circuit with a 12 volt battery that there are two serial pairs of resistors: Series 1 has resistors </a:t>
            </a:r>
            <a:r>
              <a:rPr lang="en-US" dirty="0"/>
              <a:t>R</a:t>
            </a:r>
            <a:r>
              <a:rPr lang="en-US" baseline="-25000" dirty="0"/>
              <a:t>1 </a:t>
            </a:r>
            <a:r>
              <a:rPr lang="en-US" dirty="0" smtClean="0"/>
              <a:t>and R</a:t>
            </a:r>
            <a:r>
              <a:rPr lang="en-US" baseline="-25000" dirty="0" smtClean="0"/>
              <a:t>2  </a:t>
            </a:r>
            <a:r>
              <a:rPr lang="en-US" dirty="0" smtClean="0"/>
              <a:t>while series 2 has R</a:t>
            </a:r>
            <a:r>
              <a:rPr lang="en-US" baseline="-25000" dirty="0" smtClean="0"/>
              <a:t>3</a:t>
            </a:r>
            <a:r>
              <a:rPr lang="en-US" dirty="0" smtClean="0"/>
              <a:t> and R</a:t>
            </a:r>
            <a:r>
              <a:rPr lang="en-US" baseline="-25000" dirty="0" smtClean="0"/>
              <a:t>4</a:t>
            </a:r>
            <a:r>
              <a:rPr lang="en-US" dirty="0" smtClean="0"/>
              <a:t>. Series 1 and Series 2  are in parallel. </a:t>
            </a:r>
          </a:p>
          <a:p>
            <a:r>
              <a:rPr lang="en-US" dirty="0" smtClean="0"/>
              <a:t>We connect a voltmeter V</a:t>
            </a:r>
            <a:r>
              <a:rPr lang="en-US" baseline="-25000" dirty="0" smtClean="0"/>
              <a:t>o</a:t>
            </a:r>
            <a:r>
              <a:rPr lang="en-US" dirty="0" smtClean="0"/>
              <a:t>  from the middle of Series 1 and 2. </a:t>
            </a:r>
          </a:p>
          <a:p>
            <a:r>
              <a:rPr lang="en-US" dirty="0" smtClean="0"/>
              <a:t>Assume that </a:t>
            </a:r>
            <a:r>
              <a:rPr lang="en-US" dirty="0"/>
              <a:t>R</a:t>
            </a:r>
            <a:r>
              <a:rPr lang="en-US" baseline="-25000" dirty="0"/>
              <a:t>1 </a:t>
            </a:r>
            <a:r>
              <a:rPr lang="en-US" dirty="0" smtClean="0"/>
              <a:t>= 1 ohm  </a:t>
            </a:r>
            <a:r>
              <a:rPr lang="en-US" dirty="0"/>
              <a:t>R</a:t>
            </a:r>
            <a:r>
              <a:rPr lang="en-US" baseline="-25000" dirty="0"/>
              <a:t>2</a:t>
            </a:r>
            <a:r>
              <a:rPr lang="en-US" dirty="0"/>
              <a:t> </a:t>
            </a:r>
            <a:r>
              <a:rPr lang="en-US" dirty="0" smtClean="0"/>
              <a:t>= 2 ohm, then V</a:t>
            </a:r>
            <a:r>
              <a:rPr lang="en-US" baseline="-25000" dirty="0" smtClean="0"/>
              <a:t>1</a:t>
            </a:r>
            <a:r>
              <a:rPr lang="en-US" dirty="0" smtClean="0"/>
              <a:t> = 4 volts and </a:t>
            </a:r>
            <a:r>
              <a:rPr lang="en-US" dirty="0"/>
              <a:t>V</a:t>
            </a:r>
            <a:r>
              <a:rPr lang="en-US" baseline="-25000" dirty="0"/>
              <a:t>2</a:t>
            </a:r>
            <a:r>
              <a:rPr lang="en-US" dirty="0"/>
              <a:t> = </a:t>
            </a:r>
            <a:r>
              <a:rPr lang="en-US" dirty="0" smtClean="0"/>
              <a:t>8 volts</a:t>
            </a:r>
          </a:p>
          <a:p>
            <a:r>
              <a:rPr lang="en-US" dirty="0" smtClean="0"/>
              <a:t>Assume further that R</a:t>
            </a:r>
            <a:r>
              <a:rPr lang="en-US" baseline="-25000" dirty="0"/>
              <a:t>3</a:t>
            </a:r>
            <a:r>
              <a:rPr lang="en-US" dirty="0" smtClean="0"/>
              <a:t>= 200 ohm  R</a:t>
            </a:r>
            <a:r>
              <a:rPr lang="en-US" baseline="-25000" dirty="0" smtClean="0"/>
              <a:t>4</a:t>
            </a:r>
            <a:r>
              <a:rPr lang="en-US" dirty="0" smtClean="0"/>
              <a:t> </a:t>
            </a:r>
            <a:r>
              <a:rPr lang="en-US" dirty="0"/>
              <a:t>= </a:t>
            </a:r>
            <a:r>
              <a:rPr lang="en-US" dirty="0" smtClean="0"/>
              <a:t>100 </a:t>
            </a:r>
            <a:r>
              <a:rPr lang="en-US" dirty="0"/>
              <a:t>ohm, </a:t>
            </a:r>
            <a:r>
              <a:rPr lang="en-US" dirty="0" smtClean="0"/>
              <a:t>then V</a:t>
            </a:r>
            <a:r>
              <a:rPr lang="en-US" baseline="-25000" dirty="0" smtClean="0"/>
              <a:t>3</a:t>
            </a:r>
            <a:r>
              <a:rPr lang="en-US" dirty="0" smtClean="0"/>
              <a:t> </a:t>
            </a:r>
            <a:r>
              <a:rPr lang="en-US" dirty="0"/>
              <a:t>= </a:t>
            </a:r>
            <a:r>
              <a:rPr lang="en-US" dirty="0" smtClean="0"/>
              <a:t>8 volts </a:t>
            </a:r>
            <a:r>
              <a:rPr lang="en-US" dirty="0"/>
              <a:t>and </a:t>
            </a:r>
            <a:r>
              <a:rPr lang="en-US" dirty="0" smtClean="0"/>
              <a:t>V</a:t>
            </a:r>
            <a:r>
              <a:rPr lang="en-US" baseline="-25000" dirty="0" smtClean="0"/>
              <a:t>4</a:t>
            </a:r>
            <a:r>
              <a:rPr lang="en-US" dirty="0" smtClean="0"/>
              <a:t> </a:t>
            </a:r>
            <a:r>
              <a:rPr lang="en-US" dirty="0"/>
              <a:t>= </a:t>
            </a:r>
            <a:r>
              <a:rPr lang="en-US" dirty="0" smtClean="0"/>
              <a:t>4 volts</a:t>
            </a:r>
          </a:p>
          <a:p>
            <a:r>
              <a:rPr lang="en-US" dirty="0" smtClean="0"/>
              <a:t>The voltmeter would measure 0 and the bridge is said to be balanced since R</a:t>
            </a:r>
            <a:r>
              <a:rPr lang="en-US" baseline="-25000" dirty="0" smtClean="0"/>
              <a:t>2</a:t>
            </a:r>
            <a:r>
              <a:rPr lang="en-US" dirty="0"/>
              <a:t>/  R</a:t>
            </a:r>
            <a:r>
              <a:rPr lang="en-US" baseline="-25000" dirty="0"/>
              <a:t>1 </a:t>
            </a:r>
            <a:r>
              <a:rPr lang="en-US" dirty="0" smtClean="0"/>
              <a:t>=  R</a:t>
            </a:r>
            <a:r>
              <a:rPr lang="en-US" baseline="-25000" dirty="0" smtClean="0"/>
              <a:t>3</a:t>
            </a:r>
            <a:r>
              <a:rPr lang="en-US" dirty="0" smtClean="0"/>
              <a:t>/  R</a:t>
            </a:r>
            <a:r>
              <a:rPr lang="en-US" baseline="-25000" dirty="0" smtClean="0"/>
              <a:t>4</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055" y="4500590"/>
            <a:ext cx="3499945" cy="21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562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231"/>
          </a:xfrm>
        </p:spPr>
        <p:txBody>
          <a:bodyPr>
            <a:normAutofit fontScale="90000"/>
          </a:bodyPr>
          <a:lstStyle/>
          <a:p>
            <a:r>
              <a:rPr lang="en-US" dirty="0" smtClean="0"/>
              <a:t>Wheatstone Bridge</a:t>
            </a:r>
            <a:endParaRPr lang="en-US" dirty="0"/>
          </a:p>
        </p:txBody>
      </p:sp>
      <p:sp>
        <p:nvSpPr>
          <p:cNvPr id="3" name="Content Placeholder 2"/>
          <p:cNvSpPr>
            <a:spLocks noGrp="1"/>
          </p:cNvSpPr>
          <p:nvPr>
            <p:ph idx="1"/>
          </p:nvPr>
        </p:nvSpPr>
        <p:spPr>
          <a:xfrm>
            <a:off x="457200" y="1135117"/>
            <a:ext cx="8466084" cy="3421117"/>
          </a:xfrm>
        </p:spPr>
        <p:txBody>
          <a:bodyPr>
            <a:normAutofit/>
          </a:bodyPr>
          <a:lstStyle/>
          <a:p>
            <a:r>
              <a:rPr lang="en-US" dirty="0" smtClean="0"/>
              <a:t>Now let </a:t>
            </a:r>
            <a:r>
              <a:rPr lang="en-US" dirty="0"/>
              <a:t>R</a:t>
            </a:r>
            <a:r>
              <a:rPr lang="en-US" baseline="-25000" dirty="0"/>
              <a:t>3</a:t>
            </a:r>
            <a:r>
              <a:rPr lang="en-US" dirty="0" smtClean="0"/>
              <a:t> be a variable resistor and that we don’t know the size of R</a:t>
            </a:r>
            <a:r>
              <a:rPr lang="en-US" baseline="-25000" dirty="0" smtClean="0"/>
              <a:t>2 </a:t>
            </a:r>
            <a:r>
              <a:rPr lang="en-US" dirty="0" smtClean="0"/>
              <a:t>   (it is the environment that we want to know)</a:t>
            </a:r>
          </a:p>
          <a:p>
            <a:r>
              <a:rPr lang="en-US" dirty="0"/>
              <a:t>R</a:t>
            </a:r>
            <a:r>
              <a:rPr lang="en-US" baseline="-25000" dirty="0"/>
              <a:t>1 </a:t>
            </a:r>
            <a:r>
              <a:rPr lang="en-US" dirty="0" smtClean="0"/>
              <a:t>and  R</a:t>
            </a:r>
            <a:r>
              <a:rPr lang="en-US" baseline="-25000" dirty="0" smtClean="0"/>
              <a:t>4 </a:t>
            </a:r>
            <a:r>
              <a:rPr lang="en-US" dirty="0" smtClean="0"/>
              <a:t>are fixed  and known</a:t>
            </a:r>
          </a:p>
          <a:p>
            <a:r>
              <a:rPr lang="en-US" dirty="0" smtClean="0"/>
              <a:t>We adjust </a:t>
            </a:r>
            <a:r>
              <a:rPr lang="en-US" dirty="0"/>
              <a:t>R</a:t>
            </a:r>
            <a:r>
              <a:rPr lang="en-US" baseline="-25000" dirty="0"/>
              <a:t>3 </a:t>
            </a:r>
            <a:r>
              <a:rPr lang="en-US" dirty="0" smtClean="0"/>
              <a:t>until  </a:t>
            </a:r>
            <a:r>
              <a:rPr lang="en-US" dirty="0"/>
              <a:t>R</a:t>
            </a:r>
            <a:r>
              <a:rPr lang="en-US" baseline="-25000" dirty="0"/>
              <a:t>2</a:t>
            </a:r>
            <a:r>
              <a:rPr lang="en-US" dirty="0"/>
              <a:t>/  R</a:t>
            </a:r>
            <a:r>
              <a:rPr lang="en-US" baseline="-25000" dirty="0"/>
              <a:t>1 </a:t>
            </a:r>
            <a:r>
              <a:rPr lang="en-US" dirty="0"/>
              <a:t>=  R</a:t>
            </a:r>
            <a:r>
              <a:rPr lang="en-US" baseline="-25000" dirty="0"/>
              <a:t>3</a:t>
            </a:r>
            <a:r>
              <a:rPr lang="en-US" dirty="0"/>
              <a:t>/  </a:t>
            </a:r>
            <a:r>
              <a:rPr lang="en-US" dirty="0" smtClean="0"/>
              <a:t>R</a:t>
            </a:r>
            <a:r>
              <a:rPr lang="en-US" baseline="-25000" dirty="0" smtClean="0"/>
              <a:t>4</a:t>
            </a:r>
            <a:r>
              <a:rPr lang="en-US" dirty="0" smtClean="0"/>
              <a:t> then R</a:t>
            </a:r>
            <a:r>
              <a:rPr lang="en-US" baseline="-25000" dirty="0" smtClean="0"/>
              <a:t>2 </a:t>
            </a:r>
            <a:r>
              <a:rPr lang="en-US" dirty="0"/>
              <a:t>=  </a:t>
            </a:r>
            <a:r>
              <a:rPr lang="en-US" dirty="0" smtClean="0"/>
              <a:t>R</a:t>
            </a:r>
            <a:r>
              <a:rPr lang="en-US" baseline="-25000" dirty="0" smtClean="0"/>
              <a:t>3</a:t>
            </a:r>
            <a:r>
              <a:rPr lang="en-US" dirty="0"/>
              <a:t> </a:t>
            </a:r>
            <a:r>
              <a:rPr lang="en-US" dirty="0" smtClean="0"/>
              <a:t>R</a:t>
            </a:r>
            <a:r>
              <a:rPr lang="en-US" baseline="-25000" dirty="0" smtClean="0"/>
              <a:t>1 </a:t>
            </a:r>
            <a:r>
              <a:rPr lang="en-US" dirty="0" smtClean="0"/>
              <a:t>/  R</a:t>
            </a:r>
            <a:r>
              <a:rPr lang="en-US" baseline="-25000" dirty="0" smtClean="0"/>
              <a:t>4</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055" y="4500590"/>
            <a:ext cx="3499945" cy="21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42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7200"/>
            <a:ext cx="47625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08231"/>
          </a:xfrm>
        </p:spPr>
        <p:txBody>
          <a:bodyPr>
            <a:normAutofit/>
          </a:bodyPr>
          <a:lstStyle/>
          <a:p>
            <a:r>
              <a:rPr lang="en-US" sz="2800" dirty="0" smtClean="0"/>
              <a:t>Campbell 10T CRT thermocouple reference</a:t>
            </a:r>
            <a:endParaRPr lang="en-US" sz="2800" dirty="0"/>
          </a:p>
        </p:txBody>
      </p:sp>
      <p:sp>
        <p:nvSpPr>
          <p:cNvPr id="3" name="Content Placeholder 2"/>
          <p:cNvSpPr>
            <a:spLocks noGrp="1"/>
          </p:cNvSpPr>
          <p:nvPr>
            <p:ph idx="1"/>
          </p:nvPr>
        </p:nvSpPr>
        <p:spPr>
          <a:xfrm>
            <a:off x="457200" y="1135117"/>
            <a:ext cx="8466084" cy="3247697"/>
          </a:xfrm>
        </p:spPr>
        <p:txBody>
          <a:bodyPr>
            <a:normAutofit fontScale="70000" lnSpcReduction="20000"/>
          </a:bodyPr>
          <a:lstStyle/>
          <a:p>
            <a:r>
              <a:rPr lang="en-US" dirty="0" smtClean="0"/>
              <a:t>Older Campbell loggers (pre CR1000) did not have an internal temperature  sensor that could be used as a reference for thermocouples</a:t>
            </a:r>
          </a:p>
          <a:p>
            <a:r>
              <a:rPr lang="en-US" dirty="0" smtClean="0"/>
              <a:t>You can purchase a 10T CRT to serve as a reference, which is basically a voltage divider with 2 resistors and a thermistor</a:t>
            </a:r>
          </a:p>
          <a:p>
            <a:r>
              <a:rPr lang="en-US" dirty="0" smtClean="0"/>
              <a:t>Thermistors measure tiny voltages so we need to put some large resistors in the circuit to be able to detect  those tiny voltages</a:t>
            </a:r>
          </a:p>
          <a:p>
            <a:r>
              <a:rPr lang="en-US" dirty="0" smtClean="0"/>
              <a:t>The applied voltage to the circuit is commonly 2500 millivolts or  2.5 volts</a:t>
            </a:r>
          </a:p>
          <a:p>
            <a:pPr marL="0" indent="0">
              <a:buNone/>
            </a:pPr>
            <a:endParaRPr lang="en-US" dirty="0"/>
          </a:p>
        </p:txBody>
      </p:sp>
      <p:grpSp>
        <p:nvGrpSpPr>
          <p:cNvPr id="7" name="Group 6"/>
          <p:cNvGrpSpPr/>
          <p:nvPr/>
        </p:nvGrpSpPr>
        <p:grpSpPr>
          <a:xfrm>
            <a:off x="5178182" y="4640317"/>
            <a:ext cx="1040524" cy="903233"/>
            <a:chOff x="5248340" y="4640316"/>
            <a:chExt cx="1040524" cy="903233"/>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03" t="14617" r="45049" b="50000"/>
            <a:stretch/>
          </p:blipFill>
          <p:spPr bwMode="auto">
            <a:xfrm>
              <a:off x="5248340" y="4640316"/>
              <a:ext cx="1040524" cy="90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98444" y="4749939"/>
              <a:ext cx="327529" cy="400110"/>
            </a:xfrm>
            <a:prstGeom prst="rect">
              <a:avLst/>
            </a:prstGeom>
            <a:solidFill>
              <a:schemeClr val="bg1"/>
            </a:solidFill>
          </p:spPr>
          <p:txBody>
            <a:bodyPr wrap="square" rtlCol="0">
              <a:spAutoFit/>
            </a:bodyPr>
            <a:lstStyle/>
            <a:p>
              <a:r>
                <a:rPr lang="en-US" sz="2000" dirty="0" smtClean="0"/>
                <a:t>s</a:t>
              </a:r>
              <a:endParaRPr lang="en-US" sz="2000" dirty="0"/>
            </a:p>
          </p:txBody>
        </p:sp>
      </p:grpSp>
      <p:cxnSp>
        <p:nvCxnSpPr>
          <p:cNvPr id="10" name="Straight Connector 9"/>
          <p:cNvCxnSpPr/>
          <p:nvPr/>
        </p:nvCxnSpPr>
        <p:spPr>
          <a:xfrm flipV="1">
            <a:off x="7620000" y="3962400"/>
            <a:ext cx="0" cy="129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686800" y="3886200"/>
            <a:ext cx="0" cy="1295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00" y="3886200"/>
            <a:ext cx="1126655" cy="369332"/>
          </a:xfrm>
          <a:prstGeom prst="rect">
            <a:avLst/>
          </a:prstGeom>
          <a:noFill/>
        </p:spPr>
        <p:txBody>
          <a:bodyPr wrap="none" rtlCol="0">
            <a:spAutoFit/>
          </a:bodyPr>
          <a:lstStyle/>
          <a:p>
            <a:r>
              <a:rPr lang="en-US" dirty="0" smtClean="0"/>
              <a:t>Voltmeter</a:t>
            </a:r>
            <a:endParaRPr lang="en-US" dirty="0"/>
          </a:p>
        </p:txBody>
      </p:sp>
      <p:cxnSp>
        <p:nvCxnSpPr>
          <p:cNvPr id="13" name="Straight Arrow Connector 12"/>
          <p:cNvCxnSpPr/>
          <p:nvPr/>
        </p:nvCxnSpPr>
        <p:spPr>
          <a:xfrm flipV="1">
            <a:off x="5525350" y="4854775"/>
            <a:ext cx="533400" cy="590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569678" y="5172974"/>
            <a:ext cx="81641"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655512" y="5129212"/>
            <a:ext cx="81641"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797" y="5091933"/>
            <a:ext cx="1905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549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7200"/>
            <a:ext cx="47625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08231"/>
          </a:xfrm>
        </p:spPr>
        <p:txBody>
          <a:bodyPr>
            <a:normAutofit/>
          </a:bodyPr>
          <a:lstStyle/>
          <a:p>
            <a:r>
              <a:rPr lang="en-US" sz="2800" dirty="0" smtClean="0"/>
              <a:t>Campbell 10T CRT thermocouple reference</a:t>
            </a:r>
            <a:endParaRPr lang="en-US" sz="2800" dirty="0"/>
          </a:p>
        </p:txBody>
      </p:sp>
      <p:sp>
        <p:nvSpPr>
          <p:cNvPr id="3" name="Content Placeholder 2"/>
          <p:cNvSpPr>
            <a:spLocks noGrp="1"/>
          </p:cNvSpPr>
          <p:nvPr>
            <p:ph idx="1"/>
          </p:nvPr>
        </p:nvSpPr>
        <p:spPr>
          <a:xfrm>
            <a:off x="457200" y="1135117"/>
            <a:ext cx="8466084" cy="3247697"/>
          </a:xfrm>
        </p:spPr>
        <p:txBody>
          <a:bodyPr>
            <a:normAutofit fontScale="70000" lnSpcReduction="20000"/>
          </a:bodyPr>
          <a:lstStyle/>
          <a:p>
            <a:r>
              <a:rPr lang="en-US" dirty="0" smtClean="0"/>
              <a:t>The voltage is then measured on either side of </a:t>
            </a:r>
            <a:r>
              <a:rPr lang="en-US" dirty="0"/>
              <a:t>R</a:t>
            </a:r>
            <a:r>
              <a:rPr lang="en-US" baseline="-25000" dirty="0"/>
              <a:t>2</a:t>
            </a:r>
            <a:r>
              <a:rPr lang="en-US" dirty="0"/>
              <a:t> = </a:t>
            </a:r>
            <a:r>
              <a:rPr lang="en-US" dirty="0" smtClean="0"/>
              <a:t>1000 ohm</a:t>
            </a:r>
            <a:r>
              <a:rPr lang="en-US" dirty="0"/>
              <a:t> </a:t>
            </a:r>
            <a:r>
              <a:rPr lang="en-US" dirty="0" smtClean="0"/>
              <a:t>while R</a:t>
            </a:r>
            <a:r>
              <a:rPr lang="en-US" baseline="-25000" dirty="0" smtClean="0"/>
              <a:t>1 </a:t>
            </a:r>
            <a:r>
              <a:rPr lang="en-US" dirty="0" smtClean="0"/>
              <a:t>= 249000 ohm  </a:t>
            </a:r>
          </a:p>
          <a:p>
            <a:r>
              <a:rPr lang="en-US" dirty="0" smtClean="0"/>
              <a:t>The instrument manufacturer designs the thermistor such that </a:t>
            </a:r>
            <a:r>
              <a:rPr lang="en-US" dirty="0" err="1"/>
              <a:t>R</a:t>
            </a:r>
            <a:r>
              <a:rPr lang="en-US" baseline="-25000" dirty="0" err="1"/>
              <a:t>s</a:t>
            </a:r>
            <a:r>
              <a:rPr lang="en-US" dirty="0"/>
              <a:t> = </a:t>
            </a:r>
            <a:r>
              <a:rPr lang="en-US" dirty="0" smtClean="0"/>
              <a:t>351017 ohms when the temperature is 0C,R</a:t>
            </a:r>
            <a:r>
              <a:rPr lang="en-US" baseline="-25000" dirty="0" smtClean="0"/>
              <a:t>s</a:t>
            </a:r>
            <a:r>
              <a:rPr lang="en-US" dirty="0" smtClean="0"/>
              <a:t> = 126740 ohms when 20C and </a:t>
            </a:r>
            <a:r>
              <a:rPr lang="en-US" dirty="0" err="1"/>
              <a:t>R</a:t>
            </a:r>
            <a:r>
              <a:rPr lang="en-US" baseline="-25000" dirty="0" err="1"/>
              <a:t>s</a:t>
            </a:r>
            <a:r>
              <a:rPr lang="en-US" dirty="0"/>
              <a:t> = </a:t>
            </a:r>
            <a:r>
              <a:rPr lang="en-US" dirty="0" smtClean="0"/>
              <a:t>79422 </a:t>
            </a:r>
            <a:r>
              <a:rPr lang="en-US" dirty="0"/>
              <a:t>ohms </a:t>
            </a:r>
            <a:r>
              <a:rPr lang="en-US" dirty="0" smtClean="0"/>
              <a:t>at 30C</a:t>
            </a:r>
          </a:p>
          <a:p>
            <a:r>
              <a:rPr lang="en-US" dirty="0" smtClean="0"/>
              <a:t>V</a:t>
            </a:r>
            <a:r>
              <a:rPr lang="en-US" baseline="-25000" dirty="0" smtClean="0"/>
              <a:t>2</a:t>
            </a:r>
            <a:r>
              <a:rPr lang="en-US" dirty="0" smtClean="0"/>
              <a:t> </a:t>
            </a:r>
            <a:r>
              <a:rPr lang="en-US" dirty="0"/>
              <a:t>= V * R</a:t>
            </a:r>
            <a:r>
              <a:rPr lang="en-US" baseline="-25000" dirty="0"/>
              <a:t>2</a:t>
            </a:r>
            <a:r>
              <a:rPr lang="en-US" dirty="0"/>
              <a:t>/  R</a:t>
            </a:r>
            <a:r>
              <a:rPr lang="en-US" baseline="-25000" dirty="0"/>
              <a:t>e   </a:t>
            </a:r>
            <a:r>
              <a:rPr lang="en-US" dirty="0" smtClean="0"/>
              <a:t>= 2.5 * 1000 / (1000 + </a:t>
            </a:r>
            <a:r>
              <a:rPr lang="en-US" dirty="0" err="1" smtClean="0"/>
              <a:t>R</a:t>
            </a:r>
            <a:r>
              <a:rPr lang="en-US" baseline="-25000" dirty="0" err="1" smtClean="0"/>
              <a:t>s</a:t>
            </a:r>
            <a:r>
              <a:rPr lang="en-US" dirty="0" smtClean="0"/>
              <a:t> + 249000)</a:t>
            </a:r>
          </a:p>
          <a:p>
            <a:r>
              <a:rPr lang="en-US" dirty="0" smtClean="0"/>
              <a:t>Then V</a:t>
            </a:r>
            <a:r>
              <a:rPr lang="en-US" baseline="-25000" dirty="0" smtClean="0"/>
              <a:t>2</a:t>
            </a:r>
            <a:r>
              <a:rPr lang="en-US" dirty="0" smtClean="0"/>
              <a:t>= 4.2 millivolts at 0C; 6.7 millivolts at 20C and  7.8 millivolts at 30C</a:t>
            </a:r>
          </a:p>
          <a:p>
            <a:r>
              <a:rPr lang="en-US" dirty="0" smtClean="0"/>
              <a:t>When the logger/voltmeter detects 4.2 millivolts, then the temperature is 0C</a:t>
            </a:r>
            <a:endParaRPr lang="en-US" dirty="0"/>
          </a:p>
          <a:p>
            <a:endParaRPr lang="en-US" dirty="0"/>
          </a:p>
        </p:txBody>
      </p:sp>
      <p:grpSp>
        <p:nvGrpSpPr>
          <p:cNvPr id="7" name="Group 6"/>
          <p:cNvGrpSpPr/>
          <p:nvPr/>
        </p:nvGrpSpPr>
        <p:grpSpPr>
          <a:xfrm>
            <a:off x="5178182" y="4640317"/>
            <a:ext cx="1040524" cy="903233"/>
            <a:chOff x="5248340" y="4640316"/>
            <a:chExt cx="1040524" cy="903233"/>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03" t="14617" r="45049" b="50000"/>
            <a:stretch/>
          </p:blipFill>
          <p:spPr bwMode="auto">
            <a:xfrm>
              <a:off x="5248340" y="4640316"/>
              <a:ext cx="1040524" cy="90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98444" y="4749939"/>
              <a:ext cx="327529" cy="400110"/>
            </a:xfrm>
            <a:prstGeom prst="rect">
              <a:avLst/>
            </a:prstGeom>
            <a:solidFill>
              <a:schemeClr val="bg1"/>
            </a:solidFill>
          </p:spPr>
          <p:txBody>
            <a:bodyPr wrap="square" rtlCol="0">
              <a:spAutoFit/>
            </a:bodyPr>
            <a:lstStyle/>
            <a:p>
              <a:r>
                <a:rPr lang="en-US" sz="2000" dirty="0" smtClean="0"/>
                <a:t>s</a:t>
              </a:r>
              <a:endParaRPr lang="en-US" sz="2000" dirty="0"/>
            </a:p>
          </p:txBody>
        </p:sp>
      </p:grpSp>
      <p:cxnSp>
        <p:nvCxnSpPr>
          <p:cNvPr id="10" name="Straight Connector 9"/>
          <p:cNvCxnSpPr/>
          <p:nvPr/>
        </p:nvCxnSpPr>
        <p:spPr>
          <a:xfrm flipV="1">
            <a:off x="7620000" y="3962400"/>
            <a:ext cx="0" cy="129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686800" y="3886200"/>
            <a:ext cx="0" cy="1295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00" y="3886200"/>
            <a:ext cx="1126655" cy="369332"/>
          </a:xfrm>
          <a:prstGeom prst="rect">
            <a:avLst/>
          </a:prstGeom>
          <a:noFill/>
        </p:spPr>
        <p:txBody>
          <a:bodyPr wrap="none" rtlCol="0">
            <a:spAutoFit/>
          </a:bodyPr>
          <a:lstStyle/>
          <a:p>
            <a:r>
              <a:rPr lang="en-US" dirty="0" smtClean="0"/>
              <a:t>Voltmeter</a:t>
            </a:r>
            <a:endParaRPr lang="en-US" dirty="0"/>
          </a:p>
        </p:txBody>
      </p:sp>
      <p:cxnSp>
        <p:nvCxnSpPr>
          <p:cNvPr id="13" name="Straight Arrow Connector 12"/>
          <p:cNvCxnSpPr/>
          <p:nvPr/>
        </p:nvCxnSpPr>
        <p:spPr>
          <a:xfrm flipV="1">
            <a:off x="5525350" y="4854775"/>
            <a:ext cx="533400" cy="590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569678" y="5172974"/>
            <a:ext cx="81641"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655512" y="5129212"/>
            <a:ext cx="81641"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797" y="5091933"/>
            <a:ext cx="1905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866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direct current</a:t>
            </a:r>
            <a:endParaRPr lang="en-US" dirty="0"/>
          </a:p>
        </p:txBody>
      </p:sp>
      <p:sp>
        <p:nvSpPr>
          <p:cNvPr id="3" name="Content Placeholder 2"/>
          <p:cNvSpPr>
            <a:spLocks noGrp="1"/>
          </p:cNvSpPr>
          <p:nvPr>
            <p:ph idx="1"/>
          </p:nvPr>
        </p:nvSpPr>
        <p:spPr>
          <a:xfrm>
            <a:off x="457200" y="1600200"/>
            <a:ext cx="6161964" cy="4525963"/>
          </a:xfrm>
        </p:spPr>
        <p:txBody>
          <a:bodyPr>
            <a:normAutofit fontScale="55000" lnSpcReduction="20000"/>
          </a:bodyPr>
          <a:lstStyle/>
          <a:p>
            <a:pPr marL="0" indent="0">
              <a:buNone/>
            </a:pPr>
            <a:r>
              <a:rPr lang="en-US" dirty="0" smtClean="0"/>
              <a:t>Most instrumentation uses small current, small voltage to not affect the environment in which the measurement is taken</a:t>
            </a:r>
          </a:p>
          <a:p>
            <a:pPr marL="0" indent="0">
              <a:buNone/>
            </a:pPr>
            <a:endParaRPr lang="en-US" dirty="0"/>
          </a:p>
          <a:p>
            <a:pPr marL="0" indent="0">
              <a:buNone/>
            </a:pPr>
            <a:r>
              <a:rPr lang="en-US" dirty="0" smtClean="0"/>
              <a:t>CR1000 logger typically operating ~1 amp (always less than 3 amp)</a:t>
            </a:r>
          </a:p>
          <a:p>
            <a:pPr marL="0" indent="0">
              <a:buNone/>
            </a:pPr>
            <a:endParaRPr lang="en-US" dirty="0"/>
          </a:p>
          <a:p>
            <a:pPr marL="0" indent="0">
              <a:buNone/>
            </a:pPr>
            <a:r>
              <a:rPr lang="en-US" dirty="0" smtClean="0"/>
              <a:t>Alternating current (60 cycles/sec;  110-120 Volt) </a:t>
            </a:r>
          </a:p>
          <a:p>
            <a:pPr marL="0" indent="0">
              <a:buNone/>
            </a:pPr>
            <a:endParaRPr lang="en-US" dirty="0"/>
          </a:p>
          <a:p>
            <a:pPr marL="0" indent="0">
              <a:buNone/>
            </a:pPr>
            <a:r>
              <a:rPr lang="en-US" dirty="0" smtClean="0"/>
              <a:t>If power source available, then often use transformer to step 110 Volt AC down to 12 volt DC (or 12 </a:t>
            </a:r>
            <a:r>
              <a:rPr lang="en-US" dirty="0" err="1" smtClean="0"/>
              <a:t>Vdc</a:t>
            </a:r>
            <a:r>
              <a:rPr lang="en-US" dirty="0" smtClean="0"/>
              <a:t>)</a:t>
            </a:r>
          </a:p>
          <a:p>
            <a:pPr marL="0" indent="0">
              <a:buNone/>
            </a:pPr>
            <a:endParaRPr lang="en-US" dirty="0"/>
          </a:p>
          <a:p>
            <a:pPr marL="0" indent="0">
              <a:buNone/>
            </a:pPr>
            <a:r>
              <a:rPr lang="en-US" dirty="0" smtClean="0"/>
              <a:t>Campbell 9591: </a:t>
            </a:r>
            <a:r>
              <a:rPr lang="en-US" dirty="0"/>
              <a:t>18 </a:t>
            </a:r>
            <a:r>
              <a:rPr lang="en-US" dirty="0" err="1"/>
              <a:t>Vac</a:t>
            </a:r>
            <a:r>
              <a:rPr lang="en-US" dirty="0"/>
              <a:t> 1.2 Amp Wall Plug Charger</a:t>
            </a:r>
            <a:endParaRPr lang="en-US" dirty="0" smtClean="0"/>
          </a:p>
          <a:p>
            <a:pPr marL="0" indent="0">
              <a:buNone/>
            </a:pPr>
            <a:endParaRPr lang="en-US" dirty="0"/>
          </a:p>
          <a:p>
            <a:pPr marL="0" indent="0">
              <a:buNone/>
            </a:pPr>
            <a:r>
              <a:rPr lang="en-US" dirty="0" smtClean="0"/>
              <a:t>In remote locations, deep cycle battery connected to 10 Watt solar panels typically sufficient for basic instrumentation, but not enough for fans or heaters that require extra power</a:t>
            </a:r>
          </a:p>
          <a:p>
            <a:pPr marL="0" indent="0">
              <a:buNone/>
            </a:pP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75" t="52747" r="65298" b="20486"/>
          <a:stretch/>
        </p:blipFill>
        <p:spPr bwMode="auto">
          <a:xfrm>
            <a:off x="6414447" y="3084394"/>
            <a:ext cx="2402007" cy="185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90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batteries</a:t>
            </a:r>
            <a:endParaRPr lang="en-US" dirty="0"/>
          </a:p>
        </p:txBody>
      </p:sp>
      <p:sp>
        <p:nvSpPr>
          <p:cNvPr id="3" name="Content Placeholder 2"/>
          <p:cNvSpPr>
            <a:spLocks noGrp="1"/>
          </p:cNvSpPr>
          <p:nvPr>
            <p:ph idx="1"/>
          </p:nvPr>
        </p:nvSpPr>
        <p:spPr>
          <a:xfrm>
            <a:off x="457200" y="1600200"/>
            <a:ext cx="4633415" cy="4525963"/>
          </a:xfrm>
        </p:spPr>
        <p:txBody>
          <a:bodyPr>
            <a:normAutofit fontScale="77500" lnSpcReduction="20000"/>
          </a:bodyPr>
          <a:lstStyle/>
          <a:p>
            <a:r>
              <a:rPr lang="en-US" dirty="0" smtClean="0"/>
              <a:t>Most AAA to D cell batteries provide 1.5 volts per fresh battery and range from 1.2 amp-hour to 12 amp-hour respectively</a:t>
            </a:r>
          </a:p>
          <a:p>
            <a:r>
              <a:rPr lang="en-US" dirty="0" smtClean="0"/>
              <a:t>Obviously, the little 9 volt batteries provide 9 volts but only ~ .5 amp-hour</a:t>
            </a:r>
          </a:p>
          <a:p>
            <a:r>
              <a:rPr lang="en-US" dirty="0" smtClean="0"/>
              <a:t>Campbell PS 100 is a 12 amp-hour</a:t>
            </a:r>
          </a:p>
          <a:p>
            <a:r>
              <a:rPr lang="en-US" dirty="0" smtClean="0"/>
              <a:t>Inside CR1000 is a 3 volt lithium battery to retain program and clock</a:t>
            </a:r>
          </a:p>
          <a:p>
            <a:pPr marL="0" indent="0">
              <a:buNone/>
            </a:pPr>
            <a:endParaRPr lang="en-US"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006" y="4182471"/>
            <a:ext cx="381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047" y="1828800"/>
            <a:ext cx="1327259"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125" y="1866705"/>
            <a:ext cx="1353437" cy="163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197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batteries</a:t>
            </a:r>
            <a:endParaRPr lang="en-US" dirty="0"/>
          </a:p>
        </p:txBody>
      </p:sp>
      <p:sp>
        <p:nvSpPr>
          <p:cNvPr id="3" name="Content Placeholder 2"/>
          <p:cNvSpPr>
            <a:spLocks noGrp="1"/>
          </p:cNvSpPr>
          <p:nvPr>
            <p:ph idx="1"/>
          </p:nvPr>
        </p:nvSpPr>
        <p:spPr>
          <a:xfrm>
            <a:off x="457200" y="1600200"/>
            <a:ext cx="4633415" cy="4525963"/>
          </a:xfrm>
        </p:spPr>
        <p:txBody>
          <a:bodyPr>
            <a:normAutofit fontScale="55000" lnSpcReduction="20000"/>
          </a:bodyPr>
          <a:lstStyle/>
          <a:p>
            <a:endParaRPr lang="en-US" dirty="0" smtClean="0"/>
          </a:p>
          <a:p>
            <a:r>
              <a:rPr lang="en-US" dirty="0" smtClean="0"/>
              <a:t>Batteries in series</a:t>
            </a:r>
          </a:p>
          <a:p>
            <a:pPr lvl="1"/>
            <a:r>
              <a:rPr lang="en-US" dirty="0" smtClean="0"/>
              <a:t>increase voltage and keeping the same capacity </a:t>
            </a:r>
          </a:p>
          <a:p>
            <a:pPr lvl="1"/>
            <a:r>
              <a:rPr lang="en-US" dirty="0" smtClean="0"/>
              <a:t>Like batteries in flashlight- plus connected to minus</a:t>
            </a:r>
          </a:p>
          <a:p>
            <a:pPr lvl="1"/>
            <a:r>
              <a:rPr lang="en-US" dirty="0" smtClean="0"/>
              <a:t>Not usual approach for instrumentation as don’t need more voltage</a:t>
            </a:r>
          </a:p>
          <a:p>
            <a:r>
              <a:rPr lang="en-US" dirty="0" smtClean="0"/>
              <a:t>Batteries in parallel</a:t>
            </a:r>
          </a:p>
          <a:p>
            <a:pPr lvl="1"/>
            <a:r>
              <a:rPr lang="en-US" dirty="0" smtClean="0"/>
              <a:t>Same voltage but increasing the amp-hours available</a:t>
            </a:r>
          </a:p>
          <a:p>
            <a:pPr lvl="1"/>
            <a:r>
              <a:rPr lang="en-US" dirty="0" smtClean="0"/>
              <a:t>Connect + and – of logger to one battery</a:t>
            </a:r>
          </a:p>
          <a:p>
            <a:pPr lvl="1"/>
            <a:r>
              <a:rPr lang="en-US" dirty="0" smtClean="0"/>
              <a:t>Think of solar panel as second battery so connected in parallel</a:t>
            </a:r>
          </a:p>
          <a:p>
            <a:r>
              <a:rPr lang="en-US" dirty="0" smtClean="0"/>
              <a:t>What not to do</a:t>
            </a:r>
          </a:p>
          <a:p>
            <a:pPr lvl="1"/>
            <a:r>
              <a:rPr lang="en-US" dirty="0" smtClean="0"/>
              <a:t>Mix batteries of different amp-hour rating- batteries discharge at different rates and shorten life</a:t>
            </a:r>
          </a:p>
          <a:p>
            <a:pPr lvl="1"/>
            <a:r>
              <a:rPr lang="en-US" dirty="0" smtClean="0"/>
              <a:t>Have one charged and one uncharged- charged battery run down attempting to charge second</a:t>
            </a:r>
          </a:p>
          <a:p>
            <a:endParaRPr lang="en-US"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006" y="4182471"/>
            <a:ext cx="381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047" y="1828800"/>
            <a:ext cx="1327259"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125" y="1866705"/>
            <a:ext cx="1353437" cy="163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562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91050" cy="1143000"/>
          </a:xfrm>
        </p:spPr>
        <p:txBody>
          <a:bodyPr/>
          <a:lstStyle/>
          <a:p>
            <a:r>
              <a:rPr lang="en-US" dirty="0" smtClean="0"/>
              <a:t>Ground</a:t>
            </a:r>
            <a:endParaRPr lang="en-US" dirty="0"/>
          </a:p>
        </p:txBody>
      </p:sp>
      <p:sp>
        <p:nvSpPr>
          <p:cNvPr id="3" name="Content Placeholder 2"/>
          <p:cNvSpPr>
            <a:spLocks noGrp="1"/>
          </p:cNvSpPr>
          <p:nvPr>
            <p:ph idx="1"/>
          </p:nvPr>
        </p:nvSpPr>
        <p:spPr>
          <a:xfrm>
            <a:off x="377031" y="2069727"/>
            <a:ext cx="8389937" cy="4525963"/>
          </a:xfrm>
        </p:spPr>
        <p:txBody>
          <a:bodyPr>
            <a:normAutofit fontScale="70000" lnSpcReduction="20000"/>
          </a:bodyPr>
          <a:lstStyle/>
          <a:p>
            <a:r>
              <a:rPr lang="en-US" dirty="0" smtClean="0"/>
              <a:t>The </a:t>
            </a:r>
            <a:r>
              <a:rPr lang="en-US" dirty="0"/>
              <a:t>function of a ground wire in an electric circuit is in many ways analogous to the reservoir attached to </a:t>
            </a:r>
            <a:r>
              <a:rPr lang="en-US" dirty="0" smtClean="0"/>
              <a:t>the analogous </a:t>
            </a:r>
            <a:r>
              <a:rPr lang="en-US" dirty="0"/>
              <a:t>water </a:t>
            </a:r>
            <a:r>
              <a:rPr lang="en-US" dirty="0" smtClean="0"/>
              <a:t>circuit</a:t>
            </a:r>
          </a:p>
          <a:p>
            <a:r>
              <a:rPr lang="en-US" dirty="0" smtClean="0"/>
              <a:t>Once </a:t>
            </a:r>
            <a:r>
              <a:rPr lang="en-US" dirty="0"/>
              <a:t>the pipe is filled with water, the pump can circulate the water without further use of the reservoir, and if it were removed it would have no apparent effect on the water flow in the </a:t>
            </a:r>
            <a:r>
              <a:rPr lang="en-US" dirty="0" smtClean="0"/>
              <a:t>circuit</a:t>
            </a:r>
            <a:endParaRPr lang="en-US" dirty="0"/>
          </a:p>
          <a:p>
            <a:r>
              <a:rPr lang="en-US" dirty="0"/>
              <a:t>The reservoir provides a pressure reference, but is not part of the functional </a:t>
            </a:r>
            <a:r>
              <a:rPr lang="en-US" dirty="0" smtClean="0"/>
              <a:t>circuit</a:t>
            </a:r>
          </a:p>
          <a:p>
            <a:r>
              <a:rPr lang="en-US" dirty="0" smtClean="0"/>
              <a:t> </a:t>
            </a:r>
            <a:r>
              <a:rPr lang="en-US" dirty="0"/>
              <a:t>Likewise, the battery can circulate electric current without the ground </a:t>
            </a:r>
            <a:r>
              <a:rPr lang="en-US" dirty="0" smtClean="0"/>
              <a:t>wire </a:t>
            </a:r>
          </a:p>
          <a:p>
            <a:r>
              <a:rPr lang="en-US" dirty="0" smtClean="0"/>
              <a:t>The </a:t>
            </a:r>
            <a:r>
              <a:rPr lang="en-US" dirty="0"/>
              <a:t>ground provides a reference voltage for the circuit, but if it were broken, there would be no obvious change in the functioning of the </a:t>
            </a:r>
            <a:r>
              <a:rPr lang="en-US" dirty="0" smtClean="0"/>
              <a:t>circuit</a:t>
            </a:r>
          </a:p>
          <a:p>
            <a:r>
              <a:rPr lang="en-US" dirty="0" smtClean="0"/>
              <a:t>The </a:t>
            </a:r>
            <a:r>
              <a:rPr lang="en-US" dirty="0"/>
              <a:t>ground wire protects against electric shock and in many cases provides shielding from outside electrical </a:t>
            </a:r>
            <a:r>
              <a:rPr lang="en-US" dirty="0" smtClean="0"/>
              <a:t>interference </a:t>
            </a:r>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274" y="0"/>
            <a:ext cx="3895725" cy="206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848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812"/>
          </a:xfrm>
        </p:spPr>
        <p:txBody>
          <a:bodyPr>
            <a:normAutofit/>
          </a:bodyPr>
          <a:lstStyle/>
          <a:p>
            <a:r>
              <a:rPr lang="en-US" sz="3200" dirty="0" smtClean="0"/>
              <a:t>Grounding and CR-1000</a:t>
            </a:r>
            <a:endParaRPr lang="en-US" sz="3200" dirty="0"/>
          </a:p>
        </p:txBody>
      </p:sp>
      <p:sp>
        <p:nvSpPr>
          <p:cNvPr id="3" name="Content Placeholder 2"/>
          <p:cNvSpPr>
            <a:spLocks noGrp="1"/>
          </p:cNvSpPr>
          <p:nvPr>
            <p:ph idx="1"/>
          </p:nvPr>
        </p:nvSpPr>
        <p:spPr>
          <a:xfrm>
            <a:off x="457200" y="933450"/>
            <a:ext cx="8229600" cy="4525963"/>
          </a:xfrm>
        </p:spPr>
        <p:txBody>
          <a:bodyPr>
            <a:noAutofit/>
          </a:bodyPr>
          <a:lstStyle/>
          <a:p>
            <a:r>
              <a:rPr lang="en-US" sz="2000" dirty="0"/>
              <a:t>Proper grounding will lend stability and protection to a data </a:t>
            </a:r>
            <a:r>
              <a:rPr lang="en-US" sz="2000" dirty="0" smtClean="0"/>
              <a:t>acquisition system</a:t>
            </a:r>
            <a:endParaRPr lang="en-US" sz="2000" dirty="0"/>
          </a:p>
          <a:p>
            <a:r>
              <a:rPr lang="en-US" sz="2000" dirty="0"/>
              <a:t>It is the easiest and least expensive insurance against data </a:t>
            </a:r>
            <a:r>
              <a:rPr lang="en-US" sz="2000" dirty="0" smtClean="0"/>
              <a:t>loss- and </a:t>
            </a:r>
            <a:r>
              <a:rPr lang="en-US" sz="2000" dirty="0"/>
              <a:t>the </a:t>
            </a:r>
            <a:r>
              <a:rPr lang="en-US" sz="2000" dirty="0" smtClean="0"/>
              <a:t>most neglected</a:t>
            </a:r>
          </a:p>
          <a:p>
            <a:pPr marL="0" indent="0">
              <a:buNone/>
            </a:pPr>
            <a:r>
              <a:rPr lang="en-US" sz="2000" dirty="0" smtClean="0"/>
              <a:t>On CR-1000 </a:t>
            </a:r>
          </a:p>
          <a:p>
            <a:r>
              <a:rPr lang="en-US" sz="2000" dirty="0" smtClean="0"/>
              <a:t>Signal </a:t>
            </a:r>
            <a:r>
              <a:rPr lang="en-US" sz="2000" dirty="0"/>
              <a:t>Grounds: </a:t>
            </a:r>
            <a:r>
              <a:rPr lang="en-US" sz="2000" dirty="0" smtClean="0"/>
              <a:t>ground </a:t>
            </a:r>
            <a:r>
              <a:rPr lang="en-US" sz="2000" dirty="0"/>
              <a:t>terminals </a:t>
            </a:r>
            <a:r>
              <a:rPr lang="en-US" sz="2000" dirty="0" smtClean="0"/>
              <a:t>          used </a:t>
            </a:r>
            <a:r>
              <a:rPr lang="en-US" sz="2000" dirty="0"/>
              <a:t>as reference for </a:t>
            </a:r>
            <a:r>
              <a:rPr lang="en-US" sz="2000" dirty="0" smtClean="0"/>
              <a:t>single-ended analog </a:t>
            </a:r>
            <a:r>
              <a:rPr lang="en-US" sz="2000" dirty="0"/>
              <a:t>inputs, pulse inputs, excitation returns, and as a ground for </a:t>
            </a:r>
            <a:r>
              <a:rPr lang="en-US" sz="2000" dirty="0" smtClean="0"/>
              <a:t>sensor shield wires </a:t>
            </a:r>
          </a:p>
          <a:p>
            <a:r>
              <a:rPr lang="en-US" sz="2000" dirty="0" smtClean="0"/>
              <a:t>Power </a:t>
            </a:r>
            <a:r>
              <a:rPr lang="en-US" sz="2000" dirty="0"/>
              <a:t>Grounds: </a:t>
            </a:r>
            <a:r>
              <a:rPr lang="en-US" sz="2000" dirty="0" smtClean="0"/>
              <a:t>terminals </a:t>
            </a:r>
            <a:r>
              <a:rPr lang="en-US" sz="2000" dirty="0"/>
              <a:t>(G) used as returns for 5V, SW-12, 12V, </a:t>
            </a:r>
            <a:r>
              <a:rPr lang="en-US" sz="2000" dirty="0" smtClean="0"/>
              <a:t>and C1-C8 </a:t>
            </a:r>
            <a:r>
              <a:rPr lang="en-US" sz="2000" dirty="0"/>
              <a:t>outputs. Use of G grounds for these outputs minimizes </a:t>
            </a:r>
            <a:r>
              <a:rPr lang="en-US" sz="2000" dirty="0" smtClean="0"/>
              <a:t>potentially large </a:t>
            </a:r>
            <a:r>
              <a:rPr lang="en-US" sz="2000" dirty="0"/>
              <a:t>current flow through the analog voltage measurement section of </a:t>
            </a:r>
            <a:r>
              <a:rPr lang="en-US" sz="2000" dirty="0" smtClean="0"/>
              <a:t>the wiring </a:t>
            </a:r>
            <a:r>
              <a:rPr lang="en-US" sz="2000" dirty="0"/>
              <a:t>panel, which can cause single-ended voltage measurement </a:t>
            </a:r>
            <a:r>
              <a:rPr lang="en-US" sz="2000" dirty="0" smtClean="0"/>
              <a:t>errors</a:t>
            </a:r>
          </a:p>
          <a:p>
            <a:r>
              <a:rPr lang="en-US" sz="2000" dirty="0" smtClean="0"/>
              <a:t>Practically, signal and power grounds are interchangeable, but the above uses should be followed as a general rule</a:t>
            </a:r>
          </a:p>
          <a:p>
            <a:r>
              <a:rPr lang="en-US" sz="2000" dirty="0" smtClean="0"/>
              <a:t>Ground </a:t>
            </a:r>
            <a:r>
              <a:rPr lang="en-US" sz="2000" dirty="0"/>
              <a:t>Lug: </a:t>
            </a:r>
            <a:r>
              <a:rPr lang="en-US" sz="2000" dirty="0" smtClean="0"/>
              <a:t> used </a:t>
            </a:r>
            <a:r>
              <a:rPr lang="en-US" sz="2000" dirty="0"/>
              <a:t>to connect a </a:t>
            </a:r>
            <a:r>
              <a:rPr lang="en-US" sz="2000" dirty="0" smtClean="0"/>
              <a:t>heavy gauge </a:t>
            </a:r>
            <a:r>
              <a:rPr lang="en-US" sz="2000" dirty="0"/>
              <a:t>wire to earth ground. A good earth connection is necessary to </a:t>
            </a:r>
            <a:r>
              <a:rPr lang="en-US" sz="2000" dirty="0" smtClean="0"/>
              <a:t>shunt </a:t>
            </a:r>
            <a:r>
              <a:rPr lang="en-US" sz="2000" dirty="0"/>
              <a:t>transients away </a:t>
            </a:r>
            <a:r>
              <a:rPr lang="en-US" sz="2000" dirty="0" smtClean="0"/>
              <a:t>from electronics</a:t>
            </a:r>
            <a:r>
              <a:rPr lang="en-US" sz="2000" dirty="0"/>
              <a:t>. Minimum 14 AWG wire is recommended.</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786" t="44284" r="31576" b="51688"/>
          <a:stretch/>
        </p:blipFill>
        <p:spPr bwMode="auto">
          <a:xfrm>
            <a:off x="4452867" y="2654093"/>
            <a:ext cx="354842" cy="27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120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Electronic instrumentation use variety of series and parallel circuits</a:t>
            </a:r>
          </a:p>
          <a:p>
            <a:r>
              <a:rPr lang="en-US" dirty="0" smtClean="0"/>
              <a:t>Sensors typically require small currents and impose or measure small voltages</a:t>
            </a:r>
          </a:p>
          <a:p>
            <a:r>
              <a:rPr lang="en-US" dirty="0" smtClean="0"/>
              <a:t>Be careful setting up power sources for sensor systems</a:t>
            </a:r>
          </a:p>
          <a:p>
            <a:pPr marL="0" indent="0">
              <a:buNone/>
            </a:pPr>
            <a:endParaRPr lang="en-US" dirty="0"/>
          </a:p>
        </p:txBody>
      </p:sp>
    </p:spTree>
    <p:extLst>
      <p:ext uri="{BB962C8B-B14F-4D97-AF65-F5344CB8AC3E}">
        <p14:creationId xmlns:p14="http://schemas.microsoft.com/office/powerpoint/2010/main" val="1477515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Circuit</a:t>
            </a:r>
            <a:endParaRPr lang="en-US" dirty="0"/>
          </a:p>
        </p:txBody>
      </p:sp>
      <p:sp>
        <p:nvSpPr>
          <p:cNvPr id="3" name="Content Placeholder 2"/>
          <p:cNvSpPr>
            <a:spLocks noGrp="1"/>
          </p:cNvSpPr>
          <p:nvPr>
            <p:ph idx="1"/>
          </p:nvPr>
        </p:nvSpPr>
        <p:spPr>
          <a:xfrm>
            <a:off x="457200" y="1600200"/>
            <a:ext cx="3828197" cy="4525963"/>
          </a:xfrm>
        </p:spPr>
        <p:txBody>
          <a:bodyPr>
            <a:normAutofit fontScale="70000" lnSpcReduction="20000"/>
          </a:bodyPr>
          <a:lstStyle/>
          <a:p>
            <a:r>
              <a:rPr lang="en-US" dirty="0" smtClean="0"/>
              <a:t>Consider a circuit in which a 12 volt battery is driving a flow of electrons</a:t>
            </a:r>
          </a:p>
          <a:p>
            <a:r>
              <a:rPr lang="en-US" dirty="0" smtClean="0"/>
              <a:t>Think of the voltage difference between the two terminals of the battery as “pushing” the flow of electrons from the negative terminal to the positive terminal</a:t>
            </a:r>
          </a:p>
          <a:p>
            <a:r>
              <a:rPr lang="en-US" dirty="0" smtClean="0"/>
              <a:t>Remember- convention is the current “flows” from the positive terminal to the negative terminal</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426" y="1416949"/>
            <a:ext cx="28575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175" y="3668831"/>
            <a:ext cx="4695825" cy="2495550"/>
          </a:xfrm>
          <a:prstGeom prst="rect">
            <a:avLst/>
          </a:prstGeom>
        </p:spPr>
      </p:pic>
    </p:spTree>
    <p:extLst>
      <p:ext uri="{BB962C8B-B14F-4D97-AF65-F5344CB8AC3E}">
        <p14:creationId xmlns:p14="http://schemas.microsoft.com/office/powerpoint/2010/main" val="3762978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Circuit</a:t>
            </a:r>
            <a:endParaRPr lang="en-US" dirty="0"/>
          </a:p>
        </p:txBody>
      </p:sp>
      <p:sp>
        <p:nvSpPr>
          <p:cNvPr id="3" name="Content Placeholder 2"/>
          <p:cNvSpPr>
            <a:spLocks noGrp="1"/>
          </p:cNvSpPr>
          <p:nvPr>
            <p:ph idx="1"/>
          </p:nvPr>
        </p:nvSpPr>
        <p:spPr>
          <a:xfrm>
            <a:off x="457200" y="1600200"/>
            <a:ext cx="3828197" cy="4525963"/>
          </a:xfrm>
        </p:spPr>
        <p:txBody>
          <a:bodyPr>
            <a:normAutofit fontScale="85000" lnSpcReduction="10000"/>
          </a:bodyPr>
          <a:lstStyle/>
          <a:p>
            <a:r>
              <a:rPr lang="en-US" dirty="0" smtClean="0"/>
              <a:t>The negative terminal (low voltage) can be considered to be at 0 voltage relative to the earth “ground”</a:t>
            </a:r>
          </a:p>
          <a:p>
            <a:r>
              <a:rPr lang="en-US" dirty="0" smtClean="0"/>
              <a:t>Voltage difference akin to the atmospheric pressure difference “pushing” air molecules or pump pushing water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426" y="1416949"/>
            <a:ext cx="28575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175" y="3668831"/>
            <a:ext cx="4695825" cy="2495550"/>
          </a:xfrm>
          <a:prstGeom prst="rect">
            <a:avLst/>
          </a:prstGeom>
        </p:spPr>
      </p:pic>
    </p:spTree>
    <p:extLst>
      <p:ext uri="{BB962C8B-B14F-4D97-AF65-F5344CB8AC3E}">
        <p14:creationId xmlns:p14="http://schemas.microsoft.com/office/powerpoint/2010/main" val="2251858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Ohm’s Law</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V- Voltage drop (difference)  across a resistor with resistance (R) and current (I) is</a:t>
            </a:r>
          </a:p>
          <a:p>
            <a:r>
              <a:rPr lang="en-US" dirty="0" smtClean="0"/>
              <a:t>V = I * R</a:t>
            </a:r>
          </a:p>
          <a:p>
            <a:r>
              <a:rPr lang="en-US" dirty="0" smtClean="0"/>
              <a:t>Units: Volts = amps * ohms</a:t>
            </a:r>
          </a:p>
          <a:p>
            <a:r>
              <a:rPr lang="en-US" dirty="0" smtClean="0"/>
              <a:t>V is also related to the power loss P or dissipation of heat by the resistor</a:t>
            </a:r>
          </a:p>
          <a:p>
            <a:r>
              <a:rPr lang="en-US" dirty="0" smtClean="0"/>
              <a:t>P = I * V = I</a:t>
            </a:r>
            <a:r>
              <a:rPr lang="en-US" baseline="30000" dirty="0" smtClean="0"/>
              <a:t>2</a:t>
            </a:r>
            <a:r>
              <a:rPr lang="en-US" dirty="0" smtClean="0"/>
              <a:t> * R</a:t>
            </a:r>
          </a:p>
          <a:p>
            <a:r>
              <a:rPr lang="en-US" dirty="0" smtClean="0"/>
              <a:t>Power is the rate at which energy is used</a:t>
            </a:r>
          </a:p>
          <a:p>
            <a:r>
              <a:rPr lang="en-US" dirty="0" smtClean="0"/>
              <a:t>Power Units: Watts = Joules / sec</a:t>
            </a:r>
          </a:p>
          <a:p>
            <a:r>
              <a:rPr lang="en-US" dirty="0" smtClean="0"/>
              <a:t>Example: 12 ohm resistor connected to a 12 volt battery (I = 1 amp), then P = 12 Watts</a:t>
            </a:r>
          </a:p>
          <a:p>
            <a:r>
              <a:rPr lang="en-US" dirty="0"/>
              <a:t>Stating the </a:t>
            </a:r>
            <a:r>
              <a:rPr lang="en-US" dirty="0" smtClean="0"/>
              <a:t>obvious </a:t>
            </a:r>
          </a:p>
          <a:p>
            <a:pPr lvl="1"/>
            <a:r>
              <a:rPr lang="en-US" dirty="0" smtClean="0"/>
              <a:t>connecting  </a:t>
            </a:r>
            <a:r>
              <a:rPr lang="en-US" dirty="0"/>
              <a:t>the two leads </a:t>
            </a:r>
            <a:r>
              <a:rPr lang="en-US" dirty="0" smtClean="0"/>
              <a:t>from a battery directly </a:t>
            </a:r>
            <a:r>
              <a:rPr lang="en-US" dirty="0"/>
              <a:t>in a DC circuit will cause a short-circuit potentially leading to the battery </a:t>
            </a:r>
            <a:r>
              <a:rPr lang="en-US" dirty="0" smtClean="0"/>
              <a:t>smoking and eventually catching on fire if no fuse or circuit breaker in the loop because </a:t>
            </a:r>
            <a:r>
              <a:rPr lang="en-US" dirty="0"/>
              <a:t>there is </a:t>
            </a:r>
            <a:r>
              <a:rPr lang="en-US" dirty="0" smtClean="0"/>
              <a:t>very small resistance and then way </a:t>
            </a:r>
            <a:r>
              <a:rPr lang="en-US" dirty="0"/>
              <a:t>too much current </a:t>
            </a:r>
          </a:p>
          <a:p>
            <a:pPr lvl="1"/>
            <a:r>
              <a:rPr lang="en-US" dirty="0" smtClean="0"/>
              <a:t>Charging a battery incorrectly by crossing the leads is similar</a:t>
            </a:r>
            <a:endParaRPr lang="en-US" dirty="0"/>
          </a:p>
        </p:txBody>
      </p:sp>
    </p:spTree>
    <p:extLst>
      <p:ext uri="{BB962C8B-B14F-4D97-AF65-F5344CB8AC3E}">
        <p14:creationId xmlns:p14="http://schemas.microsoft.com/office/powerpoint/2010/main" val="1102214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Avoiding an oops</a:t>
            </a:r>
            <a:endParaRPr lang="en-US" dirty="0"/>
          </a:p>
        </p:txBody>
      </p:sp>
      <p:sp>
        <p:nvSpPr>
          <p:cNvPr id="3" name="Content Placeholder 2"/>
          <p:cNvSpPr>
            <a:spLocks noGrp="1"/>
          </p:cNvSpPr>
          <p:nvPr>
            <p:ph idx="1"/>
          </p:nvPr>
        </p:nvSpPr>
        <p:spPr/>
        <p:txBody>
          <a:bodyPr>
            <a:normAutofit/>
          </a:bodyPr>
          <a:lstStyle/>
          <a:p>
            <a:pPr lvl="1"/>
            <a:r>
              <a:rPr lang="en-US" dirty="0" smtClean="0"/>
              <a:t>connecting  </a:t>
            </a:r>
            <a:r>
              <a:rPr lang="en-US" dirty="0"/>
              <a:t>the two leads </a:t>
            </a:r>
            <a:r>
              <a:rPr lang="en-US" dirty="0" smtClean="0"/>
              <a:t>from a battery directly </a:t>
            </a:r>
            <a:r>
              <a:rPr lang="en-US" dirty="0"/>
              <a:t>in a DC circuit will cause a short-circuit potentially leading to the battery </a:t>
            </a:r>
            <a:r>
              <a:rPr lang="en-US" dirty="0" smtClean="0"/>
              <a:t>smoking and eventually catching on fire if no fuse or circuit breaker in the loop because </a:t>
            </a:r>
            <a:r>
              <a:rPr lang="en-US" dirty="0"/>
              <a:t>there is </a:t>
            </a:r>
            <a:r>
              <a:rPr lang="en-US" dirty="0" smtClean="0"/>
              <a:t>very small resistance and then way </a:t>
            </a:r>
            <a:r>
              <a:rPr lang="en-US" dirty="0"/>
              <a:t>too much current </a:t>
            </a:r>
          </a:p>
          <a:p>
            <a:pPr lvl="1"/>
            <a:r>
              <a:rPr lang="en-US" dirty="0" smtClean="0"/>
              <a:t>Charging a battery incorrectly by crossing the leads is similar</a:t>
            </a:r>
            <a:endParaRPr lang="en-US" dirty="0"/>
          </a:p>
        </p:txBody>
      </p:sp>
    </p:spTree>
    <p:extLst>
      <p:ext uri="{BB962C8B-B14F-4D97-AF65-F5344CB8AC3E}">
        <p14:creationId xmlns:p14="http://schemas.microsoft.com/office/powerpoint/2010/main" val="46939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cycle battery</a:t>
            </a:r>
            <a:endParaRPr lang="en-US" dirty="0"/>
          </a:p>
        </p:txBody>
      </p:sp>
      <p:sp>
        <p:nvSpPr>
          <p:cNvPr id="3" name="Content Placeholder 2"/>
          <p:cNvSpPr>
            <a:spLocks noGrp="1"/>
          </p:cNvSpPr>
          <p:nvPr>
            <p:ph idx="1"/>
          </p:nvPr>
        </p:nvSpPr>
        <p:spPr>
          <a:xfrm>
            <a:off x="457199" y="1600200"/>
            <a:ext cx="5752531" cy="4525963"/>
          </a:xfrm>
        </p:spPr>
        <p:txBody>
          <a:bodyPr>
            <a:normAutofit fontScale="92500"/>
          </a:bodyPr>
          <a:lstStyle/>
          <a:p>
            <a:r>
              <a:rPr lang="en-US" dirty="0" smtClean="0"/>
              <a:t>Gel cells are safer (no spilling of acid) but more expensive than deep cycle and lower amount of stored energy </a:t>
            </a:r>
          </a:p>
          <a:p>
            <a:r>
              <a:rPr lang="en-US" dirty="0" smtClean="0"/>
              <a:t>200 amp hour means that 1 amp can be supplied for 200 hours and remain above 10 volts, below which electron flow typically too weak for instrumentation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177" y="1698578"/>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874" y="4032343"/>
            <a:ext cx="2000535" cy="200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60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Recharging a Battery With a Solar Panel </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10 Watt solar panel- that is max power</a:t>
            </a:r>
          </a:p>
          <a:p>
            <a:r>
              <a:rPr lang="en-US" dirty="0" smtClean="0"/>
              <a:t>Typically designed for 16.8 max voltage </a:t>
            </a:r>
          </a:p>
          <a:p>
            <a:r>
              <a:rPr lang="en-US" dirty="0" smtClean="0"/>
              <a:t>Then I = .59 amp</a:t>
            </a:r>
          </a:p>
          <a:p>
            <a:r>
              <a:rPr lang="en-US" dirty="0" smtClean="0"/>
              <a:t>What happens if add a second or bigger panel? 20 watts</a:t>
            </a:r>
          </a:p>
          <a:p>
            <a:r>
              <a:rPr lang="en-US" dirty="0" smtClean="0"/>
              <a:t>Then I = 1.1 amp</a:t>
            </a:r>
          </a:p>
          <a:p>
            <a:r>
              <a:rPr lang="en-US" dirty="0" smtClean="0"/>
              <a:t>But, PS100 power supply/</a:t>
            </a:r>
          </a:p>
          <a:p>
            <a:pPr marL="0" indent="0">
              <a:buNone/>
            </a:pPr>
            <a:r>
              <a:rPr lang="en-US" dirty="0" smtClean="0"/>
              <a:t> regulator has 1.2 amp limit</a:t>
            </a:r>
          </a:p>
          <a:p>
            <a:pPr marL="0" indent="0">
              <a:buNone/>
            </a:pPr>
            <a:r>
              <a:rPr lang="en-US" dirty="0" smtClean="0"/>
              <a:t>Result- fry regulator</a:t>
            </a:r>
          </a:p>
          <a:p>
            <a:r>
              <a:rPr lang="en-US" dirty="0" smtClean="0"/>
              <a:t>Solution- buy new</a:t>
            </a:r>
          </a:p>
          <a:p>
            <a:pPr marL="0" indent="0">
              <a:buNone/>
            </a:pPr>
            <a:r>
              <a:rPr lang="en-US" dirty="0"/>
              <a:t>r</a:t>
            </a:r>
            <a:r>
              <a:rPr lang="en-US" dirty="0" smtClean="0"/>
              <a:t>egulator that allows higher current flow</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971" t="42604" r="13029" b="16821"/>
          <a:stretch/>
        </p:blipFill>
        <p:spPr bwMode="auto">
          <a:xfrm>
            <a:off x="4572000" y="3429000"/>
            <a:ext cx="4114799" cy="211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52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Kirchoff’s</a:t>
            </a:r>
            <a:r>
              <a:rPr lang="en-US" dirty="0" smtClean="0"/>
              <a:t> Law</a:t>
            </a:r>
            <a:endParaRPr lang="en-US" dirty="0"/>
          </a:p>
        </p:txBody>
      </p:sp>
      <p:sp>
        <p:nvSpPr>
          <p:cNvPr id="3" name="Content Placeholder 2"/>
          <p:cNvSpPr>
            <a:spLocks noGrp="1"/>
          </p:cNvSpPr>
          <p:nvPr>
            <p:ph idx="1"/>
          </p:nvPr>
        </p:nvSpPr>
        <p:spPr/>
        <p:txBody>
          <a:bodyPr/>
          <a:lstStyle/>
          <a:p>
            <a:r>
              <a:rPr lang="en-US" dirty="0" smtClean="0"/>
              <a:t>Voltage- the sum of all voltage drops around a circuit is zero</a:t>
            </a:r>
          </a:p>
          <a:p>
            <a:r>
              <a:rPr lang="en-US" dirty="0" smtClean="0"/>
              <a:t>Current- the sum of all current flowing into/out of a junction is zero (what comes in must go out)</a:t>
            </a:r>
          </a:p>
          <a:p>
            <a:pPr marL="0" indent="0">
              <a:buNone/>
            </a:pPr>
            <a:endParaRPr lang="en-US" dirty="0"/>
          </a:p>
        </p:txBody>
      </p:sp>
    </p:spTree>
    <p:extLst>
      <p:ext uri="{BB962C8B-B14F-4D97-AF65-F5344CB8AC3E}">
        <p14:creationId xmlns:p14="http://schemas.microsoft.com/office/powerpoint/2010/main" val="2115379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TotalTime>
  <Words>2026</Words>
  <Application>Microsoft Office PowerPoint</Application>
  <PresentationFormat>On-screen Show (4:3)</PresentationFormat>
  <Paragraphs>166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Outline</vt:lpstr>
      <vt:lpstr>Use of direct current</vt:lpstr>
      <vt:lpstr>Basic Circuit</vt:lpstr>
      <vt:lpstr>Basic Circuit</vt:lpstr>
      <vt:lpstr>Ohm’s Law</vt:lpstr>
      <vt:lpstr>Avoiding an oops</vt:lpstr>
      <vt:lpstr>Deep cycle battery</vt:lpstr>
      <vt:lpstr>Recharging a Battery With a Solar Panel </vt:lpstr>
      <vt:lpstr>Kirchoff’s Law</vt:lpstr>
      <vt:lpstr>Series Circuit</vt:lpstr>
      <vt:lpstr>Parallel Circuit</vt:lpstr>
      <vt:lpstr>Examples</vt:lpstr>
      <vt:lpstr>Key Relationships</vt:lpstr>
      <vt:lpstr>Voltage Divider</vt:lpstr>
      <vt:lpstr>Potentiometer (POT)</vt:lpstr>
      <vt:lpstr>Wheatstone Bridge</vt:lpstr>
      <vt:lpstr>Wheatstone Bridge</vt:lpstr>
      <vt:lpstr>Campbell 10T CRT thermocouple reference</vt:lpstr>
      <vt:lpstr>Campbell 10T CRT thermocouple reference</vt:lpstr>
      <vt:lpstr>More on batteries</vt:lpstr>
      <vt:lpstr>More on batteries</vt:lpstr>
      <vt:lpstr>Ground</vt:lpstr>
      <vt:lpstr>Grounding and CR-1000</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Assignment</dc:title>
  <dc:creator>John Horel</dc:creator>
  <cp:lastModifiedBy>john horel</cp:lastModifiedBy>
  <cp:revision>72</cp:revision>
  <dcterms:created xsi:type="dcterms:W3CDTF">2011-12-28T15:28:49Z</dcterms:created>
  <dcterms:modified xsi:type="dcterms:W3CDTF">2013-12-14T15:13:58Z</dcterms:modified>
</cp:coreProperties>
</file>