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7" r:id="rId17"/>
    <p:sldId id="271" r:id="rId18"/>
    <p:sldId id="272" r:id="rId19"/>
    <p:sldId id="273" r:id="rId20"/>
    <p:sldId id="274" r:id="rId21"/>
    <p:sldId id="275" r:id="rId22"/>
    <p:sldId id="276"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7" autoAdjust="0"/>
    <p:restoredTop sz="94660"/>
  </p:normalViewPr>
  <p:slideViewPr>
    <p:cSldViewPr snapToGrid="0">
      <p:cViewPr varScale="1">
        <p:scale>
          <a:sx n="75" d="100"/>
          <a:sy n="75" d="100"/>
        </p:scale>
        <p:origin x="62" y="370"/>
      </p:cViewPr>
      <p:guideLst/>
    </p:cSldViewPr>
  </p:slideViewPr>
  <p:notesTextViewPr>
    <p:cViewPr>
      <p:scale>
        <a:sx n="1" d="1"/>
        <a:sy n="1" d="1"/>
      </p:scale>
      <p:origin x="0" y="0"/>
    </p:cViewPr>
  </p:notesTextViewPr>
  <p:sorterViewPr>
    <p:cViewPr>
      <p:scale>
        <a:sx n="100" d="100"/>
        <a:sy n="100" d="100"/>
      </p:scale>
      <p:origin x="0" y="-231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7/1/2014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7/1/2014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7/1/2014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7/1/2014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7/1/2014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7/1/2014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7/1/2014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7/1/2014</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7/1/2014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gl1.chpc.utah.edu/uu2dvar/idi/cgi-bin/uu2dvarUtah.cgi" TargetMode="Externa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tmp"/><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accent2"/>
                </a:solidFill>
              </a:rPr>
              <a:t>Data Sets Related to </a:t>
            </a:r>
            <a:br>
              <a:rPr lang="en-US" dirty="0" smtClean="0">
                <a:solidFill>
                  <a:schemeClr val="accent2"/>
                </a:solidFill>
              </a:rPr>
            </a:br>
            <a:r>
              <a:rPr lang="en-US" dirty="0" smtClean="0">
                <a:solidFill>
                  <a:schemeClr val="accent2"/>
                </a:solidFill>
              </a:rPr>
              <a:t>Utah Air Quality</a:t>
            </a:r>
            <a:endParaRPr lang="en-US" dirty="0">
              <a:solidFill>
                <a:schemeClr val="accent2"/>
              </a:solidFill>
            </a:endParaRPr>
          </a:p>
        </p:txBody>
      </p:sp>
      <p:sp>
        <p:nvSpPr>
          <p:cNvPr id="3" name="Subtitle 2"/>
          <p:cNvSpPr>
            <a:spLocks noGrp="1"/>
          </p:cNvSpPr>
          <p:nvPr>
            <p:ph type="subTitle" idx="1"/>
          </p:nvPr>
        </p:nvSpPr>
        <p:spPr/>
        <p:txBody>
          <a:bodyPr/>
          <a:lstStyle/>
          <a:p>
            <a:r>
              <a:rPr lang="en-US" dirty="0" smtClean="0"/>
              <a:t>Matt </a:t>
            </a:r>
            <a:r>
              <a:rPr lang="en-US" dirty="0" err="1" smtClean="0"/>
              <a:t>Lammers</a:t>
            </a:r>
            <a:r>
              <a:rPr lang="en-US" dirty="0" smtClean="0"/>
              <a:t>, University of Utah/</a:t>
            </a:r>
            <a:r>
              <a:rPr lang="en-US" dirty="0" err="1" smtClean="0"/>
              <a:t>MesoWest</a:t>
            </a:r>
            <a:endParaRPr lang="en-US" dirty="0"/>
          </a:p>
        </p:txBody>
      </p:sp>
      <p:pic>
        <p:nvPicPr>
          <p:cNvPr id="13314" name="Picture 2" descr="logo-alternative"/>
          <p:cNvPicPr>
            <a:picLocks noChangeAspect="1" noChangeArrowheads="1"/>
          </p:cNvPicPr>
          <p:nvPr/>
        </p:nvPicPr>
        <p:blipFill rotWithShape="1">
          <a:blip r:embed="rId2">
            <a:extLst>
              <a:ext uri="{28A0092B-C50C-407E-A947-70E740481C1C}">
                <a14:useLocalDpi xmlns:a14="http://schemas.microsoft.com/office/drawing/2010/main" val="0"/>
              </a:ext>
            </a:extLst>
          </a:blip>
          <a:srcRect t="28099" b="63207"/>
          <a:stretch/>
        </p:blipFill>
        <p:spPr bwMode="auto">
          <a:xfrm>
            <a:off x="0" y="6239226"/>
            <a:ext cx="4762500" cy="55480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mesowest white red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1253" y="6239225"/>
            <a:ext cx="1849348" cy="554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1398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6669" cy="1320800"/>
          </a:xfrm>
        </p:spPr>
        <p:txBody>
          <a:bodyPr>
            <a:noAutofit/>
          </a:bodyPr>
          <a:lstStyle/>
          <a:p>
            <a:r>
              <a:rPr lang="en-US" sz="4400" dirty="0" smtClean="0"/>
              <a:t>UU2DVAR</a:t>
            </a:r>
            <a:endParaRPr lang="en-US" sz="4400" dirty="0"/>
          </a:p>
        </p:txBody>
      </p:sp>
      <p:sp>
        <p:nvSpPr>
          <p:cNvPr id="4" name="Content Placeholder 3"/>
          <p:cNvSpPr>
            <a:spLocks noGrp="1"/>
          </p:cNvSpPr>
          <p:nvPr>
            <p:ph idx="1"/>
          </p:nvPr>
        </p:nvSpPr>
        <p:spPr>
          <a:xfrm>
            <a:off x="677334" y="1582221"/>
            <a:ext cx="8596668" cy="4459142"/>
          </a:xfrm>
        </p:spPr>
        <p:txBody>
          <a:bodyPr>
            <a:normAutofit/>
          </a:bodyPr>
          <a:lstStyle/>
          <a:p>
            <a:r>
              <a:rPr lang="en-US" sz="2000" dirty="0" smtClean="0"/>
              <a:t>Originally developed in 2010 by Dr. Dan Tyndall in collaboration with Dr. John </a:t>
            </a:r>
            <a:r>
              <a:rPr lang="en-US" sz="2000" dirty="0" err="1" smtClean="0"/>
              <a:t>Horel</a:t>
            </a:r>
            <a:r>
              <a:rPr lang="en-US" sz="2000" dirty="0" smtClean="0"/>
              <a:t> and later Xia Dong.</a:t>
            </a:r>
          </a:p>
          <a:p>
            <a:r>
              <a:rPr lang="en-US" sz="2000" dirty="0" smtClean="0"/>
              <a:t>The goal has been to assess the impact of surface observations - when, where, and why does an observation provide information that is not evident in the background field?</a:t>
            </a:r>
          </a:p>
          <a:p>
            <a:r>
              <a:rPr lang="en-US" sz="2000" dirty="0" smtClean="0"/>
              <a:t>The background grids are taken from the Rapid Refresh (RAP) model run by the National Center for Environmental Prediction (NCEP), downscaled to 2.5 km.</a:t>
            </a:r>
          </a:p>
          <a:p>
            <a:r>
              <a:rPr lang="en-US" sz="2000" dirty="0" smtClean="0"/>
              <a:t>These grids are then adjusted based on assimilating data from surface observations.</a:t>
            </a:r>
            <a:endParaRPr lang="en-US" sz="2000" dirty="0"/>
          </a:p>
        </p:txBody>
      </p:sp>
      <p:pic>
        <p:nvPicPr>
          <p:cNvPr id="5" name="Picture 2" descr="logo-alternative"/>
          <p:cNvPicPr>
            <a:picLocks noChangeAspect="1" noChangeArrowheads="1"/>
          </p:cNvPicPr>
          <p:nvPr/>
        </p:nvPicPr>
        <p:blipFill rotWithShape="1">
          <a:blip r:embed="rId2">
            <a:extLst>
              <a:ext uri="{28A0092B-C50C-407E-A947-70E740481C1C}">
                <a14:useLocalDpi xmlns:a14="http://schemas.microsoft.com/office/drawing/2010/main" val="0"/>
              </a:ext>
            </a:extLst>
          </a:blip>
          <a:srcRect t="28099" b="63207"/>
          <a:stretch/>
        </p:blipFill>
        <p:spPr bwMode="auto">
          <a:xfrm>
            <a:off x="0" y="6239226"/>
            <a:ext cx="4762500" cy="5548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esowest white red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1253" y="6239225"/>
            <a:ext cx="1849348" cy="554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713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6669" cy="1320800"/>
          </a:xfrm>
        </p:spPr>
        <p:txBody>
          <a:bodyPr>
            <a:noAutofit/>
          </a:bodyPr>
          <a:lstStyle/>
          <a:p>
            <a:r>
              <a:rPr lang="en-US" sz="4400" dirty="0" smtClean="0"/>
              <a:t>UU2DVAR</a:t>
            </a:r>
            <a:endParaRPr lang="en-US" sz="4400" dirty="0"/>
          </a:p>
        </p:txBody>
      </p:sp>
      <p:pic>
        <p:nvPicPr>
          <p:cNvPr id="2050" name="Picture 2" descr="http://gl2.chpc.utah.edu/uu2dvar/uu2dvar_impact/20140629/2014062900/2014062900_temperature_background_detail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9598" y="1356189"/>
            <a:ext cx="7892137" cy="50917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logo-alternative"/>
          <p:cNvPicPr>
            <a:picLocks noChangeAspect="1" noChangeArrowheads="1"/>
          </p:cNvPicPr>
          <p:nvPr/>
        </p:nvPicPr>
        <p:blipFill rotWithShape="1">
          <a:blip r:embed="rId3">
            <a:extLst>
              <a:ext uri="{28A0092B-C50C-407E-A947-70E740481C1C}">
                <a14:useLocalDpi xmlns:a14="http://schemas.microsoft.com/office/drawing/2010/main" val="0"/>
              </a:ext>
            </a:extLst>
          </a:blip>
          <a:srcRect t="28099" b="63207"/>
          <a:stretch/>
        </p:blipFill>
        <p:spPr bwMode="auto">
          <a:xfrm>
            <a:off x="0" y="6239226"/>
            <a:ext cx="4762500" cy="5548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mesowest white red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1253" y="6239225"/>
            <a:ext cx="1849348" cy="554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182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6669" cy="1320800"/>
          </a:xfrm>
        </p:spPr>
        <p:txBody>
          <a:bodyPr>
            <a:noAutofit/>
          </a:bodyPr>
          <a:lstStyle/>
          <a:p>
            <a:r>
              <a:rPr lang="en-US" sz="4400" dirty="0" smtClean="0"/>
              <a:t>UU2DVAR</a:t>
            </a:r>
            <a:endParaRPr lang="en-US" sz="4400" dirty="0"/>
          </a:p>
        </p:txBody>
      </p:sp>
      <p:pic>
        <p:nvPicPr>
          <p:cNvPr id="9218" name="Picture 2" descr="http://gl2.chpc.utah.edu/uu2dvar/uu2dvar_impact/20140629/2014062900/2014062900_temperature_analysis_detail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431" y="1352193"/>
            <a:ext cx="7894472" cy="50932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ogo-alternative"/>
          <p:cNvPicPr>
            <a:picLocks noChangeAspect="1" noChangeArrowheads="1"/>
          </p:cNvPicPr>
          <p:nvPr/>
        </p:nvPicPr>
        <p:blipFill rotWithShape="1">
          <a:blip r:embed="rId3">
            <a:extLst>
              <a:ext uri="{28A0092B-C50C-407E-A947-70E740481C1C}">
                <a14:useLocalDpi xmlns:a14="http://schemas.microsoft.com/office/drawing/2010/main" val="0"/>
              </a:ext>
            </a:extLst>
          </a:blip>
          <a:srcRect t="28099" b="63207"/>
          <a:stretch/>
        </p:blipFill>
        <p:spPr bwMode="auto">
          <a:xfrm>
            <a:off x="0" y="6239226"/>
            <a:ext cx="4762500" cy="5548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esowest white red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1253" y="6239225"/>
            <a:ext cx="1849348" cy="554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334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6669" cy="1320800"/>
          </a:xfrm>
        </p:spPr>
        <p:txBody>
          <a:bodyPr>
            <a:noAutofit/>
          </a:bodyPr>
          <a:lstStyle/>
          <a:p>
            <a:r>
              <a:rPr lang="en-US" sz="4400" dirty="0" smtClean="0"/>
              <a:t>UU2DVAR</a:t>
            </a:r>
            <a:endParaRPr lang="en-US" sz="4400" dirty="0"/>
          </a:p>
        </p:txBody>
      </p:sp>
      <p:pic>
        <p:nvPicPr>
          <p:cNvPr id="10242" name="Picture 2" descr="http://gl2.chpc.utah.edu/uu2dvar/uu2dvar_impact/20140629/2014062900/2014062900_temperature_innovation_detail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431" y="1352193"/>
            <a:ext cx="7894472" cy="50932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ogo-alternative"/>
          <p:cNvPicPr>
            <a:picLocks noChangeAspect="1" noChangeArrowheads="1"/>
          </p:cNvPicPr>
          <p:nvPr/>
        </p:nvPicPr>
        <p:blipFill rotWithShape="1">
          <a:blip r:embed="rId3">
            <a:extLst>
              <a:ext uri="{28A0092B-C50C-407E-A947-70E740481C1C}">
                <a14:useLocalDpi xmlns:a14="http://schemas.microsoft.com/office/drawing/2010/main" val="0"/>
              </a:ext>
            </a:extLst>
          </a:blip>
          <a:srcRect t="28099" b="63207"/>
          <a:stretch/>
        </p:blipFill>
        <p:spPr bwMode="auto">
          <a:xfrm>
            <a:off x="0" y="6239226"/>
            <a:ext cx="4762500" cy="5548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esowest white red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1253" y="6239225"/>
            <a:ext cx="1849348" cy="554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924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6669" cy="1320800"/>
          </a:xfrm>
        </p:spPr>
        <p:txBody>
          <a:bodyPr>
            <a:noAutofit/>
          </a:bodyPr>
          <a:lstStyle/>
          <a:p>
            <a:r>
              <a:rPr lang="en-US" sz="4400" dirty="0" smtClean="0"/>
              <a:t>UU2DVAR</a:t>
            </a:r>
            <a:endParaRPr lang="en-US" sz="4400" dirty="0"/>
          </a:p>
        </p:txBody>
      </p:sp>
      <p:sp>
        <p:nvSpPr>
          <p:cNvPr id="4" name="Content Placeholder 3"/>
          <p:cNvSpPr>
            <a:spLocks noGrp="1"/>
          </p:cNvSpPr>
          <p:nvPr>
            <p:ph idx="1"/>
          </p:nvPr>
        </p:nvSpPr>
        <p:spPr>
          <a:xfrm>
            <a:off x="677334" y="1582221"/>
            <a:ext cx="8596668" cy="4459142"/>
          </a:xfrm>
        </p:spPr>
        <p:txBody>
          <a:bodyPr>
            <a:normAutofit/>
          </a:bodyPr>
          <a:lstStyle/>
          <a:p>
            <a:r>
              <a:rPr lang="en-US" sz="2000" dirty="0" smtClean="0"/>
              <a:t>Available for the purposes of this competition are these grids on a Utah regional domain.</a:t>
            </a:r>
          </a:p>
          <a:p>
            <a:r>
              <a:rPr lang="en-US" sz="2000" dirty="0" smtClean="0"/>
              <a:t>The hourly grids are available at </a:t>
            </a:r>
            <a:r>
              <a:rPr lang="en-US" sz="2000" u="sng" dirty="0" smtClean="0"/>
              <a:t>meso1.chpc.utah.edu/utahUU2DVAR</a:t>
            </a:r>
            <a:r>
              <a:rPr lang="en-US" sz="2000" dirty="0" smtClean="0"/>
              <a:t> in daily HDF5 files.</a:t>
            </a:r>
          </a:p>
          <a:p>
            <a:r>
              <a:rPr lang="en-US" sz="2000" dirty="0" smtClean="0"/>
              <a:t>The latitude/longitude reference grid is at that page in a file called utah_grids.h5</a:t>
            </a:r>
          </a:p>
          <a:p>
            <a:r>
              <a:rPr lang="en-US" sz="2000" dirty="0" smtClean="0"/>
              <a:t>We have also provided an article on the national UU2DVAR (Tyndall and </a:t>
            </a:r>
            <a:r>
              <a:rPr lang="en-US" sz="2000" dirty="0" err="1" smtClean="0"/>
              <a:t>Horel</a:t>
            </a:r>
            <a:r>
              <a:rPr lang="en-US" sz="2000" dirty="0" smtClean="0"/>
              <a:t>, 2013), a PowerPoint presentation on the current applications of the UU2DVAR, and a readme file on how to read the HDF5 grids in Python.</a:t>
            </a:r>
          </a:p>
          <a:p>
            <a:r>
              <a:rPr lang="en-US" sz="2000" dirty="0" smtClean="0"/>
              <a:t>There are grids for temperature, </a:t>
            </a:r>
            <a:r>
              <a:rPr lang="en-US" sz="2000" dirty="0" err="1" smtClean="0"/>
              <a:t>dewpoint</a:t>
            </a:r>
            <a:r>
              <a:rPr lang="en-US" sz="2000" dirty="0" smtClean="0"/>
              <a:t>, u-wind speed (east-west), and v-wind speed (north-south).</a:t>
            </a:r>
            <a:endParaRPr lang="en-US" sz="2000" dirty="0"/>
          </a:p>
        </p:txBody>
      </p:sp>
      <p:pic>
        <p:nvPicPr>
          <p:cNvPr id="5" name="Picture 2" descr="logo-alternative"/>
          <p:cNvPicPr>
            <a:picLocks noChangeAspect="1" noChangeArrowheads="1"/>
          </p:cNvPicPr>
          <p:nvPr/>
        </p:nvPicPr>
        <p:blipFill rotWithShape="1">
          <a:blip r:embed="rId2">
            <a:extLst>
              <a:ext uri="{28A0092B-C50C-407E-A947-70E740481C1C}">
                <a14:useLocalDpi xmlns:a14="http://schemas.microsoft.com/office/drawing/2010/main" val="0"/>
              </a:ext>
            </a:extLst>
          </a:blip>
          <a:srcRect t="28099" b="63207"/>
          <a:stretch/>
        </p:blipFill>
        <p:spPr bwMode="auto">
          <a:xfrm>
            <a:off x="0" y="6239226"/>
            <a:ext cx="4762500" cy="5548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esowest white red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1253" y="6239225"/>
            <a:ext cx="1849348" cy="554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031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6669" cy="1320800"/>
          </a:xfrm>
        </p:spPr>
        <p:txBody>
          <a:bodyPr>
            <a:noAutofit/>
          </a:bodyPr>
          <a:lstStyle/>
          <a:p>
            <a:r>
              <a:rPr lang="en-US" sz="4400" dirty="0" smtClean="0"/>
              <a:t>UU2DVAR</a:t>
            </a:r>
            <a:endParaRPr lang="en-US" sz="4400" dirty="0"/>
          </a:p>
        </p:txBody>
      </p:sp>
      <p:pic>
        <p:nvPicPr>
          <p:cNvPr id="11266" name="Picture 2" descr="http://gl1.chpc.utah.edu/uu2dvar/idi/cgi-bin/plot_display.cgi?domain=utah&amp;dt=20140630&amp;hh=12&amp;var=temp&amp;barbs=1&amp;tminp=0&amp;tmaxp=20&amp;plot=Displ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3" y="1510814"/>
            <a:ext cx="3236263" cy="39653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272" name="Picture 8" descr="http://gl1.chpc.utah.edu/uu2dvar/idi/cgi-bin/plot_display.cgi?domain=utah&amp;dt=20140630&amp;hh=12&amp;var=relh&amp;barbs=1&amp;tminp=0&amp;tmaxp=100&amp;plot=Displ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3596" y="1510814"/>
            <a:ext cx="3236264" cy="3965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274" name="Picture 10" descr="http://gl1.chpc.utah.edu/uu2dvar/idi/cgi-bin/plot_display.cgi?domain=utah&amp;dt=20140630&amp;hh=12&amp;var=wind&amp;barbs=1&amp;tminp=0&amp;tmaxp=15&amp;plot=Displ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9859" y="1510814"/>
            <a:ext cx="3236264" cy="39653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2" descr="logo-alternative"/>
          <p:cNvPicPr>
            <a:picLocks noChangeAspect="1" noChangeArrowheads="1"/>
          </p:cNvPicPr>
          <p:nvPr/>
        </p:nvPicPr>
        <p:blipFill rotWithShape="1">
          <a:blip r:embed="rId5">
            <a:extLst>
              <a:ext uri="{28A0092B-C50C-407E-A947-70E740481C1C}">
                <a14:useLocalDpi xmlns:a14="http://schemas.microsoft.com/office/drawing/2010/main" val="0"/>
              </a:ext>
            </a:extLst>
          </a:blip>
          <a:srcRect t="28099" b="63207"/>
          <a:stretch/>
        </p:blipFill>
        <p:spPr bwMode="auto">
          <a:xfrm>
            <a:off x="0" y="6239226"/>
            <a:ext cx="4762500" cy="5548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mesowest white red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21253" y="6239225"/>
            <a:ext cx="1849348" cy="554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607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t>UU2DVAR</a:t>
            </a:r>
            <a:endParaRPr lang="en-US" sz="4400" dirty="0"/>
          </a:p>
        </p:txBody>
      </p:sp>
      <p:sp>
        <p:nvSpPr>
          <p:cNvPr id="3" name="Content Placeholder 2"/>
          <p:cNvSpPr>
            <a:spLocks noGrp="1"/>
          </p:cNvSpPr>
          <p:nvPr>
            <p:ph idx="1"/>
          </p:nvPr>
        </p:nvSpPr>
        <p:spPr>
          <a:xfrm>
            <a:off x="677334" y="1794829"/>
            <a:ext cx="8596668" cy="3880773"/>
          </a:xfrm>
        </p:spPr>
        <p:txBody>
          <a:bodyPr/>
          <a:lstStyle/>
          <a:p>
            <a:r>
              <a:rPr lang="en-US" dirty="0"/>
              <a:t>Use  </a:t>
            </a:r>
            <a:r>
              <a:rPr lang="en-US" dirty="0">
                <a:hlinkClick r:id="rId2"/>
              </a:rPr>
              <a:t>http://</a:t>
            </a:r>
            <a:r>
              <a:rPr lang="en-US" dirty="0" smtClean="0">
                <a:hlinkClick r:id="rId2"/>
              </a:rPr>
              <a:t>gl1.chpc.utah.edu/uu2dvar/idi/cgi-bin/uu2dvarUtah.cgi</a:t>
            </a:r>
            <a:r>
              <a:rPr lang="en-US" dirty="0" smtClean="0"/>
              <a:t> to verify that you are reading the grids correctly</a:t>
            </a:r>
          </a:p>
        </p:txBody>
      </p:sp>
      <p:pic>
        <p:nvPicPr>
          <p:cNvPr id="10" name="Picture 2" descr="logo-alternative"/>
          <p:cNvPicPr>
            <a:picLocks noChangeAspect="1" noChangeArrowheads="1"/>
          </p:cNvPicPr>
          <p:nvPr/>
        </p:nvPicPr>
        <p:blipFill rotWithShape="1">
          <a:blip r:embed="rId3">
            <a:extLst>
              <a:ext uri="{28A0092B-C50C-407E-A947-70E740481C1C}">
                <a14:useLocalDpi xmlns:a14="http://schemas.microsoft.com/office/drawing/2010/main" val="0"/>
              </a:ext>
            </a:extLst>
          </a:blip>
          <a:srcRect t="28099" b="63207"/>
          <a:stretch/>
        </p:blipFill>
        <p:spPr bwMode="auto">
          <a:xfrm>
            <a:off x="0" y="6239226"/>
            <a:ext cx="4762500" cy="5548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mesowest white red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1253" y="6239225"/>
            <a:ext cx="1849348" cy="5548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gl1.chpc.utah.edu/uu2dvar/idi/cgi-bin/plot_display.cgi?domain=utah&amp;dt=20140630&amp;hh=12&amp;var=temp&amp;barbs=1&amp;tminp=10&amp;tmaxp=30&amp;plot=Displ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7015" y="2202181"/>
            <a:ext cx="3594696" cy="4404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389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6669" cy="1320800"/>
          </a:xfrm>
        </p:spPr>
        <p:txBody>
          <a:bodyPr>
            <a:noAutofit/>
          </a:bodyPr>
          <a:lstStyle/>
          <a:p>
            <a:r>
              <a:rPr lang="en-US" sz="4400" dirty="0" smtClean="0"/>
              <a:t>Surface Observations (</a:t>
            </a:r>
            <a:r>
              <a:rPr lang="en-US" sz="4400" dirty="0" err="1" smtClean="0"/>
              <a:t>MesoWest</a:t>
            </a:r>
            <a:r>
              <a:rPr lang="en-US" sz="4400" dirty="0" smtClean="0"/>
              <a:t>)</a:t>
            </a:r>
            <a:endParaRPr lang="en-US" sz="4400" dirty="0"/>
          </a:p>
        </p:txBody>
      </p:sp>
      <p:sp>
        <p:nvSpPr>
          <p:cNvPr id="4" name="Content Placeholder 3"/>
          <p:cNvSpPr>
            <a:spLocks noGrp="1"/>
          </p:cNvSpPr>
          <p:nvPr>
            <p:ph idx="1"/>
          </p:nvPr>
        </p:nvSpPr>
        <p:spPr>
          <a:xfrm>
            <a:off x="677334" y="1582221"/>
            <a:ext cx="8596668" cy="4459142"/>
          </a:xfrm>
        </p:spPr>
        <p:txBody>
          <a:bodyPr>
            <a:normAutofit/>
          </a:bodyPr>
          <a:lstStyle/>
          <a:p>
            <a:r>
              <a:rPr lang="en-US" sz="2000" dirty="0" err="1" smtClean="0"/>
              <a:t>MesoWest</a:t>
            </a:r>
            <a:r>
              <a:rPr lang="en-US" sz="2000" dirty="0" smtClean="0"/>
              <a:t> has been aggregating surface meteorological observations since January 1997, beginning with a single tower on top of the William Browning Building at the University of Utah.  It now archives data for over 28,500 active stations.</a:t>
            </a:r>
          </a:p>
          <a:p>
            <a:r>
              <a:rPr lang="en-US" sz="2000" dirty="0" smtClean="0"/>
              <a:t>These stations report anywhere from 1 to 32 variables at frequencies up to once every 5 minutes</a:t>
            </a:r>
          </a:p>
          <a:p>
            <a:r>
              <a:rPr lang="en-US" sz="2000" dirty="0" smtClean="0"/>
              <a:t>The majority of stations report values for temperature, relative humidity, and wind speed and direction.</a:t>
            </a:r>
            <a:endParaRPr lang="en-US" sz="2000" dirty="0"/>
          </a:p>
        </p:txBody>
      </p:sp>
      <p:pic>
        <p:nvPicPr>
          <p:cNvPr id="5" name="Picture 2" descr="logo-alternative"/>
          <p:cNvPicPr>
            <a:picLocks noChangeAspect="1" noChangeArrowheads="1"/>
          </p:cNvPicPr>
          <p:nvPr/>
        </p:nvPicPr>
        <p:blipFill rotWithShape="1">
          <a:blip r:embed="rId2">
            <a:extLst>
              <a:ext uri="{28A0092B-C50C-407E-A947-70E740481C1C}">
                <a14:useLocalDpi xmlns:a14="http://schemas.microsoft.com/office/drawing/2010/main" val="0"/>
              </a:ext>
            </a:extLst>
          </a:blip>
          <a:srcRect t="28099" b="63207"/>
          <a:stretch/>
        </p:blipFill>
        <p:spPr bwMode="auto">
          <a:xfrm>
            <a:off x="0" y="6239226"/>
            <a:ext cx="4762500" cy="5548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esowest white red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1253" y="6239225"/>
            <a:ext cx="1849348" cy="554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051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6669" cy="1320800"/>
          </a:xfrm>
        </p:spPr>
        <p:txBody>
          <a:bodyPr>
            <a:noAutofit/>
          </a:bodyPr>
          <a:lstStyle/>
          <a:p>
            <a:r>
              <a:rPr lang="en-US" sz="4400" dirty="0" smtClean="0"/>
              <a:t>Surface Observations (</a:t>
            </a:r>
            <a:r>
              <a:rPr lang="en-US" sz="4400" dirty="0" err="1" smtClean="0"/>
              <a:t>MesoWest</a:t>
            </a:r>
            <a:r>
              <a:rPr lang="en-US" sz="4400" dirty="0" smtClean="0"/>
              <a:t>)</a:t>
            </a:r>
            <a:endParaRPr lang="en-US" sz="4400" dirty="0"/>
          </a:p>
        </p:txBody>
      </p:sp>
      <p:pic>
        <p:nvPicPr>
          <p:cNvPr id="3" name="Picture 2"/>
          <p:cNvPicPr>
            <a:picLocks noChangeAspect="1"/>
          </p:cNvPicPr>
          <p:nvPr/>
        </p:nvPicPr>
        <p:blipFill rotWithShape="1">
          <a:blip r:embed="rId2"/>
          <a:srcRect l="26985" t="27727" r="57961" b="11198"/>
          <a:stretch/>
        </p:blipFill>
        <p:spPr>
          <a:xfrm>
            <a:off x="4812198" y="1371599"/>
            <a:ext cx="4279145" cy="5208331"/>
          </a:xfrm>
          <a:prstGeom prst="rect">
            <a:avLst/>
          </a:prstGeom>
          <a:ln>
            <a:solidFill>
              <a:schemeClr val="tx1"/>
            </a:solidFill>
          </a:ln>
        </p:spPr>
      </p:pic>
      <p:sp>
        <p:nvSpPr>
          <p:cNvPr id="5" name="Content Placeholder 3"/>
          <p:cNvSpPr>
            <a:spLocks noGrp="1"/>
          </p:cNvSpPr>
          <p:nvPr>
            <p:ph idx="1"/>
          </p:nvPr>
        </p:nvSpPr>
        <p:spPr>
          <a:xfrm>
            <a:off x="900901" y="1371599"/>
            <a:ext cx="3911297" cy="5208331"/>
          </a:xfrm>
        </p:spPr>
        <p:txBody>
          <a:bodyPr>
            <a:normAutofit/>
          </a:bodyPr>
          <a:lstStyle/>
          <a:p>
            <a:r>
              <a:rPr lang="en-US" sz="2000" dirty="0" smtClean="0"/>
              <a:t>There are currently 834 active stations aggregated in </a:t>
            </a:r>
            <a:r>
              <a:rPr lang="en-US" sz="2000" dirty="0" err="1" smtClean="0"/>
              <a:t>MesoWest</a:t>
            </a:r>
            <a:r>
              <a:rPr lang="en-US" sz="2000" dirty="0" smtClean="0"/>
              <a:t> in the state of Utah</a:t>
            </a:r>
          </a:p>
          <a:p>
            <a:r>
              <a:rPr lang="en-US" sz="2000" dirty="0" smtClean="0"/>
              <a:t>Some stations are seasonal (primarily associated with ski areas), others were deployed for field campaigns and thus have short periods of data, but most are persistent</a:t>
            </a:r>
            <a:endParaRPr lang="en-US" sz="2000" dirty="0"/>
          </a:p>
        </p:txBody>
      </p:sp>
      <p:pic>
        <p:nvPicPr>
          <p:cNvPr id="6" name="Picture 2" descr="logo-alternative"/>
          <p:cNvPicPr>
            <a:picLocks noChangeAspect="1" noChangeArrowheads="1"/>
          </p:cNvPicPr>
          <p:nvPr/>
        </p:nvPicPr>
        <p:blipFill rotWithShape="1">
          <a:blip r:embed="rId3">
            <a:extLst>
              <a:ext uri="{28A0092B-C50C-407E-A947-70E740481C1C}">
                <a14:useLocalDpi xmlns:a14="http://schemas.microsoft.com/office/drawing/2010/main" val="0"/>
              </a:ext>
            </a:extLst>
          </a:blip>
          <a:srcRect t="28099" b="63207"/>
          <a:stretch/>
        </p:blipFill>
        <p:spPr bwMode="auto">
          <a:xfrm>
            <a:off x="0" y="6239226"/>
            <a:ext cx="4762500" cy="5548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mesowest white red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1253" y="6239225"/>
            <a:ext cx="1849348" cy="554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961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6669" cy="1320800"/>
          </a:xfrm>
        </p:spPr>
        <p:txBody>
          <a:bodyPr>
            <a:noAutofit/>
          </a:bodyPr>
          <a:lstStyle/>
          <a:p>
            <a:r>
              <a:rPr lang="en-US" sz="4400" dirty="0" smtClean="0"/>
              <a:t>Surface Observations (</a:t>
            </a:r>
            <a:r>
              <a:rPr lang="en-US" sz="4400" dirty="0" err="1" smtClean="0"/>
              <a:t>MesoWest</a:t>
            </a:r>
            <a:r>
              <a:rPr lang="en-US" sz="4400" dirty="0" smtClean="0"/>
              <a:t>)</a:t>
            </a:r>
            <a:endParaRPr lang="en-US" sz="4400" dirty="0"/>
          </a:p>
        </p:txBody>
      </p:sp>
      <p:sp>
        <p:nvSpPr>
          <p:cNvPr id="4" name="Content Placeholder 3"/>
          <p:cNvSpPr>
            <a:spLocks noGrp="1"/>
          </p:cNvSpPr>
          <p:nvPr>
            <p:ph idx="1"/>
          </p:nvPr>
        </p:nvSpPr>
        <p:spPr>
          <a:xfrm>
            <a:off x="677334" y="1363496"/>
            <a:ext cx="8596668" cy="4875729"/>
          </a:xfrm>
        </p:spPr>
        <p:txBody>
          <a:bodyPr>
            <a:normAutofit/>
          </a:bodyPr>
          <a:lstStyle/>
          <a:p>
            <a:r>
              <a:rPr lang="en-US" sz="2000" dirty="0" smtClean="0"/>
              <a:t>Observations from all Utah stations dating back to 1 January 1997 have been output from the database into csv files divided by station using the </a:t>
            </a:r>
            <a:r>
              <a:rPr lang="en-US" sz="2000" dirty="0" err="1" smtClean="0"/>
              <a:t>mysqldump</a:t>
            </a:r>
            <a:r>
              <a:rPr lang="en-US" sz="2000" dirty="0" smtClean="0"/>
              <a:t> command, they are stored in a tar.gz file at </a:t>
            </a:r>
            <a:r>
              <a:rPr lang="en-US" sz="2000" u="sng" dirty="0" smtClean="0"/>
              <a:t>meso1.chpc.utah.edu/</a:t>
            </a:r>
            <a:r>
              <a:rPr lang="en-US" sz="2000" u="sng" dirty="0" err="1" smtClean="0"/>
              <a:t>utahCSV</a:t>
            </a:r>
            <a:r>
              <a:rPr lang="en-US" sz="2000" u="sng" dirty="0" smtClean="0"/>
              <a:t>/</a:t>
            </a:r>
            <a:endParaRPr lang="en-US" sz="2000" dirty="0" smtClean="0"/>
          </a:p>
          <a:p>
            <a:r>
              <a:rPr lang="en-US" sz="2000" dirty="0" smtClean="0"/>
              <a:t>Each file is named DATA_#####.txt, where the number corresponds to the station’s internal, unique ID.  </a:t>
            </a:r>
          </a:p>
          <a:p>
            <a:r>
              <a:rPr lang="en-US" sz="2000" dirty="0" smtClean="0"/>
              <a:t>Using the file “STNINFO.csv,” metadata about the station (location, elevation, station name) can be discovered.  </a:t>
            </a:r>
          </a:p>
          <a:p>
            <a:r>
              <a:rPr lang="en-US" sz="2000" dirty="0" smtClean="0"/>
              <a:t>Using the file “VARIABLE.csv,” the (generally) four-letter variable IDs can be connected to information about what the variable is, what multipliers should be applied to the value to get it into its native units, and values are reasonable for that variable (useful for quality control).</a:t>
            </a:r>
          </a:p>
          <a:p>
            <a:r>
              <a:rPr lang="en-US" sz="2000" dirty="0" smtClean="0"/>
              <a:t>More information can be found in the associated readme.txt file.</a:t>
            </a:r>
            <a:endParaRPr lang="en-US" sz="2000" dirty="0"/>
          </a:p>
        </p:txBody>
      </p:sp>
      <p:pic>
        <p:nvPicPr>
          <p:cNvPr id="5" name="Picture 2" descr="logo-alternative"/>
          <p:cNvPicPr>
            <a:picLocks noChangeAspect="1" noChangeArrowheads="1"/>
          </p:cNvPicPr>
          <p:nvPr/>
        </p:nvPicPr>
        <p:blipFill rotWithShape="1">
          <a:blip r:embed="rId2">
            <a:extLst>
              <a:ext uri="{28A0092B-C50C-407E-A947-70E740481C1C}">
                <a14:useLocalDpi xmlns:a14="http://schemas.microsoft.com/office/drawing/2010/main" val="0"/>
              </a:ext>
            </a:extLst>
          </a:blip>
          <a:srcRect t="28099" b="63207"/>
          <a:stretch/>
        </p:blipFill>
        <p:spPr bwMode="auto">
          <a:xfrm>
            <a:off x="0" y="6239226"/>
            <a:ext cx="4762500" cy="5548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esowest white red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1253" y="6239225"/>
            <a:ext cx="1849348" cy="554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220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200" dirty="0" smtClean="0"/>
              <a:t>Outline</a:t>
            </a:r>
            <a:endParaRPr lang="en-US" sz="5200" dirty="0"/>
          </a:p>
        </p:txBody>
      </p:sp>
      <p:sp>
        <p:nvSpPr>
          <p:cNvPr id="3" name="Content Placeholder 2"/>
          <p:cNvSpPr>
            <a:spLocks noGrp="1"/>
          </p:cNvSpPr>
          <p:nvPr>
            <p:ph idx="1"/>
          </p:nvPr>
        </p:nvSpPr>
        <p:spPr>
          <a:xfrm>
            <a:off x="677334" y="1930400"/>
            <a:ext cx="8596668" cy="4110962"/>
          </a:xfrm>
        </p:spPr>
        <p:txBody>
          <a:bodyPr/>
          <a:lstStyle/>
          <a:p>
            <a:r>
              <a:rPr lang="en-US" sz="2000" dirty="0"/>
              <a:t>P</a:t>
            </a:r>
            <a:r>
              <a:rPr lang="en-US" sz="2000" dirty="0" smtClean="0"/>
              <a:t>articulates </a:t>
            </a:r>
            <a:r>
              <a:rPr lang="en-US" sz="2000" dirty="0" smtClean="0"/>
              <a:t>in the Salt Lake Valley (</a:t>
            </a:r>
            <a:r>
              <a:rPr lang="en-US" sz="2000" dirty="0" smtClean="0"/>
              <a:t>Whiteman </a:t>
            </a:r>
            <a:r>
              <a:rPr lang="en-US" sz="2000" dirty="0" smtClean="0"/>
              <a:t>et al. 2014)</a:t>
            </a:r>
          </a:p>
          <a:p>
            <a:endParaRPr lang="en-US" sz="2000" dirty="0" smtClean="0"/>
          </a:p>
          <a:p>
            <a:r>
              <a:rPr lang="en-US" sz="2000" dirty="0" smtClean="0"/>
              <a:t>University of Utah 2-Dimensional </a:t>
            </a:r>
            <a:r>
              <a:rPr lang="en-US" sz="2000" dirty="0" err="1" smtClean="0"/>
              <a:t>Variational</a:t>
            </a:r>
            <a:r>
              <a:rPr lang="en-US" sz="2000" dirty="0" smtClean="0"/>
              <a:t> Surface Analysis (UU2DVAR)</a:t>
            </a:r>
          </a:p>
          <a:p>
            <a:endParaRPr lang="en-US" sz="2000" dirty="0" smtClean="0"/>
          </a:p>
          <a:p>
            <a:r>
              <a:rPr lang="en-US" sz="2000" dirty="0" smtClean="0"/>
              <a:t>Surface Observations of Atmospheric Variables in Utah from </a:t>
            </a:r>
            <a:r>
              <a:rPr lang="en-US" sz="2000" dirty="0" err="1" smtClean="0"/>
              <a:t>MesoWest</a:t>
            </a:r>
            <a:endParaRPr lang="en-US" sz="2000" dirty="0" smtClean="0"/>
          </a:p>
          <a:p>
            <a:endParaRPr lang="en-US" sz="2000" dirty="0"/>
          </a:p>
          <a:p>
            <a:r>
              <a:rPr lang="en-US" sz="2000" dirty="0" smtClean="0"/>
              <a:t>Recap and Questions</a:t>
            </a:r>
            <a:endParaRPr lang="en-US" sz="2000" dirty="0"/>
          </a:p>
        </p:txBody>
      </p:sp>
      <p:pic>
        <p:nvPicPr>
          <p:cNvPr id="4" name="Picture 2" descr="logo-alternative"/>
          <p:cNvPicPr>
            <a:picLocks noChangeAspect="1" noChangeArrowheads="1"/>
          </p:cNvPicPr>
          <p:nvPr/>
        </p:nvPicPr>
        <p:blipFill rotWithShape="1">
          <a:blip r:embed="rId2">
            <a:extLst>
              <a:ext uri="{28A0092B-C50C-407E-A947-70E740481C1C}">
                <a14:useLocalDpi xmlns:a14="http://schemas.microsoft.com/office/drawing/2010/main" val="0"/>
              </a:ext>
            </a:extLst>
          </a:blip>
          <a:srcRect t="28099" b="63207"/>
          <a:stretch/>
        </p:blipFill>
        <p:spPr bwMode="auto">
          <a:xfrm>
            <a:off x="0" y="6239226"/>
            <a:ext cx="4762500" cy="5548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esowest white red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1253" y="6239225"/>
            <a:ext cx="1849348" cy="554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0876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6669" cy="1320800"/>
          </a:xfrm>
        </p:spPr>
        <p:txBody>
          <a:bodyPr>
            <a:noAutofit/>
          </a:bodyPr>
          <a:lstStyle/>
          <a:p>
            <a:r>
              <a:rPr lang="en-US" sz="4400" dirty="0" smtClean="0"/>
              <a:t>Surface Observations (</a:t>
            </a:r>
            <a:r>
              <a:rPr lang="en-US" sz="4400" dirty="0" err="1" smtClean="0"/>
              <a:t>MesoWest</a:t>
            </a:r>
            <a:r>
              <a:rPr lang="en-US" sz="4400" dirty="0" smtClean="0"/>
              <a:t>)</a:t>
            </a:r>
            <a:endParaRPr lang="en-US" sz="4400" dirty="0"/>
          </a:p>
        </p:txBody>
      </p:sp>
      <p:pic>
        <p:nvPicPr>
          <p:cNvPr id="5" name="Picture 4" descr="C:\Users\mlamm_000\Downloads\TEST_31582.csv - Notepad++"/>
          <p:cNvPicPr>
            <a:picLocks noChangeAspect="1"/>
          </p:cNvPicPr>
          <p:nvPr/>
        </p:nvPicPr>
        <p:blipFill rotWithShape="1">
          <a:blip r:embed="rId2">
            <a:extLst>
              <a:ext uri="{28A0092B-C50C-407E-A947-70E740481C1C}">
                <a14:useLocalDpi xmlns:a14="http://schemas.microsoft.com/office/drawing/2010/main" val="0"/>
              </a:ext>
            </a:extLst>
          </a:blip>
          <a:srcRect l="3584" t="10417" r="6242" b="44167"/>
          <a:stretch/>
        </p:blipFill>
        <p:spPr>
          <a:xfrm>
            <a:off x="677333" y="1476375"/>
            <a:ext cx="5304367" cy="3933170"/>
          </a:xfrm>
          <a:prstGeom prst="rect">
            <a:avLst/>
          </a:prstGeom>
          <a:ln>
            <a:solidFill>
              <a:schemeClr val="tx1"/>
            </a:solidFill>
          </a:ln>
        </p:spPr>
      </p:pic>
      <p:sp>
        <p:nvSpPr>
          <p:cNvPr id="6" name="Content Placeholder 3"/>
          <p:cNvSpPr>
            <a:spLocks noGrp="1"/>
          </p:cNvSpPr>
          <p:nvPr>
            <p:ph idx="1"/>
          </p:nvPr>
        </p:nvSpPr>
        <p:spPr>
          <a:xfrm>
            <a:off x="5981701" y="1466195"/>
            <a:ext cx="2933700" cy="3943350"/>
          </a:xfrm>
          <a:ln>
            <a:solidFill>
              <a:schemeClr val="tx1"/>
            </a:solidFill>
          </a:ln>
        </p:spPr>
        <p:txBody>
          <a:bodyPr>
            <a:normAutofit/>
          </a:bodyPr>
          <a:lstStyle/>
          <a:p>
            <a:pPr marL="0" indent="0" algn="ctr">
              <a:buNone/>
            </a:pPr>
            <a:r>
              <a:rPr lang="en-US" sz="1400" dirty="0" smtClean="0"/>
              <a:t>Example of data contained in the csv file for a single station (FLSU1 – Fish Lake SNOTEL).  </a:t>
            </a:r>
          </a:p>
          <a:p>
            <a:pPr marL="0" indent="0" algn="ctr">
              <a:buNone/>
            </a:pPr>
            <a:r>
              <a:rPr lang="en-US" sz="1400" dirty="0" smtClean="0"/>
              <a:t>Note the Date/Time (“DATTIM”) format and the NULL handling. </a:t>
            </a:r>
            <a:r>
              <a:rPr lang="en-US" sz="1400" dirty="0"/>
              <a:t> </a:t>
            </a:r>
            <a:endParaRPr lang="en-US" sz="1400" dirty="0" smtClean="0"/>
          </a:p>
          <a:p>
            <a:pPr marL="0" indent="0" algn="ctr">
              <a:buNone/>
            </a:pPr>
            <a:r>
              <a:rPr lang="en-US" sz="1400" dirty="0" smtClean="0"/>
              <a:t>The files for the stations with the longest periods of record contain over 1.5 million rows.</a:t>
            </a:r>
            <a:endParaRPr lang="en-US" sz="1400" dirty="0"/>
          </a:p>
        </p:txBody>
      </p:sp>
      <p:pic>
        <p:nvPicPr>
          <p:cNvPr id="7" name="Picture 2" descr="logo-alternative"/>
          <p:cNvPicPr>
            <a:picLocks noChangeAspect="1" noChangeArrowheads="1"/>
          </p:cNvPicPr>
          <p:nvPr/>
        </p:nvPicPr>
        <p:blipFill rotWithShape="1">
          <a:blip r:embed="rId3">
            <a:extLst>
              <a:ext uri="{28A0092B-C50C-407E-A947-70E740481C1C}">
                <a14:useLocalDpi xmlns:a14="http://schemas.microsoft.com/office/drawing/2010/main" val="0"/>
              </a:ext>
            </a:extLst>
          </a:blip>
          <a:srcRect t="28099" b="63207"/>
          <a:stretch/>
        </p:blipFill>
        <p:spPr bwMode="auto">
          <a:xfrm>
            <a:off x="0" y="6239226"/>
            <a:ext cx="4762500" cy="5548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mesowest white red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1253" y="6239225"/>
            <a:ext cx="1849348" cy="554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953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200" dirty="0" smtClean="0"/>
              <a:t>Recap</a:t>
            </a:r>
            <a:endParaRPr lang="en-US" sz="5200" dirty="0"/>
          </a:p>
        </p:txBody>
      </p:sp>
      <p:sp>
        <p:nvSpPr>
          <p:cNvPr id="3" name="Content Placeholder 2"/>
          <p:cNvSpPr>
            <a:spLocks noGrp="1"/>
          </p:cNvSpPr>
          <p:nvPr>
            <p:ph idx="1"/>
          </p:nvPr>
        </p:nvSpPr>
        <p:spPr>
          <a:xfrm>
            <a:off x="677334" y="1533525"/>
            <a:ext cx="8596668" cy="4507837"/>
          </a:xfrm>
        </p:spPr>
        <p:txBody>
          <a:bodyPr/>
          <a:lstStyle/>
          <a:p>
            <a:r>
              <a:rPr lang="en-US" sz="2000" smtClean="0"/>
              <a:t>Particulates </a:t>
            </a:r>
            <a:r>
              <a:rPr lang="en-US" sz="2000" dirty="0" smtClean="0"/>
              <a:t>in the Salt Lake Valley </a:t>
            </a:r>
            <a:r>
              <a:rPr lang="en-US" sz="2000" smtClean="0"/>
              <a:t>(</a:t>
            </a:r>
            <a:r>
              <a:rPr lang="en-US" sz="2000" smtClean="0"/>
              <a:t>Whiteman </a:t>
            </a:r>
            <a:r>
              <a:rPr lang="en-US" sz="2000" dirty="0" smtClean="0"/>
              <a:t>et al. 2014)</a:t>
            </a:r>
          </a:p>
          <a:p>
            <a:pPr lvl="1"/>
            <a:r>
              <a:rPr lang="en-US" dirty="0" smtClean="0"/>
              <a:t>Long-term record of particulates and pollutants as observed in the Salt Lake valley</a:t>
            </a:r>
          </a:p>
          <a:p>
            <a:pPr lvl="1"/>
            <a:r>
              <a:rPr lang="en-US" dirty="0" smtClean="0"/>
              <a:t>Vertically averaged/integrated meteorological indices observed at Salt Lake International Airport</a:t>
            </a:r>
            <a:endParaRPr lang="en-US" sz="2000" dirty="0" smtClean="0"/>
          </a:p>
          <a:p>
            <a:r>
              <a:rPr lang="en-US" sz="2000" dirty="0" smtClean="0"/>
              <a:t>University of Utah 2-Dimensional </a:t>
            </a:r>
            <a:r>
              <a:rPr lang="en-US" sz="2000" dirty="0" err="1" smtClean="0"/>
              <a:t>Variational</a:t>
            </a:r>
            <a:r>
              <a:rPr lang="en-US" sz="2000" dirty="0" smtClean="0"/>
              <a:t> Surface Analysis (UU2DVAR)</a:t>
            </a:r>
          </a:p>
          <a:p>
            <a:pPr lvl="1"/>
            <a:r>
              <a:rPr lang="en-US" dirty="0" smtClean="0"/>
              <a:t>Hourly gridded analysis of surface meteorological variables on a 2.5km grid over the state of Utah for the period January 2012 – current</a:t>
            </a:r>
            <a:endParaRPr lang="en-US" sz="2000" dirty="0" smtClean="0"/>
          </a:p>
          <a:p>
            <a:r>
              <a:rPr lang="en-US" sz="2000" dirty="0" smtClean="0"/>
              <a:t>Surface Observations of Atmospheric Variables in Utah from </a:t>
            </a:r>
            <a:r>
              <a:rPr lang="en-US" sz="2000" dirty="0" err="1" smtClean="0"/>
              <a:t>MesoWest</a:t>
            </a:r>
            <a:endParaRPr lang="en-US" sz="2000" dirty="0" smtClean="0"/>
          </a:p>
          <a:p>
            <a:pPr lvl="1"/>
            <a:r>
              <a:rPr lang="en-US" dirty="0" smtClean="0"/>
              <a:t>Observed values of surface meteorological variables dating as far back as January 1997, at time intervals as brief as every 5 minutes.</a:t>
            </a:r>
            <a:endParaRPr lang="en-US" dirty="0"/>
          </a:p>
        </p:txBody>
      </p:sp>
      <p:pic>
        <p:nvPicPr>
          <p:cNvPr id="4" name="Picture 2" descr="logo-alternative"/>
          <p:cNvPicPr>
            <a:picLocks noChangeAspect="1" noChangeArrowheads="1"/>
          </p:cNvPicPr>
          <p:nvPr/>
        </p:nvPicPr>
        <p:blipFill rotWithShape="1">
          <a:blip r:embed="rId2">
            <a:extLst>
              <a:ext uri="{28A0092B-C50C-407E-A947-70E740481C1C}">
                <a14:useLocalDpi xmlns:a14="http://schemas.microsoft.com/office/drawing/2010/main" val="0"/>
              </a:ext>
            </a:extLst>
          </a:blip>
          <a:srcRect t="28099" b="63207"/>
          <a:stretch/>
        </p:blipFill>
        <p:spPr bwMode="auto">
          <a:xfrm>
            <a:off x="0" y="6239226"/>
            <a:ext cx="4762500" cy="5548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esowest white red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1253" y="6239225"/>
            <a:ext cx="1849348" cy="554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252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200" dirty="0" smtClean="0"/>
              <a:t>Questions/Things to Ponder</a:t>
            </a:r>
            <a:endParaRPr lang="en-US" sz="5200" dirty="0"/>
          </a:p>
        </p:txBody>
      </p:sp>
      <p:sp>
        <p:nvSpPr>
          <p:cNvPr id="3" name="Content Placeholder 2"/>
          <p:cNvSpPr>
            <a:spLocks noGrp="1"/>
          </p:cNvSpPr>
          <p:nvPr>
            <p:ph idx="1"/>
          </p:nvPr>
        </p:nvSpPr>
        <p:spPr>
          <a:xfrm>
            <a:off x="677334" y="1533525"/>
            <a:ext cx="8596668" cy="4507837"/>
          </a:xfrm>
        </p:spPr>
        <p:txBody>
          <a:bodyPr>
            <a:normAutofit/>
          </a:bodyPr>
          <a:lstStyle/>
          <a:p>
            <a:r>
              <a:rPr lang="en-US" sz="2000" dirty="0" smtClean="0"/>
              <a:t>If you are looking at trends in pollutants as related to specific point sources or collective sources, is it important to control for specific atmospheric variables/conditions?</a:t>
            </a:r>
          </a:p>
          <a:p>
            <a:r>
              <a:rPr lang="en-US" sz="2000" dirty="0" smtClean="0"/>
              <a:t>Are the atmospheric conditions that are favorable for high pollutant concentrations in one part of Utah the same as those in other parts of the state? (Wasatch Front vs. Cache Valley vs. Uinta Basin)</a:t>
            </a:r>
            <a:endParaRPr lang="en-US" sz="2000" dirty="0"/>
          </a:p>
        </p:txBody>
      </p:sp>
      <p:pic>
        <p:nvPicPr>
          <p:cNvPr id="4" name="Picture 2" descr="logo-alternative"/>
          <p:cNvPicPr>
            <a:picLocks noChangeAspect="1" noChangeArrowheads="1"/>
          </p:cNvPicPr>
          <p:nvPr/>
        </p:nvPicPr>
        <p:blipFill rotWithShape="1">
          <a:blip r:embed="rId2">
            <a:extLst>
              <a:ext uri="{28A0092B-C50C-407E-A947-70E740481C1C}">
                <a14:useLocalDpi xmlns:a14="http://schemas.microsoft.com/office/drawing/2010/main" val="0"/>
              </a:ext>
            </a:extLst>
          </a:blip>
          <a:srcRect t="28099" b="63207"/>
          <a:stretch/>
        </p:blipFill>
        <p:spPr bwMode="auto">
          <a:xfrm>
            <a:off x="0" y="6239226"/>
            <a:ext cx="4762500" cy="5548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esowest white red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1253" y="6239225"/>
            <a:ext cx="1849348" cy="554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970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6669" cy="1320800"/>
          </a:xfrm>
        </p:spPr>
        <p:txBody>
          <a:bodyPr>
            <a:noAutofit/>
          </a:bodyPr>
          <a:lstStyle/>
          <a:p>
            <a:r>
              <a:rPr lang="en-US" sz="4400" dirty="0" smtClean="0"/>
              <a:t>Salt Lake Valley</a:t>
            </a:r>
            <a:endParaRPr lang="en-US" sz="4400" dirty="0"/>
          </a:p>
        </p:txBody>
      </p:sp>
      <p:sp>
        <p:nvSpPr>
          <p:cNvPr id="3" name="Content Placeholder 2"/>
          <p:cNvSpPr>
            <a:spLocks noGrp="1"/>
          </p:cNvSpPr>
          <p:nvPr>
            <p:ph idx="1"/>
          </p:nvPr>
        </p:nvSpPr>
        <p:spPr>
          <a:xfrm>
            <a:off x="677333" y="1930400"/>
            <a:ext cx="8596668" cy="3880773"/>
          </a:xfrm>
        </p:spPr>
        <p:txBody>
          <a:bodyPr>
            <a:normAutofit/>
          </a:bodyPr>
          <a:lstStyle/>
          <a:p>
            <a:r>
              <a:rPr lang="en-US" sz="2000" dirty="0" smtClean="0"/>
              <a:t>A 10.5 MB, tab-separated text file aggregated by members of Dr. </a:t>
            </a:r>
            <a:r>
              <a:rPr lang="en-US" sz="2000" dirty="0" smtClean="0"/>
              <a:t>David </a:t>
            </a:r>
            <a:r>
              <a:rPr lang="en-US" sz="2000" dirty="0" smtClean="0"/>
              <a:t>Whiteman’s group in the University of Utah Department of Atmospheric Sciences</a:t>
            </a:r>
          </a:p>
          <a:p>
            <a:r>
              <a:rPr lang="en-US" sz="2000" dirty="0" smtClean="0"/>
              <a:t>Contains the following information for the period 1 January 1973 to 31 March 2013:</a:t>
            </a:r>
          </a:p>
          <a:p>
            <a:pPr lvl="1"/>
            <a:r>
              <a:rPr lang="en-US" dirty="0" smtClean="0"/>
              <a:t>Meteorological data at 12-hour intervals from National Weather Service (NWS) </a:t>
            </a:r>
            <a:r>
              <a:rPr lang="en-US" dirty="0" err="1" smtClean="0"/>
              <a:t>radiosonde</a:t>
            </a:r>
            <a:r>
              <a:rPr lang="en-US" dirty="0" smtClean="0"/>
              <a:t> soundings</a:t>
            </a:r>
          </a:p>
          <a:p>
            <a:pPr lvl="1"/>
            <a:r>
              <a:rPr lang="en-US" dirty="0" smtClean="0"/>
              <a:t>Cloud and snow cover data at 12-hour intervals from observations by the NWS Forecast Office</a:t>
            </a:r>
          </a:p>
          <a:p>
            <a:pPr lvl="1"/>
            <a:r>
              <a:rPr lang="en-US" dirty="0" smtClean="0"/>
              <a:t>24-hour averaged concentrations of different pollutants measured at varying locations in the Salt Lake Valley</a:t>
            </a:r>
          </a:p>
          <a:p>
            <a:endParaRPr lang="en-US" sz="2000" dirty="0"/>
          </a:p>
        </p:txBody>
      </p:sp>
      <p:pic>
        <p:nvPicPr>
          <p:cNvPr id="4" name="Picture 2" descr="logo-alternative"/>
          <p:cNvPicPr>
            <a:picLocks noChangeAspect="1" noChangeArrowheads="1"/>
          </p:cNvPicPr>
          <p:nvPr/>
        </p:nvPicPr>
        <p:blipFill rotWithShape="1">
          <a:blip r:embed="rId2">
            <a:extLst>
              <a:ext uri="{28A0092B-C50C-407E-A947-70E740481C1C}">
                <a14:useLocalDpi xmlns:a14="http://schemas.microsoft.com/office/drawing/2010/main" val="0"/>
              </a:ext>
            </a:extLst>
          </a:blip>
          <a:srcRect t="28099" b="63207"/>
          <a:stretch/>
        </p:blipFill>
        <p:spPr bwMode="auto">
          <a:xfrm>
            <a:off x="0" y="6239226"/>
            <a:ext cx="4762500" cy="5548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esowest white red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1253" y="6239225"/>
            <a:ext cx="1849348" cy="554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8593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6669" cy="1320800"/>
          </a:xfrm>
        </p:spPr>
        <p:txBody>
          <a:bodyPr>
            <a:noAutofit/>
          </a:bodyPr>
          <a:lstStyle/>
          <a:p>
            <a:r>
              <a:rPr lang="en-US" sz="4400" dirty="0" smtClean="0"/>
              <a:t>Salt Lake Valley</a:t>
            </a:r>
            <a:endParaRPr lang="en-US" sz="4400" dirty="0"/>
          </a:p>
        </p:txBody>
      </p:sp>
      <p:sp>
        <p:nvSpPr>
          <p:cNvPr id="3" name="Content Placeholder 2"/>
          <p:cNvSpPr>
            <a:spLocks noGrp="1"/>
          </p:cNvSpPr>
          <p:nvPr>
            <p:ph idx="1"/>
          </p:nvPr>
        </p:nvSpPr>
        <p:spPr>
          <a:xfrm>
            <a:off x="677333" y="1550255"/>
            <a:ext cx="5406431" cy="3196406"/>
          </a:xfrm>
        </p:spPr>
        <p:txBody>
          <a:bodyPr>
            <a:normAutofit/>
          </a:bodyPr>
          <a:lstStyle/>
          <a:p>
            <a:r>
              <a:rPr lang="en-US" sz="2000" dirty="0" err="1" smtClean="0"/>
              <a:t>Radiosondes</a:t>
            </a:r>
            <a:r>
              <a:rPr lang="en-US" sz="2000" dirty="0" smtClean="0"/>
              <a:t> (more commonly known as “weather balloons”) are launched every 12 hours at 00 and 12 UTC (17 MST and 5 MST, respectively) from the National Weather Service office near the Salt Lake City International Airport</a:t>
            </a:r>
          </a:p>
          <a:p>
            <a:r>
              <a:rPr lang="en-US" sz="2000" dirty="0" smtClean="0"/>
              <a:t>These instruments typically measure air temperature, relative humidity, pressure, and wind speed and direction.</a:t>
            </a:r>
          </a:p>
        </p:txBody>
      </p:sp>
      <p:pic>
        <p:nvPicPr>
          <p:cNvPr id="1026" name="Picture 2" descr="Image of Vaisala RS92 Radioson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3764" y="1375595"/>
            <a:ext cx="3477525" cy="38072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6083764" y="5182886"/>
            <a:ext cx="3477525" cy="765994"/>
          </a:xfrm>
          <a:prstGeom prst="rect">
            <a:avLst/>
          </a:prstGeom>
          <a:solidFill>
            <a:schemeClr val="bg1"/>
          </a:solidFill>
          <a:ln>
            <a:solidFill>
              <a:schemeClr val="tx1"/>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1400" dirty="0" smtClean="0"/>
              <a:t>Image of a </a:t>
            </a:r>
            <a:r>
              <a:rPr lang="en-US" sz="1400" dirty="0" err="1" smtClean="0"/>
              <a:t>Vaisala</a:t>
            </a:r>
            <a:r>
              <a:rPr lang="en-US" sz="1400" dirty="0" smtClean="0"/>
              <a:t> RS92 </a:t>
            </a:r>
            <a:r>
              <a:rPr lang="en-US" sz="1400" dirty="0" err="1" smtClean="0"/>
              <a:t>radiosonde</a:t>
            </a:r>
            <a:r>
              <a:rPr lang="en-US" sz="1400" dirty="0" smtClean="0"/>
              <a:t> package currently used by the National Weather Service (www.nws.noaa.gov)</a:t>
            </a:r>
          </a:p>
        </p:txBody>
      </p:sp>
      <p:pic>
        <p:nvPicPr>
          <p:cNvPr id="7" name="Picture 2" descr="logo-alternative"/>
          <p:cNvPicPr>
            <a:picLocks noChangeAspect="1" noChangeArrowheads="1"/>
          </p:cNvPicPr>
          <p:nvPr/>
        </p:nvPicPr>
        <p:blipFill rotWithShape="1">
          <a:blip r:embed="rId3">
            <a:extLst>
              <a:ext uri="{28A0092B-C50C-407E-A947-70E740481C1C}">
                <a14:useLocalDpi xmlns:a14="http://schemas.microsoft.com/office/drawing/2010/main" val="0"/>
              </a:ext>
            </a:extLst>
          </a:blip>
          <a:srcRect t="28099" b="63207"/>
          <a:stretch/>
        </p:blipFill>
        <p:spPr bwMode="auto">
          <a:xfrm>
            <a:off x="0" y="6239226"/>
            <a:ext cx="4762500" cy="5548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mesowest white red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1253" y="6239225"/>
            <a:ext cx="1849348" cy="554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201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6669" cy="1320800"/>
          </a:xfrm>
        </p:spPr>
        <p:txBody>
          <a:bodyPr>
            <a:noAutofit/>
          </a:bodyPr>
          <a:lstStyle/>
          <a:p>
            <a:r>
              <a:rPr lang="en-US" sz="4400" dirty="0" smtClean="0"/>
              <a:t>Salt Lake Valley</a:t>
            </a:r>
            <a:endParaRPr lang="en-US" sz="4400" dirty="0"/>
          </a:p>
        </p:txBody>
      </p:sp>
      <p:sp>
        <p:nvSpPr>
          <p:cNvPr id="4" name="Content Placeholder 3"/>
          <p:cNvSpPr>
            <a:spLocks noGrp="1"/>
          </p:cNvSpPr>
          <p:nvPr>
            <p:ph idx="1"/>
          </p:nvPr>
        </p:nvSpPr>
        <p:spPr>
          <a:xfrm>
            <a:off x="677334" y="1582221"/>
            <a:ext cx="8596668" cy="4880224"/>
          </a:xfrm>
        </p:spPr>
        <p:txBody>
          <a:bodyPr>
            <a:normAutofit/>
          </a:bodyPr>
          <a:lstStyle/>
          <a:p>
            <a:r>
              <a:rPr lang="en-US" sz="2000" dirty="0" smtClean="0"/>
              <a:t>The </a:t>
            </a:r>
            <a:r>
              <a:rPr lang="en-US" sz="2000" dirty="0" err="1" smtClean="0"/>
              <a:t>radiosonde</a:t>
            </a:r>
            <a:r>
              <a:rPr lang="en-US" sz="2000" dirty="0" smtClean="0"/>
              <a:t> values featured in the Whiteman, et al. data are primarily averaged or integrated over a depth representative of the valley basin.  Both surface to 1800 m Mean Sea Level and surface to 2200 m Mean Sea Level were included.  Explicit descriptions of each variable can be found in the associated ReadMe.txt and in the Whiteman, et al. paper.</a:t>
            </a:r>
            <a:endParaRPr lang="en-US" sz="2000" dirty="0"/>
          </a:p>
          <a:p>
            <a:r>
              <a:rPr lang="en-US" sz="2000" dirty="0" smtClean="0"/>
              <a:t>The variable derived from the soundings that was determined to have the best Pearson product-moment correlation is </a:t>
            </a:r>
            <a:r>
              <a:rPr lang="en-US" sz="2000" i="1" dirty="0" smtClean="0"/>
              <a:t>heat deficit to 2200 meters</a:t>
            </a:r>
            <a:r>
              <a:rPr lang="en-US" sz="2000" dirty="0" smtClean="0"/>
              <a:t>, which is the heat needed to warm a 1 square-meter column with its base at the surface to the potential temperature (temperature of a parcel of air if brought down to sea level without any outside heating) at 2200 meters. Its units are MJ m</a:t>
            </a:r>
            <a:r>
              <a:rPr lang="en-US" sz="2000" baseline="30000" dirty="0" smtClean="0"/>
              <a:t>-2</a:t>
            </a:r>
            <a:r>
              <a:rPr lang="en-US" sz="2000" dirty="0" smtClean="0"/>
              <a:t>.</a:t>
            </a:r>
          </a:p>
          <a:p>
            <a:r>
              <a:rPr lang="en-US" sz="2000" dirty="0" smtClean="0"/>
              <a:t>Raw sounding data can be found at the University of Wyoming archive: </a:t>
            </a:r>
            <a:r>
              <a:rPr lang="en-US" sz="2000" u="sng" dirty="0" smtClean="0"/>
              <a:t>http://weather.uwyo.edu/upperair</a:t>
            </a:r>
          </a:p>
        </p:txBody>
      </p:sp>
      <p:pic>
        <p:nvPicPr>
          <p:cNvPr id="7" name="Picture 2" descr="logo-alternative"/>
          <p:cNvPicPr>
            <a:picLocks noChangeAspect="1" noChangeArrowheads="1"/>
          </p:cNvPicPr>
          <p:nvPr/>
        </p:nvPicPr>
        <p:blipFill rotWithShape="1">
          <a:blip r:embed="rId2">
            <a:extLst>
              <a:ext uri="{28A0092B-C50C-407E-A947-70E740481C1C}">
                <a14:useLocalDpi xmlns:a14="http://schemas.microsoft.com/office/drawing/2010/main" val="0"/>
              </a:ext>
            </a:extLst>
          </a:blip>
          <a:srcRect t="28099" b="63207"/>
          <a:stretch/>
        </p:blipFill>
        <p:spPr bwMode="auto">
          <a:xfrm>
            <a:off x="0" y="6239226"/>
            <a:ext cx="4762500" cy="5548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mesowest white red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1253" y="6239225"/>
            <a:ext cx="1849348" cy="554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440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6669" cy="1320800"/>
          </a:xfrm>
        </p:spPr>
        <p:txBody>
          <a:bodyPr>
            <a:noAutofit/>
          </a:bodyPr>
          <a:lstStyle/>
          <a:p>
            <a:r>
              <a:rPr lang="en-US" sz="4400" dirty="0" smtClean="0"/>
              <a:t>Salt Lake Valley</a:t>
            </a:r>
            <a:endParaRPr lang="en-US" sz="4400" dirty="0"/>
          </a:p>
        </p:txBody>
      </p:sp>
      <p:sp>
        <p:nvSpPr>
          <p:cNvPr id="4" name="Content Placeholder 3"/>
          <p:cNvSpPr>
            <a:spLocks noGrp="1"/>
          </p:cNvSpPr>
          <p:nvPr>
            <p:ph idx="1"/>
          </p:nvPr>
        </p:nvSpPr>
        <p:spPr>
          <a:xfrm>
            <a:off x="677334" y="1582221"/>
            <a:ext cx="8596668" cy="4459142"/>
          </a:xfrm>
        </p:spPr>
        <p:txBody>
          <a:bodyPr>
            <a:normAutofit/>
          </a:bodyPr>
          <a:lstStyle/>
          <a:p>
            <a:r>
              <a:rPr lang="en-US" sz="2000" dirty="0" smtClean="0"/>
              <a:t>Snow cover and cloud cover both promote the development of persistent multi-day inversions within the valley</a:t>
            </a:r>
          </a:p>
          <a:p>
            <a:endParaRPr lang="en-US" sz="2000" dirty="0" smtClean="0"/>
          </a:p>
          <a:p>
            <a:r>
              <a:rPr lang="en-US" sz="2000" dirty="0" smtClean="0"/>
              <a:t>If snow cover is observed at the airport at 1700 MST, it is assumed that there is snow cover throughout the valley for that entire day</a:t>
            </a:r>
          </a:p>
          <a:p>
            <a:endParaRPr lang="en-US" sz="2000" dirty="0" smtClean="0"/>
          </a:p>
          <a:p>
            <a:r>
              <a:rPr lang="en-US" sz="2000" dirty="0" smtClean="0"/>
              <a:t>Cloud cover is represented as an index value: ‘1’ if there is there is broken, overcast, or obscured clouds with a base below 3000 </a:t>
            </a:r>
            <a:r>
              <a:rPr lang="en-US" sz="2000" dirty="0" err="1" smtClean="0"/>
              <a:t>ft</a:t>
            </a:r>
            <a:r>
              <a:rPr lang="en-US" sz="2000" dirty="0" smtClean="0"/>
              <a:t> above ground level, ‘0’ otherwise.</a:t>
            </a:r>
          </a:p>
        </p:txBody>
      </p:sp>
      <p:pic>
        <p:nvPicPr>
          <p:cNvPr id="5" name="Picture 2" descr="logo-alternative"/>
          <p:cNvPicPr>
            <a:picLocks noChangeAspect="1" noChangeArrowheads="1"/>
          </p:cNvPicPr>
          <p:nvPr/>
        </p:nvPicPr>
        <p:blipFill rotWithShape="1">
          <a:blip r:embed="rId2">
            <a:extLst>
              <a:ext uri="{28A0092B-C50C-407E-A947-70E740481C1C}">
                <a14:useLocalDpi xmlns:a14="http://schemas.microsoft.com/office/drawing/2010/main" val="0"/>
              </a:ext>
            </a:extLst>
          </a:blip>
          <a:srcRect t="28099" b="63207"/>
          <a:stretch/>
        </p:blipFill>
        <p:spPr bwMode="auto">
          <a:xfrm>
            <a:off x="0" y="6239226"/>
            <a:ext cx="4762500" cy="5548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esowest white red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1253" y="6239225"/>
            <a:ext cx="1849348" cy="554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987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6669" cy="1320800"/>
          </a:xfrm>
        </p:spPr>
        <p:txBody>
          <a:bodyPr>
            <a:noAutofit/>
          </a:bodyPr>
          <a:lstStyle/>
          <a:p>
            <a:r>
              <a:rPr lang="en-US" sz="4400" dirty="0" smtClean="0"/>
              <a:t>Salt Lake Valley</a:t>
            </a:r>
            <a:endParaRPr lang="en-US" sz="4400" dirty="0"/>
          </a:p>
        </p:txBody>
      </p:sp>
      <p:sp>
        <p:nvSpPr>
          <p:cNvPr id="4" name="Content Placeholder 3"/>
          <p:cNvSpPr>
            <a:spLocks noGrp="1"/>
          </p:cNvSpPr>
          <p:nvPr>
            <p:ph idx="1"/>
          </p:nvPr>
        </p:nvSpPr>
        <p:spPr>
          <a:xfrm>
            <a:off x="677334" y="1582221"/>
            <a:ext cx="8596668" cy="2113479"/>
          </a:xfrm>
        </p:spPr>
        <p:txBody>
          <a:bodyPr>
            <a:normAutofit/>
          </a:bodyPr>
          <a:lstStyle/>
          <a:p>
            <a:r>
              <a:rPr lang="en-US" sz="2000" dirty="0" smtClean="0"/>
              <a:t>Pollution data comes from varying sites around the valley – a “station of record” was established for each of the pollutants</a:t>
            </a:r>
          </a:p>
          <a:p>
            <a:r>
              <a:rPr lang="en-US" sz="2000" dirty="0" smtClean="0"/>
              <a:t>Particulates have been measured at different sizes over the 40-year period, starting with Total Suspended Particulates (TSP) in 1973, followed by Particulate Matter with aerodynamic diameter less than 10 micrometers (PM</a:t>
            </a:r>
            <a:r>
              <a:rPr lang="en-US" sz="2000" baseline="-25000" dirty="0" smtClean="0"/>
              <a:t>10</a:t>
            </a:r>
            <a:r>
              <a:rPr lang="en-US" sz="2000" dirty="0" smtClean="0"/>
              <a:t>) in 1986, and finally PM</a:t>
            </a:r>
            <a:r>
              <a:rPr lang="en-US" sz="2000" baseline="-25000" dirty="0" smtClean="0"/>
              <a:t>2.5</a:t>
            </a:r>
            <a:r>
              <a:rPr lang="en-US" sz="2000" dirty="0" smtClean="0"/>
              <a:t> beginning in 1999.</a:t>
            </a:r>
          </a:p>
        </p:txBody>
      </p:sp>
      <p:pic>
        <p:nvPicPr>
          <p:cNvPr id="3" name="Picture 2"/>
          <p:cNvPicPr>
            <a:picLocks noChangeAspect="1"/>
          </p:cNvPicPr>
          <p:nvPr/>
        </p:nvPicPr>
        <p:blipFill rotWithShape="1">
          <a:blip r:embed="rId2"/>
          <a:srcRect l="25975" t="7916" r="61266" b="71152"/>
          <a:stretch/>
        </p:blipFill>
        <p:spPr>
          <a:xfrm>
            <a:off x="677333" y="3695700"/>
            <a:ext cx="4375183" cy="2153264"/>
          </a:xfrm>
          <a:prstGeom prst="rect">
            <a:avLst/>
          </a:prstGeom>
        </p:spPr>
      </p:pic>
      <p:pic>
        <p:nvPicPr>
          <p:cNvPr id="5" name="Picture 4"/>
          <p:cNvPicPr>
            <a:picLocks noChangeAspect="1"/>
          </p:cNvPicPr>
          <p:nvPr/>
        </p:nvPicPr>
        <p:blipFill rotWithShape="1">
          <a:blip r:embed="rId2"/>
          <a:srcRect l="26475" t="53824" r="60766" b="41176"/>
          <a:stretch/>
        </p:blipFill>
        <p:spPr>
          <a:xfrm>
            <a:off x="851342" y="5752765"/>
            <a:ext cx="4375183" cy="514350"/>
          </a:xfrm>
          <a:prstGeom prst="rect">
            <a:avLst/>
          </a:prstGeom>
        </p:spPr>
      </p:pic>
      <p:sp>
        <p:nvSpPr>
          <p:cNvPr id="6" name="Content Placeholder 3"/>
          <p:cNvSpPr txBox="1">
            <a:spLocks/>
          </p:cNvSpPr>
          <p:nvPr/>
        </p:nvSpPr>
        <p:spPr>
          <a:xfrm>
            <a:off x="4851433" y="3803027"/>
            <a:ext cx="4221484" cy="1531587"/>
          </a:xfrm>
          <a:prstGeom prst="rect">
            <a:avLst/>
          </a:prstGeom>
          <a:ln>
            <a:solidFill>
              <a:schemeClr val="tx1"/>
            </a:solidFill>
          </a:ln>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1400" dirty="0" smtClean="0"/>
              <a:t>Number of 24-hour averaged samples of TSP (cyan), PM</a:t>
            </a:r>
            <a:r>
              <a:rPr lang="en-US" sz="1400" baseline="-25000" dirty="0" smtClean="0"/>
              <a:t>10</a:t>
            </a:r>
            <a:r>
              <a:rPr lang="en-US" sz="1400" dirty="0" smtClean="0"/>
              <a:t> (blue), and PM</a:t>
            </a:r>
            <a:r>
              <a:rPr lang="en-US" sz="1400" baseline="-25000" dirty="0" smtClean="0"/>
              <a:t>2.5</a:t>
            </a:r>
            <a:r>
              <a:rPr lang="en-US" sz="1400" dirty="0" smtClean="0"/>
              <a:t> (red), concentrations in the winter half-year in the Whiteman, et al. data.  Yellow columns are the number of samples that were in exceedance of their respective National Ambient Air Quality Standards (NAAQS). (Whiteman, et al. 2014)</a:t>
            </a:r>
          </a:p>
        </p:txBody>
      </p:sp>
      <p:pic>
        <p:nvPicPr>
          <p:cNvPr id="7" name="Picture 2" descr="logo-alternative"/>
          <p:cNvPicPr>
            <a:picLocks noChangeAspect="1" noChangeArrowheads="1"/>
          </p:cNvPicPr>
          <p:nvPr/>
        </p:nvPicPr>
        <p:blipFill rotWithShape="1">
          <a:blip r:embed="rId3">
            <a:extLst>
              <a:ext uri="{28A0092B-C50C-407E-A947-70E740481C1C}">
                <a14:useLocalDpi xmlns:a14="http://schemas.microsoft.com/office/drawing/2010/main" val="0"/>
              </a:ext>
            </a:extLst>
          </a:blip>
          <a:srcRect t="28099" b="63207"/>
          <a:stretch/>
        </p:blipFill>
        <p:spPr bwMode="auto">
          <a:xfrm>
            <a:off x="0" y="6239226"/>
            <a:ext cx="4762500" cy="5548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mesowest white red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1253" y="6239225"/>
            <a:ext cx="1849348" cy="554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794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6669" cy="1320800"/>
          </a:xfrm>
        </p:spPr>
        <p:txBody>
          <a:bodyPr>
            <a:noAutofit/>
          </a:bodyPr>
          <a:lstStyle/>
          <a:p>
            <a:r>
              <a:rPr lang="en-US" sz="4400" dirty="0" smtClean="0"/>
              <a:t>Salt Lake Valley</a:t>
            </a:r>
            <a:endParaRPr lang="en-US" sz="4400" dirty="0"/>
          </a:p>
        </p:txBody>
      </p:sp>
      <p:pic>
        <p:nvPicPr>
          <p:cNvPr id="8" name="Picture 7"/>
          <p:cNvPicPr>
            <a:picLocks noChangeAspect="1"/>
          </p:cNvPicPr>
          <p:nvPr/>
        </p:nvPicPr>
        <p:blipFill rotWithShape="1">
          <a:blip r:embed="rId2"/>
          <a:srcRect l="25401" t="57841" r="61265" b="8548"/>
          <a:stretch/>
        </p:blipFill>
        <p:spPr>
          <a:xfrm>
            <a:off x="403667" y="1857375"/>
            <a:ext cx="4987636" cy="3771900"/>
          </a:xfrm>
          <a:prstGeom prst="rect">
            <a:avLst/>
          </a:prstGeom>
          <a:ln>
            <a:solidFill>
              <a:schemeClr val="tx1"/>
            </a:solidFill>
          </a:ln>
        </p:spPr>
      </p:pic>
      <p:sp>
        <p:nvSpPr>
          <p:cNvPr id="9" name="Content Placeholder 3"/>
          <p:cNvSpPr txBox="1">
            <a:spLocks/>
          </p:cNvSpPr>
          <p:nvPr/>
        </p:nvSpPr>
        <p:spPr>
          <a:xfrm>
            <a:off x="5391150" y="1857375"/>
            <a:ext cx="4221484" cy="3771900"/>
          </a:xfrm>
          <a:prstGeom prst="rect">
            <a:avLst/>
          </a:prstGeom>
          <a:ln>
            <a:solidFill>
              <a:schemeClr val="tx1"/>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1400" dirty="0" smtClean="0"/>
              <a:t>Locations of stations used as the “stations of record” for the following pollutants in the Whiteman, et al. data:</a:t>
            </a:r>
            <a:endParaRPr lang="en-US" sz="1400" dirty="0"/>
          </a:p>
          <a:p>
            <a:pPr marL="0" indent="0">
              <a:buNone/>
            </a:pPr>
            <a:r>
              <a:rPr lang="en-US" sz="1400" dirty="0" smtClean="0"/>
              <a:t> - Salt Lake Health Department (HD): TSP</a:t>
            </a:r>
          </a:p>
          <a:p>
            <a:pPr marL="0" indent="0">
              <a:buNone/>
            </a:pPr>
            <a:r>
              <a:rPr lang="en-US" sz="1400" dirty="0" smtClean="0"/>
              <a:t> - North Salt Lake (NS): PM</a:t>
            </a:r>
            <a:r>
              <a:rPr lang="en-US" sz="1400" baseline="-25000" dirty="0" smtClean="0"/>
              <a:t>10</a:t>
            </a:r>
            <a:endParaRPr lang="en-US" sz="1400" dirty="0" smtClean="0"/>
          </a:p>
          <a:p>
            <a:pPr marL="0" indent="0">
              <a:buNone/>
            </a:pPr>
            <a:r>
              <a:rPr lang="en-US" sz="1400" dirty="0" smtClean="0"/>
              <a:t> - Hawthorne Elementary (HW): PM</a:t>
            </a:r>
            <a:r>
              <a:rPr lang="en-US" sz="1400" baseline="-25000" dirty="0" smtClean="0"/>
              <a:t>2.5</a:t>
            </a:r>
          </a:p>
          <a:p>
            <a:pPr marL="0" indent="0">
              <a:buNone/>
            </a:pPr>
            <a:r>
              <a:rPr lang="en-US" sz="1400" dirty="0" smtClean="0"/>
              <a:t> - Cottonwood (CW): Carbon Monoxide (CO)</a:t>
            </a:r>
          </a:p>
          <a:p>
            <a:pPr marL="0" indent="0">
              <a:buNone/>
            </a:pPr>
            <a:r>
              <a:rPr lang="en-US" sz="1400" dirty="0" smtClean="0"/>
              <a:t> - Sugarhouse and University of Utah (Not Shown): Carbon Dioxide (CO</a:t>
            </a:r>
            <a:r>
              <a:rPr lang="en-US" sz="1400" baseline="-25000" dirty="0" smtClean="0"/>
              <a:t>2</a:t>
            </a:r>
            <a:r>
              <a:rPr lang="en-US" sz="1400" dirty="0" smtClean="0"/>
              <a:t>)</a:t>
            </a:r>
            <a:endParaRPr lang="en-US" sz="1400" dirty="0"/>
          </a:p>
          <a:p>
            <a:pPr marL="0" indent="0">
              <a:buNone/>
            </a:pPr>
            <a:r>
              <a:rPr lang="en-US" sz="1400" dirty="0" smtClean="0"/>
              <a:t> - All meteorological data is from Salt Lake City Weather Forecast Office (KSLC)</a:t>
            </a:r>
          </a:p>
          <a:p>
            <a:pPr marL="0" indent="0">
              <a:buNone/>
            </a:pPr>
            <a:r>
              <a:rPr lang="en-US" sz="1400" dirty="0" smtClean="0"/>
              <a:t>(Whiteman, et al. 2014)</a:t>
            </a:r>
          </a:p>
          <a:p>
            <a:pPr marL="0" indent="0">
              <a:buNone/>
            </a:pPr>
            <a:endParaRPr lang="en-US" sz="1400" dirty="0" smtClean="0"/>
          </a:p>
        </p:txBody>
      </p:sp>
      <p:pic>
        <p:nvPicPr>
          <p:cNvPr id="10" name="Picture 2" descr="logo-alternative"/>
          <p:cNvPicPr>
            <a:picLocks noChangeAspect="1" noChangeArrowheads="1"/>
          </p:cNvPicPr>
          <p:nvPr/>
        </p:nvPicPr>
        <p:blipFill rotWithShape="1">
          <a:blip r:embed="rId3">
            <a:extLst>
              <a:ext uri="{28A0092B-C50C-407E-A947-70E740481C1C}">
                <a14:useLocalDpi xmlns:a14="http://schemas.microsoft.com/office/drawing/2010/main" val="0"/>
              </a:ext>
            </a:extLst>
          </a:blip>
          <a:srcRect t="28099" b="63207"/>
          <a:stretch/>
        </p:blipFill>
        <p:spPr bwMode="auto">
          <a:xfrm>
            <a:off x="0" y="6239226"/>
            <a:ext cx="4762500" cy="5548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mesowest white red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1253" y="6239225"/>
            <a:ext cx="1849348" cy="554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555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6669" cy="1320800"/>
          </a:xfrm>
        </p:spPr>
        <p:txBody>
          <a:bodyPr>
            <a:noAutofit/>
          </a:bodyPr>
          <a:lstStyle/>
          <a:p>
            <a:r>
              <a:rPr lang="en-US" sz="4400" dirty="0" smtClean="0"/>
              <a:t>Salt Lake Valley</a:t>
            </a:r>
            <a:endParaRPr lang="en-US" sz="4400" dirty="0"/>
          </a:p>
        </p:txBody>
      </p:sp>
      <p:sp>
        <p:nvSpPr>
          <p:cNvPr id="4" name="Content Placeholder 3"/>
          <p:cNvSpPr>
            <a:spLocks noGrp="1"/>
          </p:cNvSpPr>
          <p:nvPr>
            <p:ph idx="1"/>
          </p:nvPr>
        </p:nvSpPr>
        <p:spPr>
          <a:xfrm>
            <a:off x="677334" y="1582221"/>
            <a:ext cx="8596668" cy="4459142"/>
          </a:xfrm>
        </p:spPr>
        <p:txBody>
          <a:bodyPr>
            <a:normAutofit/>
          </a:bodyPr>
          <a:lstStyle/>
          <a:p>
            <a:r>
              <a:rPr lang="en-US" sz="2000" dirty="0" smtClean="0"/>
              <a:t>Central conclusions include:</a:t>
            </a:r>
          </a:p>
          <a:p>
            <a:pPr lvl="1"/>
            <a:r>
              <a:rPr lang="en-US" dirty="0" smtClean="0"/>
              <a:t>Overall particulate concentrations in the Salt lake Valley have decreased over the past 40 years.</a:t>
            </a:r>
          </a:p>
          <a:p>
            <a:pPr lvl="1"/>
            <a:r>
              <a:rPr lang="en-US" dirty="0" smtClean="0"/>
              <a:t>Valley heat deficit correlates well with high PM</a:t>
            </a:r>
            <a:r>
              <a:rPr lang="en-US" baseline="-25000" dirty="0" smtClean="0"/>
              <a:t>2.5</a:t>
            </a:r>
            <a:r>
              <a:rPr lang="en-US" dirty="0" smtClean="0"/>
              <a:t> concentrations.  During strong heat deficit periods, vertical mixing of air is suppressed, and winds aloft decouple from valley flows, keeping pollutants and moisture trapped.</a:t>
            </a:r>
          </a:p>
          <a:p>
            <a:pPr lvl="1"/>
            <a:r>
              <a:rPr lang="en-US" dirty="0" smtClean="0"/>
              <a:t>No statistically significant trend in stability can be discerned in the 40-year dataset (e.g., occurrences of multi-day inversions are not increasing or decreasing).</a:t>
            </a:r>
          </a:p>
        </p:txBody>
      </p:sp>
      <p:pic>
        <p:nvPicPr>
          <p:cNvPr id="5" name="Picture 2" descr="logo-alternative"/>
          <p:cNvPicPr>
            <a:picLocks noChangeAspect="1" noChangeArrowheads="1"/>
          </p:cNvPicPr>
          <p:nvPr/>
        </p:nvPicPr>
        <p:blipFill rotWithShape="1">
          <a:blip r:embed="rId2">
            <a:extLst>
              <a:ext uri="{28A0092B-C50C-407E-A947-70E740481C1C}">
                <a14:useLocalDpi xmlns:a14="http://schemas.microsoft.com/office/drawing/2010/main" val="0"/>
              </a:ext>
            </a:extLst>
          </a:blip>
          <a:srcRect t="28099" b="63207"/>
          <a:stretch/>
        </p:blipFill>
        <p:spPr bwMode="auto">
          <a:xfrm>
            <a:off x="0" y="6239226"/>
            <a:ext cx="4762500" cy="5548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esowest white red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1253" y="6239225"/>
            <a:ext cx="1849348" cy="554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619778"/>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412</TotalTime>
  <Words>1502</Words>
  <Application>Microsoft Office PowerPoint</Application>
  <PresentationFormat>Widescreen</PresentationFormat>
  <Paragraphs>93</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Trebuchet MS</vt:lpstr>
      <vt:lpstr>Wingdings 3</vt:lpstr>
      <vt:lpstr>Facet</vt:lpstr>
      <vt:lpstr>Data Sets Related to  Utah Air Quality</vt:lpstr>
      <vt:lpstr>Outline</vt:lpstr>
      <vt:lpstr>Salt Lake Valley</vt:lpstr>
      <vt:lpstr>Salt Lake Valley</vt:lpstr>
      <vt:lpstr>Salt Lake Valley</vt:lpstr>
      <vt:lpstr>Salt Lake Valley</vt:lpstr>
      <vt:lpstr>Salt Lake Valley</vt:lpstr>
      <vt:lpstr>Salt Lake Valley</vt:lpstr>
      <vt:lpstr>Salt Lake Valley</vt:lpstr>
      <vt:lpstr>UU2DVAR</vt:lpstr>
      <vt:lpstr>UU2DVAR</vt:lpstr>
      <vt:lpstr>UU2DVAR</vt:lpstr>
      <vt:lpstr>UU2DVAR</vt:lpstr>
      <vt:lpstr>UU2DVAR</vt:lpstr>
      <vt:lpstr>UU2DVAR</vt:lpstr>
      <vt:lpstr>UU2DVAR</vt:lpstr>
      <vt:lpstr>Surface Observations (MesoWest)</vt:lpstr>
      <vt:lpstr>Surface Observations (MesoWest)</vt:lpstr>
      <vt:lpstr>Surface Observations (MesoWest)</vt:lpstr>
      <vt:lpstr>Surface Observations (MesoWest)</vt:lpstr>
      <vt:lpstr>Recap</vt:lpstr>
      <vt:lpstr>Questions/Things to Ponder</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 Quality Data Sets</dc:title>
  <dc:creator>mlammers08@gmail.com</dc:creator>
  <cp:lastModifiedBy>john horel</cp:lastModifiedBy>
  <cp:revision>50</cp:revision>
  <dcterms:created xsi:type="dcterms:W3CDTF">2014-06-30T16:40:34Z</dcterms:created>
  <dcterms:modified xsi:type="dcterms:W3CDTF">2014-07-01T13:42:18Z</dcterms:modified>
</cp:coreProperties>
</file>