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5" r:id="rId2"/>
    <p:sldId id="268" r:id="rId3"/>
    <p:sldId id="256" r:id="rId4"/>
    <p:sldId id="271" r:id="rId5"/>
    <p:sldId id="269" r:id="rId6"/>
    <p:sldId id="27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82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745A0-C52F-4A38-8997-9F9F25FE926C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D6063-FF7F-405E-8B10-899678415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43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6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57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67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17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9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4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96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EDAB-F918-4F9C-A9D2-2E6A84D389FA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9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803" y="0"/>
            <a:ext cx="8345366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John Horel (31 </a:t>
            </a:r>
            <a:r>
              <a:rPr lang="en-US" sz="3200" dirty="0" err="1" smtClean="0"/>
              <a:t>yrs</a:t>
            </a:r>
            <a:r>
              <a:rPr lang="en-US" sz="3200" dirty="0" smtClean="0"/>
              <a:t>) &amp; Erik Crosman (14 </a:t>
            </a:r>
            <a:r>
              <a:rPr lang="en-US" sz="3200" dirty="0" err="1" smtClean="0"/>
              <a:t>yrs</a:t>
            </a:r>
            <a:r>
              <a:rPr lang="en-US" sz="3200" dirty="0" smtClean="0"/>
              <a:t>) </a:t>
            </a:r>
            <a:br>
              <a:rPr lang="en-US" sz="3200" dirty="0" smtClean="0"/>
            </a:br>
            <a:r>
              <a:rPr lang="en-US" sz="3200" dirty="0" smtClean="0"/>
              <a:t>Research Group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112" y="5657671"/>
            <a:ext cx="12192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Adam, Alex, Brian, Chris F., Chris G., Erik, Joe, John, </a:t>
            </a:r>
          </a:p>
          <a:p>
            <a:pPr algn="ctr"/>
            <a:r>
              <a:rPr lang="en-US" sz="3200" dirty="0" smtClean="0"/>
              <a:t>Judy, Kevin, Luke*, Nola, Mike, Randall, Taylor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37284" r="7871" b="11728"/>
          <a:stretch/>
        </p:blipFill>
        <p:spPr>
          <a:xfrm>
            <a:off x="2423160" y="1496905"/>
            <a:ext cx="6773333" cy="349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2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6" y="610139"/>
            <a:ext cx="8914550" cy="374771"/>
          </a:xfrm>
        </p:spPr>
        <p:txBody>
          <a:bodyPr>
            <a:noAutofit/>
          </a:bodyPr>
          <a:lstStyle/>
          <a:p>
            <a:r>
              <a:rPr lang="en-US" sz="3600" dirty="0" smtClean="0"/>
              <a:t>What we do: foster access &amp; analyze environmental information </a:t>
            </a:r>
            <a:r>
              <a:rPr lang="en-US" sz="3600" u="sng" dirty="0" smtClean="0"/>
              <a:t>locally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86" y="1374314"/>
            <a:ext cx="9339943" cy="4351338"/>
          </a:xfrm>
        </p:spPr>
        <p:txBody>
          <a:bodyPr/>
          <a:lstStyle/>
          <a:p>
            <a:r>
              <a:rPr lang="en-US" sz="2400" dirty="0" smtClean="0"/>
              <a:t>Support from NWS National </a:t>
            </a:r>
            <a:r>
              <a:rPr lang="en-US" sz="2400" dirty="0" err="1" smtClean="0"/>
              <a:t>Mesonet</a:t>
            </a:r>
            <a:r>
              <a:rPr lang="en-US" sz="2400" dirty="0" smtClean="0"/>
              <a:t> Program and other sources</a:t>
            </a:r>
          </a:p>
          <a:p>
            <a:r>
              <a:rPr lang="en-US" sz="2400" dirty="0" smtClean="0"/>
              <a:t>Integrate observations from hundreds of locations in Utah</a:t>
            </a:r>
          </a:p>
          <a:p>
            <a:r>
              <a:rPr lang="en-US" sz="2400" dirty="0" smtClean="0"/>
              <a:t>Remote deployments: islands in the Great Salt and Utah* Lakes, Bonneville Salt Flat</a:t>
            </a:r>
          </a:p>
          <a:p>
            <a:r>
              <a:rPr lang="en-US" sz="2400" dirty="0"/>
              <a:t>Novel deployments: traffic copter, UTA light rail, UAV copter, </a:t>
            </a:r>
            <a:r>
              <a:rPr lang="en-US" sz="2400" dirty="0" smtClean="0"/>
              <a:t>reusable </a:t>
            </a:r>
            <a:r>
              <a:rPr lang="en-US" sz="2400" dirty="0" err="1"/>
              <a:t>sondes</a:t>
            </a:r>
            <a:endParaRPr lang="en-US" sz="2400" dirty="0"/>
          </a:p>
          <a:p>
            <a:endParaRPr lang="en-US" sz="2400" dirty="0" smtClean="0"/>
          </a:p>
          <a:p>
            <a:endParaRPr lang="en-US" sz="26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1145" y="3927146"/>
            <a:ext cx="3349548" cy="2512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60" y="4408714"/>
            <a:ext cx="3301897" cy="2144486"/>
          </a:xfrm>
          <a:prstGeom prst="rect">
            <a:avLst/>
          </a:prstGeom>
        </p:spPr>
      </p:pic>
      <p:pic>
        <p:nvPicPr>
          <p:cNvPr id="12" name="Picture 2" descr="mesowest white red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94" y="3733800"/>
            <a:ext cx="2039597" cy="61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58" y="0"/>
            <a:ext cx="2524142" cy="3533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1821"/>
            <a:ext cx="3100737" cy="2866179"/>
          </a:xfrm>
          <a:prstGeom prst="rect">
            <a:avLst/>
          </a:prstGeom>
        </p:spPr>
      </p:pic>
      <p:pic>
        <p:nvPicPr>
          <p:cNvPr id="9" name="Picture 2" descr="http://meso1.chpc.utah.edu/inventory/photos/LMR/LMR_2014_09_VISIT/LMR_2014_09_W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8740" y="3849097"/>
            <a:ext cx="2803936" cy="300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7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8896" y="189485"/>
            <a:ext cx="5917643" cy="1325563"/>
          </a:xfrm>
        </p:spPr>
        <p:txBody>
          <a:bodyPr>
            <a:noAutofit/>
          </a:bodyPr>
          <a:lstStyle/>
          <a:p>
            <a:r>
              <a:rPr lang="en-US" sz="2800" dirty="0" smtClean="0"/>
              <a:t>R&amp;D to access, archive, and distribute environmental observations </a:t>
            </a:r>
            <a:r>
              <a:rPr lang="en-US" sz="2800" u="sng" dirty="0" smtClean="0"/>
              <a:t>nationwide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254950" y="1209838"/>
            <a:ext cx="50158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Adam Abernathy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Chris Galli</a:t>
            </a:r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3027584" y="1205337"/>
            <a:ext cx="28776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/>
              <a:t>Alex Jacques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Judy </a:t>
            </a:r>
            <a:r>
              <a:rPr lang="en-US" sz="2400" dirty="0" err="1" smtClean="0"/>
              <a:t>Pechmann</a:t>
            </a:r>
            <a:endParaRPr lang="en-US" sz="2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Joe Young</a:t>
            </a:r>
            <a:br>
              <a:rPr lang="en-US" sz="24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5991225" y="0"/>
            <a:ext cx="6304591" cy="2102629"/>
            <a:chOff x="5991225" y="0"/>
            <a:chExt cx="6304591" cy="21026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1225" y="0"/>
              <a:ext cx="6200775" cy="8191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43328" b="11888"/>
            <a:stretch/>
          </p:blipFill>
          <p:spPr>
            <a:xfrm>
              <a:off x="5998069" y="797916"/>
              <a:ext cx="6297747" cy="6498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004921" y="1456298"/>
              <a:ext cx="6244954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Providing services for others to </a:t>
              </a:r>
              <a:r>
                <a:rPr lang="en-US" i="1" dirty="0" smtClean="0"/>
                <a:t>use</a:t>
              </a:r>
              <a:endParaRPr lang="en-US" i="1" dirty="0" smtClean="0"/>
            </a:p>
            <a:p>
              <a:r>
                <a:rPr lang="en-US" dirty="0" smtClean="0"/>
                <a:t>NOAA monthly usage: 23 million requests; 108 billion data values</a:t>
              </a:r>
              <a:endParaRPr lang="en-US" dirty="0"/>
            </a:p>
          </p:txBody>
        </p:sp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/>
          <a:stretch/>
        </p:blipFill>
        <p:spPr>
          <a:xfrm>
            <a:off x="112541" y="2542065"/>
            <a:ext cx="6429486" cy="368456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9"/>
          <a:stretch/>
        </p:blipFill>
        <p:spPr>
          <a:xfrm>
            <a:off x="6987047" y="2503713"/>
            <a:ext cx="5006022" cy="40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3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672" y="129986"/>
            <a:ext cx="10515600" cy="464215"/>
          </a:xfrm>
        </p:spPr>
        <p:txBody>
          <a:bodyPr>
            <a:noAutofit/>
          </a:bodyPr>
          <a:lstStyle/>
          <a:p>
            <a:r>
              <a:rPr lang="en-US" sz="3200" b="1" u="sng" dirty="0" smtClean="0"/>
              <a:t>2017 publications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433" y="772297"/>
            <a:ext cx="11876567" cy="3184936"/>
          </a:xfrm>
        </p:spPr>
        <p:txBody>
          <a:bodyPr>
            <a:noAutofit/>
          </a:bodyPr>
          <a:lstStyle/>
          <a:p>
            <a:r>
              <a:rPr lang="en-US" sz="2200" dirty="0" smtClean="0"/>
              <a:t>McCorkle (M.S.)     </a:t>
            </a:r>
            <a:r>
              <a:rPr lang="en-US" sz="2200" i="1" dirty="0" smtClean="0">
                <a:solidFill>
                  <a:schemeClr val="bg1">
                    <a:lumMod val="65000"/>
                  </a:schemeClr>
                </a:solidFill>
              </a:rPr>
              <a:t>An </a:t>
            </a:r>
            <a:r>
              <a:rPr lang="en-US" sz="2200" i="1" dirty="0">
                <a:solidFill>
                  <a:schemeClr val="bg1">
                    <a:lumMod val="65000"/>
                  </a:schemeClr>
                </a:solidFill>
              </a:rPr>
              <a:t>Evaluation of the Experimental High-Resolution Rapid Refresh – </a:t>
            </a:r>
            <a:r>
              <a:rPr lang="en-US" sz="2200" i="1" u="sng" dirty="0" smtClean="0"/>
              <a:t>Alaska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sz="2200" dirty="0" err="1"/>
              <a:t>LeClair-Marzolf</a:t>
            </a:r>
            <a:r>
              <a:rPr lang="en-US" sz="2200" dirty="0"/>
              <a:t>+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200" cap="small" baseline="30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200" cap="small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Retrospective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and Ongoing Analyses of Aerosol Layers Using Laser </a:t>
            </a:r>
            <a:r>
              <a:rPr lang="en-US" sz="2200" u="sng" dirty="0" smtClean="0"/>
              <a:t>Ceilometers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. 		        Submitted to </a:t>
            </a:r>
            <a:r>
              <a:rPr lang="en-US" sz="2200" i="1" dirty="0" smtClean="0">
                <a:solidFill>
                  <a:schemeClr val="bg1">
                    <a:lumMod val="65000"/>
                  </a:schemeClr>
                </a:solidFill>
              </a:rPr>
              <a:t>Journal Atmospheric Oceanic Technology*</a:t>
            </a:r>
            <a:endParaRPr lang="en-US" sz="2200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200" dirty="0" smtClean="0"/>
              <a:t>Foster + 	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Constraining </a:t>
            </a:r>
            <a:r>
              <a:rPr lang="en-US" sz="2200" u="sng" dirty="0"/>
              <a:t>methane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 emissions in Utah’s Uintah 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Basin. Submitted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to </a:t>
            </a:r>
            <a:r>
              <a:rPr lang="en-US" sz="2200" i="1" dirty="0">
                <a:solidFill>
                  <a:schemeClr val="bg1">
                    <a:lumMod val="65000"/>
                  </a:schemeClr>
                </a:solidFill>
              </a:rPr>
              <a:t>J. Geophys. Res. </a:t>
            </a:r>
            <a:r>
              <a:rPr lang="en-US" sz="2200" i="1" dirty="0"/>
              <a:t>Atmos</a:t>
            </a:r>
            <a:r>
              <a:rPr lang="en-US" sz="2200" dirty="0"/>
              <a:t>.</a:t>
            </a:r>
          </a:p>
          <a:p>
            <a:r>
              <a:rPr lang="en-US" sz="2200" dirty="0" smtClean="0"/>
              <a:t>Blaylock + 	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Cloud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archiving &amp;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200" u="sng" dirty="0"/>
              <a:t>data mining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of High Resolution Rapid Refresh Model Output. 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			</a:t>
            </a:r>
            <a:r>
              <a:rPr lang="en-US" sz="2200" i="1" dirty="0" smtClean="0">
                <a:solidFill>
                  <a:schemeClr val="bg1">
                    <a:lumMod val="65000"/>
                  </a:schemeClr>
                </a:solidFill>
              </a:rPr>
              <a:t>Computers </a:t>
            </a:r>
            <a:r>
              <a:rPr lang="en-US" sz="2200" i="1" dirty="0">
                <a:solidFill>
                  <a:schemeClr val="bg1">
                    <a:lumMod val="65000"/>
                  </a:schemeClr>
                </a:solidFill>
              </a:rPr>
              <a:t>&amp;</a:t>
            </a:r>
            <a:r>
              <a:rPr lang="en-US" sz="2200" i="1" dirty="0" smtClean="0">
                <a:solidFill>
                  <a:schemeClr val="bg1">
                    <a:lumMod val="65000"/>
                  </a:schemeClr>
                </a:solidFill>
              </a:rPr>
              <a:t> Geosciences</a:t>
            </a:r>
            <a:endParaRPr lang="en-US" sz="2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200" dirty="0" smtClean="0"/>
              <a:t>Jacques + 	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Tracking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Mesoscale Pressure Perturbations Using the </a:t>
            </a:r>
            <a:r>
              <a:rPr lang="en-US" sz="2200" u="sng" dirty="0" err="1"/>
              <a:t>USArray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 Transportable Array. 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		</a:t>
            </a:r>
            <a:r>
              <a:rPr lang="en-US" sz="2200" i="1" dirty="0" smtClean="0">
                <a:solidFill>
                  <a:schemeClr val="bg1">
                    <a:lumMod val="65000"/>
                  </a:schemeClr>
                </a:solidFill>
              </a:rPr>
              <a:t>Mon</a:t>
            </a:r>
            <a:r>
              <a:rPr lang="en-US" sz="2200" i="1" dirty="0">
                <a:solidFill>
                  <a:schemeClr val="bg1">
                    <a:lumMod val="65000"/>
                  </a:schemeClr>
                </a:solidFill>
              </a:rPr>
              <a:t>. Wea. </a:t>
            </a:r>
            <a:r>
              <a:rPr lang="en-US" sz="2200" i="1" dirty="0" smtClean="0">
                <a:solidFill>
                  <a:schemeClr val="bg1">
                    <a:lumMod val="65000"/>
                  </a:schemeClr>
                </a:solidFill>
              </a:rPr>
              <a:t>Rev.</a:t>
            </a:r>
          </a:p>
          <a:p>
            <a:r>
              <a:rPr lang="en-US" sz="2200" dirty="0" smtClean="0"/>
              <a:t>Crosman + 	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Novel Approach for Monitoring </a:t>
            </a:r>
            <a:r>
              <a:rPr lang="en-US" sz="2200" u="sng" dirty="0"/>
              <a:t>Vertical Profiles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of Boundary-Layer 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Pollutants. </a:t>
            </a:r>
            <a:r>
              <a:rPr lang="en-US" sz="2200" i="1" dirty="0" smtClean="0">
                <a:solidFill>
                  <a:schemeClr val="bg1">
                    <a:lumMod val="65000"/>
                  </a:schemeClr>
                </a:solidFill>
              </a:rPr>
              <a:t>Atmos. 		Pollution Res.</a:t>
            </a:r>
          </a:p>
          <a:p>
            <a:r>
              <a:rPr lang="en-US" sz="2200" dirty="0" smtClean="0"/>
              <a:t>Crosman + 	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Evaluation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of the Multi-Scale 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Ultra-High Resolution analysis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of </a:t>
            </a:r>
            <a:r>
              <a:rPr lang="en-US" sz="2200" u="sng" dirty="0"/>
              <a:t>lake surface</a:t>
            </a:r>
            <a:r>
              <a:rPr lang="en-US" sz="2200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			temperature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2200" i="1" dirty="0">
                <a:solidFill>
                  <a:schemeClr val="bg1">
                    <a:lumMod val="65000"/>
                  </a:schemeClr>
                </a:solidFill>
              </a:rPr>
              <a:t>Remote </a:t>
            </a:r>
            <a:r>
              <a:rPr lang="en-US" sz="2200" i="1" dirty="0" smtClean="0">
                <a:solidFill>
                  <a:schemeClr val="bg1">
                    <a:lumMod val="65000"/>
                  </a:schemeClr>
                </a:solidFill>
              </a:rPr>
              <a:t>Sensing</a:t>
            </a:r>
            <a:endParaRPr lang="en-US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200" dirty="0" smtClean="0"/>
              <a:t>Foster +   	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Simulations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of a </a:t>
            </a:r>
            <a:r>
              <a:rPr lang="en-US" sz="2200" u="sng" dirty="0"/>
              <a:t>Cold-Air Pool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in Utah’s Salt Lake 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Valley. </a:t>
            </a:r>
            <a:r>
              <a:rPr lang="en-US" sz="2200" i="1" dirty="0" smtClean="0">
                <a:solidFill>
                  <a:schemeClr val="bg1">
                    <a:lumMod val="65000"/>
                  </a:schemeClr>
                </a:solidFill>
              </a:rPr>
              <a:t>Boundary </a:t>
            </a:r>
            <a:r>
              <a:rPr lang="en-US" sz="2200" i="1" dirty="0">
                <a:solidFill>
                  <a:schemeClr val="bg1">
                    <a:lumMod val="65000"/>
                  </a:schemeClr>
                </a:solidFill>
              </a:rPr>
              <a:t>Layer </a:t>
            </a:r>
            <a:r>
              <a:rPr lang="en-US" sz="2200" i="1" dirty="0" smtClean="0">
                <a:solidFill>
                  <a:schemeClr val="bg1">
                    <a:lumMod val="65000"/>
                  </a:schemeClr>
                </a:solidFill>
              </a:rPr>
              <a:t>Meteorology</a:t>
            </a:r>
            <a:r>
              <a:rPr lang="en-US" sz="2200" dirty="0" smtClean="0"/>
              <a:t> </a:t>
            </a:r>
            <a:endParaRPr lang="en-US" sz="2200" dirty="0"/>
          </a:p>
          <a:p>
            <a:r>
              <a:rPr lang="en-US" sz="2200" dirty="0" smtClean="0"/>
              <a:t>Crosman + 	</a:t>
            </a:r>
            <a:r>
              <a:rPr lang="en-US" sz="2200" u="sng" dirty="0" smtClean="0"/>
              <a:t>Large-eddy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simulations of a Salt Lake Valley cold-air pool. </a:t>
            </a:r>
            <a:r>
              <a:rPr lang="en-US" sz="2200" i="1" dirty="0">
                <a:solidFill>
                  <a:schemeClr val="bg1">
                    <a:lumMod val="65000"/>
                  </a:schemeClr>
                </a:solidFill>
              </a:rPr>
              <a:t>Atmospheric </a:t>
            </a:r>
            <a:r>
              <a:rPr lang="en-US" sz="2200" i="1" dirty="0" smtClean="0">
                <a:solidFill>
                  <a:schemeClr val="bg1">
                    <a:lumMod val="65000"/>
                  </a:schemeClr>
                </a:solidFill>
              </a:rPr>
              <a:t>Research</a:t>
            </a:r>
            <a:endParaRPr lang="en-US" sz="22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61" y="0"/>
            <a:ext cx="10515600" cy="111063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Looking Ahead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90" y="1044333"/>
            <a:ext cx="6409849" cy="4351338"/>
          </a:xfrm>
        </p:spPr>
        <p:txBody>
          <a:bodyPr>
            <a:noAutofit/>
          </a:bodyPr>
          <a:lstStyle/>
          <a:p>
            <a:r>
              <a:rPr lang="en-US" sz="2000" dirty="0"/>
              <a:t>Funding for National </a:t>
            </a:r>
            <a:r>
              <a:rPr lang="en-US" sz="2000" dirty="0" err="1"/>
              <a:t>Mesonet</a:t>
            </a:r>
            <a:r>
              <a:rPr lang="en-US" sz="2000" dirty="0"/>
              <a:t> Program </a:t>
            </a:r>
            <a:r>
              <a:rPr lang="en-US" sz="2000" dirty="0" smtClean="0"/>
              <a:t>projected for </a:t>
            </a:r>
            <a:r>
              <a:rPr lang="en-US" sz="2000" dirty="0"/>
              <a:t>next </a:t>
            </a:r>
            <a:r>
              <a:rPr lang="en-US" sz="2000" dirty="0" smtClean="0"/>
              <a:t>2+ years</a:t>
            </a:r>
          </a:p>
          <a:p>
            <a:r>
              <a:rPr lang="en-US" sz="2000" dirty="0" smtClean="0"/>
              <a:t>Chris Foster: Uintah </a:t>
            </a:r>
            <a:r>
              <a:rPr lang="en-US" sz="2000" dirty="0"/>
              <a:t>Basin Greenhouse Gas Study </a:t>
            </a:r>
            <a:r>
              <a:rPr lang="en-US" sz="2000" dirty="0" smtClean="0"/>
              <a:t>(PI </a:t>
            </a:r>
            <a:r>
              <a:rPr lang="en-US" sz="2000" dirty="0"/>
              <a:t>J. Lin, </a:t>
            </a:r>
            <a:r>
              <a:rPr lang="en-US" sz="2000" dirty="0" smtClean="0"/>
              <a:t>NOAA)</a:t>
            </a:r>
          </a:p>
          <a:p>
            <a:r>
              <a:rPr lang="en-US" sz="2000" dirty="0"/>
              <a:t>Brian Blaylock &amp; Taylor </a:t>
            </a:r>
            <a:r>
              <a:rPr lang="en-US" sz="2000" dirty="0" smtClean="0"/>
              <a:t>McCorkle: Assessment </a:t>
            </a:r>
            <a:r>
              <a:rPr lang="en-US" sz="2000" dirty="0"/>
              <a:t>of HRRR Model Forecasts of Convective Outflows in the Fire </a:t>
            </a:r>
            <a:r>
              <a:rPr lang="en-US" sz="2000" dirty="0" smtClean="0"/>
              <a:t>Environment (JFSP)</a:t>
            </a:r>
          </a:p>
          <a:p>
            <a:r>
              <a:rPr lang="en-US" sz="2000" dirty="0"/>
              <a:t>Kevin Craft: Impact of Variations in Playa Surface </a:t>
            </a:r>
            <a:r>
              <a:rPr lang="en-US" sz="2000" dirty="0" smtClean="0"/>
              <a:t>Albedo (PI </a:t>
            </a:r>
            <a:r>
              <a:rPr lang="en-US" sz="2000" dirty="0"/>
              <a:t>Bowen, NSF)</a:t>
            </a:r>
          </a:p>
          <a:p>
            <a:r>
              <a:rPr lang="en-US" sz="2000" dirty="0" smtClean="0"/>
              <a:t>Mike </a:t>
            </a:r>
            <a:r>
              <a:rPr lang="en-US" sz="2000" dirty="0" err="1" smtClean="0"/>
              <a:t>Wessler</a:t>
            </a:r>
            <a:r>
              <a:rPr lang="en-US" sz="2000" dirty="0"/>
              <a:t>: Examining Frontal Passages in Complex </a:t>
            </a:r>
            <a:r>
              <a:rPr lang="en-US" sz="2000" dirty="0" smtClean="0"/>
              <a:t>Terrain (NMP)</a:t>
            </a:r>
          </a:p>
          <a:p>
            <a:r>
              <a:rPr lang="en-US" sz="2000" dirty="0" smtClean="0"/>
              <a:t>Big data (NSF, PI Li)</a:t>
            </a:r>
          </a:p>
          <a:p>
            <a:r>
              <a:rPr lang="en-US" sz="2000" dirty="0" smtClean="0"/>
              <a:t>Childhood asthma study (NIH, PI Sward)</a:t>
            </a:r>
          </a:p>
          <a:p>
            <a:r>
              <a:rPr lang="en-US" sz="2000" i="1" dirty="0" smtClean="0"/>
              <a:t>Future air quality field study(s)? Summer ozone/wildfire and/or winter particulate cold-air pools?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162800" y="-980839"/>
            <a:ext cx="5399314" cy="3691382"/>
            <a:chOff x="7162800" y="-980839"/>
            <a:chExt cx="5399314" cy="36913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4" t="1543" r="1088" b="2800"/>
            <a:stretch/>
          </p:blipFill>
          <p:spPr>
            <a:xfrm rot="1705936">
              <a:off x="7466098" y="-980839"/>
              <a:ext cx="4323867" cy="278420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162800" y="816429"/>
              <a:ext cx="5399314" cy="1894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784772" y="729342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Josh Newcomb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39000" y="2024742"/>
            <a:ext cx="5377543" cy="4125686"/>
            <a:chOff x="7501528" y="1077685"/>
            <a:chExt cx="4951729" cy="37582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528" y="1077685"/>
              <a:ext cx="4244491" cy="375824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014857" y="3679371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Brian Blaylock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598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38657" y="5344885"/>
            <a:ext cx="2136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Mike </a:t>
            </a:r>
            <a:r>
              <a:rPr lang="en-US" sz="2800" dirty="0" err="1" smtClean="0"/>
              <a:t>Wessler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80" y="81230"/>
            <a:ext cx="8903108" cy="6677331"/>
          </a:xfrm>
        </p:spPr>
      </p:pic>
    </p:spTree>
    <p:extLst>
      <p:ext uri="{BB962C8B-B14F-4D97-AF65-F5344CB8AC3E}">
        <p14:creationId xmlns:p14="http://schemas.microsoft.com/office/powerpoint/2010/main" val="167026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3089</TotalTime>
  <Words>286</Words>
  <Application>Microsoft Office PowerPoint</Application>
  <PresentationFormat>Widescreen</PresentationFormat>
  <Paragraphs>42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John Horel (31 yrs) &amp; Erik Crosman (14 yrs)  Research Group</vt:lpstr>
      <vt:lpstr>What we do: foster access &amp; analyze environmental information locally</vt:lpstr>
      <vt:lpstr>R&amp;D to access, archive, and distribute environmental observations nationwide  </vt:lpstr>
      <vt:lpstr>2017 publications</vt:lpstr>
      <vt:lpstr>Looking Ahead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R&amp;D to access, archive, and distribute environmental observations</dc:title>
  <dc:creator>john horel</dc:creator>
  <cp:lastModifiedBy>john horel</cp:lastModifiedBy>
  <cp:revision>80</cp:revision>
  <dcterms:created xsi:type="dcterms:W3CDTF">2015-08-18T13:41:57Z</dcterms:created>
  <dcterms:modified xsi:type="dcterms:W3CDTF">2017-08-23T18:12:26Z</dcterms:modified>
</cp:coreProperties>
</file>