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59" r:id="rId3"/>
    <p:sldId id="257" r:id="rId4"/>
    <p:sldId id="256" r:id="rId5"/>
    <p:sldId id="262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4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745A0-C52F-4A38-8997-9F9F25FE926C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D6063-FF7F-405E-8B10-89967841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4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6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4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73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76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75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35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00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44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66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5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57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46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12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4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67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1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4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96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EDAB-F918-4F9C-A9D2-2E6A84D389FA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CA9FE-46E8-4644-9852-A7CFA6630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B20B5-89E8-425A-9C5A-226B3E3E0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852BB-8444-4522-9C6C-404E769703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7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meso1.chpc.utah.edu/mesowest_overview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0194" y="368485"/>
            <a:ext cx="10515600" cy="4189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John Horel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0194" y="947281"/>
            <a:ext cx="5363851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Originally from Eureka, CA</a:t>
            </a:r>
          </a:p>
          <a:p>
            <a:r>
              <a:rPr lang="en-US" sz="2400" dirty="0" smtClean="0"/>
              <a:t>San Jose State, University of Washington, Scripps Institution of Oceanography</a:t>
            </a:r>
          </a:p>
          <a:p>
            <a:r>
              <a:rPr lang="en-US" sz="2400" dirty="0" smtClean="0"/>
              <a:t>31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year at the U/U</a:t>
            </a:r>
          </a:p>
          <a:p>
            <a:r>
              <a:rPr lang="en-US" sz="2400" dirty="0" smtClean="0"/>
              <a:t>8 children, 2 grandchildren</a:t>
            </a:r>
          </a:p>
          <a:p>
            <a:r>
              <a:rPr lang="en-US" sz="2400" dirty="0" smtClean="0"/>
              <a:t>Live in </a:t>
            </a:r>
            <a:r>
              <a:rPr lang="en-US" sz="2400" dirty="0" err="1" smtClean="0"/>
              <a:t>SugarHouse</a:t>
            </a:r>
            <a:endParaRPr lang="en-US" sz="2400" dirty="0"/>
          </a:p>
          <a:p>
            <a:r>
              <a:rPr lang="en-US" sz="2400" dirty="0" smtClean="0"/>
              <a:t>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home in </a:t>
            </a:r>
            <a:r>
              <a:rPr lang="en-US" sz="2400" dirty="0" err="1" smtClean="0"/>
              <a:t>Orderville</a:t>
            </a:r>
            <a:r>
              <a:rPr lang="en-US" sz="2400" dirty="0" smtClean="0"/>
              <a:t>, southwestern Utah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474" y="0"/>
            <a:ext cx="3505526" cy="2629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55" y="12303"/>
            <a:ext cx="2719984" cy="3626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539" y="1645199"/>
            <a:ext cx="3505526" cy="2629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02" y="4846818"/>
            <a:ext cx="3557453" cy="2005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6819"/>
            <a:ext cx="2673903" cy="2005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474" y="4228855"/>
            <a:ext cx="3505526" cy="26291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3268" y="3941916"/>
            <a:ext cx="3613399" cy="27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2527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Erik </a:t>
            </a:r>
            <a:r>
              <a:rPr lang="en-US" dirty="0" err="1" smtClean="0"/>
              <a:t>Crosman</a:t>
            </a:r>
            <a:r>
              <a:rPr lang="en-US" dirty="0" smtClean="0"/>
              <a:t>, Assistant Research Professor</a:t>
            </a:r>
          </a:p>
          <a:p>
            <a:r>
              <a:rPr lang="en-US" dirty="0" smtClean="0"/>
              <a:t>Nola </a:t>
            </a:r>
            <a:r>
              <a:rPr lang="en-US" dirty="0" err="1" smtClean="0"/>
              <a:t>Lucke</a:t>
            </a:r>
            <a:r>
              <a:rPr lang="en-US" dirty="0" smtClean="0"/>
              <a:t>, Program Manager</a:t>
            </a:r>
          </a:p>
          <a:p>
            <a:r>
              <a:rPr lang="en-US" dirty="0" smtClean="0"/>
              <a:t>Six researchers, 6 graduate students, 3 undergraduates</a:t>
            </a:r>
          </a:p>
          <a:p>
            <a:r>
              <a:rPr lang="en-US" dirty="0" smtClean="0"/>
              <a:t>$6+ </a:t>
            </a:r>
            <a:r>
              <a:rPr lang="en-US" dirty="0" smtClean="0"/>
              <a:t>million in research funding during past 10 years from federal and state agencies and commercial firms</a:t>
            </a:r>
          </a:p>
          <a:p>
            <a:r>
              <a:rPr lang="en-US" dirty="0" smtClean="0"/>
              <a:t>Ten research papers published or submitted in past two years</a:t>
            </a:r>
          </a:p>
          <a:p>
            <a:r>
              <a:rPr lang="en-US" dirty="0" smtClean="0">
                <a:hlinkClick r:id="rId2"/>
              </a:rPr>
              <a:t>http://meso1.chpc.utah.edu/mesowest_overview/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87127" y="1690688"/>
            <a:ext cx="502527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 smtClean="0"/>
              <a:t>Focus: </a:t>
            </a:r>
          </a:p>
          <a:p>
            <a:r>
              <a:rPr lang="en-US" sz="2600" dirty="0"/>
              <a:t>basic research  on weather processes in complex terrain </a:t>
            </a:r>
          </a:p>
          <a:p>
            <a:r>
              <a:rPr lang="en-US" sz="2600" dirty="0" smtClean="0"/>
              <a:t>applied R&amp;D relevant to diverse societal needs</a:t>
            </a:r>
          </a:p>
          <a:p>
            <a:r>
              <a:rPr lang="en-US" sz="2600" dirty="0" smtClean="0"/>
              <a:t>improve </a:t>
            </a:r>
            <a:r>
              <a:rPr lang="en-US" sz="2600" dirty="0"/>
              <a:t>access </a:t>
            </a:r>
            <a:r>
              <a:rPr lang="en-US" sz="2600" dirty="0" smtClean="0"/>
              <a:t>and </a:t>
            </a:r>
            <a:r>
              <a:rPr lang="en-US" sz="2600" dirty="0"/>
              <a:t>visualization of environmental </a:t>
            </a:r>
            <a:r>
              <a:rPr lang="en-US" sz="2600" dirty="0" smtClean="0"/>
              <a:t>information</a:t>
            </a:r>
          </a:p>
          <a:p>
            <a:r>
              <a:rPr lang="en-US" sz="2600" dirty="0" smtClean="0"/>
              <a:t>enhance </a:t>
            </a:r>
            <a:r>
              <a:rPr lang="en-US" sz="2600" dirty="0"/>
              <a:t>understanding of weather on air quality and public </a:t>
            </a:r>
            <a:r>
              <a:rPr lang="en-US" sz="2600" dirty="0" smtClean="0"/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40646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3893" y="320729"/>
            <a:ext cx="5671502" cy="1325563"/>
          </a:xfrm>
        </p:spPr>
        <p:txBody>
          <a:bodyPr>
            <a:no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oftware R&amp;D to access, archive, and distribute environmental observations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1225" y="4318198"/>
            <a:ext cx="6111710" cy="582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0"/>
            <a:ext cx="6200775" cy="819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877938"/>
            <a:ext cx="6200775" cy="2202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395" y="3219265"/>
            <a:ext cx="6200775" cy="962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225" y="5037543"/>
            <a:ext cx="6172432" cy="699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5395" y="5756888"/>
            <a:ext cx="6111709" cy="549644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379580" y="1530427"/>
            <a:ext cx="50158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Xia Dong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Chris Galli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Alex Jacques</a:t>
            </a:r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3133" y="6326231"/>
            <a:ext cx="6208231" cy="5238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24850" t="30059" r="41153" b="29588"/>
          <a:stretch/>
        </p:blipFill>
        <p:spPr>
          <a:xfrm>
            <a:off x="50486" y="2572930"/>
            <a:ext cx="4199254" cy="29855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998" t="8249" r="53032" b="85812"/>
          <a:stretch/>
        </p:blipFill>
        <p:spPr>
          <a:xfrm>
            <a:off x="231757" y="2276038"/>
            <a:ext cx="3836711" cy="2968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80289" t="14754" r="623" b="47910"/>
          <a:stretch/>
        </p:blipFill>
        <p:spPr>
          <a:xfrm>
            <a:off x="4230993" y="2571358"/>
            <a:ext cx="1760232" cy="2915042"/>
          </a:xfrm>
          <a:prstGeom prst="rect">
            <a:avLst/>
          </a:prstGeom>
        </p:spPr>
      </p:pic>
      <p:sp>
        <p:nvSpPr>
          <p:cNvPr id="20" name="Title 3"/>
          <p:cNvSpPr txBox="1">
            <a:spLocks/>
          </p:cNvSpPr>
          <p:nvPr/>
        </p:nvSpPr>
        <p:spPr>
          <a:xfrm>
            <a:off x="3048937" y="1365463"/>
            <a:ext cx="50158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Kevin Nelson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Judy </a:t>
            </a:r>
            <a:r>
              <a:rPr lang="en-US" sz="2400" dirty="0" err="1" smtClean="0"/>
              <a:t>Pechmann</a:t>
            </a:r>
            <a:endParaRPr lang="en-US" sz="2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 smtClean="0"/>
              <a:t>Joe Young</a:t>
            </a:r>
            <a:br>
              <a:rPr lang="en-US" sz="24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231757" y="5756888"/>
            <a:ext cx="56034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MesoWest</a:t>
            </a:r>
            <a:r>
              <a:rPr lang="en-US" sz="2400" dirty="0" smtClean="0"/>
              <a:t>: R&amp;D</a:t>
            </a:r>
          </a:p>
          <a:p>
            <a:r>
              <a:rPr lang="en-US" sz="2400" dirty="0" smtClean="0"/>
              <a:t>Synoptic: Commercial applications</a:t>
            </a:r>
            <a:br>
              <a:rPr lang="en-US" sz="24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777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0767" y="267891"/>
            <a:ext cx="11067068" cy="58935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Graduate Students: Current Research Projects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" name="201105240000_201105250800_ID_Rada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" y="3386008"/>
            <a:ext cx="9820656" cy="3273552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906152" y="562570"/>
            <a:ext cx="5178457" cy="5197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sz="2000" dirty="0" smtClean="0">
              <a:latin typeface="Calibri" pitchFamily="34" charset="0"/>
            </a:endParaRPr>
          </a:p>
          <a:p>
            <a:pPr lvl="1">
              <a:defRPr/>
            </a:pPr>
            <a:r>
              <a:rPr lang="en-US" sz="2000" dirty="0">
                <a:latin typeface="Calibri" pitchFamily="34" charset="0"/>
              </a:rPr>
              <a:t>Brian </a:t>
            </a:r>
            <a:r>
              <a:rPr lang="en-US" sz="2000" dirty="0" smtClean="0">
                <a:latin typeface="Calibri" pitchFamily="34" charset="0"/>
              </a:rPr>
              <a:t>Blaylock &amp; Ansley Long: </a:t>
            </a:r>
            <a:r>
              <a:rPr lang="en-US" sz="2000" dirty="0">
                <a:latin typeface="Calibri" pitchFamily="34" charset="0"/>
              </a:rPr>
              <a:t>The Uintah Basin Greenhouse Gas Study (lead PI J. Lin, </a:t>
            </a:r>
            <a:r>
              <a:rPr lang="en-US" sz="2000" dirty="0" smtClean="0">
                <a:latin typeface="Calibri" pitchFamily="34" charset="0"/>
              </a:rPr>
              <a:t>NOAA); </a:t>
            </a:r>
            <a:r>
              <a:rPr lang="en-US" sz="2000" dirty="0" smtClean="0">
                <a:latin typeface="Calibri" pitchFamily="34" charset="0"/>
              </a:rPr>
              <a:t>2015 </a:t>
            </a:r>
            <a:r>
              <a:rPr lang="en-US" sz="2000" dirty="0" smtClean="0">
                <a:latin typeface="Calibri" pitchFamily="34" charset="0"/>
              </a:rPr>
              <a:t>Great Salt Lake Summer Ozone Study (Utah DAQ)</a:t>
            </a:r>
          </a:p>
          <a:p>
            <a:pPr lvl="1">
              <a:defRPr/>
            </a:pPr>
            <a:endParaRPr lang="en-US" sz="2000" dirty="0" smtClean="0">
              <a:latin typeface="Calibri" pitchFamily="34" charset="0"/>
            </a:endParaRPr>
          </a:p>
          <a:p>
            <a:pPr lvl="1">
              <a:defRPr/>
            </a:pPr>
            <a:r>
              <a:rPr lang="en-US" sz="2000" dirty="0" smtClean="0">
                <a:latin typeface="Calibri" pitchFamily="34" charset="0"/>
              </a:rPr>
              <a:t>2015-2016 new students: Taylor McCorkle and Dillon Ulrich (NSF big data)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522243" name="Rectangle 3"/>
          <p:cNvSpPr>
            <a:spLocks noGrp="1" noChangeArrowheads="1"/>
          </p:cNvSpPr>
          <p:nvPr>
            <p:ph idx="1"/>
          </p:nvPr>
        </p:nvSpPr>
        <p:spPr>
          <a:xfrm>
            <a:off x="193509" y="857250"/>
            <a:ext cx="5712643" cy="5197078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2000" dirty="0" smtClean="0">
                <a:latin typeface="Calibri" pitchFamily="34" charset="0"/>
              </a:rPr>
              <a:t>Alex Jacques: </a:t>
            </a:r>
            <a:r>
              <a:rPr lang="en-US" sz="2000" dirty="0">
                <a:latin typeface="Calibri" pitchFamily="34" charset="0"/>
              </a:rPr>
              <a:t>Perturbation Pressure Variations </a:t>
            </a:r>
            <a:r>
              <a:rPr lang="en-US" sz="2000" dirty="0" smtClean="0">
                <a:latin typeface="Calibri" pitchFamily="34" charset="0"/>
              </a:rPr>
              <a:t>(NSF)</a:t>
            </a:r>
          </a:p>
          <a:p>
            <a:pPr marL="457200" lvl="1" indent="0">
              <a:buNone/>
              <a:defRPr/>
            </a:pPr>
            <a:endParaRPr lang="en-US" sz="2000" dirty="0">
              <a:latin typeface="Calibri" pitchFamily="34" charset="0"/>
            </a:endParaRPr>
          </a:p>
          <a:p>
            <a:pPr lvl="1">
              <a:defRPr/>
            </a:pPr>
            <a:r>
              <a:rPr lang="en-US" sz="2000" dirty="0" smtClean="0">
                <a:latin typeface="Calibri" pitchFamily="34" charset="0"/>
              </a:rPr>
              <a:t>Chris Foster: </a:t>
            </a:r>
            <a:r>
              <a:rPr lang="en-US" sz="2000" dirty="0">
                <a:latin typeface="Calibri" pitchFamily="34" charset="0"/>
              </a:rPr>
              <a:t>Improve Air Quality Modeling </a:t>
            </a:r>
            <a:r>
              <a:rPr lang="en-US" sz="2000" dirty="0" smtClean="0">
                <a:latin typeface="Calibri" pitchFamily="34" charset="0"/>
              </a:rPr>
              <a:t>(Utah DAQ)</a:t>
            </a:r>
          </a:p>
          <a:p>
            <a:pPr marL="457200" lvl="1" indent="0">
              <a:buNone/>
              <a:defRPr/>
            </a:pPr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8623"/>
            <a:ext cx="6570482" cy="666929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>
                  <a:glow rad="152400">
                    <a:schemeClr val="bg1">
                      <a:alpha val="25000"/>
                    </a:schemeClr>
                  </a:glow>
                </a:effectLst>
                <a:latin typeface="Tw Cen MT" panose="020B0602020104020603" pitchFamily="34" charset="0"/>
              </a:rPr>
              <a:t>Great </a:t>
            </a:r>
            <a:r>
              <a:rPr lang="en-US" sz="3200" dirty="0">
                <a:effectLst>
                  <a:glow rad="152400">
                    <a:schemeClr val="bg1">
                      <a:alpha val="25000"/>
                    </a:schemeClr>
                  </a:glow>
                </a:effectLst>
                <a:latin typeface="Tw Cen MT" panose="020B0602020104020603" pitchFamily="34" charset="0"/>
              </a:rPr>
              <a:t>Salt Lake </a:t>
            </a:r>
            <a:r>
              <a:rPr lang="en-US" sz="3200" dirty="0" smtClean="0">
                <a:effectLst>
                  <a:glow rad="152400">
                    <a:schemeClr val="bg1">
                      <a:alpha val="25000"/>
                    </a:schemeClr>
                  </a:glow>
                </a:effectLst>
                <a:latin typeface="Tw Cen MT" panose="020B0602020104020603" pitchFamily="34" charset="0"/>
              </a:rPr>
              <a:t>Summer Ozone </a:t>
            </a:r>
            <a:r>
              <a:rPr lang="en-US" sz="3200" dirty="0">
                <a:effectLst>
                  <a:glow rad="152400">
                    <a:schemeClr val="bg1">
                      <a:alpha val="25000"/>
                    </a:schemeClr>
                  </a:glow>
                </a:effectLst>
                <a:latin typeface="Tw Cen MT" panose="020B0602020104020603" pitchFamily="34" charset="0"/>
              </a:rPr>
              <a:t>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441" y="1559563"/>
            <a:ext cx="1793829" cy="23908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7457" y="122549"/>
            <a:ext cx="5731045" cy="742950"/>
            <a:chOff x="-2066177" y="6048986"/>
            <a:chExt cx="5731045" cy="7429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066177" y="6048986"/>
              <a:ext cx="742950" cy="7429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/>
            <a:srcRect b="17138"/>
            <a:stretch/>
          </p:blipFill>
          <p:spPr>
            <a:xfrm>
              <a:off x="-465977" y="6060531"/>
              <a:ext cx="638175" cy="7261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823" y="6051219"/>
              <a:ext cx="778045" cy="73848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1322" y="6135259"/>
              <a:ext cx="1548994" cy="57666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30" y="4663020"/>
            <a:ext cx="4172344" cy="305302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3691831"/>
            <a:ext cx="5431657" cy="3166169"/>
            <a:chOff x="714132" y="1501580"/>
            <a:chExt cx="5919379" cy="34323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32" y="1625552"/>
              <a:ext cx="5733962" cy="328524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35082" y="1501580"/>
              <a:ext cx="1298429" cy="1637274"/>
            </a:xfrm>
            <a:prstGeom prst="rect">
              <a:avLst/>
            </a:prstGeom>
          </p:spPr>
        </p:pic>
        <p:pic>
          <p:nvPicPr>
            <p:cNvPr id="15" name="Picture 14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132" y="4051390"/>
              <a:ext cx="938728" cy="882532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6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57525" y="2931676"/>
              <a:ext cx="675533" cy="644042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512" y="1600854"/>
              <a:ext cx="883790" cy="719363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76296" y="3806188"/>
            <a:ext cx="3515703" cy="30920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53426" y="4176074"/>
            <a:ext cx="2208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Ozone spikes aloft when crossing lake breeze front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5009" y="0"/>
            <a:ext cx="5490516" cy="2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8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215</Words>
  <Application>Microsoft Office PowerPoint</Application>
  <PresentationFormat>Widescreen</PresentationFormat>
  <Paragraphs>41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Tw Cen MT</vt:lpstr>
      <vt:lpstr>Office Theme</vt:lpstr>
      <vt:lpstr>1_Office Theme</vt:lpstr>
      <vt:lpstr>John Horel</vt:lpstr>
      <vt:lpstr>Research Group</vt:lpstr>
      <vt:lpstr>Software R&amp;D to access, archive, and distribute environmental observations  </vt:lpstr>
      <vt:lpstr>Graduate Students: Current Research Projects</vt:lpstr>
      <vt:lpstr>Great Salt Lake Summer Ozone Study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R&amp;D to access, archive, and distribute environmental observations</dc:title>
  <dc:creator>john horel</dc:creator>
  <cp:lastModifiedBy>john horel</cp:lastModifiedBy>
  <cp:revision>21</cp:revision>
  <dcterms:created xsi:type="dcterms:W3CDTF">2015-08-18T13:41:57Z</dcterms:created>
  <dcterms:modified xsi:type="dcterms:W3CDTF">2015-08-21T17:12:06Z</dcterms:modified>
</cp:coreProperties>
</file>