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94" r:id="rId2"/>
    <p:sldId id="296" r:id="rId3"/>
    <p:sldId id="303" r:id="rId4"/>
    <p:sldId id="304" r:id="rId5"/>
    <p:sldId id="311" r:id="rId6"/>
    <p:sldId id="329" r:id="rId7"/>
    <p:sldId id="333" r:id="rId8"/>
    <p:sldId id="338" r:id="rId9"/>
    <p:sldId id="332" r:id="rId10"/>
    <p:sldId id="339" r:id="rId11"/>
    <p:sldId id="260" r:id="rId12"/>
    <p:sldId id="334" r:id="rId13"/>
    <p:sldId id="331" r:id="rId14"/>
    <p:sldId id="340" r:id="rId15"/>
    <p:sldId id="265" r:id="rId16"/>
    <p:sldId id="267" r:id="rId17"/>
    <p:sldId id="268" r:id="rId18"/>
    <p:sldId id="275" r:id="rId19"/>
    <p:sldId id="286" r:id="rId20"/>
    <p:sldId id="335" r:id="rId21"/>
    <p:sldId id="322" r:id="rId22"/>
    <p:sldId id="336" r:id="rId23"/>
    <p:sldId id="326" r:id="rId24"/>
    <p:sldId id="327" r:id="rId25"/>
    <p:sldId id="33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61" autoAdjust="0"/>
  </p:normalViewPr>
  <p:slideViewPr>
    <p:cSldViewPr snapToGrid="0" snapToObjects="1">
      <p:cViewPr>
        <p:scale>
          <a:sx n="125" d="100"/>
          <a:sy n="125" d="100"/>
        </p:scale>
        <p:origin x="-296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E14B5-7A7F-BD43-B30E-655830A733A6}" type="datetimeFigureOut">
              <a:rPr lang="en-US" smtClean="0"/>
              <a:t>5/24/16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DB008-49F4-C646-B947-D250394A8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15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Okay </a:t>
            </a:r>
            <a:r>
              <a:rPr lang="en-US" dirty="0" err="1" smtClean="0"/>
              <a:t>bawss</a:t>
            </a:r>
            <a:r>
              <a:rPr lang="en-US" dirty="0" smtClean="0"/>
              <a:t>, it is</a:t>
            </a:r>
            <a:r>
              <a:rPr lang="en-US" baseline="0" dirty="0" smtClean="0"/>
              <a:t> a joke.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DB008-49F4-C646-B947-D250394A89E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9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ED1A-1599-3546-93A0-D3F9685D0DE3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3E02-FE82-8A4A-979A-C4DE569B0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2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ED1A-1599-3546-93A0-D3F9685D0DE3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3E02-FE82-8A4A-979A-C4DE569B0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1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ED1A-1599-3546-93A0-D3F9685D0DE3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3E02-FE82-8A4A-979A-C4DE569B0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6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ED1A-1599-3546-93A0-D3F9685D0DE3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3E02-FE82-8A4A-979A-C4DE569B0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1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ED1A-1599-3546-93A0-D3F9685D0DE3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3E02-FE82-8A4A-979A-C4DE569B0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00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ED1A-1599-3546-93A0-D3F9685D0DE3}" type="datetimeFigureOut">
              <a:rPr lang="en-US" smtClean="0"/>
              <a:t>5/24/16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3E02-FE82-8A4A-979A-C4DE569B0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76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ED1A-1599-3546-93A0-D3F9685D0DE3}" type="datetimeFigureOut">
              <a:rPr lang="en-US" smtClean="0"/>
              <a:t>5/24/16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3E02-FE82-8A4A-979A-C4DE569B0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82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ED1A-1599-3546-93A0-D3F9685D0DE3}" type="datetimeFigureOut">
              <a:rPr lang="en-US" smtClean="0"/>
              <a:t>5/24/16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3E02-FE82-8A4A-979A-C4DE569B0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84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ED1A-1599-3546-93A0-D3F9685D0DE3}" type="datetimeFigureOut">
              <a:rPr lang="en-US" smtClean="0"/>
              <a:t>5/24/16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3E02-FE82-8A4A-979A-C4DE569B0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88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ED1A-1599-3546-93A0-D3F9685D0DE3}" type="datetimeFigureOut">
              <a:rPr lang="en-US" smtClean="0"/>
              <a:t>5/24/16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3E02-FE82-8A4A-979A-C4DE569B0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43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ED1A-1599-3546-93A0-D3F9685D0DE3}" type="datetimeFigureOut">
              <a:rPr lang="en-US" smtClean="0"/>
              <a:t>5/24/16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3E02-FE82-8A4A-979A-C4DE569B0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1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BED1A-1599-3546-93A0-D3F9685D0DE3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D3E02-FE82-8A4A-979A-C4DE569B0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3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mailto:Anton.Seimon@gmail.com" TargetMode="External"/><Relationship Id="rId3" Type="http://schemas.openxmlformats.org/officeDocument/2006/relationships/hyperlink" Target="lbosart@albany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glossary.ametsoc.org/wiki/Disturbance" TargetMode="External"/><Relationship Id="rId4" Type="http://schemas.openxmlformats.org/officeDocument/2006/relationships/hyperlink" Target="http://glossary.ametsoc.org/wiki/Synoptic_charts" TargetMode="External"/><Relationship Id="rId5" Type="http://schemas.openxmlformats.org/officeDocument/2006/relationships/hyperlink" Target="http://glossary.ametsoc.org/wiki/Pressure" TargetMode="External"/><Relationship Id="rId6" Type="http://schemas.openxmlformats.org/officeDocument/2006/relationships/hyperlink" Target="http://glossary.ametsoc.org/wiki/Wind" TargetMode="External"/><Relationship Id="rId7" Type="http://schemas.openxmlformats.org/officeDocument/2006/relationships/hyperlink" Target="http://glossary.ametsoc.org/wiki/Clouds" TargetMode="External"/><Relationship Id="rId8" Type="http://schemas.openxmlformats.org/officeDocument/2006/relationships/hyperlink" Target="http://glossary.ametsoc.org/wiki/Precipitation" TargetMode="External"/><Relationship Id="rId9" Type="http://schemas.openxmlformats.org/officeDocument/2006/relationships/hyperlink" Target="http://glossary.ametsoc.org/wiki/Radar" TargetMode="External"/><Relationship Id="rId10" Type="http://schemas.openxmlformats.org/officeDocument/2006/relationships/hyperlink" Target="http://glossary.ametsoc.org/wiki/Sferic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lossary.ametsoc.org/wiki/Synoptic_meteorology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8741" cy="688975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Large-amplitude gravity waves as an unclassified type of </a:t>
            </a:r>
            <a:r>
              <a:rPr lang="en-US" sz="3600" dirty="0" smtClean="0"/>
              <a:t>storm </a:t>
            </a:r>
            <a:br>
              <a:rPr lang="en-US" sz="3600" dirty="0" smtClean="0"/>
            </a:br>
            <a:r>
              <a:rPr lang="en-US" sz="2800" b="0" i="1" dirty="0" smtClean="0"/>
              <a:t>Observations </a:t>
            </a:r>
            <a:r>
              <a:rPr lang="en-US" sz="2800" b="0" i="1" dirty="0"/>
              <a:t>and inferences from three decades of synoptic data monitoring applying pattern recognition </a:t>
            </a:r>
            <a:r>
              <a:rPr lang="en-US" sz="2800" b="0" dirty="0"/>
              <a:t/>
            </a:r>
            <a:br>
              <a:rPr lang="en-US" sz="2800" b="0" dirty="0"/>
            </a:br>
            <a:r>
              <a:rPr lang="en-US" sz="2800" b="0" dirty="0"/>
              <a:t/>
            </a:r>
            <a:br>
              <a:rPr lang="en-US" sz="2800" b="0" dirty="0"/>
            </a:br>
            <a:r>
              <a:rPr lang="en-US" sz="2700" dirty="0"/>
              <a:t>Anton </a:t>
            </a:r>
            <a:r>
              <a:rPr lang="en-US" sz="2700" dirty="0" smtClean="0"/>
              <a:t>Seimon </a:t>
            </a:r>
            <a:r>
              <a:rPr lang="en-US" sz="2700" b="0" dirty="0" smtClean="0"/>
              <a:t/>
            </a:r>
            <a:br>
              <a:rPr lang="en-US" sz="2700" b="0" dirty="0" smtClean="0"/>
            </a:br>
            <a:r>
              <a:rPr lang="en-US" sz="2700" b="0" dirty="0" smtClean="0"/>
              <a:t>Appalachian </a:t>
            </a:r>
            <a:r>
              <a:rPr lang="en-US" sz="2700" b="0" dirty="0"/>
              <a:t>State </a:t>
            </a:r>
            <a:r>
              <a:rPr lang="en-US" sz="2700" b="0" dirty="0" smtClean="0"/>
              <a:t>University, Boone NC </a:t>
            </a:r>
            <a:br>
              <a:rPr lang="en-US" sz="2700" b="0" dirty="0" smtClean="0"/>
            </a:br>
            <a:r>
              <a:rPr lang="en-US" sz="2700" b="0" i="1" dirty="0" smtClean="0">
                <a:hlinkClick r:id="rId2"/>
              </a:rPr>
              <a:t>Anton.Seimon</a:t>
            </a:r>
            <a:r>
              <a:rPr lang="en-US" sz="2700" b="0" i="1" dirty="0">
                <a:hlinkClick r:id="rId2"/>
              </a:rPr>
              <a:t>@gmail.com</a:t>
            </a:r>
            <a:r>
              <a:rPr lang="en-US" sz="2700" b="0" i="1" dirty="0"/>
              <a:t/>
            </a:r>
            <a:br>
              <a:rPr lang="en-US" sz="2700" b="0" i="1" dirty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 Lance </a:t>
            </a:r>
            <a:r>
              <a:rPr lang="en-US" sz="2700" dirty="0"/>
              <a:t>F. </a:t>
            </a:r>
            <a:r>
              <a:rPr lang="en-US" sz="2700" dirty="0" err="1" smtClean="0"/>
              <a:t>Bosart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700" b="0" dirty="0" smtClean="0"/>
              <a:t>University </a:t>
            </a:r>
            <a:r>
              <a:rPr lang="en-US" sz="2700" b="0" dirty="0"/>
              <a:t>at Albany, Albany, NY</a:t>
            </a:r>
            <a:br>
              <a:rPr lang="en-US" sz="2700" b="0" dirty="0"/>
            </a:br>
            <a:r>
              <a:rPr lang="en-US" sz="2700" b="0" i="1" dirty="0" smtClean="0">
                <a:hlinkClick r:id="rId3" action="ppaction://hlinkfile"/>
              </a:rPr>
              <a:t>lbosart@albany.edu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>2016 SPARC Gravity Wave Symposium</a:t>
            </a:r>
            <a:br>
              <a:rPr lang="en-US" sz="2700" dirty="0" smtClean="0"/>
            </a:br>
            <a:r>
              <a:rPr lang="en-US" sz="2700" dirty="0" smtClean="0"/>
              <a:t>Penn State University, 16 May 2016</a:t>
            </a:r>
            <a:br>
              <a:rPr lang="en-US" sz="2700" dirty="0" smtClean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418387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84" y="3678767"/>
            <a:ext cx="8432800" cy="309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22288"/>
            <a:ext cx="5359400" cy="35157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76745" y="3084056"/>
            <a:ext cx="196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Bosart</a:t>
            </a:r>
            <a:r>
              <a:rPr lang="en-US" dirty="0" smtClean="0"/>
              <a:t> </a:t>
            </a:r>
            <a:r>
              <a:rPr lang="en-US" dirty="0"/>
              <a:t>et al. </a:t>
            </a:r>
            <a:r>
              <a:rPr lang="en-US" dirty="0" smtClean="0"/>
              <a:t>(1998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38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1"/>
            <a:ext cx="8572500" cy="1162050"/>
          </a:xfrm>
        </p:spPr>
        <p:txBody>
          <a:bodyPr>
            <a:noAutofit/>
          </a:bodyPr>
          <a:lstStyle/>
          <a:p>
            <a:r>
              <a:rPr lang="en-US" sz="3200" b="0" dirty="0" smtClean="0"/>
              <a:t>20 March 2006 </a:t>
            </a:r>
            <a:br>
              <a:rPr lang="en-US" sz="3200" b="0" dirty="0" smtClean="0"/>
            </a:br>
            <a:r>
              <a:rPr lang="en-US" sz="3200" b="0" i="1" dirty="0" smtClean="0"/>
              <a:t>IGW prediction by operational GFS</a:t>
            </a:r>
            <a:r>
              <a:rPr lang="en-US" sz="3200" b="0" dirty="0" smtClean="0"/>
              <a:t/>
            </a:r>
            <a:br>
              <a:rPr lang="en-US" sz="3200" b="0" dirty="0" smtClean="0"/>
            </a:br>
            <a:endParaRPr lang="en-US" sz="3200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66801"/>
            <a:ext cx="8572500" cy="41402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Email to coauthor </a:t>
            </a:r>
            <a:r>
              <a:rPr lang="en-US" sz="1800" i="1" dirty="0" smtClean="0"/>
              <a:t>6 days </a:t>
            </a:r>
            <a:r>
              <a:rPr lang="en-US" sz="1800" dirty="0" smtClean="0"/>
              <a:t>before event:</a:t>
            </a:r>
          </a:p>
          <a:p>
            <a:r>
              <a:rPr lang="is-IS" sz="1800" dirty="0" smtClean="0"/>
              <a:t>“…</a:t>
            </a:r>
            <a:r>
              <a:rPr lang="en-US" sz="1800" dirty="0" smtClean="0"/>
              <a:t>the </a:t>
            </a:r>
            <a:r>
              <a:rPr lang="en-US" sz="1800" dirty="0"/>
              <a:t>GFS 00z/14th control </a:t>
            </a:r>
            <a:r>
              <a:rPr lang="en-US" sz="1800" dirty="0" smtClean="0"/>
              <a:t>run</a:t>
            </a:r>
            <a:r>
              <a:rPr lang="is-IS" sz="1800" dirty="0" smtClean="0"/>
              <a:t>…</a:t>
            </a:r>
            <a:r>
              <a:rPr lang="en-US" sz="1800" dirty="0" smtClean="0"/>
              <a:t>has </a:t>
            </a:r>
            <a:r>
              <a:rPr lang="en-US" sz="1800" dirty="0"/>
              <a:t>a classic synoptic IGW configuration. </a:t>
            </a:r>
            <a:endParaRPr lang="en-US" sz="1800" dirty="0" smtClean="0"/>
          </a:p>
          <a:p>
            <a:r>
              <a:rPr lang="is-IS" sz="1800" dirty="0" smtClean="0"/>
              <a:t>…</a:t>
            </a:r>
            <a:r>
              <a:rPr lang="en-US" sz="1800" dirty="0" smtClean="0"/>
              <a:t>model </a:t>
            </a:r>
            <a:r>
              <a:rPr lang="en-US" sz="1800" dirty="0"/>
              <a:t>output actually shows a large-amplitude gravity wave </a:t>
            </a:r>
            <a:r>
              <a:rPr lang="en-US" sz="1800" dirty="0" smtClean="0"/>
              <a:t>propagating </a:t>
            </a:r>
            <a:r>
              <a:rPr lang="en-US" sz="1800" dirty="0"/>
              <a:t>eastward across the IL-IN-OH area between 18z/20th and 00z/21st</a:t>
            </a:r>
            <a:r>
              <a:rPr lang="en-US" sz="1800" dirty="0" smtClean="0"/>
              <a:t>.” </a:t>
            </a:r>
            <a:endParaRPr lang="en-US" sz="1800" dirty="0"/>
          </a:p>
          <a:p>
            <a:endParaRPr lang="en-US" sz="2000" dirty="0"/>
          </a:p>
        </p:txBody>
      </p:sp>
      <p:pic>
        <p:nvPicPr>
          <p:cNvPr id="8" name="Picture 7" descr="avn_usUS_850_spd_15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2565400"/>
            <a:ext cx="5486399" cy="41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0608490">
            <a:off x="5119467" y="4146427"/>
            <a:ext cx="464237" cy="898820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7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9926"/>
            <a:ext cx="8229600" cy="6528741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6 days later</a:t>
            </a:r>
            <a:r>
              <a:rPr lang="is-IS" sz="3200" i="1" dirty="0" smtClean="0"/>
              <a:t>….</a:t>
            </a:r>
            <a:endParaRPr lang="en-US" sz="3200" i="1" dirty="0" smtClean="0"/>
          </a:p>
          <a:p>
            <a:r>
              <a:rPr lang="en-US" sz="1800" dirty="0"/>
              <a:t> </a:t>
            </a:r>
            <a:endParaRPr lang="en-US" sz="1800" dirty="0" smtClean="0"/>
          </a:p>
          <a:p>
            <a:r>
              <a:rPr lang="en-US" sz="2400" dirty="0" smtClean="0"/>
              <a:t>“Not </a:t>
            </a:r>
            <a:r>
              <a:rPr lang="en-US" sz="2400" dirty="0"/>
              <a:t>a bad forecast! </a:t>
            </a:r>
            <a:r>
              <a:rPr lang="is-IS" sz="2400" dirty="0" smtClean="0"/>
              <a:t>…</a:t>
            </a:r>
            <a:r>
              <a:rPr lang="en-US" sz="2400" dirty="0" smtClean="0"/>
              <a:t>The </a:t>
            </a:r>
            <a:r>
              <a:rPr lang="en-US" sz="2400" dirty="0"/>
              <a:t>recent </a:t>
            </a:r>
            <a:r>
              <a:rPr lang="en-US" sz="2400" dirty="0" err="1"/>
              <a:t>obs</a:t>
            </a:r>
            <a:r>
              <a:rPr lang="en-US" sz="2400" dirty="0"/>
              <a:t> at North Little Rock (KLRF) show a good wind squall </a:t>
            </a:r>
            <a:r>
              <a:rPr lang="en-US" sz="2400" dirty="0" smtClean="0"/>
              <a:t>accompanying </a:t>
            </a:r>
            <a:r>
              <a:rPr lang="en-US" sz="2400" dirty="0"/>
              <a:t>an ~8 </a:t>
            </a:r>
            <a:r>
              <a:rPr lang="en-US" sz="2400" dirty="0" err="1"/>
              <a:t>hPa</a:t>
            </a:r>
            <a:r>
              <a:rPr lang="en-US" sz="2400" dirty="0"/>
              <a:t> fall in 21 minutes, followed by an almost equal rise </a:t>
            </a:r>
            <a:r>
              <a:rPr lang="en-US" sz="2400" dirty="0" smtClean="0"/>
              <a:t>over </a:t>
            </a:r>
            <a:r>
              <a:rPr lang="en-US" sz="2400" dirty="0"/>
              <a:t>the next 39 minutes</a:t>
            </a:r>
            <a:r>
              <a:rPr lang="en-US" sz="2400" dirty="0" smtClean="0"/>
              <a:t>.”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“Gravity </a:t>
            </a:r>
            <a:r>
              <a:rPr lang="en-US" sz="2400" dirty="0"/>
              <a:t>wave is about to propagate across Memphis. </a:t>
            </a:r>
            <a:r>
              <a:rPr lang="en-US" sz="2400" b="1" dirty="0">
                <a:solidFill>
                  <a:srgbClr val="FF0000"/>
                </a:solidFill>
              </a:rPr>
              <a:t>Local NWS doesn't seem </a:t>
            </a:r>
            <a:r>
              <a:rPr lang="en-US" sz="2400" b="1" dirty="0" smtClean="0">
                <a:solidFill>
                  <a:srgbClr val="FF0000"/>
                </a:solidFill>
              </a:rPr>
              <a:t>aware </a:t>
            </a:r>
            <a:r>
              <a:rPr lang="en-US" sz="2400" b="1" dirty="0">
                <a:solidFill>
                  <a:srgbClr val="FF0000"/>
                </a:solidFill>
              </a:rPr>
              <a:t>of this, based on the short term forecast issued an hour ago</a:t>
            </a:r>
            <a:r>
              <a:rPr lang="en-US" sz="2400" dirty="0"/>
              <a:t>. Jonesboro, </a:t>
            </a:r>
            <a:r>
              <a:rPr lang="en-US" sz="2400" dirty="0" smtClean="0"/>
              <a:t>Arkansas </a:t>
            </a:r>
            <a:r>
              <a:rPr lang="en-US" sz="2400" dirty="0"/>
              <a:t>just recorded similar wind conditions </a:t>
            </a:r>
            <a:r>
              <a:rPr lang="en-US" sz="2400" dirty="0" smtClean="0"/>
              <a:t>experienced 90 </a:t>
            </a:r>
            <a:r>
              <a:rPr lang="en-US" sz="2400" dirty="0"/>
              <a:t>minutes earlier in </a:t>
            </a:r>
          </a:p>
          <a:p>
            <a:r>
              <a:rPr lang="en-US" sz="2400" dirty="0"/>
              <a:t>North Little Rock. </a:t>
            </a:r>
            <a:r>
              <a:rPr lang="en-US" sz="2400" dirty="0" smtClean="0"/>
              <a:t>“</a:t>
            </a:r>
            <a:endParaRPr lang="en-US" sz="24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66484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9900" y="0"/>
            <a:ext cx="5816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7 March </a:t>
            </a:r>
            <a:r>
              <a:rPr lang="en-US" sz="3200" dirty="0" smtClean="0"/>
              <a:t>2008 </a:t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 err="1" smtClean="0"/>
              <a:t>Ruppert</a:t>
            </a:r>
            <a:r>
              <a:rPr lang="en-US" sz="3200" dirty="0" smtClean="0"/>
              <a:t> and </a:t>
            </a:r>
            <a:r>
              <a:rPr lang="en-US" sz="3200" dirty="0" err="1" smtClean="0"/>
              <a:t>Bosart</a:t>
            </a:r>
            <a:r>
              <a:rPr lang="en-US" sz="3200" dirty="0"/>
              <a:t> </a:t>
            </a:r>
            <a:r>
              <a:rPr lang="en-US" sz="3200" dirty="0" smtClean="0"/>
              <a:t>2014)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524" y="3930627"/>
            <a:ext cx="3906351" cy="3022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6668"/>
            <a:ext cx="2724363" cy="2244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350" y="3114268"/>
            <a:ext cx="2601299" cy="2171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0" y="1760553"/>
            <a:ext cx="2552700" cy="2170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0076" y="304914"/>
            <a:ext cx="2463799" cy="21435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4700" y="1794574"/>
            <a:ext cx="3025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waves </a:t>
            </a:r>
            <a:r>
              <a:rPr lang="en-US" dirty="0" smtClean="0"/>
              <a:t>of small </a:t>
            </a:r>
            <a:r>
              <a:rPr lang="en-US" dirty="0"/>
              <a:t>amplitude (~ 1 </a:t>
            </a:r>
            <a:r>
              <a:rPr lang="en-US" dirty="0" err="1"/>
              <a:t>hPa</a:t>
            </a:r>
            <a:r>
              <a:rPr lang="en-US" dirty="0"/>
              <a:t>) until </a:t>
            </a:r>
            <a:r>
              <a:rPr lang="en-US" dirty="0" smtClean="0"/>
              <a:t>interaction </a:t>
            </a:r>
            <a:r>
              <a:rPr lang="en-US" dirty="0" smtClean="0"/>
              <a:t>with back </a:t>
            </a:r>
            <a:r>
              <a:rPr lang="en-US" dirty="0"/>
              <a:t>edge of </a:t>
            </a:r>
            <a:r>
              <a:rPr lang="en-US" dirty="0" smtClean="0"/>
              <a:t>convection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66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Schematic cross sections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" y="1112838"/>
            <a:ext cx="8753620" cy="50949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63050" y="6172200"/>
            <a:ext cx="2670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Ruppert</a:t>
            </a:r>
            <a:r>
              <a:rPr lang="en-US" dirty="0"/>
              <a:t> and </a:t>
            </a:r>
            <a:r>
              <a:rPr lang="en-US" dirty="0" err="1"/>
              <a:t>Bosart</a:t>
            </a:r>
            <a:r>
              <a:rPr lang="en-US" dirty="0"/>
              <a:t> 2014)</a:t>
            </a:r>
          </a:p>
        </p:txBody>
      </p:sp>
    </p:spTree>
    <p:extLst>
      <p:ext uri="{BB962C8B-B14F-4D97-AF65-F5344CB8AC3E}">
        <p14:creationId xmlns:p14="http://schemas.microsoft.com/office/powerpoint/2010/main" val="307320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"/>
            <a:ext cx="6489700" cy="1162050"/>
          </a:xfrm>
        </p:spPr>
        <p:txBody>
          <a:bodyPr>
            <a:noAutofit/>
          </a:bodyPr>
          <a:lstStyle/>
          <a:p>
            <a:r>
              <a:rPr lang="en-US" sz="3200" b="0" dirty="0" smtClean="0"/>
              <a:t>28 Oct 2008</a:t>
            </a:r>
            <a:br>
              <a:rPr lang="en-US" sz="3200" b="0" dirty="0" smtClean="0"/>
            </a:br>
            <a:r>
              <a:rPr lang="en-US" sz="3200" b="0" dirty="0" smtClean="0"/>
              <a:t>Hudson Valley-coastal New England</a:t>
            </a:r>
            <a:endParaRPr lang="en-US" sz="3200" b="0" dirty="0"/>
          </a:p>
        </p:txBody>
      </p:sp>
      <p:pic>
        <p:nvPicPr>
          <p:cNvPr id="5" name="Content Placeholder 4" descr="image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335" b="-26335"/>
          <a:stretch>
            <a:fillRect/>
          </a:stretch>
        </p:blipFill>
        <p:spPr>
          <a:xfrm>
            <a:off x="3575051" y="654630"/>
            <a:ext cx="5568950" cy="6376621"/>
          </a:xfrm>
        </p:spPr>
      </p:pic>
      <p:sp>
        <p:nvSpPr>
          <p:cNvPr id="3" name="TextBox 2"/>
          <p:cNvSpPr txBox="1"/>
          <p:nvPr/>
        </p:nvSpPr>
        <p:spPr>
          <a:xfrm>
            <a:off x="266701" y="1727200"/>
            <a:ext cx="33083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AT 13 UTC,  6-7 </a:t>
            </a:r>
            <a:r>
              <a:rPr lang="en-US" sz="2000" dirty="0" err="1" smtClean="0"/>
              <a:t>hPa</a:t>
            </a:r>
            <a:r>
              <a:rPr lang="en-US" sz="2000" dirty="0" smtClean="0"/>
              <a:t> IGW over southern NY State moving NE within a cyclonic system</a:t>
            </a:r>
          </a:p>
          <a:p>
            <a:endParaRPr lang="en-US" sz="2000" dirty="0"/>
          </a:p>
          <a:p>
            <a:r>
              <a:rPr lang="en-US" sz="2000" dirty="0" smtClean="0"/>
              <a:t>At 19 UTC, multiple sea level oscillations up to 3.5 m affect coastal Maine</a:t>
            </a:r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1" y="5059856"/>
            <a:ext cx="4979098" cy="17092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1" y="4610100"/>
            <a:ext cx="141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News report: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7930062">
            <a:off x="7015434" y="2984603"/>
            <a:ext cx="878916" cy="150515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2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19" y="1035626"/>
            <a:ext cx="3799841" cy="5603264"/>
          </a:xfrm>
        </p:spPr>
        <p:txBody>
          <a:bodyPr>
            <a:noAutofit/>
          </a:bodyPr>
          <a:lstStyle/>
          <a:p>
            <a:r>
              <a:rPr lang="en-US" sz="3200" b="0" dirty="0"/>
              <a:t>2</a:t>
            </a:r>
            <a:r>
              <a:rPr lang="en-US" sz="3200" b="0" dirty="0" smtClean="0"/>
              <a:t> March 2009</a:t>
            </a:r>
            <a:br>
              <a:rPr lang="en-US" sz="3200" b="0" dirty="0" smtClean="0"/>
            </a:br>
            <a:r>
              <a:rPr lang="en-US" sz="3200" b="0" dirty="0" smtClean="0"/>
              <a:t>Explicit model prediction </a:t>
            </a:r>
            <a:r>
              <a:rPr lang="en-US" sz="3200" b="0" dirty="0" smtClean="0"/>
              <a:t>for coastal </a:t>
            </a:r>
            <a:r>
              <a:rPr lang="en-US" sz="3200" b="0" dirty="0" smtClean="0"/>
              <a:t>winter storm</a:t>
            </a:r>
            <a:br>
              <a:rPr lang="en-US" sz="3200" b="0" dirty="0" smtClean="0"/>
            </a:br>
            <a:r>
              <a:rPr lang="en-US" sz="3200" b="0" dirty="0" smtClean="0"/>
              <a:t/>
            </a:r>
            <a:br>
              <a:rPr lang="en-US" sz="3200" b="0" dirty="0" smtClean="0"/>
            </a:br>
            <a:r>
              <a:rPr lang="en-US" sz="3200" b="0" dirty="0" smtClean="0"/>
              <a:t>- </a:t>
            </a:r>
            <a:r>
              <a:rPr lang="en-US" sz="2400" b="0" dirty="0" smtClean="0"/>
              <a:t>Operational WRF model predicts IGW within a high impact winter storm.</a:t>
            </a:r>
            <a:br>
              <a:rPr lang="en-US" sz="2400" b="0" dirty="0" smtClean="0"/>
            </a:br>
            <a:r>
              <a:rPr lang="en-US" sz="2400" b="0" dirty="0" smtClean="0"/>
              <a:t/>
            </a:r>
            <a:br>
              <a:rPr lang="en-US" sz="2400" b="0" dirty="0" smtClean="0"/>
            </a:br>
            <a:r>
              <a:rPr lang="en-US" sz="2400" b="0" dirty="0" smtClean="0"/>
              <a:t>- Forecast verifies, but this is not communicated in public advisories.</a:t>
            </a:r>
            <a:br>
              <a:rPr lang="en-US" sz="2400" b="0" dirty="0" smtClean="0"/>
            </a:br>
            <a:r>
              <a:rPr lang="en-US" sz="2400" b="0" dirty="0" smtClean="0"/>
              <a:t/>
            </a:r>
            <a:br>
              <a:rPr lang="en-US" sz="2400" b="0" dirty="0" smtClean="0"/>
            </a:br>
            <a:r>
              <a:rPr lang="en-US" sz="2400" b="0" dirty="0" smtClean="0"/>
              <a:t>- </a:t>
            </a:r>
            <a:r>
              <a:rPr lang="en-US" sz="2400" b="0" dirty="0"/>
              <a:t>R</a:t>
            </a:r>
            <a:r>
              <a:rPr lang="en-US" sz="2400" b="0" dirty="0" smtClean="0"/>
              <a:t>eports of wind damage.</a:t>
            </a:r>
            <a:endParaRPr lang="en-US" sz="2400" b="0" dirty="0"/>
          </a:p>
        </p:txBody>
      </p:sp>
      <p:pic>
        <p:nvPicPr>
          <p:cNvPr id="5" name="Content Placeholder 4" descr="rad_KDOX_050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335" b="-26335"/>
          <a:stretch>
            <a:fillRect/>
          </a:stretch>
        </p:blipFill>
        <p:spPr>
          <a:xfrm>
            <a:off x="4257040" y="-810037"/>
            <a:ext cx="4886960" cy="5853113"/>
          </a:xfrm>
        </p:spPr>
      </p:pic>
      <p:sp>
        <p:nvSpPr>
          <p:cNvPr id="7" name="Rectangle 6"/>
          <p:cNvSpPr/>
          <p:nvPr/>
        </p:nvSpPr>
        <p:spPr>
          <a:xfrm>
            <a:off x="457200" y="5042118"/>
            <a:ext cx="8686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 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0340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116906"/>
            <a:ext cx="4025900" cy="1162050"/>
          </a:xfrm>
        </p:spPr>
        <p:txBody>
          <a:bodyPr>
            <a:normAutofit fontScale="90000"/>
          </a:bodyPr>
          <a:lstStyle/>
          <a:p>
            <a:r>
              <a:rPr lang="en-US" sz="3200" b="0" dirty="0" smtClean="0"/>
              <a:t>Coastal marine 6-min wind, pressure, sea level</a:t>
            </a:r>
            <a:endParaRPr lang="en-US" sz="3200" b="0" dirty="0"/>
          </a:p>
        </p:txBody>
      </p:sp>
      <p:pic>
        <p:nvPicPr>
          <p:cNvPr id="6" name="Picture 5" descr="image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155" y="116906"/>
            <a:ext cx="4480845" cy="33606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9399" y="1734494"/>
            <a:ext cx="42944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Lewes, Delaware. </a:t>
            </a:r>
          </a:p>
          <a:p>
            <a:r>
              <a:rPr lang="en-US" sz="2400" dirty="0" smtClean="0"/>
              <a:t>Winds reach 23 </a:t>
            </a:r>
            <a:r>
              <a:rPr lang="en-US" sz="2400" dirty="0"/>
              <a:t>gusting 28 m s</a:t>
            </a:r>
            <a:r>
              <a:rPr lang="en-US" sz="2400" baseline="30000" dirty="0"/>
              <a:t>-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. Pressure -8.1mb/30min;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   -4mb/6 min</a:t>
            </a:r>
            <a:endParaRPr lang="en-US" sz="2400" dirty="0"/>
          </a:p>
        </p:txBody>
      </p:sp>
      <p:pic>
        <p:nvPicPr>
          <p:cNvPr id="9" name="Content Placeholder 4" descr="image005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" r="5934" b="854"/>
          <a:stretch/>
        </p:blipFill>
        <p:spPr>
          <a:xfrm>
            <a:off x="3455182" y="3733799"/>
            <a:ext cx="5485618" cy="2971801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27782" y="4806950"/>
            <a:ext cx="3327400" cy="11620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smtClean="0"/>
              <a:t>Atlantic City, NJ</a:t>
            </a:r>
          </a:p>
          <a:p>
            <a:r>
              <a:rPr lang="en-US" sz="2400" b="0" dirty="0" smtClean="0"/>
              <a:t>Sea level change of 1.3 m coincides with IGW passage (at low tide, fortunately)</a:t>
            </a:r>
            <a:endParaRPr lang="en-US" sz="2400" b="0" dirty="0"/>
          </a:p>
        </p:txBody>
      </p:sp>
      <p:sp>
        <p:nvSpPr>
          <p:cNvPr id="8" name="Rectangle 7"/>
          <p:cNvSpPr/>
          <p:nvPr/>
        </p:nvSpPr>
        <p:spPr>
          <a:xfrm>
            <a:off x="5586827" y="4592320"/>
            <a:ext cx="651413" cy="172292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99" y="-107950"/>
            <a:ext cx="3886200" cy="1162050"/>
          </a:xfrm>
        </p:spPr>
        <p:txBody>
          <a:bodyPr>
            <a:noAutofit/>
          </a:bodyPr>
          <a:lstStyle/>
          <a:p>
            <a:r>
              <a:rPr lang="en-US" sz="3200" b="0" dirty="0" smtClean="0"/>
              <a:t>26 Dec 2012</a:t>
            </a:r>
            <a:br>
              <a:rPr lang="en-US" sz="3200" b="0" dirty="0" smtClean="0"/>
            </a:br>
            <a:r>
              <a:rPr lang="en-US" sz="3200" b="0" dirty="0" smtClean="0"/>
              <a:t>Coastal Mid-Atlantic</a:t>
            </a:r>
            <a:endParaRPr lang="en-US" sz="3200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1799" y="1720850"/>
            <a:ext cx="3200399" cy="5695950"/>
          </a:xfrm>
        </p:spPr>
        <p:txBody>
          <a:bodyPr>
            <a:normAutofit/>
          </a:bodyPr>
          <a:lstStyle/>
          <a:p>
            <a:r>
              <a:rPr lang="en-US" sz="2000" b="1" dirty="0"/>
              <a:t>From: </a:t>
            </a:r>
            <a:r>
              <a:rPr lang="en-US" sz="2000" dirty="0"/>
              <a:t>"</a:t>
            </a:r>
            <a:r>
              <a:rPr lang="en-US" sz="2000" dirty="0" err="1"/>
              <a:t>Bosart</a:t>
            </a:r>
            <a:r>
              <a:rPr lang="en-US" sz="2000" dirty="0"/>
              <a:t>, Lance </a:t>
            </a:r>
            <a:r>
              <a:rPr lang="en-US" sz="2000" dirty="0" smtClean="0"/>
              <a:t>F” </a:t>
            </a:r>
          </a:p>
          <a:p>
            <a:r>
              <a:rPr lang="en-US" sz="2000" b="1" dirty="0" smtClean="0"/>
              <a:t>Subject</a:t>
            </a:r>
            <a:r>
              <a:rPr lang="en-US" sz="2000" b="1" dirty="0"/>
              <a:t>: Re: Inertia gravity wave tracking towards NYC metropolitan area</a:t>
            </a:r>
            <a:endParaRPr lang="en-US" sz="2000" dirty="0"/>
          </a:p>
          <a:p>
            <a:endParaRPr lang="da-DK" sz="2000" dirty="0"/>
          </a:p>
          <a:p>
            <a:r>
              <a:rPr lang="da-DK" sz="2000" dirty="0" smtClean="0"/>
              <a:t>”recent </a:t>
            </a:r>
            <a:r>
              <a:rPr lang="da-DK" sz="2000" dirty="0" err="1"/>
              <a:t>obs</a:t>
            </a:r>
            <a:r>
              <a:rPr lang="da-DK" sz="2000" dirty="0"/>
              <a:t> from DOV (Dover, DE)…</a:t>
            </a:r>
            <a:r>
              <a:rPr lang="da-DK" sz="2000" dirty="0" smtClean="0"/>
              <a:t>…a </a:t>
            </a:r>
            <a:r>
              <a:rPr lang="da-DK" sz="2000" dirty="0" err="1"/>
              <a:t>westerly</a:t>
            </a:r>
            <a:r>
              <a:rPr lang="da-DK" sz="2000" dirty="0"/>
              <a:t> </a:t>
            </a:r>
            <a:r>
              <a:rPr lang="da-DK" sz="2000" dirty="0" err="1"/>
              <a:t>wind</a:t>
            </a:r>
            <a:r>
              <a:rPr lang="da-DK" sz="2000" dirty="0"/>
              <a:t> </a:t>
            </a:r>
            <a:r>
              <a:rPr lang="da-DK" sz="2000" dirty="0" err="1"/>
              <a:t>shift</a:t>
            </a:r>
            <a:r>
              <a:rPr lang="da-DK" sz="2000" dirty="0"/>
              <a:t> at 0000 UTC 27 </a:t>
            </a:r>
            <a:r>
              <a:rPr lang="da-DK" sz="2000" dirty="0" err="1"/>
              <a:t>Dec</a:t>
            </a:r>
            <a:r>
              <a:rPr lang="da-DK" sz="2000" dirty="0"/>
              <a:t>, </a:t>
            </a:r>
            <a:r>
              <a:rPr lang="da-DK" sz="2000" dirty="0" err="1"/>
              <a:t>westerly</a:t>
            </a:r>
            <a:r>
              <a:rPr lang="da-DK" sz="2000" dirty="0"/>
              <a:t> </a:t>
            </a:r>
            <a:r>
              <a:rPr lang="da-DK" sz="2000" dirty="0" err="1"/>
              <a:t>winds</a:t>
            </a:r>
            <a:r>
              <a:rPr lang="da-DK" sz="2000" dirty="0"/>
              <a:t> from 0000-0009 UTC, SSE </a:t>
            </a:r>
            <a:r>
              <a:rPr lang="da-DK" sz="2000" dirty="0" err="1"/>
              <a:t>winds</a:t>
            </a:r>
            <a:r>
              <a:rPr lang="da-DK" sz="2000" dirty="0"/>
              <a:t> at 0012 UTC, and back to ENE </a:t>
            </a:r>
            <a:r>
              <a:rPr lang="da-DK" sz="2000" dirty="0" err="1"/>
              <a:t>winds</a:t>
            </a:r>
            <a:r>
              <a:rPr lang="da-DK" sz="2000" dirty="0"/>
              <a:t> at 0015 UTC. At 0026 UTC ENE  </a:t>
            </a:r>
            <a:r>
              <a:rPr lang="da-DK" sz="2000" dirty="0" err="1"/>
              <a:t>winds</a:t>
            </a:r>
            <a:r>
              <a:rPr lang="da-DK" sz="2000" dirty="0"/>
              <a:t> </a:t>
            </a:r>
            <a:r>
              <a:rPr lang="da-DK" sz="2000" dirty="0" err="1"/>
              <a:t>are</a:t>
            </a:r>
            <a:r>
              <a:rPr lang="da-DK" sz="2000" dirty="0"/>
              <a:t> </a:t>
            </a:r>
            <a:r>
              <a:rPr lang="da-DK" sz="2000" dirty="0" err="1"/>
              <a:t>sustained</a:t>
            </a:r>
            <a:r>
              <a:rPr lang="da-DK" sz="2000" dirty="0"/>
              <a:t> at 43 </a:t>
            </a:r>
            <a:r>
              <a:rPr lang="da-DK" sz="2000" dirty="0" err="1"/>
              <a:t>kt</a:t>
            </a:r>
            <a:r>
              <a:rPr lang="da-DK" sz="2000" dirty="0"/>
              <a:t> with </a:t>
            </a:r>
            <a:r>
              <a:rPr lang="da-DK" sz="2000" dirty="0" err="1"/>
              <a:t>gusts</a:t>
            </a:r>
            <a:r>
              <a:rPr lang="da-DK" sz="2000" dirty="0"/>
              <a:t> to 56 </a:t>
            </a:r>
            <a:r>
              <a:rPr lang="da-DK" sz="2000" dirty="0" err="1"/>
              <a:t>kt</a:t>
            </a:r>
            <a:r>
              <a:rPr lang="da-DK" sz="2000" dirty="0" smtClean="0"/>
              <a:t>.” </a:t>
            </a:r>
            <a:endParaRPr lang="da-DK" sz="2000" dirty="0"/>
          </a:p>
          <a:p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198" y="1054100"/>
            <a:ext cx="5486401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0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6413500" cy="1162050"/>
          </a:xfrm>
        </p:spPr>
        <p:txBody>
          <a:bodyPr>
            <a:noAutofit/>
          </a:bodyPr>
          <a:lstStyle/>
          <a:p>
            <a:r>
              <a:rPr lang="en-US" sz="3200" b="0" dirty="0" smtClean="0"/>
              <a:t>13 December 2015</a:t>
            </a:r>
            <a:br>
              <a:rPr lang="en-US" sz="3200" b="0" dirty="0" smtClean="0"/>
            </a:br>
            <a:r>
              <a:rPr lang="en-US" sz="3200" b="0" dirty="0" smtClean="0"/>
              <a:t>Kansas – Central plains</a:t>
            </a:r>
            <a:endParaRPr lang="en-US" sz="32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33" y="3429001"/>
            <a:ext cx="4741333" cy="355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962" t="40936" r="19617" b="13869"/>
          <a:stretch/>
        </p:blipFill>
        <p:spPr>
          <a:xfrm>
            <a:off x="12700" y="4021013"/>
            <a:ext cx="4381709" cy="2316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7374" t="42984" r="19908" b="13064"/>
          <a:stretch/>
        </p:blipFill>
        <p:spPr>
          <a:xfrm>
            <a:off x="0" y="1790203"/>
            <a:ext cx="4398434" cy="2278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8406"/>
          <a:stretch/>
        </p:blipFill>
        <p:spPr>
          <a:xfrm>
            <a:off x="4632960" y="194125"/>
            <a:ext cx="3952240" cy="3234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7930062">
            <a:off x="5820506" y="4969388"/>
            <a:ext cx="464237" cy="89882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48555" y="3244334"/>
            <a:ext cx="20954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NCEP NAM, T-36 </a:t>
            </a:r>
            <a:r>
              <a:rPr lang="en-US" dirty="0" err="1" smtClean="0"/>
              <a:t>hrs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54881" y="1029384"/>
            <a:ext cx="11887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Simulated reflectivity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32960" y="3924984"/>
            <a:ext cx="156463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SLP, 10-m </a:t>
            </a:r>
            <a:r>
              <a:rPr lang="en-US" dirty="0" err="1" smtClean="0"/>
              <a:t>winsdpeed</a:t>
            </a:r>
            <a:r>
              <a:rPr lang="en-US" dirty="0" smtClean="0"/>
              <a:t> (</a:t>
            </a:r>
            <a:r>
              <a:rPr lang="en-US" dirty="0" err="1" smtClean="0"/>
              <a:t>kt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7930062">
            <a:off x="5972907" y="1850267"/>
            <a:ext cx="464237" cy="89882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Presentation</a:t>
            </a:r>
            <a:endParaRPr lang="en-US" sz="32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594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Data  </a:t>
            </a:r>
            <a:endParaRPr lang="en-US" sz="2800" dirty="0"/>
          </a:p>
          <a:p>
            <a:r>
              <a:rPr lang="en-US" sz="2800" dirty="0" smtClean="0"/>
              <a:t>Some major events and associated hazards</a:t>
            </a:r>
          </a:p>
          <a:p>
            <a:r>
              <a:rPr lang="en-US" sz="2800" dirty="0" smtClean="0"/>
              <a:t>The case for a storm </a:t>
            </a:r>
            <a:r>
              <a:rPr lang="en-US" sz="2800" dirty="0"/>
              <a:t>classification </a:t>
            </a:r>
            <a:r>
              <a:rPr lang="en-US" sz="2800" dirty="0" smtClean="0"/>
              <a:t>scheme</a:t>
            </a:r>
          </a:p>
          <a:p>
            <a:r>
              <a:rPr lang="en-US" sz="2800" dirty="0" smtClean="0"/>
              <a:t>Numerical prediction</a:t>
            </a:r>
          </a:p>
          <a:p>
            <a:r>
              <a:rPr lang="en-US" sz="2800" dirty="0" smtClean="0"/>
              <a:t>Real-time detection</a:t>
            </a:r>
          </a:p>
          <a:p>
            <a:r>
              <a:rPr lang="en-US" sz="2800" dirty="0" smtClean="0"/>
              <a:t>Recommendations</a:t>
            </a:r>
            <a:endParaRPr lang="en-US" sz="2800" i="1" dirty="0" smtClean="0"/>
          </a:p>
          <a:p>
            <a:pPr marL="0" indent="0">
              <a:buNone/>
            </a:pPr>
            <a:endParaRPr lang="en-US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2044289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Operational forecasting challenges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4074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L</a:t>
            </a:r>
            <a:r>
              <a:rPr lang="en-US" sz="2400" dirty="0" smtClean="0"/>
              <a:t>ack </a:t>
            </a:r>
            <a:r>
              <a:rPr lang="en-US" sz="2400" dirty="0"/>
              <a:t>of formal designation contributes to </a:t>
            </a:r>
            <a:r>
              <a:rPr lang="en-US" sz="2400" dirty="0" smtClean="0"/>
              <a:t>IGW </a:t>
            </a:r>
            <a:r>
              <a:rPr lang="en-US" sz="2400" dirty="0"/>
              <a:t>phenomenon remaining obscure and poorly understood by most meteorologists and other </a:t>
            </a:r>
            <a:r>
              <a:rPr lang="en-US" sz="2400" dirty="0" smtClean="0"/>
              <a:t>warning </a:t>
            </a:r>
            <a:r>
              <a:rPr lang="en-US" sz="2400" dirty="0"/>
              <a:t>personnel. 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Rarity </a:t>
            </a:r>
            <a:r>
              <a:rPr lang="en-US" sz="2400" dirty="0" smtClean="0"/>
              <a:t>(est. 1</a:t>
            </a:r>
            <a:r>
              <a:rPr lang="en-US" sz="2400" dirty="0"/>
              <a:t>-3 events per </a:t>
            </a:r>
            <a:r>
              <a:rPr lang="en-US" sz="2400" dirty="0" smtClean="0"/>
              <a:t>year)</a:t>
            </a:r>
          </a:p>
          <a:p>
            <a:r>
              <a:rPr lang="en-US" sz="2400" dirty="0" smtClean="0"/>
              <a:t>Detection and recognition can be difficult</a:t>
            </a:r>
          </a:p>
          <a:p>
            <a:r>
              <a:rPr lang="en-US" sz="2400" dirty="0" smtClean="0"/>
              <a:t>Misattribution of IGW parameters to other phenomena</a:t>
            </a:r>
          </a:p>
          <a:p>
            <a:r>
              <a:rPr lang="en-US" sz="2400" dirty="0" smtClean="0"/>
              <a:t>Lack of conventions for classifying intensity of IGW</a:t>
            </a:r>
          </a:p>
          <a:p>
            <a:r>
              <a:rPr lang="en-US" sz="2400" dirty="0" smtClean="0"/>
              <a:t>Real-time detection requires high temporal resolution observations, and a means of diagnosing them</a:t>
            </a:r>
          </a:p>
          <a:p>
            <a:r>
              <a:rPr lang="en-US" sz="2400" dirty="0" smtClean="0"/>
              <a:t>Explicit IGW depictions in numerical predictions go unrecognized without conceptual framework and/or machine algorithms for automated detection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4436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 call for classification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5200"/>
            <a:ext cx="8623300" cy="57023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b="1" dirty="0"/>
              <a:t>H</a:t>
            </a:r>
            <a:r>
              <a:rPr lang="en-US" sz="3800" b="1" dirty="0" smtClean="0"/>
              <a:t>azardous </a:t>
            </a:r>
            <a:r>
              <a:rPr lang="en-US" sz="3800" b="1" dirty="0"/>
              <a:t>weather associated with the passage of large-</a:t>
            </a:r>
            <a:r>
              <a:rPr lang="en-US" sz="3800" b="1" dirty="0" smtClean="0"/>
              <a:t>amplitude IGW , </a:t>
            </a:r>
            <a:r>
              <a:rPr lang="en-US" sz="3800" b="1" dirty="0"/>
              <a:t>particularly surface winds that may reach 20</a:t>
            </a:r>
            <a:r>
              <a:rPr lang="en-US" sz="3800" b="1" dirty="0" smtClean="0"/>
              <a:t>-40 m s</a:t>
            </a:r>
            <a:r>
              <a:rPr lang="en-US" sz="3800" b="1" baseline="30000" dirty="0"/>
              <a:t>-1</a:t>
            </a:r>
            <a:r>
              <a:rPr lang="en-US" sz="3800" b="1" dirty="0"/>
              <a:t>, constitute a storm by standard </a:t>
            </a:r>
            <a:r>
              <a:rPr lang="en-US" sz="3800" b="1" dirty="0" smtClean="0"/>
              <a:t>definition, </a:t>
            </a:r>
            <a:r>
              <a:rPr lang="en-US" sz="3800" b="1" dirty="0"/>
              <a:t>yet remain unclassified as such.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AMS </a:t>
            </a:r>
            <a:r>
              <a:rPr lang="en-US" dirty="0"/>
              <a:t>Glossary of </a:t>
            </a:r>
            <a:r>
              <a:rPr lang="en-US" dirty="0" smtClean="0"/>
              <a:t>Meteorology:</a:t>
            </a:r>
            <a:endParaRPr lang="en-US" dirty="0"/>
          </a:p>
          <a:p>
            <a:pPr marL="0" indent="0">
              <a:buNone/>
            </a:pPr>
            <a:r>
              <a:rPr lang="en-US" i="1" dirty="0" smtClean="0">
                <a:hlinkClick r:id="rId2"/>
              </a:rPr>
              <a:t>In synoptic </a:t>
            </a:r>
            <a:r>
              <a:rPr lang="en-US" i="1" dirty="0">
                <a:hlinkClick r:id="rId2"/>
              </a:rPr>
              <a:t>meteorology, a storm is a complete individual </a:t>
            </a:r>
            <a:r>
              <a:rPr lang="en-US" i="1" dirty="0">
                <a:hlinkClick r:id="rId3"/>
              </a:rPr>
              <a:t>disturbance identified on </a:t>
            </a:r>
            <a:r>
              <a:rPr lang="en-US" i="1" dirty="0">
                <a:hlinkClick r:id="rId4"/>
              </a:rPr>
              <a:t>synoptic charts as a complex of </a:t>
            </a:r>
            <a:r>
              <a:rPr lang="en-US" i="1" dirty="0">
                <a:hlinkClick r:id="rId5"/>
              </a:rPr>
              <a:t>pressure, </a:t>
            </a:r>
            <a:r>
              <a:rPr lang="en-US" i="1" dirty="0">
                <a:hlinkClick r:id="rId6"/>
              </a:rPr>
              <a:t>wind, </a:t>
            </a:r>
            <a:r>
              <a:rPr lang="en-US" i="1" dirty="0">
                <a:hlinkClick r:id="rId7"/>
              </a:rPr>
              <a:t>clouds, </a:t>
            </a:r>
            <a:r>
              <a:rPr lang="en-US" i="1" dirty="0">
                <a:hlinkClick r:id="rId8"/>
              </a:rPr>
              <a:t>precipitation, etc., or identified by such mesometeorological means as </a:t>
            </a:r>
            <a:r>
              <a:rPr lang="en-US" i="1" dirty="0">
                <a:hlinkClick r:id="rId9"/>
              </a:rPr>
              <a:t>radar or </a:t>
            </a:r>
            <a:r>
              <a:rPr lang="en-US" i="1" dirty="0" smtClean="0">
                <a:hlinkClick r:id="rId10"/>
              </a:rPr>
              <a:t>sferics</a:t>
            </a:r>
            <a:r>
              <a:rPr lang="en-US" i="1" dirty="0" smtClean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Sensible weather associated with the passage of IGW &gt;5 </a:t>
            </a:r>
            <a:r>
              <a:rPr lang="en-US" dirty="0" err="1" smtClean="0"/>
              <a:t>hPa</a:t>
            </a:r>
            <a:r>
              <a:rPr lang="en-US" dirty="0" smtClean="0"/>
              <a:t> amplitude: </a:t>
            </a:r>
          </a:p>
          <a:p>
            <a:pPr marL="0" indent="0">
              <a:buNone/>
            </a:pPr>
            <a:r>
              <a:rPr lang="en-US" dirty="0" smtClean="0"/>
              <a:t>1) </a:t>
            </a:r>
            <a:r>
              <a:rPr lang="en-US" b="1" dirty="0" smtClean="0"/>
              <a:t>Pre-storm</a:t>
            </a:r>
            <a:r>
              <a:rPr lang="en-US" dirty="0" smtClean="0"/>
              <a:t>.  A small positive pressure anomaly of duration ~1 h, accompanied by moderate precipitation and </a:t>
            </a:r>
            <a:r>
              <a:rPr lang="en-US" dirty="0" err="1" smtClean="0"/>
              <a:t>windspeeds</a:t>
            </a:r>
            <a:r>
              <a:rPr lang="en-US" dirty="0" smtClean="0"/>
              <a:t> 5-10 ms-1 </a:t>
            </a:r>
          </a:p>
          <a:p>
            <a:pPr marL="0" indent="0">
              <a:buNone/>
            </a:pPr>
            <a:r>
              <a:rPr lang="en-US" dirty="0" smtClean="0"/>
              <a:t>2) </a:t>
            </a:r>
            <a:r>
              <a:rPr lang="en-US" b="1" dirty="0" smtClean="0"/>
              <a:t>Storm</a:t>
            </a:r>
            <a:r>
              <a:rPr lang="en-US" dirty="0" smtClean="0"/>
              <a:t>. Abrupt pressure fall (or sometimes, rise) with delta P rates that can exceed 1 </a:t>
            </a:r>
            <a:r>
              <a:rPr lang="en-US" dirty="0" err="1" smtClean="0"/>
              <a:t>hPa</a:t>
            </a:r>
            <a:r>
              <a:rPr lang="en-US" dirty="0" smtClean="0"/>
              <a:t>/min, and 14 </a:t>
            </a:r>
            <a:r>
              <a:rPr lang="en-US" dirty="0" err="1" smtClean="0"/>
              <a:t>hPa</a:t>
            </a:r>
            <a:r>
              <a:rPr lang="en-US" dirty="0" smtClean="0"/>
              <a:t>/40 min. Winds increase steadily in proportion to rate of pressure fall, and reach maxima </a:t>
            </a:r>
            <a:r>
              <a:rPr lang="en-US" u="sng" dirty="0" smtClean="0"/>
              <a:t>&gt;</a:t>
            </a:r>
            <a:r>
              <a:rPr lang="en-US" dirty="0" smtClean="0"/>
              <a:t>20 m s</a:t>
            </a:r>
            <a:r>
              <a:rPr lang="en-US" baseline="30000" dirty="0" smtClean="0"/>
              <a:t>-1</a:t>
            </a:r>
            <a:r>
              <a:rPr lang="en-US" dirty="0" smtClean="0"/>
              <a:t> at </a:t>
            </a:r>
            <a:r>
              <a:rPr lang="en-US" dirty="0" err="1" smtClean="0"/>
              <a:t>Pmin</a:t>
            </a:r>
            <a:r>
              <a:rPr lang="en-US" dirty="0" smtClean="0"/>
              <a:t>. Precipitation decreases during pressure drop, ending around </a:t>
            </a:r>
            <a:r>
              <a:rPr lang="en-US" dirty="0" err="1" smtClean="0"/>
              <a:t>Pmin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3) </a:t>
            </a:r>
            <a:r>
              <a:rPr lang="en-US" b="1" dirty="0" smtClean="0"/>
              <a:t>Recovery</a:t>
            </a:r>
            <a:r>
              <a:rPr lang="en-US" dirty="0" smtClean="0"/>
              <a:t>. Pressure and winds returns to ambient condition, precipitation may resume.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46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Large-amplitude IGW or Wake Low: </a:t>
            </a:r>
            <a:br>
              <a:rPr lang="en-US" sz="3200" dirty="0" smtClean="0"/>
            </a:br>
            <a:r>
              <a:rPr lang="en-US" sz="3200" dirty="0" smtClean="0"/>
              <a:t>does it make a difference?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84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Distinctly different phenomena according to generation, evolution and structure</a:t>
            </a:r>
          </a:p>
          <a:p>
            <a:r>
              <a:rPr lang="en-US" sz="2400" dirty="0" smtClean="0"/>
              <a:t>In terms of sensible weather and hazards to public, both phenomena are largely the same, except in winter storms. </a:t>
            </a:r>
          </a:p>
          <a:p>
            <a:r>
              <a:rPr lang="en-US" sz="2400" dirty="0" smtClean="0"/>
              <a:t>Neither currently has a classification scheme: opportunity to create a unified intensity scale for use in public advisories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032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Recommendations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439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Seek formal recognition as a storm type</a:t>
            </a:r>
          </a:p>
          <a:p>
            <a:r>
              <a:rPr lang="en-US" dirty="0" smtClean="0"/>
              <a:t>Denominate with sassier name than “large-amplitude inertia gravity wave”!</a:t>
            </a:r>
          </a:p>
          <a:p>
            <a:r>
              <a:rPr lang="en-US" dirty="0" smtClean="0"/>
              <a:t>Use objective criteria to classify events, both in predictions and during/after event </a:t>
            </a:r>
          </a:p>
          <a:p>
            <a:r>
              <a:rPr lang="en-US" dirty="0" smtClean="0"/>
              <a:t>Improve forecaster situational awareness for decision</a:t>
            </a:r>
            <a:r>
              <a:rPr lang="en-US" dirty="0"/>
              <a:t>-</a:t>
            </a:r>
            <a:r>
              <a:rPr lang="en-US" dirty="0" smtClean="0"/>
              <a:t>making and warning issuance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	- Training 	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- </a:t>
            </a:r>
            <a:r>
              <a:rPr lang="en-US" dirty="0"/>
              <a:t>O</a:t>
            </a:r>
            <a:r>
              <a:rPr lang="en-US" dirty="0" smtClean="0"/>
              <a:t>nline wiki for quick reference</a:t>
            </a:r>
          </a:p>
          <a:p>
            <a:r>
              <a:rPr lang="en-US" dirty="0" smtClean="0"/>
              <a:t>Develop algorithms to automate IGW detection in numerical output</a:t>
            </a:r>
          </a:p>
          <a:p>
            <a:r>
              <a:rPr lang="en-US" dirty="0" smtClean="0"/>
              <a:t>Provide plain-language website for public awareness and information access when advisories issued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84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Pressure-wind relationship provides basis for classification criteria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7" t="1" r="647" b="-3648"/>
          <a:stretch/>
        </p:blipFill>
        <p:spPr>
          <a:xfrm>
            <a:off x="76160" y="1417638"/>
            <a:ext cx="4572000" cy="4691062"/>
          </a:xfrm>
        </p:spPr>
      </p:pic>
      <p:sp>
        <p:nvSpPr>
          <p:cNvPr id="5" name="TextBox 4"/>
          <p:cNvSpPr txBox="1"/>
          <p:nvPr/>
        </p:nvSpPr>
        <p:spPr>
          <a:xfrm>
            <a:off x="2620434" y="6107618"/>
            <a:ext cx="139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Brunk</a:t>
            </a:r>
            <a:r>
              <a:rPr lang="en-US" dirty="0" smtClean="0"/>
              <a:t> (1944)</a:t>
            </a:r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532870" y="1536700"/>
            <a:ext cx="4496312" cy="3898900"/>
            <a:chOff x="1485900" y="1638300"/>
            <a:chExt cx="5448300" cy="47244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5900" y="1638300"/>
              <a:ext cx="5448300" cy="4724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alphaModFix amt="27000"/>
            </a:blip>
            <a:srcRect l="21671" t="22988" r="24355" b="37662"/>
            <a:stretch/>
          </p:blipFill>
          <p:spPr>
            <a:xfrm>
              <a:off x="1625600" y="1689100"/>
              <a:ext cx="5207000" cy="46101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854700" y="6107618"/>
            <a:ext cx="313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Schneider (1990)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2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7938"/>
            <a:ext cx="85471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Suggested scale and graphical depiction of hazard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048943"/>
              </p:ext>
            </p:extLst>
          </p:nvPr>
        </p:nvGraphicFramePr>
        <p:xfrm>
          <a:off x="228600" y="2047769"/>
          <a:ext cx="3924300" cy="3019979"/>
        </p:xfrm>
        <a:graphic>
          <a:graphicData uri="http://schemas.openxmlformats.org/drawingml/2006/table">
            <a:tbl>
              <a:tblPr/>
              <a:tblGrid>
                <a:gridCol w="1335495"/>
                <a:gridCol w="2588805"/>
              </a:tblGrid>
              <a:tr h="6583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Scale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Delta-P/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 min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910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&lt;4.0 hPa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5.0-6.9 hPa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5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7.0-8.9 hPa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9.0-10.9 hPa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11.0-12.9 hPa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2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2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</a:t>
                      </a:r>
                      <a:r>
                        <a:rPr lang="hr-H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13.0 hPa</a:t>
                      </a:r>
                      <a:endParaRPr lang="hr-HR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0" y="3277672"/>
            <a:ext cx="2857500" cy="3305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515" b="20303"/>
          <a:stretch/>
        </p:blipFill>
        <p:spPr>
          <a:xfrm>
            <a:off x="5076595" y="1020141"/>
            <a:ext cx="4067405" cy="29560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91300" y="3394076"/>
            <a:ext cx="23616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Bosart</a:t>
            </a:r>
            <a:r>
              <a:rPr lang="en-US" dirty="0" smtClean="0"/>
              <a:t> &amp; Seimon(1988)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93318" y="6111876"/>
            <a:ext cx="242074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SPC Convective Outlook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9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Data 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ase studies from 1983-2016 </a:t>
            </a:r>
            <a:r>
              <a:rPr lang="en-US" sz="2400" dirty="0"/>
              <a:t>of large </a:t>
            </a:r>
            <a:r>
              <a:rPr lang="en-US" sz="2400" dirty="0" smtClean="0"/>
              <a:t>amplitude </a:t>
            </a:r>
            <a:r>
              <a:rPr lang="en-US" sz="2400" dirty="0"/>
              <a:t>IGW </a:t>
            </a:r>
            <a:r>
              <a:rPr lang="en-US" sz="2400" dirty="0" smtClean="0"/>
              <a:t>(&gt;5hPa</a:t>
            </a:r>
            <a:r>
              <a:rPr lang="en-US" sz="2400" dirty="0"/>
              <a:t>) </a:t>
            </a:r>
            <a:r>
              <a:rPr lang="en-US" sz="2400" dirty="0" smtClean="0"/>
              <a:t>identified </a:t>
            </a:r>
            <a:r>
              <a:rPr lang="en-US" sz="2400" dirty="0"/>
              <a:t>in real-time </a:t>
            </a:r>
            <a:r>
              <a:rPr lang="en-US" sz="2400" dirty="0" smtClean="0"/>
              <a:t>using </a:t>
            </a:r>
            <a:r>
              <a:rPr lang="en-US" sz="2400" dirty="0"/>
              <a:t>conventional synoptic </a:t>
            </a:r>
            <a:r>
              <a:rPr lang="en-US" sz="2400" dirty="0" smtClean="0"/>
              <a:t>data</a:t>
            </a:r>
          </a:p>
          <a:p>
            <a:r>
              <a:rPr lang="en-US" sz="2400" dirty="0" smtClean="0"/>
              <a:t>Other material from published case </a:t>
            </a:r>
            <a:r>
              <a:rPr lang="en-US" sz="2400" dirty="0"/>
              <a:t>studies  </a:t>
            </a:r>
            <a:endParaRPr lang="en-US" sz="2400" dirty="0" smtClean="0"/>
          </a:p>
          <a:p>
            <a:r>
              <a:rPr lang="en-US" sz="2400" dirty="0" smtClean="0"/>
              <a:t>Wake</a:t>
            </a:r>
            <a:r>
              <a:rPr lang="en-US" sz="2400" dirty="0"/>
              <a:t>-lows trailing </a:t>
            </a:r>
            <a:r>
              <a:rPr lang="en-US" sz="2400" dirty="0" err="1" smtClean="0"/>
              <a:t>mesoscale</a:t>
            </a:r>
            <a:r>
              <a:rPr lang="en-US" sz="2400" dirty="0" smtClean="0"/>
              <a:t> convective systems are </a:t>
            </a:r>
            <a:r>
              <a:rPr lang="en-US" sz="2400" dirty="0"/>
              <a:t>not included, though share many similarities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529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Some notable US cases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1016000"/>
            <a:ext cx="88265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11 April 1944 (</a:t>
            </a:r>
            <a:r>
              <a:rPr lang="en-US" sz="2400" dirty="0" err="1" smtClean="0"/>
              <a:t>Brunk</a:t>
            </a:r>
            <a:r>
              <a:rPr lang="en-US" sz="2400" dirty="0" smtClean="0"/>
              <a:t> 1949) – first scientific study and still largest documented event (-15 </a:t>
            </a:r>
            <a:r>
              <a:rPr lang="en-US" sz="2400" dirty="0" err="1" smtClean="0"/>
              <a:t>hPa</a:t>
            </a:r>
            <a:r>
              <a:rPr lang="en-US" sz="2400" dirty="0" smtClean="0"/>
              <a:t>, 35 m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sustained wind) </a:t>
            </a:r>
          </a:p>
          <a:p>
            <a:r>
              <a:rPr lang="en-US" sz="2400" dirty="0" smtClean="0"/>
              <a:t>11 Feb 1983 (</a:t>
            </a:r>
            <a:r>
              <a:rPr lang="en-US" sz="2400" dirty="0" err="1" smtClean="0"/>
              <a:t>Bosart</a:t>
            </a:r>
            <a:r>
              <a:rPr lang="en-US" sz="2400" dirty="0" smtClean="0"/>
              <a:t> &amp; Sanders, 1986) – Within intense East Coast snowstorm. </a:t>
            </a:r>
          </a:p>
          <a:p>
            <a:r>
              <a:rPr lang="en-US" sz="2400" dirty="0" smtClean="0"/>
              <a:t>27 Feb 1984 (</a:t>
            </a:r>
            <a:r>
              <a:rPr lang="en-US" sz="2400" dirty="0" err="1" smtClean="0"/>
              <a:t>Bosart</a:t>
            </a:r>
            <a:r>
              <a:rPr lang="en-US" sz="2400" dirty="0" smtClean="0"/>
              <a:t> &amp; Seimon 1988) – Carolina piedmont event</a:t>
            </a:r>
          </a:p>
          <a:p>
            <a:r>
              <a:rPr lang="en-US" sz="2400" dirty="0" smtClean="0"/>
              <a:t>15 Dec 1987 (R. Schneider, Powers &amp;Reed studies), multiple IGWs in bombing Midwest cyclone, post-event </a:t>
            </a:r>
            <a:r>
              <a:rPr lang="en-US" sz="2400" dirty="0" err="1" smtClean="0"/>
              <a:t>mesoscale</a:t>
            </a:r>
            <a:r>
              <a:rPr lang="en-US" sz="2400" dirty="0" smtClean="0"/>
              <a:t> modeling success  </a:t>
            </a:r>
          </a:p>
          <a:p>
            <a:r>
              <a:rPr lang="en-US" sz="2400" dirty="0" smtClean="0"/>
              <a:t>4 Jan 1994 (</a:t>
            </a:r>
            <a:r>
              <a:rPr lang="en-US" sz="2400" dirty="0" err="1" smtClean="0"/>
              <a:t>Bosart</a:t>
            </a:r>
            <a:r>
              <a:rPr lang="en-US" sz="2400" dirty="0" smtClean="0"/>
              <a:t> et al., 1998) –WSR88D radar paired with </a:t>
            </a:r>
            <a:r>
              <a:rPr lang="en-US" sz="2400" dirty="0" err="1" smtClean="0"/>
              <a:t>mesoscale</a:t>
            </a:r>
            <a:r>
              <a:rPr lang="en-US" sz="2400" dirty="0" smtClean="0"/>
              <a:t> observation “network”</a:t>
            </a:r>
          </a:p>
          <a:p>
            <a:r>
              <a:rPr lang="en-US" sz="2400" dirty="0" smtClean="0"/>
              <a:t>20 Mar 2006 – successful GFS prediction 150 </a:t>
            </a:r>
            <a:r>
              <a:rPr lang="en-US" sz="2400" dirty="0" err="1" smtClean="0"/>
              <a:t>hrs</a:t>
            </a:r>
            <a:r>
              <a:rPr lang="en-US" sz="2400" dirty="0" smtClean="0"/>
              <a:t> in advance</a:t>
            </a:r>
          </a:p>
          <a:p>
            <a:r>
              <a:rPr lang="en-US" sz="2400" dirty="0"/>
              <a:t>7</a:t>
            </a:r>
            <a:r>
              <a:rPr lang="en-US" sz="2400" dirty="0" smtClean="0"/>
              <a:t> Mar 2008 (</a:t>
            </a:r>
            <a:r>
              <a:rPr lang="en-US" sz="2400" dirty="0" err="1" smtClean="0"/>
              <a:t>Ruppert</a:t>
            </a:r>
            <a:r>
              <a:rPr lang="en-US" sz="2400" dirty="0" smtClean="0"/>
              <a:t> &amp; </a:t>
            </a:r>
            <a:r>
              <a:rPr lang="en-US" sz="2400" dirty="0" err="1" smtClean="0"/>
              <a:t>Bosart</a:t>
            </a:r>
            <a:r>
              <a:rPr lang="en-US" sz="2400" dirty="0" smtClean="0"/>
              <a:t> 2014) – detailed </a:t>
            </a:r>
            <a:r>
              <a:rPr lang="en-US" sz="2400" dirty="0" err="1" smtClean="0"/>
              <a:t>mesoanalysis</a:t>
            </a:r>
            <a:endParaRPr lang="en-US" sz="2400" dirty="0" smtClean="0"/>
          </a:p>
          <a:p>
            <a:r>
              <a:rPr lang="en-US" sz="2400" dirty="0" smtClean="0"/>
              <a:t>13 Dec 2015, explicit predictions by operational </a:t>
            </a:r>
            <a:r>
              <a:rPr lang="en-US" sz="2400" dirty="0" err="1" smtClean="0"/>
              <a:t>mesoscale</a:t>
            </a:r>
            <a:r>
              <a:rPr lang="en-US" sz="2400" dirty="0" smtClean="0"/>
              <a:t> and global models, evidence for interfering wave trains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1587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70" t="19817" r="10970"/>
          <a:stretch/>
        </p:blipFill>
        <p:spPr>
          <a:xfrm>
            <a:off x="266701" y="106496"/>
            <a:ext cx="8254999" cy="36402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698" y="3563999"/>
            <a:ext cx="3934502" cy="3294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73900" y="6070600"/>
            <a:ext cx="139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Brunk</a:t>
            </a:r>
            <a:r>
              <a:rPr lang="en-US" dirty="0" smtClean="0"/>
              <a:t> (1949)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5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74638"/>
            <a:ext cx="48514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27 Feb 1984 Carolinas </a:t>
            </a:r>
            <a:r>
              <a:rPr lang="en-US" sz="3200" dirty="0"/>
              <a:t>case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 err="1" smtClean="0"/>
              <a:t>Bosart</a:t>
            </a:r>
            <a:r>
              <a:rPr lang="en-US" sz="3200" dirty="0" smtClean="0"/>
              <a:t> </a:t>
            </a:r>
            <a:r>
              <a:rPr lang="en-US" sz="3200" dirty="0"/>
              <a:t>and </a:t>
            </a:r>
            <a:r>
              <a:rPr lang="en-US" sz="3200" dirty="0" smtClean="0"/>
              <a:t>Seimon 1988)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116817"/>
            <a:ext cx="4683066" cy="3394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1006316"/>
            <a:ext cx="3606800" cy="553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1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15 Dec 1987 -- Midwest bombing cyclone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1" y="984207"/>
            <a:ext cx="2418218" cy="5728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3498" y="6007576"/>
            <a:ext cx="163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Schneider 1990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578" y="1143000"/>
            <a:ext cx="3955002" cy="480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5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9000" contrast="83000"/>
                    </a14:imgEffect>
                  </a14:imgLayer>
                </a14:imgProps>
              </a:ext>
            </a:extLst>
          </a:blip>
          <a:srcRect l="6124" r="10698"/>
          <a:stretch/>
        </p:blipFill>
        <p:spPr>
          <a:xfrm rot="4976002">
            <a:off x="4208828" y="1315471"/>
            <a:ext cx="4842779" cy="4366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112" y="88900"/>
            <a:ext cx="3165588" cy="4821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8112" y="5011340"/>
            <a:ext cx="3127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PSU-NCAR MM4model</a:t>
            </a:r>
          </a:p>
          <a:p>
            <a:r>
              <a:rPr lang="en-US" sz="2000" dirty="0" smtClean="0"/>
              <a:t>8 </a:t>
            </a:r>
            <a:r>
              <a:rPr lang="en-US" sz="2000" dirty="0" err="1" smtClean="0"/>
              <a:t>hr</a:t>
            </a:r>
            <a:r>
              <a:rPr lang="en-US" sz="2000" dirty="0" smtClean="0"/>
              <a:t> SLP simulation</a:t>
            </a:r>
          </a:p>
          <a:p>
            <a:pPr algn="r"/>
            <a:r>
              <a:rPr lang="en-US" sz="2000" dirty="0" smtClean="0"/>
              <a:t>Powers &amp; Reed (1993)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394200" y="5843369"/>
            <a:ext cx="527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0750 UTC </a:t>
            </a:r>
            <a:r>
              <a:rPr lang="en-US" sz="2000" dirty="0" err="1" smtClean="0"/>
              <a:t>Mesoscale</a:t>
            </a:r>
            <a:r>
              <a:rPr lang="en-US" sz="2000" dirty="0" smtClean="0"/>
              <a:t> manual analysis</a:t>
            </a:r>
          </a:p>
          <a:p>
            <a:r>
              <a:rPr lang="en-US" sz="2000" dirty="0" smtClean="0"/>
              <a:t>				Seimon (unpublished)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0828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0"/>
            <a:ext cx="71247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4 Jan 1994 New England snowstorm case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" y="1520867"/>
            <a:ext cx="2793401" cy="3223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572" y="1520867"/>
            <a:ext cx="3094228" cy="3223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580" y="1520867"/>
            <a:ext cx="3094228" cy="3223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98945" y="5060434"/>
            <a:ext cx="196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Bosart</a:t>
            </a:r>
            <a:r>
              <a:rPr lang="en-US" dirty="0" smtClean="0"/>
              <a:t> </a:t>
            </a:r>
            <a:r>
              <a:rPr lang="en-US" dirty="0"/>
              <a:t>et al. </a:t>
            </a:r>
            <a:r>
              <a:rPr lang="en-US" dirty="0" smtClean="0"/>
              <a:t>(1998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155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15293</TotalTime>
  <Words>1057</Words>
  <Application>Microsoft Macintosh PowerPoint</Application>
  <PresentationFormat>On-screen Show (4:3)</PresentationFormat>
  <Paragraphs>126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Large-amplitude gravity waves as an unclassified type of storm  Observations and inferences from three decades of synoptic data monitoring applying pattern recognition   Anton Seimon  Appalachian State University, Boone NC  Anton.Seimon@gmail.com   Lance F. Bosart University at Albany, Albany, NY lbosart@albany.edu   2016 SPARC Gravity Wave Symposium Penn State University, 16 May 2016 </vt:lpstr>
      <vt:lpstr>Presentation</vt:lpstr>
      <vt:lpstr>Data </vt:lpstr>
      <vt:lpstr>Some notable US cases</vt:lpstr>
      <vt:lpstr>PowerPoint Presentation</vt:lpstr>
      <vt:lpstr>27 Feb 1984 Carolinas case  (Bosart and Seimon 1988)</vt:lpstr>
      <vt:lpstr>15 Dec 1987 -- Midwest bombing cyclone</vt:lpstr>
      <vt:lpstr>PowerPoint Presentation</vt:lpstr>
      <vt:lpstr>4 Jan 1994 New England snowstorm case</vt:lpstr>
      <vt:lpstr>PowerPoint Presentation</vt:lpstr>
      <vt:lpstr>20 March 2006  IGW prediction by operational GFS </vt:lpstr>
      <vt:lpstr>PowerPoint Presentation</vt:lpstr>
      <vt:lpstr>7 March 2008  (Ruppert and Bosart 2014)</vt:lpstr>
      <vt:lpstr>Schematic cross sections</vt:lpstr>
      <vt:lpstr>28 Oct 2008 Hudson Valley-coastal New England</vt:lpstr>
      <vt:lpstr>2 March 2009 Explicit model prediction for coastal winter storm  - Operational WRF model predicts IGW within a high impact winter storm.  - Forecast verifies, but this is not communicated in public advisories.  - Reports of wind damage.</vt:lpstr>
      <vt:lpstr>Coastal marine 6-min wind, pressure, sea level</vt:lpstr>
      <vt:lpstr>26 Dec 2012 Coastal Mid-Atlantic</vt:lpstr>
      <vt:lpstr>13 December 2015 Kansas – Central plains</vt:lpstr>
      <vt:lpstr>Operational forecasting challenges</vt:lpstr>
      <vt:lpstr>A call for classification</vt:lpstr>
      <vt:lpstr>Large-amplitude IGW or Wake Low:  does it make a difference?</vt:lpstr>
      <vt:lpstr>Recommendations</vt:lpstr>
      <vt:lpstr>Pressure-wind relationship provides basis for classification criteria</vt:lpstr>
      <vt:lpstr>Suggested scale and graphical depiction of hazard</vt:lpstr>
    </vt:vector>
  </TitlesOfParts>
  <Company>Appalachian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 Nov 1994 New York State</dc:title>
  <dc:creator>Anton Seimon</dc:creator>
  <cp:lastModifiedBy>Anton Seimon</cp:lastModifiedBy>
  <cp:revision>140</cp:revision>
  <dcterms:created xsi:type="dcterms:W3CDTF">2016-03-06T22:27:02Z</dcterms:created>
  <dcterms:modified xsi:type="dcterms:W3CDTF">2016-05-24T13:30:21Z</dcterms:modified>
</cp:coreProperties>
</file>