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62" r:id="rId4"/>
    <p:sldId id="488" r:id="rId5"/>
    <p:sldId id="489" r:id="rId6"/>
    <p:sldId id="490" r:id="rId7"/>
    <p:sldId id="491" r:id="rId8"/>
    <p:sldId id="528" r:id="rId9"/>
    <p:sldId id="494" r:id="rId10"/>
    <p:sldId id="493" r:id="rId11"/>
    <p:sldId id="274" r:id="rId12"/>
    <p:sldId id="471" r:id="rId13"/>
    <p:sldId id="272" r:id="rId14"/>
    <p:sldId id="286" r:id="rId15"/>
    <p:sldId id="495" r:id="rId16"/>
    <p:sldId id="518" r:id="rId17"/>
    <p:sldId id="498" r:id="rId18"/>
    <p:sldId id="505" r:id="rId19"/>
    <p:sldId id="515" r:id="rId20"/>
    <p:sldId id="506" r:id="rId21"/>
    <p:sldId id="508" r:id="rId22"/>
    <p:sldId id="509" r:id="rId23"/>
    <p:sldId id="511" r:id="rId24"/>
    <p:sldId id="516" r:id="rId25"/>
    <p:sldId id="517" r:id="rId26"/>
    <p:sldId id="519" r:id="rId27"/>
    <p:sldId id="520" r:id="rId28"/>
    <p:sldId id="521" r:id="rId29"/>
    <p:sldId id="523" r:id="rId30"/>
    <p:sldId id="524" r:id="rId31"/>
    <p:sldId id="522" r:id="rId32"/>
    <p:sldId id="526" r:id="rId33"/>
    <p:sldId id="527" r:id="rId34"/>
    <p:sldId id="525" r:id="rId35"/>
    <p:sldId id="52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0" d="100"/>
          <a:sy n="60" d="100"/>
        </p:scale>
        <p:origin x="-66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A5505-F693-46A5-9DC2-62F72728FA0F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C6380-4970-424B-B746-2D6D18DF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0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2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6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18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67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9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29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14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74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63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7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47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21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50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29000">
              <a:schemeClr val="tx1">
                <a:lumMod val="95000"/>
                <a:lumOff val="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1"/>
          <a:stretch/>
        </p:blipFill>
        <p:spPr bwMode="auto">
          <a:xfrm>
            <a:off x="2971800" y="0"/>
            <a:ext cx="62022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71800" y="0"/>
            <a:ext cx="0" cy="68580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81001"/>
            <a:ext cx="5638800" cy="321945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3962400"/>
            <a:ext cx="5638800" cy="1752600"/>
          </a:xfrm>
        </p:spPr>
        <p:txBody>
          <a:bodyPr/>
          <a:lstStyle>
            <a:lvl1pPr marL="0" indent="0" algn="r">
              <a:buNone/>
              <a:tabLst>
                <a:tab pos="798513" algn="l"/>
              </a:tabLst>
              <a:defRPr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553200"/>
            <a:ext cx="1752600" cy="228600"/>
          </a:xfrm>
        </p:spPr>
        <p:txBody>
          <a:bodyPr/>
          <a:lstStyle/>
          <a:p>
            <a:fld id="{21B7141D-E25F-4C3B-A4D1-6A3822276AB6}" type="datetimeFigureOut">
              <a:rPr lang="en-US" smtClean="0">
                <a:solidFill>
                  <a:prstClr val="white"/>
                </a:solidFill>
              </a:rPr>
              <a:pPr/>
              <a:t>2/18/2012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553200"/>
            <a:ext cx="3124200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553200"/>
            <a:ext cx="685800" cy="228600"/>
          </a:xfrm>
        </p:spPr>
        <p:txBody>
          <a:bodyPr/>
          <a:lstStyle/>
          <a:p>
            <a:fld id="{BB891FD7-7208-4E91-834C-46DC2F8621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38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79000">
              <a:schemeClr val="tx1">
                <a:lumMod val="95000"/>
                <a:lumOff val="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r="37423"/>
          <a:stretch/>
        </p:blipFill>
        <p:spPr bwMode="auto">
          <a:xfrm>
            <a:off x="7884826" y="0"/>
            <a:ext cx="1289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467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7467600" cy="5029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884827" y="0"/>
            <a:ext cx="0" cy="68580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0" y="6553200"/>
            <a:ext cx="1752600" cy="228600"/>
          </a:xfrm>
        </p:spPr>
        <p:txBody>
          <a:bodyPr/>
          <a:lstStyle/>
          <a:p>
            <a:fld id="{21B7141D-E25F-4C3B-A4D1-6A3822276AB6}" type="datetimeFigureOut">
              <a:rPr lang="en-US" smtClean="0">
                <a:solidFill>
                  <a:prstClr val="white"/>
                </a:solidFill>
              </a:rPr>
              <a:pPr/>
              <a:t>2/18/2012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4953000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685800" cy="228600"/>
          </a:xfrm>
        </p:spPr>
        <p:txBody>
          <a:bodyPr/>
          <a:lstStyle/>
          <a:p>
            <a:fld id="{BB891FD7-7208-4E91-834C-46DC2F8621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72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79000">
              <a:schemeClr val="tx1">
                <a:lumMod val="95000"/>
                <a:lumOff val="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r="37423"/>
          <a:stretch/>
        </p:blipFill>
        <p:spPr bwMode="auto">
          <a:xfrm>
            <a:off x="7884826" y="0"/>
            <a:ext cx="1289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4406900"/>
            <a:ext cx="7467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1" y="2906713"/>
            <a:ext cx="7467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884827" y="0"/>
            <a:ext cx="0" cy="68580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0" y="6553200"/>
            <a:ext cx="1752600" cy="228600"/>
          </a:xfrm>
        </p:spPr>
        <p:txBody>
          <a:bodyPr/>
          <a:lstStyle/>
          <a:p>
            <a:fld id="{21B7141D-E25F-4C3B-A4D1-6A3822276AB6}" type="datetimeFigureOut">
              <a:rPr lang="en-US" smtClean="0">
                <a:solidFill>
                  <a:prstClr val="white"/>
                </a:solidFill>
              </a:rPr>
              <a:pPr/>
              <a:t>2/18/2012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4953000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685800" cy="228600"/>
          </a:xfrm>
        </p:spPr>
        <p:txBody>
          <a:bodyPr/>
          <a:lstStyle/>
          <a:p>
            <a:fld id="{BB891FD7-7208-4E91-834C-46DC2F8621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88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79000">
              <a:schemeClr val="tx1">
                <a:lumMod val="95000"/>
                <a:lumOff val="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r="37423"/>
          <a:stretch/>
        </p:blipFill>
        <p:spPr bwMode="auto">
          <a:xfrm>
            <a:off x="7884826" y="0"/>
            <a:ext cx="1289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3657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4"/>
          </p:nvPr>
        </p:nvSpPr>
        <p:spPr>
          <a:xfrm>
            <a:off x="3962400" y="1447800"/>
            <a:ext cx="3657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884827" y="0"/>
            <a:ext cx="0" cy="68580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0" y="6553200"/>
            <a:ext cx="1752600" cy="228600"/>
          </a:xfrm>
        </p:spPr>
        <p:txBody>
          <a:bodyPr/>
          <a:lstStyle/>
          <a:p>
            <a:fld id="{21B7141D-E25F-4C3B-A4D1-6A3822276AB6}" type="datetimeFigureOut">
              <a:rPr lang="en-US" smtClean="0">
                <a:solidFill>
                  <a:prstClr val="white"/>
                </a:solidFill>
              </a:rPr>
              <a:pPr/>
              <a:t>2/18/2012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4953000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685800" cy="228600"/>
          </a:xfrm>
        </p:spPr>
        <p:txBody>
          <a:bodyPr/>
          <a:lstStyle/>
          <a:p>
            <a:fld id="{BB891FD7-7208-4E91-834C-46DC2F8621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467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829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79000">
              <a:schemeClr val="tx1">
                <a:lumMod val="95000"/>
                <a:lumOff val="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r="37423"/>
          <a:stretch/>
        </p:blipFill>
        <p:spPr bwMode="auto">
          <a:xfrm>
            <a:off x="7884826" y="0"/>
            <a:ext cx="1289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62401" y="1535113"/>
            <a:ext cx="3657599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152400" y="2209800"/>
            <a:ext cx="3657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>
          <a:xfrm>
            <a:off x="3962400" y="2209800"/>
            <a:ext cx="3657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884827" y="0"/>
            <a:ext cx="0" cy="68580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0" y="6553200"/>
            <a:ext cx="1752600" cy="228600"/>
          </a:xfrm>
        </p:spPr>
        <p:txBody>
          <a:bodyPr/>
          <a:lstStyle/>
          <a:p>
            <a:fld id="{21B7141D-E25F-4C3B-A4D1-6A3822276AB6}" type="datetimeFigureOut">
              <a:rPr lang="en-US" smtClean="0">
                <a:solidFill>
                  <a:prstClr val="white"/>
                </a:solidFill>
              </a:rPr>
              <a:pPr/>
              <a:t>2/18/2012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4953000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685800" cy="228600"/>
          </a:xfrm>
        </p:spPr>
        <p:txBody>
          <a:bodyPr/>
          <a:lstStyle/>
          <a:p>
            <a:fld id="{BB891FD7-7208-4E91-834C-46DC2F8621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467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30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79000">
              <a:schemeClr val="tx1">
                <a:lumMod val="95000"/>
                <a:lumOff val="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r="37423"/>
          <a:stretch/>
        </p:blipFill>
        <p:spPr bwMode="auto">
          <a:xfrm>
            <a:off x="7884826" y="0"/>
            <a:ext cx="1289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467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884827" y="0"/>
            <a:ext cx="0" cy="68580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0" y="6553200"/>
            <a:ext cx="1752600" cy="228600"/>
          </a:xfrm>
        </p:spPr>
        <p:txBody>
          <a:bodyPr/>
          <a:lstStyle/>
          <a:p>
            <a:fld id="{21B7141D-E25F-4C3B-A4D1-6A3822276AB6}" type="datetimeFigureOut">
              <a:rPr lang="en-US" smtClean="0">
                <a:solidFill>
                  <a:prstClr val="white"/>
                </a:solidFill>
              </a:rPr>
              <a:pPr/>
              <a:t>2/18/2012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4953000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685800" cy="228600"/>
          </a:xfrm>
        </p:spPr>
        <p:txBody>
          <a:bodyPr/>
          <a:lstStyle/>
          <a:p>
            <a:fld id="{BB891FD7-7208-4E91-834C-46DC2F8621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78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79000">
              <a:schemeClr val="tx1">
                <a:lumMod val="95000"/>
                <a:lumOff val="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8" r="37423"/>
          <a:stretch/>
        </p:blipFill>
        <p:spPr bwMode="auto">
          <a:xfrm>
            <a:off x="7884826" y="0"/>
            <a:ext cx="1289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7884827" y="0"/>
            <a:ext cx="0" cy="68580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0" y="6553200"/>
            <a:ext cx="1752600" cy="228600"/>
          </a:xfrm>
        </p:spPr>
        <p:txBody>
          <a:bodyPr/>
          <a:lstStyle/>
          <a:p>
            <a:fld id="{21B7141D-E25F-4C3B-A4D1-6A3822276AB6}" type="datetimeFigureOut">
              <a:rPr lang="en-US" smtClean="0">
                <a:solidFill>
                  <a:prstClr val="white"/>
                </a:solidFill>
              </a:rPr>
              <a:pPr/>
              <a:t>2/18/2012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4953000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685800" cy="228600"/>
          </a:xfrm>
        </p:spPr>
        <p:txBody>
          <a:bodyPr/>
          <a:lstStyle/>
          <a:p>
            <a:fld id="{BB891FD7-7208-4E91-834C-46DC2F8621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6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6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00600"/>
            <a:ext cx="883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612775"/>
            <a:ext cx="883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5367338"/>
            <a:ext cx="883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0" y="6553200"/>
            <a:ext cx="1752600" cy="228600"/>
          </a:xfrm>
        </p:spPr>
        <p:txBody>
          <a:bodyPr/>
          <a:lstStyle/>
          <a:p>
            <a:fld id="{21B7141D-E25F-4C3B-A4D1-6A3822276AB6}" type="datetimeFigureOut">
              <a:rPr lang="en-US" smtClean="0">
                <a:solidFill>
                  <a:prstClr val="white"/>
                </a:solidFill>
              </a:rPr>
              <a:pPr/>
              <a:t>2/18/2012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4953000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685800" cy="228600"/>
          </a:xfrm>
        </p:spPr>
        <p:txBody>
          <a:bodyPr/>
          <a:lstStyle/>
          <a:p>
            <a:fld id="{BB891FD7-7208-4E91-834C-46DC2F8621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2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9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5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4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DD0A3-D0AD-44C1-BBA0-03E97C10C43D}" type="datetimeFigureOut">
              <a:rPr lang="en-US" smtClean="0"/>
              <a:t>2/18/2012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0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1B7141D-E25F-4C3B-A4D1-6A3822276AB6}" type="datetimeFigureOut">
              <a:rPr lang="en-US" smtClean="0">
                <a:solidFill>
                  <a:prstClr val="white"/>
                </a:solidFill>
              </a:rPr>
              <a:pPr/>
              <a:t>2/18/2012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B891FD7-7208-4E91-834C-46DC2F8621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8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cap="all" spc="0">
          <a:ln>
            <a:solidFill>
              <a:schemeClr val="bg1"/>
            </a:solidFill>
          </a:ln>
          <a:solidFill>
            <a:schemeClr val="accent1"/>
          </a:solidFill>
          <a:effectLst>
            <a:outerShdw blurRad="19685" dist="12700" dir="5400000" algn="tl" rotWithShape="0">
              <a:schemeClr val="accent1">
                <a:satMod val="130000"/>
                <a:alpha val="60000"/>
              </a:schemeClr>
            </a:outerShdw>
            <a:reflection blurRad="10000" stA="55000" endPos="48000" dist="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Tx/>
        <a:buBlip>
          <a:blip r:embed="rId10"/>
        </a:buBlip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FontTx/>
        <a:buBlip>
          <a:blip r:embed="rId11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628650" indent="-171450" algn="l" defTabSz="914400" rtl="0" eaLnBrk="1" latinLnBrk="0" hangingPunct="1">
        <a:spcBef>
          <a:spcPct val="20000"/>
        </a:spcBef>
        <a:buFontTx/>
        <a:buBlip>
          <a:blip r:embed="rId12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800100" indent="-17145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971550" indent="-17145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gl1.chpc.utah.edu/images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 smtClean="0"/>
              <a:t>Observing, Analyzing, and Simulating the Boundary Layer in Northern Utah and Beyond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John </a:t>
            </a:r>
            <a:r>
              <a:rPr lang="en-US" sz="2800" dirty="0" err="1" smtClean="0"/>
              <a:t>Horel</a:t>
            </a:r>
            <a:r>
              <a:rPr lang="en-US" sz="2800" dirty="0"/>
              <a:t>, Erik </a:t>
            </a:r>
            <a:r>
              <a:rPr lang="en-US" sz="2800" dirty="0" err="1" smtClean="0"/>
              <a:t>Crosman</a:t>
            </a:r>
            <a:r>
              <a:rPr lang="en-US" sz="2800" dirty="0" smtClean="0"/>
              <a:t>, </a:t>
            </a:r>
            <a:r>
              <a:rPr lang="en-US" sz="2800" dirty="0" smtClean="0"/>
              <a:t>Xia Dong, Matt </a:t>
            </a:r>
            <a:r>
              <a:rPr lang="en-US" sz="2800" dirty="0" err="1" smtClean="0"/>
              <a:t>Lammers</a:t>
            </a:r>
            <a:r>
              <a:rPr lang="en-US" sz="2800" dirty="0" smtClean="0"/>
              <a:t>, Neil </a:t>
            </a:r>
            <a:r>
              <a:rPr lang="en-US" sz="2800" dirty="0" err="1" smtClean="0"/>
              <a:t>Lareau</a:t>
            </a:r>
            <a:r>
              <a:rPr lang="en-US" sz="2800" dirty="0"/>
              <a:t>, Dan </a:t>
            </a:r>
            <a:r>
              <a:rPr lang="en-US" sz="2800" dirty="0" smtClean="0"/>
              <a:t>Tyndall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252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685800"/>
            <a:ext cx="1143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657225"/>
            <a:ext cx="76485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9391" y="533400"/>
            <a:ext cx="688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Integrating </a:t>
            </a:r>
            <a:r>
              <a:rPr lang="en-US" dirty="0" err="1" smtClean="0">
                <a:solidFill>
                  <a:prstClr val="black"/>
                </a:solidFill>
              </a:rPr>
              <a:t>Mesonet</a:t>
            </a:r>
            <a:r>
              <a:rPr lang="en-US" dirty="0" smtClean="0">
                <a:solidFill>
                  <a:prstClr val="black"/>
                </a:solidFill>
              </a:rPr>
              <a:t> Observations: Hourly T, TD, Wind CONUS Analyses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 8 processors in ~20 minutes for CONUS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/>
          <a:stretch/>
        </p:blipFill>
        <p:spPr>
          <a:xfrm>
            <a:off x="228600" y="1371600"/>
            <a:ext cx="8468124" cy="4906963"/>
          </a:xfrm>
        </p:spPr>
      </p:pic>
    </p:spTree>
    <p:extLst>
      <p:ext uri="{BB962C8B-B14F-4D97-AF65-F5344CB8AC3E}">
        <p14:creationId xmlns:p14="http://schemas.microsoft.com/office/powerpoint/2010/main" val="19090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Issues we’ve spent a lot of time dealing with but are still a struggle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Specifying background and observation error </a:t>
            </a:r>
            <a:r>
              <a:rPr lang="en-US" dirty="0" err="1" smtClean="0"/>
              <a:t>covariances</a:t>
            </a:r>
            <a:endParaRPr lang="en-US" dirty="0" smtClean="0"/>
          </a:p>
          <a:p>
            <a:r>
              <a:rPr lang="en-US" dirty="0" smtClean="0"/>
              <a:t> Estimating representativeness errors</a:t>
            </a:r>
          </a:p>
          <a:p>
            <a:r>
              <a:rPr lang="en-US" dirty="0" smtClean="0"/>
              <a:t>Impact of heterogeneous observations through data denial and </a:t>
            </a:r>
            <a:r>
              <a:rPr lang="en-US" dirty="0" err="1" smtClean="0"/>
              <a:t>adjoint</a:t>
            </a:r>
            <a:r>
              <a:rPr lang="en-US" dirty="0" smtClean="0"/>
              <a:t> sensitivity/impact studies</a:t>
            </a:r>
          </a:p>
          <a:p>
            <a:r>
              <a:rPr lang="en-US" dirty="0" err="1" smtClean="0"/>
              <a:t>QC’ing</a:t>
            </a:r>
            <a:r>
              <a:rPr lang="en-US" dirty="0" smtClean="0"/>
              <a:t> observations manually and automated procedures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Tyndall and </a:t>
            </a:r>
            <a:r>
              <a:rPr lang="en-US" dirty="0" err="1" smtClean="0"/>
              <a:t>Horel</a:t>
            </a:r>
            <a:r>
              <a:rPr lang="en-US" dirty="0" smtClean="0"/>
              <a:t> (</a:t>
            </a:r>
            <a:r>
              <a:rPr lang="en-US" dirty="0" err="1" smtClean="0"/>
              <a:t>tbs</a:t>
            </a:r>
            <a:r>
              <a:rPr lang="en-US" dirty="0" smtClean="0"/>
              <a:t> WAF)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 smtClean="0"/>
              <a:t>Given </a:t>
            </a:r>
            <a:r>
              <a:rPr lang="en-US" sz="1800" dirty="0"/>
              <a:t>the heterogeneous equipment, maintenance and reporting practices, and siting of stations in </a:t>
            </a:r>
            <a:r>
              <a:rPr lang="en-US" sz="1800" dirty="0" err="1"/>
              <a:t>mesonets</a:t>
            </a:r>
            <a:r>
              <a:rPr lang="en-US" sz="1800" dirty="0"/>
              <a:t>, subjective decisions tend to be made to use some observations and avoid </a:t>
            </a:r>
            <a:r>
              <a:rPr lang="en-US" sz="1800" dirty="0" smtClean="0"/>
              <a:t>others</a:t>
            </a:r>
          </a:p>
          <a:p>
            <a:r>
              <a:rPr lang="en-US" sz="1800" dirty="0" smtClean="0"/>
              <a:t>We determine objectively </a:t>
            </a:r>
            <a:r>
              <a:rPr lang="en-US" sz="1800" dirty="0"/>
              <a:t>high impact surface </a:t>
            </a:r>
            <a:r>
              <a:rPr lang="en-US" sz="1800" dirty="0" smtClean="0"/>
              <a:t> T, Td, and Wind observations using </a:t>
            </a:r>
            <a:r>
              <a:rPr lang="en-US" sz="1800" dirty="0"/>
              <a:t>the </a:t>
            </a:r>
            <a:r>
              <a:rPr lang="en-US" sz="1800" dirty="0" err="1"/>
              <a:t>adjoint</a:t>
            </a:r>
            <a:r>
              <a:rPr lang="en-US" sz="1800" dirty="0"/>
              <a:t> of a two-dimensional </a:t>
            </a:r>
            <a:r>
              <a:rPr lang="en-US" sz="1800" dirty="0" err="1"/>
              <a:t>variational</a:t>
            </a:r>
            <a:r>
              <a:rPr lang="en-US" sz="1800" dirty="0"/>
              <a:t> surface analysis over the contiguous United </a:t>
            </a:r>
            <a:r>
              <a:rPr lang="en-US" sz="1800" dirty="0" smtClean="0"/>
              <a:t>States</a:t>
            </a:r>
          </a:p>
          <a:p>
            <a:r>
              <a:rPr lang="en-US" sz="1800" dirty="0" smtClean="0"/>
              <a:t>High </a:t>
            </a:r>
            <a:r>
              <a:rPr lang="en-US" sz="1800" dirty="0"/>
              <a:t>impact observations are defined as arising from: </a:t>
            </a:r>
            <a:endParaRPr lang="en-US" sz="1800" dirty="0"/>
          </a:p>
          <a:p>
            <a:pPr lvl="1"/>
            <a:r>
              <a:rPr lang="en-US" sz="1800" dirty="0" smtClean="0"/>
              <a:t>low </a:t>
            </a:r>
            <a:r>
              <a:rPr lang="en-US" sz="1800" dirty="0"/>
              <a:t>observation quality</a:t>
            </a:r>
            <a:r>
              <a:rPr lang="en-US" sz="1800" dirty="0" smtClean="0"/>
              <a:t>,</a:t>
            </a:r>
          </a:p>
          <a:p>
            <a:pPr lvl="1"/>
            <a:r>
              <a:rPr lang="en-US" sz="1800" dirty="0" smtClean="0"/>
              <a:t> </a:t>
            </a:r>
            <a:r>
              <a:rPr lang="en-US" sz="1800" dirty="0"/>
              <a:t>observation representativeness errors</a:t>
            </a:r>
            <a:r>
              <a:rPr lang="en-US" sz="1800" dirty="0" smtClean="0"/>
              <a:t>,</a:t>
            </a:r>
          </a:p>
          <a:p>
            <a:pPr lvl="1"/>
            <a:r>
              <a:rPr lang="en-US" sz="1800" dirty="0" smtClean="0"/>
              <a:t> </a:t>
            </a:r>
            <a:r>
              <a:rPr lang="en-US" sz="1800" dirty="0"/>
              <a:t>or accurate observed weather conditions not evident in the background </a:t>
            </a:r>
            <a:r>
              <a:rPr lang="en-US" sz="1800" dirty="0" smtClean="0"/>
              <a:t>field</a:t>
            </a:r>
            <a:endParaRPr lang="en-US" sz="1800" dirty="0"/>
          </a:p>
          <a:p>
            <a:r>
              <a:rPr lang="en-US" sz="1800" dirty="0"/>
              <a:t>I</a:t>
            </a:r>
            <a:r>
              <a:rPr lang="en-US" sz="1800" dirty="0" smtClean="0"/>
              <a:t>mpact </a:t>
            </a:r>
            <a:r>
              <a:rPr lang="en-US" sz="1800" dirty="0"/>
              <a:t>of nearly 20,000 surface observations </a:t>
            </a:r>
            <a:r>
              <a:rPr lang="en-US" sz="1800" dirty="0" smtClean="0"/>
              <a:t>computed </a:t>
            </a:r>
            <a:r>
              <a:rPr lang="en-US" sz="1800" dirty="0"/>
              <a:t>over a sample of 100 analysis hours during 25 major weather events. </a:t>
            </a:r>
            <a:endParaRPr lang="en-US" sz="1800" dirty="0" smtClean="0"/>
          </a:p>
          <a:p>
            <a:r>
              <a:rPr lang="en-US" sz="1800" dirty="0"/>
              <a:t>I</a:t>
            </a:r>
            <a:r>
              <a:rPr lang="en-US" sz="1800" dirty="0" smtClean="0"/>
              <a:t>mpacts </a:t>
            </a:r>
            <a:r>
              <a:rPr lang="en-US" sz="1800" dirty="0"/>
              <a:t>are determined for each station as well as within broad network categories.   </a:t>
            </a:r>
            <a:endParaRPr lang="en-US" sz="1800" dirty="0" smtClean="0"/>
          </a:p>
          <a:p>
            <a:r>
              <a:rPr lang="en-US" sz="1800" dirty="0" smtClean="0"/>
              <a:t>For </a:t>
            </a:r>
            <a:r>
              <a:rPr lang="en-US" sz="1800" dirty="0"/>
              <a:t>individual analysis hours, high impact observations are located in regions of significant weather—typically, where the background field fails to define the local weather conditions. </a:t>
            </a:r>
            <a:endParaRPr lang="en-US" sz="1800" dirty="0" smtClean="0"/>
          </a:p>
          <a:p>
            <a:r>
              <a:rPr lang="en-US" sz="1800" dirty="0" smtClean="0"/>
              <a:t>Low </a:t>
            </a:r>
            <a:r>
              <a:rPr lang="en-US" sz="1800" dirty="0"/>
              <a:t>impact observations tend to be ones where there are many observations reporting similar departures from the </a:t>
            </a:r>
            <a:r>
              <a:rPr lang="en-US" sz="1800" dirty="0" smtClean="0"/>
              <a:t>background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158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1371600"/>
            <a:ext cx="8839200" cy="533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Assessing Existing National Network Density: Integrated Data Influence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1905000"/>
            <a:ext cx="666720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306" y="2362200"/>
            <a:ext cx="5238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10181" y="2221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Dense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07300" y="58409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Sparse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1" y="1484868"/>
            <a:ext cx="65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Stations reporting at least 50 times within 100 h sample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ASSUMED Observation/BACKGROUND Error RATIO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289701"/>
              </p:ext>
            </p:extLst>
          </p:nvPr>
        </p:nvGraphicFramePr>
        <p:xfrm>
          <a:off x="228600" y="1600200"/>
          <a:ext cx="8686800" cy="50811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1236415"/>
                <a:gridCol w="1983693"/>
                <a:gridCol w="898634"/>
                <a:gridCol w="1048407"/>
                <a:gridCol w="823748"/>
                <a:gridCol w="823748"/>
                <a:gridCol w="898634"/>
                <a:gridCol w="973521"/>
              </a:tblGrid>
              <a:tr h="49639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Group ID</a:t>
                      </a:r>
                    </a:p>
                  </a:txBody>
                  <a:tcPr marL="42660" marR="42660" marT="26710" marB="2671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Group Purpose/Type</a:t>
                      </a:r>
                    </a:p>
                  </a:txBody>
                  <a:tcPr marL="42660" marR="42660" marT="26710" marB="2671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No. of Networks</a:t>
                      </a:r>
                    </a:p>
                  </a:txBody>
                  <a:tcPr marL="42660" marR="42660" marT="26710" marB="2671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Total No. of Stations</a:t>
                      </a:r>
                    </a:p>
                  </a:txBody>
                  <a:tcPr marL="42660" marR="42660" marT="26710" marB="2671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Median IDI</a:t>
                      </a:r>
                      <a:endParaRPr lang="en-US" sz="1300" b="1" baseline="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2660" marR="42660" marT="26710" marB="2671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</a:rPr>
                        <a:t>Temp.</a:t>
                      </a:r>
                    </a:p>
                    <a:p>
                      <a:pPr algn="ctr"/>
                      <a:r>
                        <a:rPr lang="el-GR" sz="1300" b="1" dirty="0" smtClean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300" b="1" baseline="-25000" dirty="0" smtClean="0"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l-GR" sz="1300" b="1" dirty="0" smtClean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300" b="1" baseline="-25000" dirty="0" smtClean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300" b="1" baseline="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2660" marR="42660" marT="26710" marB="2671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Dewp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el-GR" sz="1300" b="1" dirty="0" smtClean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300" b="1" baseline="-25000" dirty="0" smtClean="0"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l-GR" sz="1300" b="1" dirty="0" smtClean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300" b="1" baseline="-25000" dirty="0" smtClean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300" b="1" baseline="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2660" marR="42660" marT="26710" marB="2671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</a:rPr>
                        <a:t>Wind </a:t>
                      </a:r>
                      <a:r>
                        <a:rPr lang="en-US" sz="1300" b="1" dirty="0" err="1" smtClean="0">
                          <a:solidFill>
                            <a:schemeClr val="bg1"/>
                          </a:solidFill>
                          <a:effectLst/>
                        </a:rPr>
                        <a:t>Spd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1300" b="1" baseline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l-GR" sz="1300" b="1" dirty="0" smtClean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300" b="1" baseline="-25000" dirty="0" smtClean="0"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3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l-GR" sz="1300" b="1" dirty="0" smtClean="0">
                          <a:solidFill>
                            <a:schemeClr val="bg1"/>
                          </a:solidFill>
                          <a:effectLst/>
                        </a:rPr>
                        <a:t>σ</a:t>
                      </a:r>
                      <a:r>
                        <a:rPr lang="en-US" sz="1300" b="1" baseline="-25000" dirty="0" smtClean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r>
                        <a:rPr lang="en-US" sz="13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300" b="1" baseline="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2660" marR="42660" marT="26710" marB="26710" anchor="ctr">
                    <a:solidFill>
                      <a:schemeClr val="accent1"/>
                    </a:solidFill>
                  </a:tcPr>
                </a:tc>
              </a:tr>
              <a:tr h="26250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AG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Agricultural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9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472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0.94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</a:p>
                  </a:txBody>
                  <a:tcPr marL="42660" marR="42660" marT="26710" marB="26710" anchor="ctr"/>
                </a:tc>
              </a:tr>
              <a:tr h="26250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AQ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Air quality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8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796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0.96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</a:tr>
              <a:tr h="520484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EXT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Offshore, Canadian, Mexican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6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940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0.71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</a:tr>
              <a:tr h="67662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FED+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Federal networks, OK and W. TX </a:t>
                      </a:r>
                      <a:r>
                        <a:rPr lang="en-US" sz="1300" b="1" dirty="0" err="1">
                          <a:effectLst/>
                        </a:rPr>
                        <a:t>Mesonets</a:t>
                      </a:r>
                      <a:endParaRPr lang="en-US" sz="1300" b="1" dirty="0"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21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849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0.95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1.0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1.0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1.0</a:t>
                      </a:r>
                    </a:p>
                  </a:txBody>
                  <a:tcPr marL="42660" marR="42660" marT="26710" marB="26710" anchor="ctr"/>
                </a:tc>
              </a:tr>
              <a:tr h="36433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HYDRO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Hydrological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11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3580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0.85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</a:tr>
              <a:tr h="676629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LOCAL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Commercial, state, and WFO aggregates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41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799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0.94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</a:tr>
              <a:tr h="364339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NWS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NWS/FAA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1814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0.94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1.0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1.0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1.0</a:t>
                      </a:r>
                    </a:p>
                  </a:txBody>
                  <a:tcPr marL="42660" marR="42660" marT="26710" marB="26710" anchor="ctr"/>
                </a:tc>
              </a:tr>
              <a:tr h="364339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PUBLIC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CWOP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3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6808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0.96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</a:p>
                  </a:txBody>
                  <a:tcPr marL="42660" marR="42660" marT="26710" marB="26710" anchor="ctr"/>
                </a:tc>
              </a:tr>
              <a:tr h="364339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RAWS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Fire weather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effectLst/>
                        </a:rPr>
                        <a:t>1986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0.86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</a:p>
                  </a:txBody>
                  <a:tcPr marL="42660" marR="42660" marT="26710" marB="26710" anchor="ctr"/>
                </a:tc>
              </a:tr>
              <a:tr h="36433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TRANS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RWIS, rail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24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1653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50"/>
                          </a:solidFill>
                          <a:effectLst/>
                        </a:rPr>
                        <a:t>0.93</a:t>
                      </a:r>
                      <a:endParaRPr lang="en-US" sz="13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</a:p>
                  </a:txBody>
                  <a:tcPr marL="42660" marR="42660" marT="26710" marB="26710" anchor="ctr"/>
                </a:tc>
              </a:tr>
              <a:tr h="36433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TOTAL</a:t>
                      </a:r>
                    </a:p>
                  </a:txBody>
                  <a:tcPr marL="42660" marR="42660" marT="26710" marB="2671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125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effectLst/>
                        </a:rPr>
                        <a:t>19697</a:t>
                      </a:r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endParaRPr lang="en-US" sz="1900" b="1" dirty="0"/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endParaRPr lang="en-US" sz="1900" b="1" dirty="0"/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endParaRPr lang="en-US" sz="1900" b="1"/>
                    </a:p>
                  </a:txBody>
                  <a:tcPr marL="42660" marR="42660" marT="26710" marB="26710" anchor="ctr"/>
                </a:tc>
                <a:tc>
                  <a:txBody>
                    <a:bodyPr/>
                    <a:lstStyle/>
                    <a:p>
                      <a:endParaRPr lang="en-US" sz="1900" b="1" dirty="0"/>
                    </a:p>
                  </a:txBody>
                  <a:tcPr marL="42660" marR="42660" marT="26710" marB="2671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6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447800"/>
            <a:ext cx="7772400" cy="518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0000 UTC 04 April 2011</a:t>
            </a:r>
            <a:br>
              <a:rPr lang="en-US" sz="3200" dirty="0"/>
            </a:br>
            <a:r>
              <a:rPr lang="en-US" sz="3200" dirty="0" smtClean="0"/>
              <a:t>Temperature Background Field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37" t="1243" b="901"/>
          <a:stretch/>
        </p:blipFill>
        <p:spPr bwMode="auto">
          <a:xfrm>
            <a:off x="7243948" y="1524000"/>
            <a:ext cx="564077" cy="499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t="1826" r="4559"/>
          <a:stretch/>
        </p:blipFill>
        <p:spPr bwMode="auto">
          <a:xfrm>
            <a:off x="228600" y="1523998"/>
            <a:ext cx="7030398" cy="501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2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447800"/>
            <a:ext cx="7772400" cy="518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0000 UTC 04 April 2011</a:t>
            </a:r>
            <a:br>
              <a:rPr lang="en-US" sz="3200" dirty="0"/>
            </a:br>
            <a:r>
              <a:rPr lang="en-US" sz="3200" dirty="0" smtClean="0"/>
              <a:t>Temperature Analysis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1243" b="901"/>
          <a:stretch/>
        </p:blipFill>
        <p:spPr bwMode="auto">
          <a:xfrm>
            <a:off x="237506" y="1524000"/>
            <a:ext cx="7570519" cy="499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8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406856"/>
            <a:ext cx="7467600" cy="5120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0000 UTC 04 April 2011</a:t>
            </a:r>
            <a:br>
              <a:rPr lang="en-US" sz="3200" dirty="0"/>
            </a:br>
            <a:r>
              <a:rPr lang="en-US" sz="3200" dirty="0"/>
              <a:t>Temperature </a:t>
            </a:r>
            <a:r>
              <a:rPr lang="en-US" sz="3200" dirty="0" smtClean="0"/>
              <a:t>Analysis Increments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87" r="2541" b="2938"/>
          <a:stretch/>
        </p:blipFill>
        <p:spPr bwMode="auto">
          <a:xfrm>
            <a:off x="247351" y="1524000"/>
            <a:ext cx="7144049" cy="489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36808" y="6213144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-5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6808" y="5760927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-4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6808" y="52578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-3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6808" y="4783975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-2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6808" y="4294496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-1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6808" y="3810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6808" y="3325504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6808" y="2833048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36808" y="2348552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36808" y="1856096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36808" y="1385248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Predictability in Complex Terrain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569198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sz="3800" dirty="0" smtClean="0"/>
              <a:t>~1990</a:t>
            </a:r>
          </a:p>
          <a:p>
            <a:pPr marL="400050" lvl="1" indent="0">
              <a:buNone/>
            </a:pPr>
            <a:r>
              <a:rPr lang="en-US" sz="3800" i="1" dirty="0" smtClean="0"/>
              <a:t>Terrain more important than data</a:t>
            </a:r>
          </a:p>
          <a:p>
            <a:pPr marL="400050" lvl="1" indent="0">
              <a:buNone/>
            </a:pPr>
            <a:endParaRPr lang="en-US" sz="3800" i="1" dirty="0"/>
          </a:p>
          <a:p>
            <a:pPr marL="400050" lvl="1" indent="0">
              <a:buNone/>
            </a:pPr>
            <a:r>
              <a:rPr lang="en-US" sz="3800" i="1" dirty="0" smtClean="0"/>
              <a:t>But ”…the predictability enhancement by topography has been difficult to quantify”</a:t>
            </a:r>
          </a:p>
          <a:p>
            <a:endParaRPr lang="en-US" sz="3800" dirty="0" smtClean="0"/>
          </a:p>
          <a:p>
            <a:r>
              <a:rPr lang="en-US" sz="3800" dirty="0" err="1" smtClean="0"/>
              <a:t>Berri</a:t>
            </a:r>
            <a:r>
              <a:rPr lang="en-US" sz="3800" dirty="0"/>
              <a:t>, Guillermo J., Jan </a:t>
            </a:r>
            <a:r>
              <a:rPr lang="en-US" sz="3800" dirty="0" err="1"/>
              <a:t>Paegle</a:t>
            </a:r>
            <a:r>
              <a:rPr lang="en-US" sz="3800" dirty="0"/>
              <a:t>, 1990: Sensitivity of Local Predictions to Initial Conditions. J. Appl. Meteor., 29, 256–267. </a:t>
            </a:r>
            <a:endParaRPr lang="en-US" sz="3800" dirty="0" smtClean="0"/>
          </a:p>
          <a:p>
            <a:pPr marL="0" indent="0">
              <a:buNone/>
            </a:pPr>
            <a:endParaRPr lang="en-US" sz="3800" dirty="0" smtClean="0"/>
          </a:p>
          <a:p>
            <a:r>
              <a:rPr lang="en-US" sz="3800" dirty="0" err="1" smtClean="0"/>
              <a:t>Paegle</a:t>
            </a:r>
            <a:r>
              <a:rPr lang="en-US" sz="3800" dirty="0" smtClean="0"/>
              <a:t> et al., 1990: Chapter 10. Atmospheric Processes over Complex Terrain.</a:t>
            </a:r>
          </a:p>
          <a:p>
            <a:endParaRPr lang="en-US" sz="3800" dirty="0" smtClean="0"/>
          </a:p>
          <a:p>
            <a:pPr marL="0" indent="0">
              <a:buNone/>
            </a:pPr>
            <a:r>
              <a:rPr lang="en-US" sz="3800" dirty="0" smtClean="0"/>
              <a:t>Now(?)</a:t>
            </a:r>
          </a:p>
          <a:p>
            <a:pPr>
              <a:lnSpc>
                <a:spcPct val="90000"/>
              </a:lnSpc>
            </a:pPr>
            <a:r>
              <a:rPr lang="en-US" sz="3800" dirty="0" smtClean="0"/>
              <a:t>Topography </a:t>
            </a:r>
            <a:r>
              <a:rPr lang="en-US" sz="3800" dirty="0"/>
              <a:t>may enhance predictability of certain flow types, but this has never been proven or </a:t>
            </a:r>
            <a:r>
              <a:rPr lang="en-US" sz="3800" dirty="0" smtClean="0"/>
              <a:t>refuted</a:t>
            </a:r>
            <a:r>
              <a:rPr lang="en-US" sz="3800" dirty="0"/>
              <a:t/>
            </a:r>
            <a:br>
              <a:rPr lang="en-US" sz="3800" dirty="0"/>
            </a:br>
            <a:endParaRPr lang="en-US" sz="3800" dirty="0"/>
          </a:p>
          <a:p>
            <a:pPr>
              <a:lnSpc>
                <a:spcPct val="90000"/>
              </a:lnSpc>
            </a:pPr>
            <a:r>
              <a:rPr lang="en-US" sz="3800" dirty="0"/>
              <a:t>Orography can exacerbate large-scale errors, reducing forecast utility</a:t>
            </a:r>
          </a:p>
          <a:p>
            <a:pPr>
              <a:lnSpc>
                <a:spcPct val="90000"/>
              </a:lnSpc>
              <a:buNone/>
            </a:pPr>
            <a:endParaRPr lang="en-US" sz="3800" i="1" dirty="0" smtClean="0"/>
          </a:p>
          <a:p>
            <a:pPr>
              <a:lnSpc>
                <a:spcPct val="90000"/>
              </a:lnSpc>
              <a:buNone/>
            </a:pPr>
            <a:r>
              <a:rPr lang="en-US" sz="3800" i="1" dirty="0" smtClean="0"/>
              <a:t>Meyers </a:t>
            </a:r>
            <a:r>
              <a:rPr lang="en-US" sz="3800" i="1" dirty="0"/>
              <a:t>and </a:t>
            </a:r>
            <a:r>
              <a:rPr lang="en-US" sz="3800" i="1" dirty="0" err="1"/>
              <a:t>Steenburgh</a:t>
            </a:r>
            <a:r>
              <a:rPr lang="en-US" sz="3800" i="1" dirty="0"/>
              <a:t> (</a:t>
            </a:r>
            <a:r>
              <a:rPr lang="en-US" sz="3800" i="1" dirty="0" smtClean="0"/>
              <a:t>2011)</a:t>
            </a:r>
            <a:r>
              <a:rPr lang="en-US" sz="3800" dirty="0" smtClean="0"/>
              <a:t>. Mountain </a:t>
            </a:r>
            <a:r>
              <a:rPr lang="en-US" sz="3800" dirty="0"/>
              <a:t>Weather Prediction: Phenomenological Challenges and Forecast Methodology. </a:t>
            </a:r>
            <a:r>
              <a:rPr lang="en-US" sz="3800" i="1" dirty="0"/>
              <a:t>AMS Mountain Weather and Forecasting </a:t>
            </a:r>
            <a:r>
              <a:rPr lang="en-US" sz="3800" i="1" dirty="0" smtClean="0"/>
              <a:t>Monograph</a:t>
            </a:r>
            <a:endParaRPr lang="en-US" sz="3800" i="1" dirty="0"/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1526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311965"/>
            <a:ext cx="7924800" cy="5479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Relative impact of temperature observations from selected categories </a:t>
            </a:r>
            <a:br>
              <a:rPr lang="en-US" sz="2400" dirty="0" smtClean="0"/>
            </a:br>
            <a:r>
              <a:rPr lang="en-US" sz="2400" dirty="0" smtClean="0"/>
              <a:t>0000 UTC 04 April 2011</a:t>
            </a:r>
            <a:endParaRPr lang="en-US" sz="2400" dirty="0"/>
          </a:p>
        </p:txBody>
      </p:sp>
      <p:pic>
        <p:nvPicPr>
          <p:cNvPr id="5122" name="Picture 2" descr="C:\Users\dtyndall\Desktop\fig-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/>
          <a:stretch/>
        </p:blipFill>
        <p:spPr bwMode="auto">
          <a:xfrm>
            <a:off x="222358" y="1361661"/>
            <a:ext cx="7211485" cy="538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7036742" y="1966525"/>
            <a:ext cx="14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909"/>
                </a:solidFill>
              </a:rPr>
              <a:t>High Impact</a:t>
            </a:r>
            <a:endParaRPr lang="en-US" dirty="0">
              <a:solidFill>
                <a:srgbClr val="FF090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036742" y="5893743"/>
            <a:ext cx="14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11CF7"/>
                </a:solidFill>
              </a:rPr>
              <a:t>Low Impact</a:t>
            </a:r>
            <a:endParaRPr lang="en-US" dirty="0">
              <a:solidFill>
                <a:srgbClr val="111CF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347850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NWS</a:t>
            </a:r>
            <a:endParaRPr lang="en-US" sz="2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4102718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RAWS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1347850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FED+</a:t>
            </a:r>
            <a:endParaRPr lang="en-US" sz="2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4102718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79646"/>
                </a:solidFill>
                <a:latin typeface="Calibri" pitchFamily="34" charset="0"/>
                <a:cs typeface="Calibri" pitchFamily="34" charset="0"/>
              </a:rPr>
              <a:t>PUBLIC</a:t>
            </a:r>
            <a:endParaRPr lang="en-US" sz="2000" b="1" dirty="0">
              <a:solidFill>
                <a:srgbClr val="F7964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371601"/>
            <a:ext cx="8534400" cy="541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100 cases: Fraction </a:t>
            </a:r>
            <a:r>
              <a:rPr lang="en-US" sz="2800" dirty="0" smtClean="0"/>
              <a:t>of Reports in Network Category with impact in upper Quartile</a:t>
            </a:r>
            <a:endParaRPr lang="en-US" sz="2800" dirty="0"/>
          </a:p>
        </p:txBody>
      </p:sp>
      <p:pic>
        <p:nvPicPr>
          <p:cNvPr id="3074" name="Picture 2" descr="C:\Users\dtyndall\Desktop\fig-6-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47800"/>
            <a:ext cx="8369300" cy="52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5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Transitioning to Real-Time QC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Running T, Td, Wind analyses every hour</a:t>
            </a:r>
          </a:p>
          <a:p>
            <a:r>
              <a:rPr lang="en-US" dirty="0" smtClean="0"/>
              <a:t>Computing </a:t>
            </a:r>
            <a:r>
              <a:rPr lang="en-US" dirty="0" err="1" smtClean="0"/>
              <a:t>adjoint</a:t>
            </a:r>
            <a:r>
              <a:rPr lang="en-US" dirty="0" smtClean="0"/>
              <a:t> impact for each analysis</a:t>
            </a:r>
          </a:p>
          <a:p>
            <a:r>
              <a:rPr lang="en-US" dirty="0" smtClean="0"/>
              <a:t>Accumulating statistics on impact and observation bias for each day and over 3-week period</a:t>
            </a:r>
          </a:p>
          <a:p>
            <a:r>
              <a:rPr lang="en-US" dirty="0" smtClean="0"/>
              <a:t>Tons of graphics &amp; text files being generated</a:t>
            </a:r>
          </a:p>
          <a:p>
            <a:r>
              <a:rPr lang="en-US" dirty="0">
                <a:hlinkClick r:id="rId2"/>
              </a:rPr>
              <a:t>http://gl1.chpc.utah.edu/images/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mix of metadata and representativeness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Difference between station and background elevation </a:t>
            </a:r>
            <a:r>
              <a:rPr lang="en-US" dirty="0"/>
              <a:t>(e.g., fuzzy NRCS locations)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514600"/>
            <a:ext cx="7143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4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mix of metadata and representativeness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Difference between station and background elevation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04" y="2514600"/>
            <a:ext cx="7143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514600"/>
            <a:ext cx="7143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24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13138"/>
            <a:ext cx="142875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Mix of Weather and Background/Observation Issues</a:t>
            </a:r>
            <a:br>
              <a:rPr lang="en-US" sz="2800" dirty="0" smtClean="0"/>
            </a:br>
            <a:r>
              <a:rPr lang="en-US" sz="2800" dirty="0" smtClean="0"/>
              <a:t>Wind Speed Bias: Jan 27, 2012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875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19050"/>
            <a:ext cx="142875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Mix of Weather and </a:t>
            </a:r>
            <a:r>
              <a:rPr lang="en-US" sz="3200" dirty="0" smtClean="0"/>
              <a:t>Background/Observation </a:t>
            </a:r>
            <a:r>
              <a:rPr lang="en-US" sz="3200" dirty="0"/>
              <a:t>Issues</a:t>
            </a:r>
            <a:br>
              <a:rPr lang="en-US" sz="3200" dirty="0"/>
            </a:br>
            <a:r>
              <a:rPr lang="en-US" sz="3200" dirty="0"/>
              <a:t>Wind Speed Bias</a:t>
            </a:r>
            <a:r>
              <a:rPr lang="en-US" sz="3200" dirty="0" smtClean="0"/>
              <a:t>: Feb. 17, </a:t>
            </a:r>
            <a:r>
              <a:rPr lang="en-US" sz="3200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31996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13138"/>
            <a:ext cx="142875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Mix of Weather and Background/Observation Issues</a:t>
            </a:r>
            <a:br>
              <a:rPr lang="en-US" sz="2800" dirty="0" smtClean="0"/>
            </a:br>
            <a:r>
              <a:rPr lang="en-US" sz="2800" dirty="0" smtClean="0"/>
              <a:t>Wind Speed Impact: Jan 27, 2012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54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0"/>
            <a:ext cx="142875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Mix of Weather and Background/Observation Issues</a:t>
            </a:r>
            <a:br>
              <a:rPr lang="en-US" sz="2800" dirty="0" smtClean="0"/>
            </a:br>
            <a:r>
              <a:rPr lang="en-US" sz="2800" dirty="0" smtClean="0"/>
              <a:t>Wind Speed Impact: Feb 17, 2012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603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Coming up with a scheme to automatically blacklist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Blacklist  </a:t>
            </a:r>
            <a:r>
              <a:rPr lang="en-US" dirty="0" err="1" smtClean="0"/>
              <a:t>stn</a:t>
            </a:r>
            <a:r>
              <a:rPr lang="en-US" dirty="0" smtClean="0"/>
              <a:t> if: some weighted combo of bias, impact, and elevation difference is high relative to other stations over </a:t>
            </a:r>
            <a:r>
              <a:rPr lang="en-US" dirty="0" err="1" smtClean="0"/>
              <a:t>multiweek</a:t>
            </a:r>
            <a:r>
              <a:rPr lang="en-US" dirty="0" smtClean="0"/>
              <a:t> period</a:t>
            </a:r>
          </a:p>
          <a:p>
            <a:r>
              <a:rPr lang="en-US" dirty="0" smtClean="0"/>
              <a:t>One weighting scheme: equally weight  </a:t>
            </a:r>
            <a:r>
              <a:rPr lang="en-US" dirty="0" err="1" smtClean="0"/>
              <a:t>stn</a:t>
            </a:r>
            <a:r>
              <a:rPr lang="en-US" dirty="0" smtClean="0"/>
              <a:t> bias and impact percentiles. Reject if &gt; 0.85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545882"/>
              </p:ext>
            </p:extLst>
          </p:nvPr>
        </p:nvGraphicFramePr>
        <p:xfrm>
          <a:off x="342901" y="4841240"/>
          <a:ext cx="845819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927"/>
                <a:gridCol w="768927"/>
                <a:gridCol w="768927"/>
                <a:gridCol w="768927"/>
                <a:gridCol w="768927"/>
                <a:gridCol w="768927"/>
                <a:gridCol w="768927"/>
                <a:gridCol w="768927"/>
                <a:gridCol w="768927"/>
                <a:gridCol w="768927"/>
                <a:gridCol w="7689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% </a:t>
                      </a:r>
                      <a:r>
                        <a:rPr lang="en-US" dirty="0" err="1" smtClean="0"/>
                        <a:t>Rej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FED+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RWIS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1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Underlying research </a:t>
            </a:r>
            <a:r>
              <a:rPr lang="en-US" dirty="0"/>
              <a:t>p</a:t>
            </a:r>
            <a:r>
              <a:rPr lang="en-US" dirty="0" smtClean="0"/>
              <a:t>remise 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 smtClean="0"/>
              <a:t>Horel</a:t>
            </a:r>
            <a:r>
              <a:rPr lang="en-US" dirty="0" smtClean="0"/>
              <a:t> group during past 15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Since operational forecast models can’t resolve the underlying terrain in sufficient detail to adequately resolve the details of boundary layer flows over complex terrain</a:t>
            </a:r>
          </a:p>
          <a:p>
            <a:r>
              <a:rPr lang="en-US" dirty="0" smtClean="0"/>
              <a:t>Then knowing the initial state of the boundary layer over complex terrain is less critical for data assimilation than for:</a:t>
            </a:r>
          </a:p>
          <a:p>
            <a:pPr lvl="1"/>
            <a:r>
              <a:rPr lang="en-US" dirty="0" smtClean="0"/>
              <a:t>Understanding the physical processes underway</a:t>
            </a:r>
          </a:p>
          <a:p>
            <a:pPr lvl="1"/>
            <a:r>
              <a:rPr lang="en-US" dirty="0" err="1" smtClean="0"/>
              <a:t>Nowcasting</a:t>
            </a:r>
            <a:endParaRPr lang="en-US" dirty="0"/>
          </a:p>
          <a:p>
            <a:pPr lvl="1"/>
            <a:r>
              <a:rPr lang="en-US" dirty="0" smtClean="0"/>
              <a:t>Forecast verification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0"/>
            <a:ext cx="142875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blacklist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42875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Dew point Temperature Blacklist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02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0"/>
            <a:ext cx="142875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Speed blacklist (no </a:t>
            </a:r>
            <a:r>
              <a:rPr lang="en-US" dirty="0" err="1" smtClean="0"/>
              <a:t>elv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84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Evolution in research over the years has been a tap dance around some basic questions:</a:t>
            </a:r>
          </a:p>
          <a:p>
            <a:pPr lvl="1"/>
            <a:r>
              <a:rPr lang="en-US" dirty="0"/>
              <a:t>What physical processes are important? Role of mountains vs. synoptic-scale motions; lake breeze; cold pools, etc.</a:t>
            </a:r>
          </a:p>
          <a:p>
            <a:pPr lvl="1"/>
            <a:r>
              <a:rPr lang="en-US" dirty="0" smtClean="0"/>
              <a:t>How can we integrate observations in complex terrain from multiple sources?</a:t>
            </a:r>
          </a:p>
          <a:p>
            <a:pPr lvl="1"/>
            <a:r>
              <a:rPr lang="en-US" dirty="0" smtClean="0"/>
              <a:t>What is the relative impact of observations from different networks?</a:t>
            </a:r>
          </a:p>
          <a:p>
            <a:pPr lvl="1"/>
            <a:r>
              <a:rPr lang="en-US" dirty="0" smtClean="0"/>
              <a:t>How can the combination of the observations and analyses serve as quality control for the observations and uncertainty information about the analyses?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80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Flipping the question- from what’s the role of terrain to what’s the role of synoptic-scale systems: contribution to rising motion after reducing influence of local terrain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Lareau</a:t>
            </a:r>
            <a:r>
              <a:rPr lang="en-US" dirty="0"/>
              <a:t> and </a:t>
            </a:r>
            <a:r>
              <a:rPr lang="en-US" dirty="0" err="1"/>
              <a:t>Horel</a:t>
            </a:r>
            <a:r>
              <a:rPr lang="en-US" dirty="0"/>
              <a:t> (2011; </a:t>
            </a:r>
            <a:r>
              <a:rPr lang="en-US" dirty="0" smtClean="0"/>
              <a:t>in press MWR</a:t>
            </a:r>
            <a:r>
              <a:rPr lang="en-US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16175" r="15625" b="11629"/>
          <a:stretch/>
        </p:blipFill>
        <p:spPr bwMode="auto">
          <a:xfrm>
            <a:off x="1295400" y="2133600"/>
            <a:ext cx="6369270" cy="425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1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soon…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514600" cy="4525963"/>
          </a:xfrm>
        </p:spPr>
        <p:txBody>
          <a:bodyPr/>
          <a:lstStyle/>
          <a:p>
            <a:r>
              <a:rPr lang="en-US" dirty="0" smtClean="0"/>
              <a:t>32 year ERA interim climatology of synoptic-scale ascent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569957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4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04800"/>
            <a:ext cx="3162300" cy="3276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Answering a simpler(?) question with idealized WRF LES: lake breeze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3828643"/>
            <a:ext cx="3048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Crosman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, E.  and J.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, 2012: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Idealized Large-Eddy Simulations of Sea and Lake Breezes: Sensitivity to Lake Diameter, Heat Flux and Stability.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Boundary Layer Meteorology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In press.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Crosman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, E., and J.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, 2010: Numerical sensitivity studies of sea and lake breezes: a review.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Boundary Layer Meteorology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137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, 1-29.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2400"/>
            <a:ext cx="5811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in Resources/Capabilities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Utah </a:t>
            </a:r>
            <a:r>
              <a:rPr lang="en-US" dirty="0" err="1" smtClean="0"/>
              <a:t>Mesonet</a:t>
            </a:r>
            <a:r>
              <a:rPr lang="en-US" dirty="0" smtClean="0"/>
              <a:t> -&gt; </a:t>
            </a:r>
            <a:r>
              <a:rPr lang="en-US" dirty="0" err="1" smtClean="0"/>
              <a:t>MesoWest</a:t>
            </a:r>
            <a:endParaRPr lang="en-US" dirty="0" smtClean="0"/>
          </a:p>
          <a:p>
            <a:r>
              <a:rPr lang="en-US" dirty="0" smtClean="0"/>
              <a:t>ADAS/ARPS -&gt; RTMA -&gt; UU2DVAR </a:t>
            </a:r>
            <a:r>
              <a:rPr lang="en-US" dirty="0" err="1" smtClean="0"/>
              <a:t>Matlab</a:t>
            </a:r>
            <a:r>
              <a:rPr lang="en-US" dirty="0" smtClean="0"/>
              <a:t> -&gt; UU2DVAR Python</a:t>
            </a:r>
          </a:p>
          <a:p>
            <a:r>
              <a:rPr lang="en-US" dirty="0" smtClean="0"/>
              <a:t>Core goals: </a:t>
            </a:r>
          </a:p>
          <a:p>
            <a:pPr lvl="1"/>
            <a:r>
              <a:rPr lang="en-US" dirty="0" smtClean="0"/>
              <a:t>provide access to and integrate disparate observations</a:t>
            </a:r>
          </a:p>
          <a:p>
            <a:pPr lvl="1"/>
            <a:r>
              <a:rPr lang="en-US" dirty="0" smtClean="0"/>
              <a:t>Use analyses to synthesize the observations for variety of applications</a:t>
            </a:r>
          </a:p>
          <a:p>
            <a:pPr lvl="2"/>
            <a:r>
              <a:rPr lang="en-US" dirty="0" smtClean="0"/>
              <a:t>Forecast verification</a:t>
            </a:r>
          </a:p>
          <a:p>
            <a:pPr lvl="2"/>
            <a:r>
              <a:rPr lang="en-US" dirty="0" err="1" smtClean="0"/>
              <a:t>Nowcasting</a:t>
            </a:r>
            <a:endParaRPr lang="en-US" dirty="0" smtClean="0"/>
          </a:p>
          <a:p>
            <a:pPr lvl="2"/>
            <a:r>
              <a:rPr lang="en-US" dirty="0" smtClean="0"/>
              <a:t>Network design (station additions </a:t>
            </a:r>
            <a:r>
              <a:rPr lang="en-US" dirty="0" smtClean="0">
                <a:solidFill>
                  <a:srgbClr val="FF0000"/>
                </a:solidFill>
              </a:rPr>
              <a:t>AND REMOVAL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Observation quality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6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48" y="91243"/>
            <a:ext cx="8153400" cy="487362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MesoWest</a:t>
            </a:r>
            <a:r>
              <a:rPr lang="en-US" sz="3200" dirty="0" smtClean="0"/>
              <a:t>/Local &amp; National Surface Analysis Refs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786981"/>
          <a:ext cx="8229600" cy="152400"/>
        </p:xfrm>
        <a:graphic>
          <a:graphicData uri="http://schemas.openxmlformats.org/drawingml/2006/table">
            <a:tbl>
              <a:tblPr firstRow="1" firstCol="1" bandRow="1"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1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1178769"/>
            <a:ext cx="82296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Tyndall, D. and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, 2012: Impacts of Heterogeneous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Mesonet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Observations on Meteorological Surface Analyses.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To be submitted to </a:t>
            </a:r>
            <a:r>
              <a:rPr kumimoji="0" lang="en-US" sz="14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WAF.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de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Pondeca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, M.,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G.  Manikin, G.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DiMego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S. Benjamin, D.  Parrish, R. Purser, W. Wu, J.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D. Myrick, Y. Lin, R.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Aune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D. Keyser, B.  Colman, G.  Mann, J.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Vavra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, 2011: The Real-Time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Mesoscale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Analysis at NOAA's National Centers for Environmental Prediction: Current status and development.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Wea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. Forecasting,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26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, 593-612.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John D., and X. Dong 2010: An evaluation of the distribution of Remote Automated Weather Stations (RAWS).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Journal of Appl. Meteor. and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Clim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.,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49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1563-1578.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Tyndall, D.,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and M.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dePondeca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2010: Sensitivity of surface air temperature analyses to background and observation errors.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Wea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. Forecasting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25,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 852-865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Myrick, D., and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2008: Sensitivity of surface analyses over the western United States to RAWS observations.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Wea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Forecasting,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23, 145-158.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Myrick, D.,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2006: Verification over the Western United States of surface temperature forecasts from the National Digital Forecast Database.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Wea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Forecasting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21, 869-892.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J., B. Colman, 2005: Meeting Summary: A community meeting on real-time and retrospective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mesoscale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objective analysis: An Analysis of Record summit.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Bull. Amer. Meteor. Soc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., 86, 1477–1480.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Myrick, D.,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S. Lazarus, 2005: Local adjustment of the background error correlation for surface analyses over complex terrain.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Wea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Forecasting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20, 149-160.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Lazarus, S., C.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Ciliberti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K. Brewster, 2002: Near-real-time applications of a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mesoscale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analysis system to complex terrain.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Wea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Forecasting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17, 971-1000.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J., T. Potter, L. Dunn, W.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Steenburgh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M. Eubank, M.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Splitt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and D.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Onton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2002: Weather support for the 2002 Winter Olympic and Paralympic Games.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Bull. Amer.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Meteor. Soc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., 83, 227-240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J., M.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Splitt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L. Dunn,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Pechmann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B. White, C.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Ciliberti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S. Lazarus, 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Slemmer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D.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Zaff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J. Burks, 2002: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MesoWest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: Cooperative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Mesonets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in the Western United States.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Bull. Amer. Meteor. Soc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., 83, 211-226.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58738" y="449263"/>
            <a:ext cx="6265862" cy="465137"/>
          </a:xfrm>
        </p:spPr>
        <p:txBody>
          <a:bodyPr>
            <a:normAutofit fontScale="90000"/>
          </a:bodyPr>
          <a:lstStyle/>
          <a:p>
            <a:r>
              <a:rPr lang="en-US" sz="2800" smtClean="0">
                <a:ea typeface="ＭＳ Ｐゴシック" pitchFamily="34" charset="-128"/>
              </a:rPr>
              <a:t/>
            </a:r>
            <a:br>
              <a:rPr lang="en-US" sz="2800" smtClean="0">
                <a:ea typeface="ＭＳ Ｐゴシック" pitchFamily="34" charset="-128"/>
              </a:rPr>
            </a:br>
            <a:endParaRPr lang="en-US" sz="2800" smtClean="0">
              <a:ea typeface="ＭＳ Ｐゴシック" pitchFamily="34" charset="-128"/>
            </a:endParaRPr>
          </a:p>
        </p:txBody>
      </p:sp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685800" y="5867400"/>
            <a:ext cx="777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MesoWest currently provides 5,338 observational stations to MADIS from 80 different networks.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685800"/>
            <a:ext cx="1143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2167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9360</TotalTime>
  <Words>1616</Words>
  <Application>Microsoft Office PowerPoint</Application>
  <PresentationFormat>On-screen Show (4:3)</PresentationFormat>
  <Paragraphs>264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1_Office Theme</vt:lpstr>
      <vt:lpstr>2_Office Theme</vt:lpstr>
      <vt:lpstr>Observing, Analyzing, and Simulating the Boundary Layer in Northern Utah and Beyond </vt:lpstr>
      <vt:lpstr>Predictability in Complex Terrain</vt:lpstr>
      <vt:lpstr>Underlying research premise  of Horel group during past 15 Years</vt:lpstr>
      <vt:lpstr>Flipping the question- from what’s the role of terrain to what’s the role of synoptic-scale systems: contribution to rising motion after reducing influence of local terrain</vt:lpstr>
      <vt:lpstr>Coming soon…</vt:lpstr>
      <vt:lpstr>Answering a simpler(?) question with idealized WRF LES: lake breeze</vt:lpstr>
      <vt:lpstr>Evolution in Resources/Capabilities</vt:lpstr>
      <vt:lpstr>MesoWest/Local &amp; National Surface Analysis Refs</vt:lpstr>
      <vt:lpstr> </vt:lpstr>
      <vt:lpstr>PowerPoint Presentation</vt:lpstr>
      <vt:lpstr>PowerPoint Presentation</vt:lpstr>
      <vt:lpstr>PowerPoint Presentation</vt:lpstr>
      <vt:lpstr>Issues we’ve spent a lot of time dealing with but are still a struggle</vt:lpstr>
      <vt:lpstr>Tyndall and Horel (tbs WAF)</vt:lpstr>
      <vt:lpstr>Assessing Existing National Network Density: Integrated Data Influence</vt:lpstr>
      <vt:lpstr>ASSUMED Observation/BACKGROUND Error RATIO</vt:lpstr>
      <vt:lpstr>0000 UTC 04 April 2011 Temperature Background Field</vt:lpstr>
      <vt:lpstr>0000 UTC 04 April 2011 Temperature Analysis</vt:lpstr>
      <vt:lpstr>0000 UTC 04 April 2011 Temperature Analysis Increments</vt:lpstr>
      <vt:lpstr>Relative impact of temperature observations from selected categories  0000 UTC 04 April 2011</vt:lpstr>
      <vt:lpstr>100 cases: Fraction of Reports in Network Category with impact in upper Quartile</vt:lpstr>
      <vt:lpstr>Transitioning to Real-Time QC</vt:lpstr>
      <vt:lpstr>The mix of metadata and representativeness errors</vt:lpstr>
      <vt:lpstr>The mix of metadata and representativeness errors</vt:lpstr>
      <vt:lpstr>Mix of Weather and Background/Observation Issues Wind Speed Bias: Jan 27, 2012</vt:lpstr>
      <vt:lpstr>Mix of Weather and Background/Observation Issues Wind Speed Bias: Feb. 17, 2012</vt:lpstr>
      <vt:lpstr>Mix of Weather and Background/Observation Issues Wind Speed Impact: Jan 27, 2012</vt:lpstr>
      <vt:lpstr>Mix of Weather and Background/Observation Issues Wind Speed Impact: Feb 17, 2012</vt:lpstr>
      <vt:lpstr>Coming up with a scheme to automatically blacklist</vt:lpstr>
      <vt:lpstr>Temperature blacklist</vt:lpstr>
      <vt:lpstr>Dew point Temperature Blacklist</vt:lpstr>
      <vt:lpstr>Wind Speed blacklist (no elv)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Horel</dc:creator>
  <cp:lastModifiedBy>John Horel</cp:lastModifiedBy>
  <cp:revision>123</cp:revision>
  <dcterms:created xsi:type="dcterms:W3CDTF">2011-12-02T02:28:36Z</dcterms:created>
  <dcterms:modified xsi:type="dcterms:W3CDTF">2012-02-18T19:58:35Z</dcterms:modified>
</cp:coreProperties>
</file>