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716713" cy="9239250"/>
  <p:custDataLst>
    <p:tags r:id="rId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088">
          <p15:clr>
            <a:srgbClr val="A4A3A4"/>
          </p15:clr>
        </p15:guide>
        <p15:guide id="2" pos="13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1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0000FF"/>
    <a:srgbClr val="800000"/>
    <a:srgbClr val="F20000"/>
    <a:srgbClr val="EBE600"/>
    <a:srgbClr val="CC0000"/>
    <a:srgbClr val="CC0001"/>
    <a:srgbClr val="3399FF"/>
    <a:srgbClr val="DE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87" autoAdjust="0"/>
    <p:restoredTop sz="99322" autoAdjust="0"/>
  </p:normalViewPr>
  <p:slideViewPr>
    <p:cSldViewPr>
      <p:cViewPr>
        <p:scale>
          <a:sx n="40" d="100"/>
          <a:sy n="40" d="100"/>
        </p:scale>
        <p:origin x="20" y="20"/>
      </p:cViewPr>
      <p:guideLst>
        <p:guide orient="horz" pos="11088"/>
        <p:guide pos="13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88" y="-84"/>
      </p:cViewPr>
      <p:guideLst>
        <p:guide orient="horz" pos="2910"/>
        <p:guide pos="211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U_MesoWest_Current\Monthly_Station_Charts\171204_Station_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MesoWest Actively Reporting Stations ~ Jan. 1997 - Nov. 2017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>
                <a:alpha val="75000"/>
              </a:srgbClr>
            </a:solidFill>
          </c:spPr>
          <c:invertIfNegative val="0"/>
          <c:cat>
            <c:strRef>
              <c:f>Data!$E$2:$E$252</c:f>
              <c:strCache>
                <c:ptCount val="251"/>
                <c:pt idx="0">
                  <c:v>Jan-97</c:v>
                </c:pt>
                <c:pt idx="1">
                  <c:v>Feb-97</c:v>
                </c:pt>
                <c:pt idx="2">
                  <c:v>Mar-97</c:v>
                </c:pt>
                <c:pt idx="3">
                  <c:v>Apr-97</c:v>
                </c:pt>
                <c:pt idx="4">
                  <c:v>May-97</c:v>
                </c:pt>
                <c:pt idx="5">
                  <c:v>Jun-97</c:v>
                </c:pt>
                <c:pt idx="6">
                  <c:v>Jul-97</c:v>
                </c:pt>
                <c:pt idx="7">
                  <c:v>Aug-97</c:v>
                </c:pt>
                <c:pt idx="8">
                  <c:v>Sep-97</c:v>
                </c:pt>
                <c:pt idx="9">
                  <c:v>Oct-97</c:v>
                </c:pt>
                <c:pt idx="10">
                  <c:v>Nov-97</c:v>
                </c:pt>
                <c:pt idx="11">
                  <c:v>Dec-97</c:v>
                </c:pt>
                <c:pt idx="12">
                  <c:v>Jan-98</c:v>
                </c:pt>
                <c:pt idx="13">
                  <c:v>Feb-98</c:v>
                </c:pt>
                <c:pt idx="14">
                  <c:v>Mar-98</c:v>
                </c:pt>
                <c:pt idx="15">
                  <c:v>Apr-98</c:v>
                </c:pt>
                <c:pt idx="16">
                  <c:v>May-98</c:v>
                </c:pt>
                <c:pt idx="17">
                  <c:v>Jun-98</c:v>
                </c:pt>
                <c:pt idx="18">
                  <c:v>Jul-98</c:v>
                </c:pt>
                <c:pt idx="19">
                  <c:v>Aug-98</c:v>
                </c:pt>
                <c:pt idx="20">
                  <c:v>Sep-98</c:v>
                </c:pt>
                <c:pt idx="21">
                  <c:v>Oct-98</c:v>
                </c:pt>
                <c:pt idx="22">
                  <c:v>Nov-98</c:v>
                </c:pt>
                <c:pt idx="23">
                  <c:v>Dec-98</c:v>
                </c:pt>
                <c:pt idx="24">
                  <c:v>Jan-99</c:v>
                </c:pt>
                <c:pt idx="25">
                  <c:v>Feb-99</c:v>
                </c:pt>
                <c:pt idx="26">
                  <c:v>Mar-99</c:v>
                </c:pt>
                <c:pt idx="27">
                  <c:v>Apr-99</c:v>
                </c:pt>
                <c:pt idx="28">
                  <c:v>May-99</c:v>
                </c:pt>
                <c:pt idx="29">
                  <c:v>Jun-99</c:v>
                </c:pt>
                <c:pt idx="30">
                  <c:v>Jul-99</c:v>
                </c:pt>
                <c:pt idx="31">
                  <c:v>Aug-99</c:v>
                </c:pt>
                <c:pt idx="32">
                  <c:v>Sep-99</c:v>
                </c:pt>
                <c:pt idx="33">
                  <c:v>Oct-99</c:v>
                </c:pt>
                <c:pt idx="34">
                  <c:v>Nov-99</c:v>
                </c:pt>
                <c:pt idx="35">
                  <c:v>Dec-99</c:v>
                </c:pt>
                <c:pt idx="36">
                  <c:v>Jan-00</c:v>
                </c:pt>
                <c:pt idx="37">
                  <c:v>Feb-00</c:v>
                </c:pt>
                <c:pt idx="38">
                  <c:v>Mar-00</c:v>
                </c:pt>
                <c:pt idx="39">
                  <c:v>Apr-00</c:v>
                </c:pt>
                <c:pt idx="40">
                  <c:v>May-00</c:v>
                </c:pt>
                <c:pt idx="41">
                  <c:v>Jun-00</c:v>
                </c:pt>
                <c:pt idx="42">
                  <c:v>Jul-00</c:v>
                </c:pt>
                <c:pt idx="43">
                  <c:v>Aug-00</c:v>
                </c:pt>
                <c:pt idx="44">
                  <c:v>Sep-00</c:v>
                </c:pt>
                <c:pt idx="45">
                  <c:v>Oct-00</c:v>
                </c:pt>
                <c:pt idx="46">
                  <c:v>Nov-00</c:v>
                </c:pt>
                <c:pt idx="47">
                  <c:v>Dec-00</c:v>
                </c:pt>
                <c:pt idx="48">
                  <c:v>Jan-01</c:v>
                </c:pt>
                <c:pt idx="49">
                  <c:v>Feb-01</c:v>
                </c:pt>
                <c:pt idx="50">
                  <c:v>Mar-01</c:v>
                </c:pt>
                <c:pt idx="51">
                  <c:v>Apr-01</c:v>
                </c:pt>
                <c:pt idx="52">
                  <c:v>May-01</c:v>
                </c:pt>
                <c:pt idx="53">
                  <c:v>Jun-01</c:v>
                </c:pt>
                <c:pt idx="54">
                  <c:v>Jul-01</c:v>
                </c:pt>
                <c:pt idx="55">
                  <c:v>Aug-01</c:v>
                </c:pt>
                <c:pt idx="56">
                  <c:v>Sep-01</c:v>
                </c:pt>
                <c:pt idx="57">
                  <c:v>Oct-01</c:v>
                </c:pt>
                <c:pt idx="58">
                  <c:v>Nov-01</c:v>
                </c:pt>
                <c:pt idx="59">
                  <c:v>Dec-01</c:v>
                </c:pt>
                <c:pt idx="60">
                  <c:v>Jan-02</c:v>
                </c:pt>
                <c:pt idx="61">
                  <c:v>Feb-02</c:v>
                </c:pt>
                <c:pt idx="62">
                  <c:v>Mar-02</c:v>
                </c:pt>
                <c:pt idx="63">
                  <c:v>Apr-02</c:v>
                </c:pt>
                <c:pt idx="64">
                  <c:v>May-02</c:v>
                </c:pt>
                <c:pt idx="65">
                  <c:v>Jun-02</c:v>
                </c:pt>
                <c:pt idx="66">
                  <c:v>Jul-02</c:v>
                </c:pt>
                <c:pt idx="67">
                  <c:v>Aug-02</c:v>
                </c:pt>
                <c:pt idx="68">
                  <c:v>Sep-02</c:v>
                </c:pt>
                <c:pt idx="69">
                  <c:v>Oct-02</c:v>
                </c:pt>
                <c:pt idx="70">
                  <c:v>Nov-02</c:v>
                </c:pt>
                <c:pt idx="71">
                  <c:v>Dec-02</c:v>
                </c:pt>
                <c:pt idx="72">
                  <c:v>Jan-03</c:v>
                </c:pt>
                <c:pt idx="73">
                  <c:v>Feb-03</c:v>
                </c:pt>
                <c:pt idx="74">
                  <c:v>Mar-03</c:v>
                </c:pt>
                <c:pt idx="75">
                  <c:v>Apr-03</c:v>
                </c:pt>
                <c:pt idx="76">
                  <c:v>May-03</c:v>
                </c:pt>
                <c:pt idx="77">
                  <c:v>Jun-03</c:v>
                </c:pt>
                <c:pt idx="78">
                  <c:v>Jul-03</c:v>
                </c:pt>
                <c:pt idx="79">
                  <c:v>Aug-03</c:v>
                </c:pt>
                <c:pt idx="80">
                  <c:v>Sep-03</c:v>
                </c:pt>
                <c:pt idx="81">
                  <c:v>Oct-03</c:v>
                </c:pt>
                <c:pt idx="82">
                  <c:v>Nov-03</c:v>
                </c:pt>
                <c:pt idx="83">
                  <c:v>Dec-03</c:v>
                </c:pt>
                <c:pt idx="84">
                  <c:v>Jan-04</c:v>
                </c:pt>
                <c:pt idx="85">
                  <c:v>Feb-04</c:v>
                </c:pt>
                <c:pt idx="86">
                  <c:v>Mar-04</c:v>
                </c:pt>
                <c:pt idx="87">
                  <c:v>Apr-04</c:v>
                </c:pt>
                <c:pt idx="88">
                  <c:v>May-04</c:v>
                </c:pt>
                <c:pt idx="89">
                  <c:v>Jun-04</c:v>
                </c:pt>
                <c:pt idx="90">
                  <c:v>Jul-04</c:v>
                </c:pt>
                <c:pt idx="91">
                  <c:v>Aug-04</c:v>
                </c:pt>
                <c:pt idx="92">
                  <c:v>Sep-04</c:v>
                </c:pt>
                <c:pt idx="93">
                  <c:v>Oct-04</c:v>
                </c:pt>
                <c:pt idx="94">
                  <c:v>Nov-04</c:v>
                </c:pt>
                <c:pt idx="95">
                  <c:v>Dec-04</c:v>
                </c:pt>
                <c:pt idx="96">
                  <c:v>Jan-05</c:v>
                </c:pt>
                <c:pt idx="97">
                  <c:v>Feb-05</c:v>
                </c:pt>
                <c:pt idx="98">
                  <c:v>Mar-05</c:v>
                </c:pt>
                <c:pt idx="99">
                  <c:v>Apr-05</c:v>
                </c:pt>
                <c:pt idx="100">
                  <c:v>May-05</c:v>
                </c:pt>
                <c:pt idx="101">
                  <c:v>Jun-05</c:v>
                </c:pt>
                <c:pt idx="102">
                  <c:v>Jul-05</c:v>
                </c:pt>
                <c:pt idx="103">
                  <c:v>Aug-05</c:v>
                </c:pt>
                <c:pt idx="104">
                  <c:v>Sep-05</c:v>
                </c:pt>
                <c:pt idx="105">
                  <c:v>Oct-05</c:v>
                </c:pt>
                <c:pt idx="106">
                  <c:v>Nov-05</c:v>
                </c:pt>
                <c:pt idx="107">
                  <c:v>Dec-05</c:v>
                </c:pt>
                <c:pt idx="108">
                  <c:v>Jan-06</c:v>
                </c:pt>
                <c:pt idx="109">
                  <c:v>Feb-06</c:v>
                </c:pt>
                <c:pt idx="110">
                  <c:v>Mar-06</c:v>
                </c:pt>
                <c:pt idx="111">
                  <c:v>Apr-06</c:v>
                </c:pt>
                <c:pt idx="112">
                  <c:v>May-06</c:v>
                </c:pt>
                <c:pt idx="113">
                  <c:v>Jun-06</c:v>
                </c:pt>
                <c:pt idx="114">
                  <c:v>Jul-06</c:v>
                </c:pt>
                <c:pt idx="115">
                  <c:v>Aug-06</c:v>
                </c:pt>
                <c:pt idx="116">
                  <c:v>Sep-06</c:v>
                </c:pt>
                <c:pt idx="117">
                  <c:v>Oct-06</c:v>
                </c:pt>
                <c:pt idx="118">
                  <c:v>Nov-06</c:v>
                </c:pt>
                <c:pt idx="119">
                  <c:v>Dec-06</c:v>
                </c:pt>
                <c:pt idx="120">
                  <c:v>Jan-07</c:v>
                </c:pt>
                <c:pt idx="121">
                  <c:v>Feb-07</c:v>
                </c:pt>
                <c:pt idx="122">
                  <c:v>Mar-07</c:v>
                </c:pt>
                <c:pt idx="123">
                  <c:v>Apr-07</c:v>
                </c:pt>
                <c:pt idx="124">
                  <c:v>May-07</c:v>
                </c:pt>
                <c:pt idx="125">
                  <c:v>Jun-07</c:v>
                </c:pt>
                <c:pt idx="126">
                  <c:v>Jul-07</c:v>
                </c:pt>
                <c:pt idx="127">
                  <c:v>Aug-07</c:v>
                </c:pt>
                <c:pt idx="128">
                  <c:v>Sep-07</c:v>
                </c:pt>
                <c:pt idx="129">
                  <c:v>Oct-07</c:v>
                </c:pt>
                <c:pt idx="130">
                  <c:v>Nov-07</c:v>
                </c:pt>
                <c:pt idx="131">
                  <c:v>Dec-07</c:v>
                </c:pt>
                <c:pt idx="132">
                  <c:v>Jan-08</c:v>
                </c:pt>
                <c:pt idx="133">
                  <c:v>Feb-08</c:v>
                </c:pt>
                <c:pt idx="134">
                  <c:v>Mar-08</c:v>
                </c:pt>
                <c:pt idx="135">
                  <c:v>Apr-08</c:v>
                </c:pt>
                <c:pt idx="136">
                  <c:v>May-08</c:v>
                </c:pt>
                <c:pt idx="137">
                  <c:v>Jun-08</c:v>
                </c:pt>
                <c:pt idx="138">
                  <c:v>Jul-08</c:v>
                </c:pt>
                <c:pt idx="139">
                  <c:v>Aug-08</c:v>
                </c:pt>
                <c:pt idx="140">
                  <c:v>Sep-08</c:v>
                </c:pt>
                <c:pt idx="141">
                  <c:v>Oct-08</c:v>
                </c:pt>
                <c:pt idx="142">
                  <c:v>Nov-08</c:v>
                </c:pt>
                <c:pt idx="143">
                  <c:v>Dec-08</c:v>
                </c:pt>
                <c:pt idx="144">
                  <c:v>Jan-09</c:v>
                </c:pt>
                <c:pt idx="145">
                  <c:v>Feb-09</c:v>
                </c:pt>
                <c:pt idx="146">
                  <c:v>Mar-09</c:v>
                </c:pt>
                <c:pt idx="147">
                  <c:v>Apr-09</c:v>
                </c:pt>
                <c:pt idx="148">
                  <c:v>May-09</c:v>
                </c:pt>
                <c:pt idx="149">
                  <c:v>Jun-09</c:v>
                </c:pt>
                <c:pt idx="150">
                  <c:v>Jul-09</c:v>
                </c:pt>
                <c:pt idx="151">
                  <c:v>Aug-09</c:v>
                </c:pt>
                <c:pt idx="152">
                  <c:v>Sep-09</c:v>
                </c:pt>
                <c:pt idx="153">
                  <c:v>Oct-09</c:v>
                </c:pt>
                <c:pt idx="154">
                  <c:v>Nov-09</c:v>
                </c:pt>
                <c:pt idx="155">
                  <c:v>Dec-09</c:v>
                </c:pt>
                <c:pt idx="156">
                  <c:v>Jan-10</c:v>
                </c:pt>
                <c:pt idx="157">
                  <c:v>Feb-10</c:v>
                </c:pt>
                <c:pt idx="158">
                  <c:v>Mar-10</c:v>
                </c:pt>
                <c:pt idx="159">
                  <c:v>Apr-10</c:v>
                </c:pt>
                <c:pt idx="160">
                  <c:v>May-10</c:v>
                </c:pt>
                <c:pt idx="161">
                  <c:v>Jun-10</c:v>
                </c:pt>
                <c:pt idx="162">
                  <c:v>Jul-10</c:v>
                </c:pt>
                <c:pt idx="163">
                  <c:v>Aug-10</c:v>
                </c:pt>
                <c:pt idx="164">
                  <c:v>Sep-10</c:v>
                </c:pt>
                <c:pt idx="165">
                  <c:v>Oct-10</c:v>
                </c:pt>
                <c:pt idx="166">
                  <c:v>Nov-10</c:v>
                </c:pt>
                <c:pt idx="167">
                  <c:v>Dec-10</c:v>
                </c:pt>
                <c:pt idx="168">
                  <c:v>Jan-11</c:v>
                </c:pt>
                <c:pt idx="169">
                  <c:v>Feb-11</c:v>
                </c:pt>
                <c:pt idx="170">
                  <c:v>Mar-11</c:v>
                </c:pt>
                <c:pt idx="171">
                  <c:v>Apr-11</c:v>
                </c:pt>
                <c:pt idx="172">
                  <c:v>May-11</c:v>
                </c:pt>
                <c:pt idx="173">
                  <c:v>Jun-11</c:v>
                </c:pt>
                <c:pt idx="174">
                  <c:v>Jul-11</c:v>
                </c:pt>
                <c:pt idx="175">
                  <c:v>Aug-11</c:v>
                </c:pt>
                <c:pt idx="176">
                  <c:v>Sep-11</c:v>
                </c:pt>
                <c:pt idx="177">
                  <c:v>Oct-11</c:v>
                </c:pt>
                <c:pt idx="178">
                  <c:v>Nov-11</c:v>
                </c:pt>
                <c:pt idx="179">
                  <c:v>Dec-11</c:v>
                </c:pt>
                <c:pt idx="180">
                  <c:v>Jan-12</c:v>
                </c:pt>
                <c:pt idx="181">
                  <c:v>Feb-12</c:v>
                </c:pt>
                <c:pt idx="182">
                  <c:v>Mar-12</c:v>
                </c:pt>
                <c:pt idx="183">
                  <c:v>Apr-12</c:v>
                </c:pt>
                <c:pt idx="184">
                  <c:v>May-12</c:v>
                </c:pt>
                <c:pt idx="185">
                  <c:v>Jun-12</c:v>
                </c:pt>
                <c:pt idx="186">
                  <c:v>Jul-12</c:v>
                </c:pt>
                <c:pt idx="187">
                  <c:v>Aug-12</c:v>
                </c:pt>
                <c:pt idx="188">
                  <c:v>Sep-12</c:v>
                </c:pt>
                <c:pt idx="189">
                  <c:v>Oct-12</c:v>
                </c:pt>
                <c:pt idx="190">
                  <c:v>Nov-12</c:v>
                </c:pt>
                <c:pt idx="191">
                  <c:v>Dec-12</c:v>
                </c:pt>
                <c:pt idx="192">
                  <c:v>Jan-13</c:v>
                </c:pt>
                <c:pt idx="193">
                  <c:v>Feb-13</c:v>
                </c:pt>
                <c:pt idx="194">
                  <c:v>Mar-13</c:v>
                </c:pt>
                <c:pt idx="195">
                  <c:v>Apr-13</c:v>
                </c:pt>
                <c:pt idx="196">
                  <c:v>May-13</c:v>
                </c:pt>
                <c:pt idx="197">
                  <c:v>Jun-13</c:v>
                </c:pt>
                <c:pt idx="198">
                  <c:v>Jul-13</c:v>
                </c:pt>
                <c:pt idx="199">
                  <c:v>Aug-13</c:v>
                </c:pt>
                <c:pt idx="200">
                  <c:v>Sep-13</c:v>
                </c:pt>
                <c:pt idx="201">
                  <c:v>Oct-13</c:v>
                </c:pt>
                <c:pt idx="202">
                  <c:v>Nov-13</c:v>
                </c:pt>
                <c:pt idx="203">
                  <c:v>Dec-13</c:v>
                </c:pt>
                <c:pt idx="204">
                  <c:v>Jan-14</c:v>
                </c:pt>
                <c:pt idx="205">
                  <c:v>Feb-14</c:v>
                </c:pt>
                <c:pt idx="206">
                  <c:v>Mar-14</c:v>
                </c:pt>
                <c:pt idx="207">
                  <c:v>Apr-14</c:v>
                </c:pt>
                <c:pt idx="208">
                  <c:v>May-14</c:v>
                </c:pt>
                <c:pt idx="209">
                  <c:v>Jun-14</c:v>
                </c:pt>
                <c:pt idx="210">
                  <c:v>Jul-14</c:v>
                </c:pt>
                <c:pt idx="211">
                  <c:v>Aug-14</c:v>
                </c:pt>
                <c:pt idx="212">
                  <c:v>Sep-14</c:v>
                </c:pt>
                <c:pt idx="213">
                  <c:v>Oct-14</c:v>
                </c:pt>
                <c:pt idx="214">
                  <c:v>Nov-14</c:v>
                </c:pt>
                <c:pt idx="215">
                  <c:v>Dec-14</c:v>
                </c:pt>
                <c:pt idx="216">
                  <c:v>Jan-15</c:v>
                </c:pt>
                <c:pt idx="217">
                  <c:v>Feb-15</c:v>
                </c:pt>
                <c:pt idx="218">
                  <c:v>Mar-15</c:v>
                </c:pt>
                <c:pt idx="219">
                  <c:v>Apr-15</c:v>
                </c:pt>
                <c:pt idx="220">
                  <c:v>May-15</c:v>
                </c:pt>
                <c:pt idx="221">
                  <c:v>Jun-15</c:v>
                </c:pt>
                <c:pt idx="222">
                  <c:v>Jul-15</c:v>
                </c:pt>
                <c:pt idx="223">
                  <c:v>Aug-15</c:v>
                </c:pt>
                <c:pt idx="224">
                  <c:v>Sep-15</c:v>
                </c:pt>
                <c:pt idx="225">
                  <c:v>Oct-15</c:v>
                </c:pt>
                <c:pt idx="226">
                  <c:v>Nov-15</c:v>
                </c:pt>
                <c:pt idx="227">
                  <c:v>Dec-15</c:v>
                </c:pt>
                <c:pt idx="228">
                  <c:v>Jan-16</c:v>
                </c:pt>
                <c:pt idx="229">
                  <c:v>Feb-16</c:v>
                </c:pt>
                <c:pt idx="230">
                  <c:v>Mar-16</c:v>
                </c:pt>
                <c:pt idx="231">
                  <c:v>Apr-16</c:v>
                </c:pt>
                <c:pt idx="232">
                  <c:v>May-16</c:v>
                </c:pt>
                <c:pt idx="233">
                  <c:v>Jun-16</c:v>
                </c:pt>
                <c:pt idx="234">
                  <c:v>Jul-16</c:v>
                </c:pt>
                <c:pt idx="235">
                  <c:v>Aug-16</c:v>
                </c:pt>
                <c:pt idx="236">
                  <c:v>Sep-16</c:v>
                </c:pt>
                <c:pt idx="237">
                  <c:v>Oct-16</c:v>
                </c:pt>
                <c:pt idx="238">
                  <c:v>Nov-16</c:v>
                </c:pt>
                <c:pt idx="239">
                  <c:v>Dec-16</c:v>
                </c:pt>
                <c:pt idx="240">
                  <c:v>Jan-17</c:v>
                </c:pt>
                <c:pt idx="241">
                  <c:v>Feb-17</c:v>
                </c:pt>
                <c:pt idx="242">
                  <c:v>Mar-17</c:v>
                </c:pt>
                <c:pt idx="243">
                  <c:v>Apr-17</c:v>
                </c:pt>
                <c:pt idx="244">
                  <c:v>May-17</c:v>
                </c:pt>
                <c:pt idx="245">
                  <c:v>Jun-17</c:v>
                </c:pt>
                <c:pt idx="246">
                  <c:v>Jul-17</c:v>
                </c:pt>
                <c:pt idx="247">
                  <c:v>Aug-17</c:v>
                </c:pt>
                <c:pt idx="248">
                  <c:v>Sep-17</c:v>
                </c:pt>
                <c:pt idx="249">
                  <c:v>Oct-17</c:v>
                </c:pt>
                <c:pt idx="250">
                  <c:v>Nov-17</c:v>
                </c:pt>
              </c:strCache>
            </c:strRef>
          </c:cat>
          <c:val>
            <c:numRef>
              <c:f>Data!$D$2:$D$252</c:f>
              <c:numCache>
                <c:formatCode>0</c:formatCode>
                <c:ptCount val="251"/>
                <c:pt idx="0">
                  <c:v>384</c:v>
                </c:pt>
                <c:pt idx="1">
                  <c:v>393</c:v>
                </c:pt>
                <c:pt idx="2">
                  <c:v>397</c:v>
                </c:pt>
                <c:pt idx="3">
                  <c:v>594</c:v>
                </c:pt>
                <c:pt idx="4">
                  <c:v>414</c:v>
                </c:pt>
                <c:pt idx="5">
                  <c:v>409</c:v>
                </c:pt>
                <c:pt idx="6">
                  <c:v>413</c:v>
                </c:pt>
                <c:pt idx="7">
                  <c:v>416</c:v>
                </c:pt>
                <c:pt idx="8">
                  <c:v>415</c:v>
                </c:pt>
                <c:pt idx="9">
                  <c:v>421</c:v>
                </c:pt>
                <c:pt idx="10">
                  <c:v>432</c:v>
                </c:pt>
                <c:pt idx="11">
                  <c:v>434</c:v>
                </c:pt>
                <c:pt idx="12">
                  <c:v>471</c:v>
                </c:pt>
                <c:pt idx="13">
                  <c:v>518</c:v>
                </c:pt>
                <c:pt idx="14">
                  <c:v>524</c:v>
                </c:pt>
                <c:pt idx="15">
                  <c:v>535</c:v>
                </c:pt>
                <c:pt idx="16">
                  <c:v>525</c:v>
                </c:pt>
                <c:pt idx="17">
                  <c:v>516</c:v>
                </c:pt>
                <c:pt idx="18">
                  <c:v>791</c:v>
                </c:pt>
                <c:pt idx="19">
                  <c:v>642</c:v>
                </c:pt>
                <c:pt idx="20">
                  <c:v>636</c:v>
                </c:pt>
                <c:pt idx="21">
                  <c:v>838</c:v>
                </c:pt>
                <c:pt idx="22">
                  <c:v>951</c:v>
                </c:pt>
                <c:pt idx="23">
                  <c:v>967</c:v>
                </c:pt>
                <c:pt idx="24">
                  <c:v>979</c:v>
                </c:pt>
                <c:pt idx="25">
                  <c:v>992</c:v>
                </c:pt>
                <c:pt idx="26">
                  <c:v>1006</c:v>
                </c:pt>
                <c:pt idx="27">
                  <c:v>1032</c:v>
                </c:pt>
                <c:pt idx="28">
                  <c:v>1074</c:v>
                </c:pt>
                <c:pt idx="29">
                  <c:v>1099</c:v>
                </c:pt>
                <c:pt idx="30">
                  <c:v>1095</c:v>
                </c:pt>
                <c:pt idx="31">
                  <c:v>1131</c:v>
                </c:pt>
                <c:pt idx="32">
                  <c:v>1113</c:v>
                </c:pt>
                <c:pt idx="33">
                  <c:v>1156</c:v>
                </c:pt>
                <c:pt idx="34">
                  <c:v>1177</c:v>
                </c:pt>
                <c:pt idx="35">
                  <c:v>1546</c:v>
                </c:pt>
                <c:pt idx="36">
                  <c:v>2226</c:v>
                </c:pt>
                <c:pt idx="37">
                  <c:v>2186</c:v>
                </c:pt>
                <c:pt idx="38">
                  <c:v>2189</c:v>
                </c:pt>
                <c:pt idx="39">
                  <c:v>2204</c:v>
                </c:pt>
                <c:pt idx="40">
                  <c:v>2241</c:v>
                </c:pt>
                <c:pt idx="41">
                  <c:v>2249</c:v>
                </c:pt>
                <c:pt idx="42">
                  <c:v>2261</c:v>
                </c:pt>
                <c:pt idx="43">
                  <c:v>2265</c:v>
                </c:pt>
                <c:pt idx="44">
                  <c:v>2328</c:v>
                </c:pt>
                <c:pt idx="45">
                  <c:v>2346</c:v>
                </c:pt>
                <c:pt idx="46">
                  <c:v>2301</c:v>
                </c:pt>
                <c:pt idx="47">
                  <c:v>2295</c:v>
                </c:pt>
                <c:pt idx="48">
                  <c:v>2295</c:v>
                </c:pt>
                <c:pt idx="49">
                  <c:v>2320</c:v>
                </c:pt>
                <c:pt idx="50">
                  <c:v>2341</c:v>
                </c:pt>
                <c:pt idx="51">
                  <c:v>2465</c:v>
                </c:pt>
                <c:pt idx="52">
                  <c:v>2434</c:v>
                </c:pt>
                <c:pt idx="53">
                  <c:v>2819</c:v>
                </c:pt>
                <c:pt idx="54">
                  <c:v>2883</c:v>
                </c:pt>
                <c:pt idx="55">
                  <c:v>2890</c:v>
                </c:pt>
                <c:pt idx="56">
                  <c:v>2901</c:v>
                </c:pt>
                <c:pt idx="57">
                  <c:v>2892</c:v>
                </c:pt>
                <c:pt idx="58">
                  <c:v>2848</c:v>
                </c:pt>
                <c:pt idx="59">
                  <c:v>2812</c:v>
                </c:pt>
                <c:pt idx="60">
                  <c:v>2693</c:v>
                </c:pt>
                <c:pt idx="61">
                  <c:v>2724</c:v>
                </c:pt>
                <c:pt idx="62">
                  <c:v>2808</c:v>
                </c:pt>
                <c:pt idx="63">
                  <c:v>3110</c:v>
                </c:pt>
                <c:pt idx="64">
                  <c:v>3179</c:v>
                </c:pt>
                <c:pt idx="65">
                  <c:v>3237</c:v>
                </c:pt>
                <c:pt idx="66">
                  <c:v>3245</c:v>
                </c:pt>
                <c:pt idx="67">
                  <c:v>4549</c:v>
                </c:pt>
                <c:pt idx="68">
                  <c:v>4564</c:v>
                </c:pt>
                <c:pt idx="69">
                  <c:v>4585</c:v>
                </c:pt>
                <c:pt idx="70">
                  <c:v>4727</c:v>
                </c:pt>
                <c:pt idx="71">
                  <c:v>4712</c:v>
                </c:pt>
                <c:pt idx="72">
                  <c:v>4715</c:v>
                </c:pt>
                <c:pt idx="73">
                  <c:v>4812</c:v>
                </c:pt>
                <c:pt idx="74">
                  <c:v>4878</c:v>
                </c:pt>
                <c:pt idx="75">
                  <c:v>4947</c:v>
                </c:pt>
                <c:pt idx="76">
                  <c:v>4980</c:v>
                </c:pt>
                <c:pt idx="77">
                  <c:v>5048</c:v>
                </c:pt>
                <c:pt idx="78">
                  <c:v>5119</c:v>
                </c:pt>
                <c:pt idx="79">
                  <c:v>5400</c:v>
                </c:pt>
                <c:pt idx="80">
                  <c:v>6044</c:v>
                </c:pt>
                <c:pt idx="81">
                  <c:v>6736</c:v>
                </c:pt>
                <c:pt idx="82">
                  <c:v>6766</c:v>
                </c:pt>
                <c:pt idx="83">
                  <c:v>6836</c:v>
                </c:pt>
                <c:pt idx="84">
                  <c:v>6907</c:v>
                </c:pt>
                <c:pt idx="85">
                  <c:v>6914</c:v>
                </c:pt>
                <c:pt idx="86">
                  <c:v>7075</c:v>
                </c:pt>
                <c:pt idx="87">
                  <c:v>7174</c:v>
                </c:pt>
                <c:pt idx="88">
                  <c:v>7762</c:v>
                </c:pt>
                <c:pt idx="89">
                  <c:v>8389</c:v>
                </c:pt>
                <c:pt idx="90">
                  <c:v>8364</c:v>
                </c:pt>
                <c:pt idx="91">
                  <c:v>8347</c:v>
                </c:pt>
                <c:pt idx="92">
                  <c:v>8406</c:v>
                </c:pt>
                <c:pt idx="93">
                  <c:v>8615</c:v>
                </c:pt>
                <c:pt idx="94">
                  <c:v>8930</c:v>
                </c:pt>
                <c:pt idx="95">
                  <c:v>9115</c:v>
                </c:pt>
                <c:pt idx="96">
                  <c:v>9253</c:v>
                </c:pt>
                <c:pt idx="97">
                  <c:v>9306</c:v>
                </c:pt>
                <c:pt idx="98">
                  <c:v>9626</c:v>
                </c:pt>
                <c:pt idx="99">
                  <c:v>9713</c:v>
                </c:pt>
                <c:pt idx="100">
                  <c:v>9804</c:v>
                </c:pt>
                <c:pt idx="101">
                  <c:v>9950</c:v>
                </c:pt>
                <c:pt idx="102">
                  <c:v>9992</c:v>
                </c:pt>
                <c:pt idx="103">
                  <c:v>10211</c:v>
                </c:pt>
                <c:pt idx="104">
                  <c:v>10259</c:v>
                </c:pt>
                <c:pt idx="105">
                  <c:v>10351</c:v>
                </c:pt>
                <c:pt idx="106">
                  <c:v>10275</c:v>
                </c:pt>
                <c:pt idx="107">
                  <c:v>10336</c:v>
                </c:pt>
                <c:pt idx="108">
                  <c:v>10600</c:v>
                </c:pt>
                <c:pt idx="109">
                  <c:v>10717</c:v>
                </c:pt>
                <c:pt idx="110">
                  <c:v>10816</c:v>
                </c:pt>
                <c:pt idx="111">
                  <c:v>10911</c:v>
                </c:pt>
                <c:pt idx="112">
                  <c:v>11150</c:v>
                </c:pt>
                <c:pt idx="113">
                  <c:v>11387</c:v>
                </c:pt>
                <c:pt idx="114">
                  <c:v>11399</c:v>
                </c:pt>
                <c:pt idx="115">
                  <c:v>11473</c:v>
                </c:pt>
                <c:pt idx="116">
                  <c:v>12209</c:v>
                </c:pt>
                <c:pt idx="117">
                  <c:v>12303</c:v>
                </c:pt>
                <c:pt idx="118">
                  <c:v>12319</c:v>
                </c:pt>
                <c:pt idx="119">
                  <c:v>12978</c:v>
                </c:pt>
                <c:pt idx="120">
                  <c:v>13072</c:v>
                </c:pt>
                <c:pt idx="121">
                  <c:v>13097</c:v>
                </c:pt>
                <c:pt idx="122">
                  <c:v>15252</c:v>
                </c:pt>
                <c:pt idx="123">
                  <c:v>15490</c:v>
                </c:pt>
                <c:pt idx="124">
                  <c:v>15600</c:v>
                </c:pt>
                <c:pt idx="125">
                  <c:v>15700</c:v>
                </c:pt>
                <c:pt idx="126">
                  <c:v>15629</c:v>
                </c:pt>
                <c:pt idx="127">
                  <c:v>15752</c:v>
                </c:pt>
                <c:pt idx="128">
                  <c:v>15827</c:v>
                </c:pt>
                <c:pt idx="129">
                  <c:v>15940</c:v>
                </c:pt>
                <c:pt idx="130">
                  <c:v>15966</c:v>
                </c:pt>
                <c:pt idx="131">
                  <c:v>15971</c:v>
                </c:pt>
                <c:pt idx="132">
                  <c:v>16236</c:v>
                </c:pt>
                <c:pt idx="133">
                  <c:v>16525</c:v>
                </c:pt>
                <c:pt idx="134">
                  <c:v>16608</c:v>
                </c:pt>
                <c:pt idx="135">
                  <c:v>16655</c:v>
                </c:pt>
                <c:pt idx="136">
                  <c:v>16800</c:v>
                </c:pt>
                <c:pt idx="137">
                  <c:v>16490</c:v>
                </c:pt>
                <c:pt idx="138">
                  <c:v>16629</c:v>
                </c:pt>
                <c:pt idx="139">
                  <c:v>16054</c:v>
                </c:pt>
                <c:pt idx="140">
                  <c:v>16171</c:v>
                </c:pt>
                <c:pt idx="141">
                  <c:v>16336</c:v>
                </c:pt>
                <c:pt idx="142">
                  <c:v>16312</c:v>
                </c:pt>
                <c:pt idx="143">
                  <c:v>16431</c:v>
                </c:pt>
                <c:pt idx="144">
                  <c:v>16559</c:v>
                </c:pt>
                <c:pt idx="145">
                  <c:v>16595</c:v>
                </c:pt>
                <c:pt idx="146">
                  <c:v>16809</c:v>
                </c:pt>
                <c:pt idx="147">
                  <c:v>16978</c:v>
                </c:pt>
                <c:pt idx="148">
                  <c:v>17043</c:v>
                </c:pt>
                <c:pt idx="149">
                  <c:v>17052</c:v>
                </c:pt>
                <c:pt idx="150">
                  <c:v>17274</c:v>
                </c:pt>
                <c:pt idx="151">
                  <c:v>17300</c:v>
                </c:pt>
                <c:pt idx="152">
                  <c:v>17305</c:v>
                </c:pt>
                <c:pt idx="153">
                  <c:v>17392</c:v>
                </c:pt>
                <c:pt idx="154">
                  <c:v>17308</c:v>
                </c:pt>
                <c:pt idx="155">
                  <c:v>17270</c:v>
                </c:pt>
                <c:pt idx="156">
                  <c:v>17352</c:v>
                </c:pt>
                <c:pt idx="157">
                  <c:v>17414</c:v>
                </c:pt>
                <c:pt idx="158">
                  <c:v>17680</c:v>
                </c:pt>
                <c:pt idx="159">
                  <c:v>17771</c:v>
                </c:pt>
                <c:pt idx="160">
                  <c:v>18393</c:v>
                </c:pt>
                <c:pt idx="161">
                  <c:v>18536</c:v>
                </c:pt>
                <c:pt idx="162">
                  <c:v>18636</c:v>
                </c:pt>
                <c:pt idx="163">
                  <c:v>18784</c:v>
                </c:pt>
                <c:pt idx="164">
                  <c:v>18918</c:v>
                </c:pt>
                <c:pt idx="165">
                  <c:v>18997</c:v>
                </c:pt>
                <c:pt idx="166">
                  <c:v>18958</c:v>
                </c:pt>
                <c:pt idx="167">
                  <c:v>19070</c:v>
                </c:pt>
                <c:pt idx="168">
                  <c:v>19071</c:v>
                </c:pt>
                <c:pt idx="169">
                  <c:v>18929</c:v>
                </c:pt>
                <c:pt idx="170">
                  <c:v>18939</c:v>
                </c:pt>
                <c:pt idx="171">
                  <c:v>19634</c:v>
                </c:pt>
                <c:pt idx="172">
                  <c:v>19698</c:v>
                </c:pt>
                <c:pt idx="173">
                  <c:v>19777</c:v>
                </c:pt>
                <c:pt idx="174">
                  <c:v>19780</c:v>
                </c:pt>
                <c:pt idx="175">
                  <c:v>20008</c:v>
                </c:pt>
                <c:pt idx="176">
                  <c:v>20184</c:v>
                </c:pt>
                <c:pt idx="177">
                  <c:v>20247</c:v>
                </c:pt>
                <c:pt idx="178">
                  <c:v>20327</c:v>
                </c:pt>
                <c:pt idx="179">
                  <c:v>20330</c:v>
                </c:pt>
                <c:pt idx="180">
                  <c:v>20623</c:v>
                </c:pt>
                <c:pt idx="181">
                  <c:v>20724</c:v>
                </c:pt>
                <c:pt idx="182">
                  <c:v>20994</c:v>
                </c:pt>
                <c:pt idx="183">
                  <c:v>21794</c:v>
                </c:pt>
                <c:pt idx="184">
                  <c:v>21806</c:v>
                </c:pt>
                <c:pt idx="185">
                  <c:v>21821</c:v>
                </c:pt>
                <c:pt idx="186">
                  <c:v>21824</c:v>
                </c:pt>
                <c:pt idx="187">
                  <c:v>22022</c:v>
                </c:pt>
                <c:pt idx="188">
                  <c:v>21981</c:v>
                </c:pt>
                <c:pt idx="189">
                  <c:v>22424</c:v>
                </c:pt>
                <c:pt idx="190">
                  <c:v>23581</c:v>
                </c:pt>
                <c:pt idx="191">
                  <c:v>23111</c:v>
                </c:pt>
                <c:pt idx="192">
                  <c:v>23246</c:v>
                </c:pt>
                <c:pt idx="193">
                  <c:v>23324</c:v>
                </c:pt>
                <c:pt idx="194">
                  <c:v>25956</c:v>
                </c:pt>
                <c:pt idx="195">
                  <c:v>26106</c:v>
                </c:pt>
                <c:pt idx="196">
                  <c:v>26169</c:v>
                </c:pt>
                <c:pt idx="197">
                  <c:v>26475</c:v>
                </c:pt>
                <c:pt idx="198">
                  <c:v>26756</c:v>
                </c:pt>
                <c:pt idx="199">
                  <c:v>26652</c:v>
                </c:pt>
                <c:pt idx="200">
                  <c:v>26777</c:v>
                </c:pt>
                <c:pt idx="201">
                  <c:v>27384</c:v>
                </c:pt>
                <c:pt idx="202">
                  <c:v>27891</c:v>
                </c:pt>
                <c:pt idx="203">
                  <c:v>27743</c:v>
                </c:pt>
                <c:pt idx="204">
                  <c:v>27380</c:v>
                </c:pt>
                <c:pt idx="205">
                  <c:v>27283</c:v>
                </c:pt>
                <c:pt idx="206">
                  <c:v>27614</c:v>
                </c:pt>
                <c:pt idx="207">
                  <c:v>27753</c:v>
                </c:pt>
                <c:pt idx="208">
                  <c:v>27971</c:v>
                </c:pt>
                <c:pt idx="209">
                  <c:v>27915</c:v>
                </c:pt>
                <c:pt idx="210">
                  <c:v>27990</c:v>
                </c:pt>
                <c:pt idx="211">
                  <c:v>28036</c:v>
                </c:pt>
                <c:pt idx="212">
                  <c:v>28027</c:v>
                </c:pt>
                <c:pt idx="213">
                  <c:v>28278</c:v>
                </c:pt>
                <c:pt idx="214">
                  <c:v>28124</c:v>
                </c:pt>
                <c:pt idx="215">
                  <c:v>28116</c:v>
                </c:pt>
                <c:pt idx="216">
                  <c:v>28146</c:v>
                </c:pt>
                <c:pt idx="217">
                  <c:v>28078</c:v>
                </c:pt>
                <c:pt idx="218">
                  <c:v>28309</c:v>
                </c:pt>
                <c:pt idx="219">
                  <c:v>28462</c:v>
                </c:pt>
                <c:pt idx="220">
                  <c:v>28521</c:v>
                </c:pt>
                <c:pt idx="221">
                  <c:v>28561</c:v>
                </c:pt>
                <c:pt idx="222">
                  <c:v>28601</c:v>
                </c:pt>
                <c:pt idx="223">
                  <c:v>28643</c:v>
                </c:pt>
                <c:pt idx="224">
                  <c:v>28659</c:v>
                </c:pt>
                <c:pt idx="225">
                  <c:v>28892</c:v>
                </c:pt>
                <c:pt idx="226">
                  <c:v>28834</c:v>
                </c:pt>
                <c:pt idx="227">
                  <c:v>28615</c:v>
                </c:pt>
                <c:pt idx="228">
                  <c:v>28650</c:v>
                </c:pt>
                <c:pt idx="229">
                  <c:v>28734</c:v>
                </c:pt>
                <c:pt idx="230">
                  <c:v>29491</c:v>
                </c:pt>
                <c:pt idx="231">
                  <c:v>30560</c:v>
                </c:pt>
                <c:pt idx="232">
                  <c:v>30767</c:v>
                </c:pt>
                <c:pt idx="233">
                  <c:v>30868</c:v>
                </c:pt>
                <c:pt idx="234">
                  <c:v>30792</c:v>
                </c:pt>
                <c:pt idx="235">
                  <c:v>30858</c:v>
                </c:pt>
                <c:pt idx="236">
                  <c:v>31157</c:v>
                </c:pt>
                <c:pt idx="237">
                  <c:v>31354</c:v>
                </c:pt>
                <c:pt idx="238">
                  <c:v>31538</c:v>
                </c:pt>
                <c:pt idx="239">
                  <c:v>31543</c:v>
                </c:pt>
                <c:pt idx="240">
                  <c:v>31382</c:v>
                </c:pt>
                <c:pt idx="241">
                  <c:v>31414</c:v>
                </c:pt>
                <c:pt idx="242">
                  <c:v>31710</c:v>
                </c:pt>
                <c:pt idx="243">
                  <c:v>32158</c:v>
                </c:pt>
                <c:pt idx="244">
                  <c:v>32372</c:v>
                </c:pt>
                <c:pt idx="245">
                  <c:v>32311</c:v>
                </c:pt>
                <c:pt idx="246">
                  <c:v>32331</c:v>
                </c:pt>
                <c:pt idx="247">
                  <c:v>32436</c:v>
                </c:pt>
                <c:pt idx="248">
                  <c:v>32517</c:v>
                </c:pt>
                <c:pt idx="249">
                  <c:v>32566</c:v>
                </c:pt>
                <c:pt idx="250">
                  <c:v>32390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16443216"/>
        <c:axId val="316441648"/>
      </c:barChart>
      <c:catAx>
        <c:axId val="316443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Month-Year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316441648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316441648"/>
        <c:scaling>
          <c:orientation val="minMax"/>
          <c:max val="34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Active Station Count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316443216"/>
        <c:crosses val="autoZero"/>
        <c:crossBetween val="between"/>
        <c:majorUnit val="2000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60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D02CC8CA-6F85-433F-8A48-642F3128A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74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0" y="685800"/>
            <a:ext cx="4673600" cy="3505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2CC8CA-6F85-433F-8A48-642F3128A9D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4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6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4" y="18653126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9ACBF-7019-480F-9D53-DEB38AAC42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FC49-CE99-4AEC-99F9-305C9D782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3751" y="2924176"/>
            <a:ext cx="9326563" cy="2633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0889" y="2924176"/>
            <a:ext cx="27830462" cy="2633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01179-B4BA-412E-A1E4-838145189E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19D0-948C-45B8-AF5C-69A068F76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9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B7713-2C04-4E21-AB14-463FD5A2FF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0889" y="9513889"/>
            <a:ext cx="18578512" cy="1974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1" y="9513889"/>
            <a:ext cx="18578513" cy="1974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2BA4F-D634-47A4-AA69-3521229AFB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6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6"/>
            <a:ext cx="19392901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1"/>
            <a:ext cx="19392901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9" y="7369176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9" y="10439401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B157A-1DDE-4943-A3A4-AD083644D8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1F91D-17F0-41C9-A042-968C651E93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37EC-38BA-4D23-9897-D04951EAE0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4" y="1311275"/>
            <a:ext cx="14439901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4" y="6888163"/>
            <a:ext cx="14439901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934A-A18C-4716-B530-3C91F7C30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9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9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EC525-2CA1-47F3-B8F6-833B7565E3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0889" y="2924176"/>
            <a:ext cx="37309425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07594" tIns="153799" rIns="307594" bIns="153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0889" y="9513889"/>
            <a:ext cx="37309425" cy="1974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0888" y="29994226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4700">
                <a:latin typeface="Times New Roman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4" y="29994226"/>
            <a:ext cx="13896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4700">
                <a:latin typeface="Times New Roman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29994226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4700" smtClean="0"/>
            </a:lvl1pPr>
          </a:lstStyle>
          <a:p>
            <a:pPr>
              <a:defRPr/>
            </a:pPr>
            <a:fld id="{14F4E6C5-DAB4-4071-9703-67D9BE36C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6pPr>
      <a:lvl7pPr marL="914400"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7pPr>
      <a:lvl8pPr marL="1371600"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8pPr>
      <a:lvl9pPr marL="1828800"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9pPr>
    </p:titleStyle>
    <p:bodyStyle>
      <a:lvl1pPr marL="1150938" indent="-1150938" algn="l" defTabSz="3074988" rtl="0" eaLnBrk="0" fontAlgn="base" hangingPunct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497138" indent="-960438" algn="l" defTabSz="3074988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  <a:ea typeface="ＭＳ Ｐゴシック" pitchFamily="-110" charset="-128"/>
        </a:defRPr>
      </a:lvl2pPr>
      <a:lvl3pPr marL="3843338" indent="-768350" algn="l" defTabSz="3074988" rtl="0" eaLnBrk="0" fontAlgn="base" hangingPunct="0">
        <a:spcBef>
          <a:spcPct val="20000"/>
        </a:spcBef>
        <a:spcAft>
          <a:spcPct val="0"/>
        </a:spcAft>
        <a:buChar char="•"/>
        <a:defRPr sz="8100">
          <a:solidFill>
            <a:schemeClr val="tx1"/>
          </a:solidFill>
          <a:latin typeface="+mn-lt"/>
          <a:ea typeface="ＭＳ Ｐゴシック" pitchFamily="-110" charset="-128"/>
        </a:defRPr>
      </a:lvl3pPr>
      <a:lvl4pPr marL="5384800" indent="-773113" algn="l" defTabSz="3074988" rtl="0" eaLnBrk="0" fontAlgn="base" hangingPunct="0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  <a:ea typeface="ＭＳ Ｐゴシック" pitchFamily="-110" charset="-128"/>
        </a:defRPr>
      </a:lvl4pPr>
      <a:lvl5pPr marL="69215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  <a:ea typeface="ＭＳ Ｐゴシック" pitchFamily="-110" charset="-128"/>
        </a:defRPr>
      </a:lvl5pPr>
      <a:lvl6pPr marL="7378700" indent="-768350" algn="l" defTabSz="3074988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6pPr>
      <a:lvl7pPr marL="7835900" indent="-768350" algn="l" defTabSz="3074988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7pPr>
      <a:lvl8pPr marL="8293100" indent="-768350" algn="l" defTabSz="3074988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8pPr>
      <a:lvl9pPr marL="8750300" indent="-768350" algn="l" defTabSz="3074988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mesowest.utah.edu/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synopticlabs.org/api/" TargetMode="External"/><Relationship Id="rId10" Type="http://schemas.openxmlformats.org/officeDocument/2006/relationships/chart" Target="../charts/chart1.xml"/><Relationship Id="rId4" Type="http://schemas.openxmlformats.org/officeDocument/2006/relationships/hyperlink" Target="mailto:support@synopticlabs.org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636105" y="617220"/>
            <a:ext cx="42618991" cy="3086100"/>
          </a:xfrm>
          <a:prstGeom prst="roundRect">
            <a:avLst>
              <a:gd name="adj" fmla="val 10556"/>
            </a:avLst>
          </a:prstGeom>
          <a:solidFill>
            <a:srgbClr val="80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Recent Improvements to </a:t>
            </a:r>
            <a:r>
              <a:rPr lang="en-US" sz="6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Mesonet </a:t>
            </a:r>
            <a:r>
              <a:rPr lang="en-US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 Access via </a:t>
            </a:r>
            <a:r>
              <a:rPr lang="en-US" sz="6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MesoWest/SynopticLabs</a:t>
            </a:r>
            <a:endPara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hangingPunct="0"/>
            <a:r>
              <a:rPr lang="en-US" sz="4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Alexander A. Jacques, John D. Horel, Chris Galli, Judy Pechmann, Adam Abernathy, and Joseph Young</a:t>
            </a:r>
            <a:endParaRPr lang="en-US" sz="4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6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</a:t>
            </a:r>
            <a:r>
              <a:rPr kumimoji="0" lang="en-US" sz="46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Atmospheric Sciences, </a:t>
            </a:r>
            <a:r>
              <a:rPr kumimoji="0" lang="en-US" sz="46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</a:t>
            </a:r>
            <a:r>
              <a:rPr kumimoji="0" lang="en-US" sz="46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Utah</a:t>
            </a:r>
            <a:endParaRPr kumimoji="0" lang="en-US" sz="46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636105" y="4086797"/>
            <a:ext cx="12241828" cy="900905"/>
          </a:xfrm>
          <a:prstGeom prst="roundRect">
            <a:avLst/>
          </a:prstGeom>
          <a:solidFill>
            <a:srgbClr val="8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Motivation and Objectives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636105" y="5330566"/>
            <a:ext cx="12241828" cy="3965834"/>
          </a:xfrm>
          <a:prstGeom prst="roundRect">
            <a:avLst>
              <a:gd name="adj" fmla="val 5525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Synoptic Data is funded by the NWS National Mesonet Program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provide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real-time access to observations from surface weather stations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nationwide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Synoptic Data supports software R&amp;D and maintenance provided by University of Utah staff to disseminate the observations to the MADIS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and other National Weather Service entities </a:t>
            </a:r>
            <a:endParaRPr lang="en-US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c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apabilities developed for data access include:</a:t>
            </a:r>
            <a:endParaRPr lang="en-US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Flexibility for customized data requests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 automated checking algorithms for erroneous observations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Simplified access to precipitation observations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usage restrictions defined by data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providers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2732" y="750362"/>
            <a:ext cx="1729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289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609600" y="9448800"/>
            <a:ext cx="12241828" cy="900905"/>
          </a:xfrm>
          <a:prstGeom prst="roundRect">
            <a:avLst/>
          </a:prstGeom>
          <a:solidFill>
            <a:srgbClr val="8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636105" y="10512712"/>
            <a:ext cx="12241828" cy="2060287"/>
          </a:xfrm>
          <a:prstGeom prst="roundRect">
            <a:avLst>
              <a:gd name="adj" fmla="val 5405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Real-time data accessed from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networks intended for diverse purposes</a:t>
            </a:r>
            <a:endParaRPr lang="en-US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ire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wx, road wx, agriculture, research, citizen science, etc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 2018: # stations from # mesonets actively transmitting data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 stations and # mesonets added during 2017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28542400" y="28894189"/>
            <a:ext cx="14712696" cy="900905"/>
          </a:xfrm>
          <a:prstGeom prst="roundRect">
            <a:avLst/>
          </a:prstGeom>
          <a:solidFill>
            <a:srgbClr val="8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Acknowledgements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28542400" y="30175200"/>
            <a:ext cx="14712696" cy="2088292"/>
          </a:xfrm>
          <a:prstGeom prst="roundRect">
            <a:avLst>
              <a:gd name="adj" fmla="val 488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for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SynopticLabs at the University of Utah provided by Synoptic Data as part of the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Mesonet Program.</a:t>
            </a:r>
          </a:p>
          <a:p>
            <a:pPr eaLnBrk="0" hangingPunct="0"/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/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Interested in contributing observations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interested in our data API services?  If so, please contact us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lang="en-US" sz="2800" u="sng" dirty="0" smtClean="0">
                <a:hlinkClick r:id="rId4"/>
              </a:rPr>
              <a:t>support@synopticlabs.org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/>
          </a:p>
        </p:txBody>
      </p:sp>
      <p:sp>
        <p:nvSpPr>
          <p:cNvPr id="38" name="Rounded Rectangle 37"/>
          <p:cNvSpPr/>
          <p:nvPr/>
        </p:nvSpPr>
        <p:spPr bwMode="auto">
          <a:xfrm>
            <a:off x="28542400" y="4086797"/>
            <a:ext cx="14712696" cy="900905"/>
          </a:xfrm>
          <a:prstGeom prst="roundRect">
            <a:avLst/>
          </a:prstGeom>
          <a:solidFill>
            <a:srgbClr val="8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Checking and Metadata Improvements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13358192" y="19058421"/>
            <a:ext cx="14699658" cy="900905"/>
          </a:xfrm>
          <a:prstGeom prst="roundRect">
            <a:avLst/>
          </a:prstGeom>
          <a:solidFill>
            <a:srgbClr val="8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 Precipitation Services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28542400" y="23161324"/>
            <a:ext cx="14712696" cy="900905"/>
          </a:xfrm>
          <a:prstGeom prst="roundRect">
            <a:avLst/>
          </a:prstGeom>
          <a:solidFill>
            <a:srgbClr val="8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Work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13358192" y="4086797"/>
            <a:ext cx="14699658" cy="900905"/>
          </a:xfrm>
          <a:prstGeom prst="roundRect">
            <a:avLst/>
          </a:prstGeom>
          <a:solidFill>
            <a:srgbClr val="8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API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Services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636105" y="27584400"/>
            <a:ext cx="12241828" cy="4679093"/>
          </a:xfrm>
          <a:prstGeom prst="roundRect">
            <a:avLst>
              <a:gd name="adj" fmla="val 5405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Synoptic Data ingest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servers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Amazon Cloud (AWS) routinely access data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pull/push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methods preferred by data providers (including MADIS) </a:t>
            </a:r>
            <a:endParaRPr lang="en-US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New/updated observations identified and processed into like formats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Observations simultaneously ingested into data check algorithms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 latency (time ob reported to time ingested) also logged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stored in AWS MariaDB MySQL Databases (TokuDB engine)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 querying speeds and data compression on disk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Multiple Dissemination Access Points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Synoptic Data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API Services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https://synopticlabs.org/api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/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MesoWest Web Pages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http://mesowest.utah.edu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/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Numerous NWS-based products and NOAA MADIS system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13358192" y="5330566"/>
            <a:ext cx="14699658" cy="4499234"/>
          </a:xfrm>
          <a:prstGeom prst="roundRect">
            <a:avLst>
              <a:gd name="adj" fmla="val 5525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llows software developers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integrate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utilize observations available from Synoptic Data for their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products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resources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 API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Services:</a:t>
            </a:r>
            <a:endParaRPr lang="en-US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metadata</a:t>
            </a:r>
            <a:r>
              <a:rPr lang="en-US" sz="2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 station and sensor metadata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timeseries: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request observations for a desired time period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nearesttime: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request observations at or around a desired time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latest: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request the most recent observations reported by stations/sensors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API allows expanded customization so users can target specific datasets for their needs: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Restrict by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mesonet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location, individual station, measurement type, time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period, etc.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API services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utilized heavily by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NWS Western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 and many NWS WFOs: 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130 billion data units delivered via 25 million api data requests during December 2017</a:t>
            </a:r>
            <a:endParaRPr lang="en-US" sz="26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3358192" y="20317859"/>
            <a:ext cx="14699658" cy="3936207"/>
          </a:xfrm>
          <a:prstGeom prst="roundRect">
            <a:avLst>
              <a:gd name="adj" fmla="val 5525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providers record precipitation amounts in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variety of forms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precipitation at intervals from 1-60 min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accumulating totals that reset daily, after calibration, water or calendar </a:t>
            </a:r>
            <a:r>
              <a:rPr lang="en-US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etc.</a:t>
            </a:r>
            <a:endParaRPr lang="en-US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Existing API </a:t>
            </a:r>
            <a:r>
              <a:rPr lang="en-US" sz="2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precipitation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service allows the user to retrieve estimated total precipitation accumulations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desired time period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 API service under development expands upon existing precipitation services by creating derived interval precipitation time series for every station</a:t>
            </a:r>
          </a:p>
          <a:p>
            <a:pPr marL="1371600" lvl="2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Simplifies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comparing precipitation from multiple networks</a:t>
            </a:r>
          </a:p>
          <a:p>
            <a:pPr marL="1371600" lvl="2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Allows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more flexible requests (e.g. daily totals, totals in last 3/6/24 hours, etc.)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28542400" y="5330566"/>
            <a:ext cx="14712696" cy="8842634"/>
          </a:xfrm>
          <a:prstGeom prst="roundRect">
            <a:avLst>
              <a:gd name="adj" fmla="val 5525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for improved automated real-time data checking procedures to identify erroneous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physically implausible observations</a:t>
            </a:r>
            <a:endParaRPr lang="en-US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Operational SynopticLabs Data Checking Algorithms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Range: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 outside an expected physical/plausible range</a:t>
            </a:r>
            <a:endParaRPr lang="en-US" sz="26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Rate-of-Change: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observations changing at an unrealistic rate over time</a:t>
            </a:r>
            <a:endParaRPr lang="en-US" sz="2600" b="1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Persistence: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observations appear “stuck” on a value over long periods of time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Spatial:</a:t>
            </a:r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observations flagged due to spatial differences with surrounding observations</a:t>
            </a:r>
            <a:endParaRPr lang="en-US" sz="26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Checking Procedures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Currently Under Development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Improvements upon criteria for existing spatial and temporal consistency checks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Climatological Range:</a:t>
            </a:r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incorporation of station-derived historical percentiles as a means to identify observations that fall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 outside historical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climatological bounds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Provider Checks: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of automated algorithms to incorporate data checking/quality control supplied by data providers (real-time objective and historical subjective quality control procedures)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Metadata Improvements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eaLnBrk="0" hangingPunct="0">
              <a:buFont typeface="Arial" panose="020B0604020202020204" pitchFamily="34" charset="0"/>
              <a:buChar char="•"/>
            </a:pPr>
            <a:r>
              <a:rPr lang="en-US" sz="2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Historical Platform Locations: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discover previous deployment history for sites</a:t>
            </a:r>
          </a:p>
          <a:p>
            <a:pPr marL="1371600" lvl="2" indent="-457200" eaLnBrk="0" hangingPunct="0">
              <a:buFont typeface="Arial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implemented into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services when accessing data from past events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0" lvl="2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implemented into metadata services for viewing entire station history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0" lvl="2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 important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portable RAWS stations deployed at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wildfires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 Metadata:</a:t>
            </a:r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leverage additional information on sensor types, models, etc. for platforms where sensor metadata exists</a:t>
            </a:r>
            <a:endParaRPr lang="en-US" sz="26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28542400" y="24442337"/>
            <a:ext cx="14712696" cy="4071744"/>
          </a:xfrm>
          <a:prstGeom prst="roundRect">
            <a:avLst>
              <a:gd name="adj" fmla="val 5525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Continued development and improvements to existing API Services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Derived precipitation services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New/improved data checking algorithms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Self-describing sensor metadata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historical station metadata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Streamed Observations and Alerting Capabilities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Streaming services that transmit observations to end-users that satisfy specific desired criteria (e.g., wind speed &gt; 20 mph and relative humidity &lt; 10%)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Reduced data latency by pushing observations to the user as opposed to user requests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3358192" y="24612600"/>
            <a:ext cx="14699658" cy="76508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636105" y="26335001"/>
            <a:ext cx="12241828" cy="900905"/>
          </a:xfrm>
          <a:prstGeom prst="roundRect">
            <a:avLst/>
          </a:prstGeom>
          <a:solidFill>
            <a:srgbClr val="8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Ingest/Dissemination Process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849537"/>
              </p:ext>
            </p:extLst>
          </p:nvPr>
        </p:nvGraphicFramePr>
        <p:xfrm>
          <a:off x="13716000" y="25603197"/>
          <a:ext cx="8220088" cy="632460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362088"/>
                <a:gridCol w="1143000"/>
                <a:gridCol w="1828800"/>
                <a:gridCol w="1914512"/>
                <a:gridCol w="1971688"/>
              </a:tblGrid>
              <a:tr h="5966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Station ID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 (UTC)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Raw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Precip</a:t>
                      </a:r>
                    </a:p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Accum (in)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Derived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Precip Interval (in)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Derived Period Accum (in)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MTMET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09:40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5.79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MTMET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09:45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5.79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MTMET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09:50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5.82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0.03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0.03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MTMET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09:55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5.89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0.07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0.11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MTMET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10:00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5.98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0.08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0.19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MTMET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10:05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6.10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0.12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0.31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MTMET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10:10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6.20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0.10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0.42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MTMET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10:15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6.33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0.13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0.55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MTMET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10:20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6.45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0.12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0.66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MTMET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10:25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6.52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0.07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0.73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MTMET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10:30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6.67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0.15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0.88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MTMET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10:35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6.84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0.17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1.05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MTMET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10:40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6.97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0.13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1.18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370787" y="24765000"/>
            <a:ext cx="690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Derived Precipitation Time Series</a:t>
            </a:r>
            <a:endParaRPr lang="en-US" sz="36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393275" y="24765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Precipitation Values</a:t>
            </a:r>
            <a:endParaRPr lang="en-US" sz="36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393275" y="25751447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precipitation for weather station MTMET ending at</a:t>
            </a:r>
          </a:p>
          <a:p>
            <a:pPr algn="ctr"/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12:00 UTC 26 Jul 2017</a:t>
            </a:r>
          </a:p>
          <a:p>
            <a:pPr algn="ctr"/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over: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021566"/>
              </p:ext>
            </p:extLst>
          </p:nvPr>
        </p:nvGraphicFramePr>
        <p:xfrm>
          <a:off x="22393275" y="27903813"/>
          <a:ext cx="5334000" cy="402398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209925"/>
                <a:gridCol w="2124075"/>
              </a:tblGrid>
              <a:tr h="804797">
                <a:tc>
                  <a:txBody>
                    <a:bodyPr/>
                    <a:lstStyle/>
                    <a:p>
                      <a:pPr algn="r" fontAlgn="ctr"/>
                      <a:r>
                        <a:rPr lang="en-US" sz="3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Previous 1 h:</a:t>
                      </a:r>
                      <a:endParaRPr lang="en-US" sz="3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4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0.02</a:t>
                      </a:r>
                      <a:r>
                        <a:rPr lang="en-US" sz="3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</a:t>
                      </a:r>
                      <a:endParaRPr lang="en-US" sz="34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4797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Previous 3 h:</a:t>
                      </a:r>
                      <a:endParaRPr lang="en-US" sz="3400" b="1" i="0" u="none" strike="noStrik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4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1.34 in</a:t>
                      </a:r>
                      <a:endParaRPr lang="en-US" sz="34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4797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Previous 6 h:</a:t>
                      </a:r>
                      <a:endParaRPr lang="en-US" sz="3400" b="1" i="0" u="none" strike="noStrik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1.35 in</a:t>
                      </a:r>
                      <a:endParaRPr lang="en-US" sz="3400" b="1" i="0" u="none" strike="noStrike" dirty="0" smtClean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4797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Previous 12 h:</a:t>
                      </a:r>
                      <a:endParaRPr lang="en-US" sz="3400" b="1" i="0" u="none" strike="noStrik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1.35 in</a:t>
                      </a:r>
                      <a:endParaRPr lang="en-US" sz="3400" b="1" i="0" u="none" strike="noStrike" dirty="0" smtClean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4797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Previous 24 h:</a:t>
                      </a:r>
                      <a:endParaRPr lang="en-US" sz="3400" b="1" i="0" u="none" strike="noStrik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1.47 in</a:t>
                      </a:r>
                      <a:endParaRPr lang="en-US" sz="3400" b="1" i="0" u="none" strike="noStrike" dirty="0" smtClean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3868400" y="9966074"/>
            <a:ext cx="13679242" cy="8978540"/>
            <a:chOff x="13868400" y="9935186"/>
            <a:chExt cx="13679242" cy="89785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3" t="13140" r="27096" b="11917"/>
            <a:stretch/>
          </p:blipFill>
          <p:spPr bwMode="auto">
            <a:xfrm>
              <a:off x="13868400" y="10179912"/>
              <a:ext cx="13679240" cy="87338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" t="65176" r="90410" b="1943"/>
            <a:stretch/>
          </p:blipFill>
          <p:spPr bwMode="auto">
            <a:xfrm>
              <a:off x="13868401" y="15097278"/>
              <a:ext cx="1746611" cy="35717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 bwMode="auto">
            <a:xfrm>
              <a:off x="13868402" y="9935186"/>
              <a:ext cx="13679240" cy="80901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Hurricane Harvey - 5 Day (ending 00 UTC 30 Oct 2017) Estimated Precipitation Totals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Houston Area Automated Weather Stations</a:t>
              </a: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555438" y="14553308"/>
            <a:ext cx="14699658" cy="8227908"/>
            <a:chOff x="28555438" y="13563600"/>
            <a:chExt cx="14699658" cy="8227908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555438" y="13563600"/>
              <a:ext cx="14699658" cy="82279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74" t="29469" r="54789" b="5370"/>
            <a:stretch/>
          </p:blipFill>
          <p:spPr bwMode="auto">
            <a:xfrm>
              <a:off x="35509200" y="13725353"/>
              <a:ext cx="7620000" cy="790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8727400" y="13715999"/>
              <a:ext cx="662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u="sng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RAWS Station TT020 History</a:t>
              </a:r>
              <a:endParaRPr lang="en-US" sz="3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28657550" y="14478000"/>
              <a:ext cx="6756400" cy="4343400"/>
            </a:xfrm>
            <a:prstGeom prst="roundRect">
              <a:avLst>
                <a:gd name="adj" fmla="val 5525"/>
              </a:avLst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457200" indent="-457200" eaLnBrk="0" hangingPunct="0">
                <a:buFont typeface="Arial" pitchFamily="34" charset="0"/>
                <a:buChar char="•"/>
              </a:pPr>
              <a:r>
                <a:rPr lang="en-US" sz="2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Most recently deployed for catastrophic California wildfires in December 2017 (</a:t>
              </a:r>
              <a:r>
                <a:rPr lang="en-US" sz="2600" b="1" dirty="0" smtClean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green marker</a:t>
              </a:r>
              <a:r>
                <a:rPr lang="en-US" sz="2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  <a:p>
              <a:pPr marL="457200" indent="-457200" eaLnBrk="0" hangingPunct="0">
                <a:buFont typeface="Arial" pitchFamily="34" charset="0"/>
                <a:buChar char="•"/>
              </a:pPr>
              <a:endPara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57200" indent="-457200" eaLnBrk="0" hangingPunct="0">
                <a:buFont typeface="Arial" pitchFamily="34" charset="0"/>
                <a:buChar char="•"/>
              </a:pPr>
              <a:r>
                <a:rPr lang="en-US" sz="2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First deployed in central Idaho in September 2012</a:t>
              </a:r>
            </a:p>
            <a:p>
              <a:pPr marL="457200" indent="-457200" eaLnBrk="0" hangingPunct="0">
                <a:buFont typeface="Arial" pitchFamily="34" charset="0"/>
                <a:buChar char="•"/>
              </a:pPr>
              <a:endPara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57200" indent="-457200" eaLnBrk="0" hangingPunct="0">
                <a:buFont typeface="Arial" pitchFamily="34" charset="0"/>
                <a:buChar char="•"/>
              </a:pPr>
              <a:r>
                <a:rPr lang="en-US" sz="2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Deployed at over 10 different locations across western US over last 5 years (</a:t>
              </a:r>
              <a:r>
                <a:rPr lang="en-US" sz="2600" b="1" dirty="0" smtClean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blue markers</a:t>
              </a:r>
              <a:r>
                <a:rPr lang="en-US" sz="2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  <a:p>
              <a:pPr marL="457200" indent="-457200" eaLnBrk="0" hangingPunct="0">
                <a:buFont typeface="Arial" pitchFamily="34" charset="0"/>
                <a:buChar char="•"/>
              </a:pPr>
              <a:endPara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28657550" y="18897600"/>
              <a:ext cx="6756400" cy="2561981"/>
            </a:xfrm>
            <a:prstGeom prst="roundRect">
              <a:avLst>
                <a:gd name="adj" fmla="val 5525"/>
              </a:avLst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600" b="1" i="1" dirty="0">
                  <a:solidFill>
                    <a:srgbClr val="A4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r>
                <a:rPr lang="en-US" sz="2600" b="1" i="1" dirty="0" smtClean="0">
                  <a:solidFill>
                    <a:srgbClr val="A4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utomated </a:t>
              </a:r>
              <a:r>
                <a:rPr lang="en-US" sz="2600" b="1" i="1" dirty="0" smtClean="0">
                  <a:solidFill>
                    <a:srgbClr val="A4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location updates for all </a:t>
              </a:r>
              <a:r>
                <a:rPr lang="en-US" sz="2600" b="1" i="1" dirty="0" smtClean="0">
                  <a:solidFill>
                    <a:srgbClr val="A4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incident </a:t>
              </a:r>
              <a:r>
                <a:rPr lang="en-US" sz="2600" b="1" i="1" dirty="0" smtClean="0">
                  <a:solidFill>
                    <a:srgbClr val="A4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RAWS weather stations once they are deployed and transmitting. </a:t>
              </a:r>
              <a:r>
                <a:rPr lang="en-US" sz="2600" b="1" i="1" dirty="0" smtClean="0">
                  <a:solidFill>
                    <a:srgbClr val="A4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Current location updated </a:t>
              </a:r>
              <a:r>
                <a:rPr lang="en-US" sz="2600" b="1" i="1" dirty="0" err="1" smtClean="0">
                  <a:solidFill>
                    <a:srgbClr val="A4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iand</a:t>
              </a:r>
              <a:r>
                <a:rPr lang="en-US" sz="2600" b="1" i="1" dirty="0" smtClean="0">
                  <a:solidFill>
                    <a:srgbClr val="A4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available in all MesoWest and Synoptic Data api services.</a:t>
              </a:r>
              <a:endParaRPr lang="en-US" sz="2600" b="1" i="1" dirty="0">
                <a:solidFill>
                  <a:srgbClr val="A4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46" name="Chart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753461"/>
              </p:ext>
            </p:extLst>
          </p:nvPr>
        </p:nvGraphicFramePr>
        <p:xfrm>
          <a:off x="775252" y="12766206"/>
          <a:ext cx="11963535" cy="535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1151557" y="18473722"/>
            <a:ext cx="11210925" cy="7512786"/>
            <a:chOff x="1151557" y="18473722"/>
            <a:chExt cx="11210925" cy="7512786"/>
          </a:xfrm>
        </p:grpSpPr>
        <p:pic>
          <p:nvPicPr>
            <p:cNvPr id="1029" name="Picture 5" descr="C:\Users\Alex\AppData\Local\Temp\scp56284\uufs\chpc.utah.edu\common\home\u0790486\mesowest\nmp\2017_nmp_audit\figs\prev_figs\05_map_public_synopticdata_services.pn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" r="7485" b="2176"/>
            <a:stretch/>
          </p:blipFill>
          <p:spPr bwMode="auto">
            <a:xfrm>
              <a:off x="1151557" y="18473722"/>
              <a:ext cx="11210925" cy="75127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/>
            <p:cNvSpPr/>
            <p:nvPr/>
          </p:nvSpPr>
          <p:spPr bwMode="auto">
            <a:xfrm>
              <a:off x="1151557" y="18473722"/>
              <a:ext cx="11210925" cy="4048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Publicly-Accessible Active Platforms– </a:t>
              </a:r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Jan 2018</a:t>
              </a: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89" r="8333" b="21866"/>
          <a:stretch/>
        </p:blipFill>
        <p:spPr>
          <a:xfrm>
            <a:off x="838200" y="1588770"/>
            <a:ext cx="3591010" cy="114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roup 54"/>
          <p:cNvGrpSpPr/>
          <p:nvPr/>
        </p:nvGrpSpPr>
        <p:grpSpPr>
          <a:xfrm>
            <a:off x="40160582" y="1107665"/>
            <a:ext cx="2587618" cy="2105210"/>
            <a:chOff x="9144000" y="4787900"/>
            <a:chExt cx="3917950" cy="318753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9144000" y="4787900"/>
              <a:ext cx="3917950" cy="31875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59" name="Picture 36" descr="Ulogo.jp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71000" y="4984665"/>
              <a:ext cx="3663950" cy="279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 bwMode="auto">
          <a:xfrm>
            <a:off x="3048000" y="12801600"/>
            <a:ext cx="9448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Publicly-Accessible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Stations: 1997 to the Present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Tru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Medical Scientific Research poster 48x36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2D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Scientific Research poster 48x36</Template>
  <TotalTime>13410</TotalTime>
  <Words>1059</Words>
  <Application>Microsoft Office PowerPoint</Application>
  <PresentationFormat>Custom</PresentationFormat>
  <Paragraphs>178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Tahoma</vt:lpstr>
      <vt:lpstr>Times New Roman</vt:lpstr>
      <vt:lpstr>Medical Scientific Research poster 48x36</vt:lpstr>
      <vt:lpstr>PowerPoint Presentation</vt:lpstr>
    </vt:vector>
  </TitlesOfParts>
  <Company>University of Utah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Beverly Brehl</dc:creator>
  <dc:description>Call if we can help   800-590-7850_x000d_
_x000d_
(c) Copyright MegaPrint 2001</dc:description>
  <cp:lastModifiedBy>john horel</cp:lastModifiedBy>
  <cp:revision>701</cp:revision>
  <cp:lastPrinted>2000-08-03T00:31:24Z</cp:lastPrinted>
  <dcterms:created xsi:type="dcterms:W3CDTF">2010-02-19T04:00:50Z</dcterms:created>
  <dcterms:modified xsi:type="dcterms:W3CDTF">2017-12-30T23:03:41Z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TC300007831033</vt:lpwstr>
  </property>
</Properties>
</file>