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8"/>
  </p:notesMasterIdLst>
  <p:handoutMasterIdLst>
    <p:handoutMasterId r:id="rId39"/>
  </p:handoutMasterIdLst>
  <p:sldIdLst>
    <p:sldId id="448" r:id="rId6"/>
    <p:sldId id="363" r:id="rId7"/>
    <p:sldId id="258" r:id="rId8"/>
    <p:sldId id="368" r:id="rId9"/>
    <p:sldId id="470" r:id="rId10"/>
    <p:sldId id="442" r:id="rId11"/>
    <p:sldId id="473" r:id="rId12"/>
    <p:sldId id="372" r:id="rId13"/>
    <p:sldId id="478" r:id="rId14"/>
    <p:sldId id="474" r:id="rId15"/>
    <p:sldId id="301" r:id="rId16"/>
    <p:sldId id="475" r:id="rId17"/>
    <p:sldId id="282" r:id="rId18"/>
    <p:sldId id="410" r:id="rId19"/>
    <p:sldId id="505" r:id="rId20"/>
    <p:sldId id="507" r:id="rId21"/>
    <p:sldId id="508" r:id="rId22"/>
    <p:sldId id="509" r:id="rId23"/>
    <p:sldId id="510" r:id="rId24"/>
    <p:sldId id="511" r:id="rId25"/>
    <p:sldId id="513" r:id="rId26"/>
    <p:sldId id="428" r:id="rId27"/>
    <p:sldId id="429" r:id="rId28"/>
    <p:sldId id="449" r:id="rId29"/>
    <p:sldId id="497" r:id="rId30"/>
    <p:sldId id="498" r:id="rId31"/>
    <p:sldId id="499" r:id="rId32"/>
    <p:sldId id="500" r:id="rId33"/>
    <p:sldId id="501" r:id="rId34"/>
    <p:sldId id="502" r:id="rId35"/>
    <p:sldId id="503" r:id="rId36"/>
    <p:sldId id="504" r:id="rId3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Blaylock" initials="BB" lastIdx="1" clrIdx="0">
    <p:extLst/>
  </p:cmAuthor>
  <p:cmAuthor id="2" name="Ansley Long" initials="AL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171"/>
    <a:srgbClr val="1D0E17"/>
    <a:srgbClr val="180611"/>
    <a:srgbClr val="180711"/>
    <a:srgbClr val="BCBCBC"/>
    <a:srgbClr val="DA0000"/>
    <a:srgbClr val="515020"/>
    <a:srgbClr val="C0C001"/>
    <a:srgbClr val="C0BF04"/>
    <a:srgbClr val="C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60" autoAdjust="0"/>
    <p:restoredTop sz="88413" autoAdjust="0"/>
  </p:normalViewPr>
  <p:slideViewPr>
    <p:cSldViewPr snapToGrid="0">
      <p:cViewPr>
        <p:scale>
          <a:sx n="60" d="100"/>
          <a:sy n="60" d="100"/>
        </p:scale>
        <p:origin x="80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2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8384B-6C11-4941-AE2E-FEE598F850F3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9CCC0-A960-A644-A72A-69505413C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87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43494BF-A4F9-46F6-AC92-4FD0E06B1A43}" type="datetimeFigureOut">
              <a:rPr lang="en-US" smtClean="0"/>
              <a:t>12/19/2015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783981D-107E-49AB-AF74-4E151655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05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3981D-107E-49AB-AF74-4E151655687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6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3981D-107E-49AB-AF74-4E15165568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67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r>
              <a:rPr lang="en-US" baseline="0" dirty="0" smtClean="0"/>
              <a:t> we’re going to look at some of the data we collected…</a:t>
            </a:r>
            <a:endParaRPr lang="en-US" dirty="0" smtClean="0"/>
          </a:p>
          <a:p>
            <a:r>
              <a:rPr lang="en-US" dirty="0" smtClean="0"/>
              <a:t>Ozone roses</a:t>
            </a:r>
          </a:p>
          <a:p>
            <a:endParaRPr lang="en-US" dirty="0" smtClean="0"/>
          </a:p>
          <a:p>
            <a:r>
              <a:rPr lang="en-US" dirty="0" smtClean="0"/>
              <a:t>Show the</a:t>
            </a:r>
            <a:r>
              <a:rPr lang="en-US" baseline="0" dirty="0" smtClean="0"/>
              <a:t> frequency of wind direction for each ozone interval of ozone concentration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3981D-107E-49AB-AF74-4E15165568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00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conclude, we hope you take these points home with you…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Ozone is bad, and hopefully you realize that residents on the WF are exposed to unhealthy levels through the summer.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.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.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.</a:t>
            </a:r>
          </a:p>
          <a:p>
            <a:pPr marL="228600" indent="-228600">
              <a:buAutoNum type="arabicParenR"/>
            </a:pPr>
            <a:r>
              <a:rPr lang="en-US" baseline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3981D-107E-49AB-AF74-4E151655687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20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a lot of data. Still trying to sift </a:t>
            </a:r>
            <a:r>
              <a:rPr lang="en-US" smtClean="0"/>
              <a:t>through everything.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3981D-107E-49AB-AF74-4E151655687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09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3981D-107E-49AB-AF74-4E151655687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35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3981D-107E-49AB-AF74-4E151655687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92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3981D-107E-49AB-AF74-4E151655687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16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3981D-107E-49AB-AF74-4E151655687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11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3981D-107E-49AB-AF74-4E151655687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97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3981D-107E-49AB-AF74-4E151655687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34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3981D-107E-49AB-AF74-4E15165568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43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3981D-107E-49AB-AF74-4E151655687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5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3981D-107E-49AB-AF74-4E151655687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81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3981D-107E-49AB-AF74-4E15165568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00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</a:endParaRPr>
          </a:p>
          <a:p>
            <a:endParaRPr lang="en-US" dirty="0">
              <a:latin typeface="Calibri"/>
            </a:endParaRPr>
          </a:p>
          <a:p>
            <a:r>
              <a:rPr lang="en-US" dirty="0">
                <a:latin typeface="Calibri"/>
              </a:rPr>
              <a:t/>
            </a:r>
            <a:br>
              <a:rPr lang="en-US" dirty="0">
                <a:latin typeface="Calibri"/>
              </a:rPr>
            </a:br>
            <a:endParaRPr lang="en-US" dirty="0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3981D-107E-49AB-AF74-4E15165568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48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3981D-107E-49AB-AF74-4E15165568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18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3981D-107E-49AB-AF74-4E15165568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6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3981D-107E-49AB-AF74-4E15165568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87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3981D-107E-49AB-AF74-4E15165568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47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3981D-107E-49AB-AF74-4E15165568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98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0236-7F79-41EF-9900-11BC8B4552A5}" type="datetime1">
              <a:rPr lang="en-US" smtClean="0"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96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2FAC-414A-4673-A424-CD88F3093A0D}" type="datetime1">
              <a:rPr lang="en-US" smtClean="0"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28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13367-79E2-40CA-9875-0DEB7CEC3063}" type="datetime1">
              <a:rPr lang="en-US" smtClean="0"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76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0236-7F79-41EF-9900-11BC8B4552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13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9641-A178-4243-B0CC-6B65BE74DE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964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48C7E-FEC2-4BF3-9625-0CC8AEBE5E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01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4F09-6E2F-4EC1-A6D1-F73B0EC047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4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3527-E90B-4717-80AE-F9730E1C54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06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B304-50A3-4787-A76E-9A00997C8D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864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40EE-28A8-4E0E-8CB7-290E5BD939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8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3E9D-3B12-42D0-A792-9C09BADED2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634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9641-A178-4243-B0CC-6B65BE74DE27}" type="datetime1">
              <a:rPr lang="en-US" smtClean="0"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57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6BFA-859D-474D-8F0E-5327D0E8E2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076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2FAC-414A-4673-A424-CD88F3093A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04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13367-79E2-40CA-9875-0DEB7CEC30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25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72085" y="3337560"/>
            <a:ext cx="8640064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77400" y="1544812"/>
            <a:ext cx="8640064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31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488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83838"/>
            <a:ext cx="88392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85800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765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10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86400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5486400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516912"/>
            <a:ext cx="5386917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516912"/>
            <a:ext cx="5389033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15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89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10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48C7E-FEC2-4BF3-9625-0CC8AEBE5E96}" type="datetime1">
              <a:rPr lang="en-US" smtClean="0"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10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75264" y="6422065"/>
            <a:ext cx="1016000" cy="365125"/>
          </a:xfrm>
        </p:spPr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22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20837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422065"/>
            <a:ext cx="2844800" cy="365125"/>
          </a:xfrm>
        </p:spPr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216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049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7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72085" y="3337560"/>
            <a:ext cx="8640064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77400" y="1544812"/>
            <a:ext cx="8640064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21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333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83838"/>
            <a:ext cx="88392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85800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3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24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86400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5486400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516912"/>
            <a:ext cx="5386917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516912"/>
            <a:ext cx="5389033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037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34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4F09-6E2F-4EC1-A6D1-F73B0EC04794}" type="datetime1">
              <a:rPr lang="en-US" smtClean="0"/>
              <a:t>12/19/2015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319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371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75264" y="6422065"/>
            <a:ext cx="1016000" cy="365125"/>
          </a:xfrm>
        </p:spPr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76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20837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422065"/>
            <a:ext cx="2844800" cy="365125"/>
          </a:xfrm>
        </p:spPr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156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044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304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72085" y="3337560"/>
            <a:ext cx="8640064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77400" y="1544812"/>
            <a:ext cx="8640064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59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711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83838"/>
            <a:ext cx="88392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85800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18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5192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86400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5486400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516912"/>
            <a:ext cx="5386917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516912"/>
            <a:ext cx="5389033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95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3527-E90B-4717-80AE-F9730E1C5429}" type="datetime1">
              <a:rPr lang="en-US" smtClean="0"/>
              <a:t>12/19/2015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630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669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773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75264" y="6422065"/>
            <a:ext cx="1016000" cy="365125"/>
          </a:xfrm>
        </p:spPr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37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20837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422065"/>
            <a:ext cx="2844800" cy="365125"/>
          </a:xfrm>
        </p:spPr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577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997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37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B304-50A3-4787-A76E-9A00997C8DB7}" type="datetime1">
              <a:rPr lang="en-US" smtClean="0"/>
              <a:t>12/19/2015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6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40EE-28A8-4E0E-8CB7-290E5BD939EF}" type="datetime1">
              <a:rPr lang="en-US" smtClean="0"/>
              <a:t>12/19/2015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3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3E9D-3B12-42D0-A792-9C09BADED2FE}" type="datetime1">
              <a:rPr lang="en-US" smtClean="0"/>
              <a:t>12/19/2015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31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6BFA-859D-474D-8F0E-5327D0E8E26E}" type="datetime1">
              <a:rPr lang="en-US" smtClean="0"/>
              <a:t>12/19/2015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87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E249A-B697-4804-831D-CDF8DC0D5A38}" type="datetime1">
              <a:rPr lang="en-US" smtClean="0"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fld id="{C80B413E-8DA9-4CFB-BBA4-6517EDDCF8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70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E249A-B697-4804-831D-CDF8DC0D5A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fld id="{C80B413E-8DA9-4CFB-BBA4-6517EDDCF89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9753600" y="0"/>
            <a:ext cx="24384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422065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165600" y="6422065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871200" y="6422065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06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9753600" y="0"/>
            <a:ext cx="24384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422065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165600" y="6422065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871200" y="6422065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668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9753600" y="0"/>
            <a:ext cx="24384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422065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0338F66-3738-4CBD-B0E2-020D91C8A6E8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12/19/2015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165600" y="6422065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871200" y="6422065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5476083-5A2B-4B00-AF04-B8E9825A9FE7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377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meso2.chpc.utah.edu/gslso3s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11.xml"/><Relationship Id="rId7" Type="http://schemas.microsoft.com/office/2007/relationships/hdphoto" Target="../media/hdphoto1.wdp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1.jp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slso3s.wordpress.com/2015/06/22/ksl-copter/" TargetMode="External"/><Relationship Id="rId7" Type="http://schemas.openxmlformats.org/officeDocument/2006/relationships/hyperlink" Target="https://gslso3s.wordpress.com/2015/08/28/smoke-week-august-16-august-23/" TargetMode="External"/><Relationship Id="rId2" Type="http://schemas.openxmlformats.org/officeDocument/2006/relationships/hyperlink" Target="https://gslso3s.wordpress.com/2015/06/04/june-3-thunderstorm-increase-in-ozon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slso3s.wordpress.com/2015/08/14/august-14-2015-daily-summary/" TargetMode="External"/><Relationship Id="rId5" Type="http://schemas.openxmlformats.org/officeDocument/2006/relationships/hyperlink" Target="https://gslso3s.wordpress.com/2015/07/21/iop-2-summary/" TargetMode="External"/><Relationship Id="rId4" Type="http://schemas.openxmlformats.org/officeDocument/2006/relationships/hyperlink" Target="https://gslso3s.wordpress.com/2015/06/18/iop-1-summary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7.jp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esowest.org/api" TargetMode="External"/><Relationship Id="rId2" Type="http://schemas.openxmlformats.org/officeDocument/2006/relationships/hyperlink" Target="http://mesowest.utah.edu/" TargetMode="Externa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1.jp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8.jp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260" y="3901441"/>
            <a:ext cx="11170920" cy="2956559"/>
          </a:xfrm>
          <a:noFill/>
          <a:effectLst>
            <a:softEdge rad="139700"/>
          </a:effectLst>
        </p:spPr>
        <p:txBody>
          <a:bodyPr anchor="ctr">
            <a:noAutofit/>
          </a:bodyPr>
          <a:lstStyle/>
          <a:p>
            <a:r>
              <a:rPr lang="en-US" sz="4800" b="1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w Cen MT" panose="020B0602020104020603" pitchFamily="34" charset="0"/>
                <a:cs typeface="Courier New" panose="02070309020205020404" pitchFamily="49" charset="0"/>
              </a:rPr>
              <a:t>The Great Salt Lake Summer Ozone Study</a:t>
            </a:r>
          </a:p>
          <a:p>
            <a:r>
              <a:rPr lang="en-US" sz="3600" dirty="0" smtClean="0"/>
              <a:t>John Horel</a:t>
            </a:r>
            <a:r>
              <a:rPr lang="en-US" sz="3600" dirty="0"/>
              <a:t>, </a:t>
            </a:r>
            <a:r>
              <a:rPr lang="en-US" sz="3600" dirty="0" smtClean="0"/>
              <a:t>Erik </a:t>
            </a:r>
            <a:r>
              <a:rPr lang="en-US" sz="3600" dirty="0" err="1"/>
              <a:t>Crosman</a:t>
            </a:r>
            <a:r>
              <a:rPr lang="en-US" sz="3600" dirty="0"/>
              <a:t>, </a:t>
            </a:r>
            <a:r>
              <a:rPr lang="en-US" sz="3600" dirty="0" smtClean="0"/>
              <a:t>Alex </a:t>
            </a:r>
            <a:r>
              <a:rPr lang="en-US" sz="3600" dirty="0"/>
              <a:t>Jacques</a:t>
            </a:r>
            <a:r>
              <a:rPr lang="en-US" sz="3600" dirty="0" smtClean="0"/>
              <a:t>, Brian </a:t>
            </a:r>
            <a:r>
              <a:rPr lang="en-US" sz="3600" dirty="0"/>
              <a:t>Blaylock, </a:t>
            </a:r>
            <a:r>
              <a:rPr lang="en-US" sz="3600" dirty="0" smtClean="0"/>
              <a:t>Ansley Long, University of Utah</a:t>
            </a:r>
          </a:p>
          <a:p>
            <a:r>
              <a:rPr lang="en-US" sz="3600" dirty="0" smtClean="0"/>
              <a:t> </a:t>
            </a:r>
            <a:r>
              <a:rPr lang="en-US" sz="3200" dirty="0" smtClean="0"/>
              <a:t>Seth </a:t>
            </a:r>
            <a:r>
              <a:rPr lang="en-US" sz="3200" dirty="0" err="1"/>
              <a:t>Arens</a:t>
            </a:r>
            <a:r>
              <a:rPr lang="en-US" sz="3200" dirty="0"/>
              <a:t>, </a:t>
            </a:r>
            <a:r>
              <a:rPr lang="en-US" sz="3200" dirty="0" smtClean="0"/>
              <a:t>Utah Division of Air Quality; Randy Martin, Utah State University </a:t>
            </a:r>
            <a:r>
              <a:rPr lang="en-US" sz="3200" dirty="0"/>
              <a:t>and </a:t>
            </a:r>
            <a:r>
              <a:rPr lang="en-US" sz="3200" dirty="0" smtClean="0"/>
              <a:t>John </a:t>
            </a:r>
            <a:r>
              <a:rPr lang="en-US" sz="3200" dirty="0" err="1" smtClean="0"/>
              <a:t>Sohl</a:t>
            </a:r>
            <a:r>
              <a:rPr lang="en-US" sz="3200" dirty="0" smtClean="0"/>
              <a:t>, Weber State University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066" y="1"/>
            <a:ext cx="2048933" cy="204817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"/>
            <a:ext cx="1778000" cy="244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44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Real-Time Ozone Processing and Display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6400" y="748606"/>
            <a:ext cx="8839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Data collected from logging devices in real-time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Processed into </a:t>
            </a: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MesoWest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 database (fixed sites) or HDF5 (mobile)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Data synthesized on website: 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hlinkClick r:id="rId2"/>
              </a:rPr>
              <a:t>http://meso2.chpc.utah.edu/gslso3s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15440" y="609600"/>
            <a:ext cx="89611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b.vimeocdn.com/ps/532/532619_300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65080" y="76200"/>
            <a:ext cx="426720" cy="42672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5791200" y="6553201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prstClr val="white"/>
                </a:solidFill>
                <a:latin typeface="Tw Cen MT" panose="020B0602020104020603" pitchFamily="34" charset="0"/>
              </a:rPr>
              <a:pPr algn="ctr"/>
              <a:t>10</a:t>
            </a:fld>
            <a:endParaRPr lang="en-US" b="1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6920" y="2286000"/>
            <a:ext cx="8138160" cy="39354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52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1282149" y="154255"/>
            <a:ext cx="10227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Daily 8-h Maximum Ozone in Salt Lake Valley (Hawthorne) during summer</a:t>
            </a:r>
          </a:p>
        </p:txBody>
      </p:sp>
      <p:graphicFrame>
        <p:nvGraphicFramePr>
          <p:cNvPr id="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174007"/>
              </p:ext>
            </p:extLst>
          </p:nvPr>
        </p:nvGraphicFramePr>
        <p:xfrm>
          <a:off x="3215285" y="4660051"/>
          <a:ext cx="5744806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09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738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5772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#</a:t>
                      </a:r>
                      <a:r>
                        <a:rPr lang="en-US" sz="1800" baseline="0" dirty="0" smtClean="0"/>
                        <a:t> 2015 Summer Days</a:t>
                      </a:r>
                    </a:p>
                    <a:p>
                      <a:pPr algn="ctr"/>
                      <a:r>
                        <a:rPr lang="en-US" sz="1800" baseline="0" dirty="0" smtClean="0"/>
                        <a:t> &gt;  70 ppb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772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Farmington</a:t>
                      </a:r>
                      <a:r>
                        <a:rPr lang="en-US" sz="1800" b="1" baseline="0" dirty="0" smtClean="0"/>
                        <a:t> Bay </a:t>
                      </a:r>
                      <a:endParaRPr 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19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772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Salt Lake Valley (Hawthorne)</a:t>
                      </a:r>
                      <a:endParaRPr lang="en-US" sz="1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18</a:t>
                      </a:r>
                      <a:endParaRPr lang="en-US" sz="1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772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Badger</a:t>
                      </a:r>
                      <a:r>
                        <a:rPr lang="en-US" sz="1800" b="1" baseline="0" dirty="0" smtClean="0"/>
                        <a:t> Island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17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772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Saltaire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16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7110233" y="4047690"/>
            <a:ext cx="4399280" cy="422711"/>
          </a:xfrm>
          <a:prstGeom prst="rect">
            <a:avLst/>
          </a:prstGeom>
          <a:solidFill>
            <a:schemeClr val="accent4">
              <a:alpha val="29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Wildfire Smoke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96551" y="4089097"/>
            <a:ext cx="4399280" cy="381304"/>
          </a:xfrm>
          <a:prstGeom prst="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Synoptic Ridge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11</a:t>
            </a:fld>
            <a:endParaRPr lang="en-US"/>
          </a:p>
        </p:txBody>
      </p:sp>
      <p:pic>
        <p:nvPicPr>
          <p:cNvPr id="26" name="Picture 2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3" y="846976"/>
            <a:ext cx="11227110" cy="301106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880533" y="1811867"/>
            <a:ext cx="10820710" cy="16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670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27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In-Situ Observations at 5-min intervals</a:t>
            </a:r>
            <a:endParaRPr lang="en-US" sz="4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" y="1032934"/>
            <a:ext cx="8103271" cy="5642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0213" t="1486" b="50617"/>
          <a:stretch/>
        </p:blipFill>
        <p:spPr>
          <a:xfrm>
            <a:off x="8221804" y="1272"/>
            <a:ext cx="3970196" cy="32850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6496" y="1449626"/>
            <a:ext cx="26246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Badger Island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Farmington Bay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221804" y="0"/>
            <a:ext cx="1063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Badger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Island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47297" y="17394"/>
            <a:ext cx="1613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Farmington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Bay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9172665" y="479059"/>
            <a:ext cx="727913" cy="1411702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0912984" y="664053"/>
            <a:ext cx="205065" cy="157114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6348" y="3675888"/>
            <a:ext cx="786545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1 Jun                          15 Jun                              1 Jul                              15 Jul                            1 Aug                             15 Aug                           1 Sep                                                   </a:t>
            </a:r>
            <a:endParaRPr lang="en-US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356348" y="6492875"/>
            <a:ext cx="786545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1 Jun                          15 Jun                              1 Jul                              15 Jul                            1 Aug                             15 Aug                           1 Sep                                                   </a:t>
            </a:r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8383634" y="3642061"/>
            <a:ext cx="36465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Nocturnal titration reduced at remote Badger Island relative to Farmington Bay located between Lake and urban areas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8138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8221804" y="0"/>
            <a:ext cx="3970196" cy="3286340"/>
            <a:chOff x="8221804" y="0"/>
            <a:chExt cx="3970196" cy="32863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l="50213" t="1486" b="50617"/>
            <a:stretch/>
          </p:blipFill>
          <p:spPr>
            <a:xfrm>
              <a:off x="8221804" y="1272"/>
              <a:ext cx="3970196" cy="328506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21804" y="0"/>
              <a:ext cx="10637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Badger</a:t>
              </a:r>
            </a:p>
            <a:p>
              <a:r>
                <a:rPr lang="en-US" sz="2400" dirty="0" smtClean="0">
                  <a:solidFill>
                    <a:schemeClr val="bg1"/>
                  </a:solidFill>
                </a:rPr>
                <a:t>Island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547297" y="17394"/>
              <a:ext cx="161300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Farmington</a:t>
              </a:r>
            </a:p>
            <a:p>
              <a:r>
                <a:rPr lang="en-US" sz="2400" dirty="0" smtClean="0">
                  <a:solidFill>
                    <a:schemeClr val="bg1"/>
                  </a:solidFill>
                </a:rPr>
                <a:t>Bay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9172665" y="479059"/>
              <a:ext cx="727913" cy="1411702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10912984" y="664053"/>
              <a:ext cx="205065" cy="1571147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>
            <a:grpSpLocks/>
          </p:cNvGrpSpPr>
          <p:nvPr/>
        </p:nvGrpSpPr>
        <p:grpSpPr>
          <a:xfrm>
            <a:off x="264926" y="1445888"/>
            <a:ext cx="8261020" cy="3707817"/>
            <a:chOff x="0" y="587237"/>
            <a:chExt cx="5502206" cy="2547285"/>
          </a:xfrm>
        </p:grpSpPr>
        <p:grpSp>
          <p:nvGrpSpPr>
            <p:cNvPr id="22" name="Group 21"/>
            <p:cNvGrpSpPr/>
            <p:nvPr/>
          </p:nvGrpSpPr>
          <p:grpSpPr>
            <a:xfrm>
              <a:off x="0" y="587237"/>
              <a:ext cx="5502206" cy="2547285"/>
              <a:chOff x="0" y="587237"/>
              <a:chExt cx="5502206" cy="2547285"/>
            </a:xfrm>
          </p:grpSpPr>
          <p:pic>
            <p:nvPicPr>
              <p:cNvPr id="24" name="Picture 23" descr="http://meso2.chpc.utah.edu/gslso3s/cgi-bin/plot_ozone_rose.cgi?id=o3s02&amp;time_option=local&amp;rose_type=ozone&amp;threshold=00&amp;plot_max=15&amp;smo=06&amp;sdy=01&amp;syr=2015%20%20%20%20%20%20&amp;shr=00&amp;emo=08&amp;edy=31&amp;eyr=2015&amp;ehr=23&amp;HI=All%20Day"/>
              <p:cNvPicPr/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499"/>
              <a:stretch/>
            </p:blipFill>
            <p:spPr bwMode="auto">
              <a:xfrm>
                <a:off x="2915216" y="587246"/>
                <a:ext cx="2586990" cy="254727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Picture 24" descr="http://meso2.chpc.utah.edu/gslso3s/cgi-bin/plot_ozone_rose.cgi?id=bgrut&amp;time_option=local&amp;rose_type=ozone&amp;threshold=00&amp;plot_max=15&amp;smo=06&amp;sdy=01&amp;syr=2015%20%20%20%20%20%20&amp;shr=00&amp;emo=08&amp;edy=31&amp;eyr=2015&amp;ehr=23&amp;HI=All%20Day"/>
              <p:cNvPicPr/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731" b="19"/>
              <a:stretch/>
            </p:blipFill>
            <p:spPr bwMode="auto">
              <a:xfrm>
                <a:off x="0" y="587237"/>
                <a:ext cx="2595880" cy="25471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3" name="Picture 22" descr="http://meso2.chpc.utah.edu/gslso3s/images/ozone_legend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4642" y="2286000"/>
              <a:ext cx="781050" cy="495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272"/>
            <a:ext cx="8525946" cy="934206"/>
          </a:xfrm>
        </p:spPr>
        <p:txBody>
          <a:bodyPr/>
          <a:lstStyle/>
          <a:p>
            <a:r>
              <a:rPr lang="en-US" dirty="0" smtClean="0"/>
              <a:t>Ozone Roses</a:t>
            </a:r>
            <a:r>
              <a:rPr lang="en-US" dirty="0" smtClean="0"/>
              <a:t>: 1 June - 31 August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13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18904" y="1012122"/>
            <a:ext cx="680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Badger Island                                     Farmington Bay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545185" y="5479228"/>
            <a:ext cx="35576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Persistent cross-lake</a:t>
            </a:r>
          </a:p>
          <a:p>
            <a:r>
              <a:rPr lang="en-US" sz="3200" dirty="0" smtClean="0"/>
              <a:t> easterly flow</a:t>
            </a:r>
            <a:endParaRPr lang="en-US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4805069" y="5259619"/>
            <a:ext cx="72378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Dominated by nocturnal land breezes and </a:t>
            </a:r>
          </a:p>
          <a:p>
            <a:r>
              <a:rPr lang="en-US" sz="3200" dirty="0" smtClean="0"/>
              <a:t>Daytime lake breezes</a:t>
            </a:r>
          </a:p>
          <a:p>
            <a:r>
              <a:rPr lang="en-US" sz="3200" dirty="0" smtClean="0"/>
              <a:t>(replace with daytime only one?)</a:t>
            </a:r>
            <a:endParaRPr lang="en-US" sz="3200" dirty="0"/>
          </a:p>
        </p:txBody>
      </p:sp>
      <p:sp>
        <p:nvSpPr>
          <p:cNvPr id="29" name="Oval Callout 28"/>
          <p:cNvSpPr/>
          <p:nvPr/>
        </p:nvSpPr>
        <p:spPr>
          <a:xfrm>
            <a:off x="2615609" y="1757584"/>
            <a:ext cx="1487217" cy="2279948"/>
          </a:xfrm>
          <a:prstGeom prst="wedgeEllipseCallout">
            <a:avLst>
              <a:gd name="adj1" fmla="val -63729"/>
              <a:gd name="adj2" fmla="val 11379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03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21" y="313151"/>
            <a:ext cx="2975913" cy="244038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412875" y="1503123"/>
            <a:ext cx="635000" cy="49712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2666096" y="-603504"/>
            <a:ext cx="9537907" cy="7461504"/>
            <a:chOff x="2666096" y="-603504"/>
            <a:chExt cx="9537907" cy="746150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66096" y="-12526"/>
              <a:ext cx="9537907" cy="687052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66974" y="2762375"/>
              <a:ext cx="2816352" cy="135963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57800" y="950976"/>
              <a:ext cx="2658962" cy="331066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01568" y="3355848"/>
              <a:ext cx="2658962" cy="3310668"/>
            </a:xfrm>
            <a:prstGeom prst="rect">
              <a:avLst/>
            </a:prstGeom>
            <a:noFill/>
            <a:effectLst>
              <a:glow>
                <a:schemeClr val="bg1">
                  <a:alpha val="11000"/>
                </a:schemeClr>
              </a:glo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42432" y="2450592"/>
              <a:ext cx="2658962" cy="331066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70648" y="2039112"/>
              <a:ext cx="2658962" cy="331066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42048" y="-603504"/>
              <a:ext cx="2658962" cy="331066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66974" y="6230"/>
              <a:ext cx="2816352" cy="277603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982712" y="1481328"/>
              <a:ext cx="2658962" cy="3310668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14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768840" y="107400"/>
            <a:ext cx="2316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Ozone Rose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820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912" y="409986"/>
            <a:ext cx="11177588" cy="53548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Intensive Observing Periods (IOPs) and Other Periods of Interest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689538"/>
              </p:ext>
            </p:extLst>
          </p:nvPr>
        </p:nvGraphicFramePr>
        <p:xfrm>
          <a:off x="823912" y="1343768"/>
          <a:ext cx="9175898" cy="4754880"/>
        </p:xfrm>
        <a:graphic>
          <a:graphicData uri="http://schemas.openxmlformats.org/drawingml/2006/table">
            <a:tbl>
              <a:tblPr firstRow="1" bandRow="1"/>
              <a:tblGrid>
                <a:gridCol w="1771715"/>
                <a:gridCol w="2816234"/>
                <a:gridCol w="2948096"/>
                <a:gridCol w="1639853"/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>
                          <a:latin typeface="Tw Cen MT" panose="020B0602020104020603" pitchFamily="34" charset="0"/>
                        </a:rPr>
                        <a:t>Period</a:t>
                      </a:r>
                      <a:endParaRPr lang="en-US" dirty="0"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>
                          <a:latin typeface="Tw Cen MT" panose="020B0602020104020603" pitchFamily="34" charset="0"/>
                        </a:rPr>
                        <a:t>Conditions</a:t>
                      </a:r>
                      <a:endParaRPr lang="en-US" dirty="0"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Ozone (ppb)</a:t>
                      </a:r>
                      <a:endParaRPr lang="en-US" b="1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Field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 Notes</a:t>
                      </a:r>
                      <a:endParaRPr lang="en-US" b="1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3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 June</a:t>
                      </a:r>
                      <a:endParaRPr lang="en-US" b="1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Evening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 T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hunderstorm</a:t>
                      </a:r>
                      <a:endParaRPr lang="en-US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Over 70 ppb at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 Salt Lake Valley stations</a:t>
                      </a:r>
                      <a:endParaRPr lang="en-US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  <a:hlinkClick r:id="rId2"/>
                        </a:rPr>
                        <a:t>June 3</a:t>
                      </a:r>
                      <a:endParaRPr lang="en-US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</a:tr>
              <a:tr h="441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17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 June - 3 July</a:t>
                      </a:r>
                      <a:endParaRPr lang="en-US" b="1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Ridging &amp; hotter than normal</a:t>
                      </a:r>
                      <a:endParaRPr lang="en-US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Peak ozone over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 70 ppb somewhere every day</a:t>
                      </a:r>
                      <a:endParaRPr lang="en-US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  <a:hlinkClick r:id="rId3"/>
                        </a:rPr>
                        <a:t>Chopper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  <a:hlinkClick r:id="rId3"/>
                        </a:rPr>
                        <a:t> 5</a:t>
                      </a:r>
                      <a:endParaRPr lang="en-US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</a:tr>
              <a:tr h="137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IOP 1: </a:t>
                      </a:r>
                    </a:p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17 - 18 June</a:t>
                      </a:r>
                      <a:endParaRPr lang="en-US" b="1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Strong lake breeze front on 18th</a:t>
                      </a:r>
                      <a:endParaRPr lang="en-US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Ozone concentrated  along frontal boundary aloft</a:t>
                      </a:r>
                      <a:endParaRPr lang="en-US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  <a:hlinkClick r:id="rId4"/>
                        </a:rPr>
                        <a:t>IOP 1</a:t>
                      </a:r>
                      <a:endParaRPr lang="en-US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IOP 2: </a:t>
                      </a:r>
                    </a:p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15 - 16 July</a:t>
                      </a:r>
                      <a:endParaRPr lang="en-US" b="1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Well mixed, deep boundary layer up to 550 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mb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 with afternoon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 convection</a:t>
                      </a:r>
                      <a:endParaRPr lang="en-US" dirty="0" smtClean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  <a:p>
                      <a:endParaRPr lang="en-US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Peak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 concentrations barely exceeding 70 ppb</a:t>
                      </a:r>
                      <a:endParaRPr lang="en-US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  <a:hlinkClick r:id="rId5"/>
                        </a:rPr>
                        <a:t>IOP 2</a:t>
                      </a:r>
                      <a:endParaRPr lang="en-US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</a:tr>
              <a:tr h="137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IOP 3:</a:t>
                      </a:r>
                    </a:p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10 -12 August </a:t>
                      </a:r>
                      <a:endParaRPr lang="en-US" b="1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Monsoonal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 conditions</a:t>
                      </a:r>
                      <a:endParaRPr lang="en-US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8 h 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avg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 over 70 ppb in Salt Lake Valley</a:t>
                      </a:r>
                      <a:endParaRPr lang="en-US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  <a:hlinkClick r:id="rId6"/>
                        </a:rPr>
                        <a:t>14 August Daily Summary</a:t>
                      </a:r>
                      <a:endParaRPr lang="en-US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 16 - 24 August</a:t>
                      </a:r>
                      <a:endParaRPr lang="en-US" b="1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Regional smoke transport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Elevated ozone and PM2.5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 concentrations</a:t>
                      </a:r>
                      <a:endParaRPr lang="en-US" dirty="0" smtClean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  <a:hlinkClick r:id="rId7"/>
                        </a:rPr>
                        <a:t>Smoke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  <a:hlinkClick r:id="rId7"/>
                        </a:rPr>
                        <a:t> Week</a:t>
                      </a:r>
                      <a:endParaRPr lang="en-US" dirty="0" smtClean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999810" y="2965121"/>
            <a:ext cx="208398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Next talk: </a:t>
            </a:r>
          </a:p>
          <a:p>
            <a:r>
              <a:rPr lang="en-US" b="1" dirty="0" smtClean="0"/>
              <a:t>Brian Blaylock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8744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39240" y="576753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Wasatch Front: Crossroads of the Smoky West</a:t>
            </a:r>
          </a:p>
          <a:p>
            <a:endParaRPr lang="en-U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6400" y="748606"/>
            <a:ext cx="8839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15-24 August 2015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Cessation of summer monsoon; dry NW 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flow </a:t>
            </a: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advected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 smoke from Pacific Northwest and California wildfires </a:t>
            </a:r>
            <a:endParaRPr lang="en-US" sz="2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Elevated 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ozone and particulate levels obscured visibility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630680" y="748606"/>
            <a:ext cx="89611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5791200" y="6553201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prstClr val="white"/>
                </a:solidFill>
                <a:latin typeface="Tw Cen MT" panose="020B0602020104020603" pitchFamily="34" charset="0"/>
              </a:rPr>
              <a:pPr algn="ctr"/>
              <a:t>16</a:t>
            </a:fld>
            <a:endParaRPr lang="en-US" b="1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pic>
        <p:nvPicPr>
          <p:cNvPr id="10" name="Picture 3" descr="Screen Shot 2015-10-01 at 8.33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2615734"/>
            <a:ext cx="5714020" cy="3708867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</p:pic>
      <p:pic>
        <p:nvPicPr>
          <p:cNvPr id="13" name="Picture 2" descr="Looking towards valley from near Bountiful Peak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67688" y="4161248"/>
            <a:ext cx="2947034" cy="2560228"/>
          </a:xfrm>
          <a:prstGeom prst="rect">
            <a:avLst/>
          </a:prstGeom>
          <a:ln w="12700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65" y="2428102"/>
            <a:ext cx="4600575" cy="25908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</p:pic>
      <p:sp>
        <p:nvSpPr>
          <p:cNvPr id="2" name="5-Point Star 1"/>
          <p:cNvSpPr/>
          <p:nvPr/>
        </p:nvSpPr>
        <p:spPr>
          <a:xfrm>
            <a:off x="5589181" y="5677786"/>
            <a:ext cx="202019" cy="2232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0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2143" y="113606"/>
            <a:ext cx="1123861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18 August: Chopper 5 asked to fly above smoke in boundary layer</a:t>
            </a:r>
            <a:endParaRPr lang="en-U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7340" y="864782"/>
            <a:ext cx="89611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5791200" y="6553201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prstClr val="white"/>
                </a:solidFill>
                <a:latin typeface="Tw Cen MT" panose="020B0602020104020603" pitchFamily="34" charset="0"/>
              </a:rPr>
              <a:pPr algn="ctr"/>
              <a:t>17</a:t>
            </a:fld>
            <a:endParaRPr lang="en-US" b="1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7329" y="1107898"/>
            <a:ext cx="5660571" cy="338183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13" descr="http://meso2.chpc.utah.edu/gslso3s/cgi-bin/plot_time_series.cgi?yr=2015&amp;mo=08&amp;dy=18&amp;hr=23&amp;mm=15&amp;tz=utc&amp;leftvar=OZNE&amp;rightvar=GELV&amp;KSL5=on&amp;min=3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86937" y="3320030"/>
            <a:ext cx="6349365" cy="340144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 bwMode="auto">
          <a:xfrm>
            <a:off x="5937250" y="3706020"/>
            <a:ext cx="927100" cy="2336800"/>
          </a:xfrm>
          <a:prstGeom prst="round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686300" y="1554843"/>
            <a:ext cx="927100" cy="914400"/>
          </a:xfrm>
          <a:prstGeom prst="round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436302" y="980413"/>
            <a:ext cx="3704454" cy="3381830"/>
            <a:chOff x="194446" y="1676400"/>
            <a:chExt cx="3704454" cy="3381830"/>
          </a:xfrm>
        </p:grpSpPr>
        <p:pic>
          <p:nvPicPr>
            <p:cNvPr id="17" name="Picture 15" descr="http://weather.uwyo.edu/upperair/bimages/2015111900.72572.skewt.parc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3" r="38500" b="3848"/>
            <a:stretch/>
          </p:blipFill>
          <p:spPr bwMode="auto">
            <a:xfrm>
              <a:off x="194446" y="1676400"/>
              <a:ext cx="3704454" cy="338183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ounded Rectangle 17"/>
            <p:cNvSpPr/>
            <p:nvPr/>
          </p:nvSpPr>
          <p:spPr bwMode="auto">
            <a:xfrm>
              <a:off x="2298700" y="3708400"/>
              <a:ext cx="927100" cy="279400"/>
            </a:xfrm>
            <a:prstGeom prst="roundRect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798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2143" y="113606"/>
            <a:ext cx="1123861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18- 19 August: Conditions on UU Campus on eastern side of Valley</a:t>
            </a:r>
            <a:endParaRPr lang="en-U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7340" y="864782"/>
            <a:ext cx="89611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5791200" y="6553201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prstClr val="white"/>
                </a:solidFill>
                <a:latin typeface="Tw Cen MT" panose="020B0602020104020603" pitchFamily="34" charset="0"/>
              </a:rPr>
              <a:pPr algn="ctr"/>
              <a:t>18</a:t>
            </a:fld>
            <a:endParaRPr lang="en-US" b="1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686300" y="1554843"/>
            <a:ext cx="927100" cy="914400"/>
          </a:xfrm>
          <a:prstGeom prst="round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2" descr="http://mesowest.utah.edu/cgi-bin/droman/time_chart_dyn.cgi?stn=MTMET&amp;unit=1&amp;past=1&amp;month1=08&amp;day1=20&amp;year1=2015&amp;hour1=00&amp;time=LOCAL&amp;hours=48&amp;var=WND&amp;gsize=1&amp;level=6.0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864782"/>
            <a:ext cx="6286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650" y="3695701"/>
            <a:ext cx="6286500" cy="285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7896" y="113571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Night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59811" y="113571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Night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18365" y="113571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95944" y="113571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95883" y="2884063"/>
            <a:ext cx="50526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16455" y="1370177"/>
            <a:ext cx="40267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33419" y="1594164"/>
            <a:ext cx="2185214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Blue: wind direction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Red: wind speed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Green: peak wind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883086" y="3993213"/>
            <a:ext cx="814886" cy="2137218"/>
          </a:xfrm>
          <a:prstGeom prst="round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45853" y="4600157"/>
            <a:ext cx="150554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Blue: PM 2.5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029740" y="4486940"/>
            <a:ext cx="4918776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 bwMode="auto">
          <a:xfrm>
            <a:off x="6860799" y="1176154"/>
            <a:ext cx="814886" cy="2137218"/>
          </a:xfrm>
          <a:prstGeom prst="round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865143" y="3993213"/>
            <a:ext cx="937426" cy="2185337"/>
            <a:chOff x="4865143" y="3993213"/>
            <a:chExt cx="937426" cy="2185337"/>
          </a:xfrm>
        </p:grpSpPr>
        <p:sp>
          <p:nvSpPr>
            <p:cNvPr id="28" name="Rounded Rectangle 27"/>
            <p:cNvSpPr/>
            <p:nvPr/>
          </p:nvSpPr>
          <p:spPr>
            <a:xfrm>
              <a:off x="5669219" y="3993213"/>
              <a:ext cx="133350" cy="218533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65143" y="3993213"/>
              <a:ext cx="8707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Chopper</a:t>
              </a:r>
            </a:p>
            <a:p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flight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3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http://mesowest.utah.edu/cgi-bin/droman/time_chart_dyn.cgi?stn=MTMET&amp;unit=1&amp;past=1&amp;month1=08&amp;day1=20&amp;year1=2015&amp;hour1=00&amp;time=LOCAL&amp;hours=48&amp;var=OZNE&amp;gsize=1&amp;level=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3713105"/>
            <a:ext cx="6286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02143" y="113606"/>
            <a:ext cx="1123861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18- 19 August: Conditions on UU Campus on eastern side of Valley</a:t>
            </a:r>
            <a:endParaRPr lang="en-U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7340" y="864782"/>
            <a:ext cx="89611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5791200" y="6553201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prstClr val="white"/>
                </a:solidFill>
                <a:latin typeface="Tw Cen MT" panose="020B0602020104020603" pitchFamily="34" charset="0"/>
              </a:rPr>
              <a:pPr algn="ctr"/>
              <a:t>19</a:t>
            </a:fld>
            <a:endParaRPr lang="en-US" b="1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686300" y="1554843"/>
            <a:ext cx="927100" cy="914400"/>
          </a:xfrm>
          <a:prstGeom prst="round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2" descr="http://mesowest.utah.edu/cgi-bin/droman/time_chart_dyn.cgi?stn=MTMET&amp;unit=1&amp;past=1&amp;month1=08&amp;day1=20&amp;year1=2015&amp;hour1=00&amp;time=LOCAL&amp;hours=48&amp;var=WND&amp;gsize=1&amp;level=6.0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864782"/>
            <a:ext cx="6286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17815" y="116047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Night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78400" y="115527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Night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03002" y="114098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83074" y="113571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95883" y="2884063"/>
            <a:ext cx="50526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16455" y="1370177"/>
            <a:ext cx="40267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33419" y="1594164"/>
            <a:ext cx="2185214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Blue: wind direction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Red: wind speed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Green: peak wind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7911942" y="4017272"/>
            <a:ext cx="260350" cy="2137218"/>
          </a:xfrm>
          <a:prstGeom prst="roundRect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45853" y="4600157"/>
            <a:ext cx="172354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Ozone: PM 2.5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023390" y="4690140"/>
            <a:ext cx="4918776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4865143" y="3993213"/>
            <a:ext cx="937426" cy="2185337"/>
            <a:chOff x="4865143" y="3993213"/>
            <a:chExt cx="937426" cy="2185337"/>
          </a:xfrm>
        </p:grpSpPr>
        <p:sp>
          <p:nvSpPr>
            <p:cNvPr id="9" name="Rounded Rectangle 8"/>
            <p:cNvSpPr/>
            <p:nvPr/>
          </p:nvSpPr>
          <p:spPr>
            <a:xfrm>
              <a:off x="5669219" y="3993213"/>
              <a:ext cx="133350" cy="218533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65143" y="3993213"/>
              <a:ext cx="8707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Chopper</a:t>
              </a:r>
            </a:p>
            <a:p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flight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7911942" y="1187133"/>
            <a:ext cx="260350" cy="2137218"/>
          </a:xfrm>
          <a:prstGeom prst="roundRect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6883086" y="3993213"/>
            <a:ext cx="814886" cy="2137218"/>
          </a:xfrm>
          <a:prstGeom prst="round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756" y="100276"/>
            <a:ext cx="10515600" cy="1325563"/>
          </a:xfrm>
        </p:spPr>
        <p:txBody>
          <a:bodyPr/>
          <a:lstStyle/>
          <a:p>
            <a:r>
              <a:rPr lang="en-US" dirty="0" smtClean="0"/>
              <a:t>Why is ozone a concern along Wasatch Front?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907" y="1614358"/>
            <a:ext cx="6085893" cy="478644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" charset="0"/>
              </a:rPr>
              <a:t>Background ozone levels in the west are </a:t>
            </a:r>
            <a:r>
              <a:rPr lang="en-US" sz="3200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" charset="0"/>
              </a:rPr>
              <a:t>high and likely to increase</a:t>
            </a:r>
            <a:endParaRPr lang="en-US" sz="3200" dirty="0">
              <a:effectLst>
                <a:glow rad="63500">
                  <a:schemeClr val="bg1">
                    <a:alpha val="40000"/>
                  </a:schemeClr>
                </a:glow>
              </a:effectLst>
              <a:latin typeface="Calibri" charset="0"/>
            </a:endParaRPr>
          </a:p>
          <a:p>
            <a:pPr lvl="1"/>
            <a:r>
              <a:rPr lang="en-US" sz="3200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" charset="0"/>
              </a:rPr>
              <a:t>Distant, regional, local emissions and transport</a:t>
            </a:r>
          </a:p>
          <a:p>
            <a:pPr lvl="1"/>
            <a:r>
              <a:rPr lang="en-US" sz="3200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" charset="0"/>
              </a:rPr>
              <a:t>Increased wildfires</a:t>
            </a:r>
            <a:endParaRPr lang="en-US" sz="3200" dirty="0">
              <a:effectLst>
                <a:glow rad="63500">
                  <a:schemeClr val="bg1">
                    <a:alpha val="40000"/>
                  </a:schemeClr>
                </a:glow>
              </a:effectLst>
              <a:latin typeface="Calibri" charset="0"/>
            </a:endParaRPr>
          </a:p>
          <a:p>
            <a:r>
              <a:rPr lang="en-US" sz="3200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" charset="0"/>
              </a:rPr>
              <a:t>Prior field &amp; modeling studies by Utah Division of Air Quality (DAQ) indicated high ozone </a:t>
            </a:r>
            <a:r>
              <a:rPr lang="en-US" sz="3200" dirty="0" err="1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" charset="0"/>
              </a:rPr>
              <a:t>concen-trations</a:t>
            </a:r>
            <a:r>
              <a:rPr lang="en-US" sz="3200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" charset="0"/>
              </a:rPr>
              <a:t> over &amp; near the Great Salt Lake</a:t>
            </a:r>
            <a:endParaRPr lang="en-US" sz="3200" dirty="0">
              <a:effectLst>
                <a:glow rad="63500">
                  <a:schemeClr val="bg1">
                    <a:alpha val="40000"/>
                  </a:schemeClr>
                </a:glow>
              </a:effectLst>
              <a:latin typeface="Calibri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354" y="1096382"/>
            <a:ext cx="5450646" cy="57616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4134115">
            <a:off x="10506651" y="4788745"/>
            <a:ext cx="204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Wasatch Mountains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3447064">
            <a:off x="7946391" y="3690392"/>
            <a:ext cx="2351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Great Salt Lake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4145114">
            <a:off x="9604251" y="4353437"/>
            <a:ext cx="2290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Wasatch Front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85871" y="5529268"/>
            <a:ext cx="1057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Salt Lake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Valley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41895" t="31718" r="36704" b="23322"/>
          <a:stretch/>
        </p:blipFill>
        <p:spPr>
          <a:xfrm>
            <a:off x="10531191" y="1116182"/>
            <a:ext cx="1660809" cy="18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0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2143" y="113606"/>
            <a:ext cx="1123861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18- 19 August: Conditions on UU Campus on eastern side of Valley</a:t>
            </a:r>
            <a:endParaRPr lang="en-U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7340" y="864782"/>
            <a:ext cx="89611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5791200" y="6553201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prstClr val="white"/>
                </a:solidFill>
                <a:latin typeface="Tw Cen MT" panose="020B0602020104020603" pitchFamily="34" charset="0"/>
              </a:rPr>
              <a:pPr algn="ctr"/>
              <a:t>20</a:t>
            </a:fld>
            <a:endParaRPr lang="en-US" b="1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686300" y="1554843"/>
            <a:ext cx="927100" cy="914400"/>
          </a:xfrm>
          <a:prstGeom prst="round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2" descr="http://mesowest.utah.edu/cgi-bin/droman/time_chart_dyn.cgi?stn=MTMET&amp;unit=1&amp;past=1&amp;month1=08&amp;day1=20&amp;year1=2015&amp;hour1=00&amp;time=LOCAL&amp;hours=48&amp;var=WND&amp;gsize=1&amp;level=6.0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864782"/>
            <a:ext cx="6286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17815" y="116047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Night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78400" y="115527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Night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03002" y="114098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83074" y="113571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95883" y="2884063"/>
            <a:ext cx="50526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16455" y="1370177"/>
            <a:ext cx="40267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33419" y="1594164"/>
            <a:ext cx="2185214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Blue: wind direction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Red: wind speed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Green: peak wind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7911942" y="4017272"/>
            <a:ext cx="260350" cy="2137218"/>
          </a:xfrm>
          <a:prstGeom prst="round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45854" y="4600156"/>
            <a:ext cx="2258022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Black Carbon. </a:t>
            </a:r>
            <a:r>
              <a:rPr lang="en-US" dirty="0" err="1" smtClean="0">
                <a:solidFill>
                  <a:srgbClr val="0070C0"/>
                </a:solidFill>
              </a:rPr>
              <a:t>Aethalometer</a:t>
            </a:r>
            <a:r>
              <a:rPr lang="en-US" dirty="0" smtClean="0">
                <a:solidFill>
                  <a:srgbClr val="0070C0"/>
                </a:solidFill>
              </a:rPr>
              <a:t> provided by Sonoma Tech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023390" y="4690140"/>
            <a:ext cx="4918776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4865143" y="3993213"/>
            <a:ext cx="937426" cy="2185337"/>
            <a:chOff x="4865143" y="3993213"/>
            <a:chExt cx="937426" cy="2185337"/>
          </a:xfrm>
        </p:grpSpPr>
        <p:sp>
          <p:nvSpPr>
            <p:cNvPr id="9" name="Rounded Rectangle 8"/>
            <p:cNvSpPr/>
            <p:nvPr/>
          </p:nvSpPr>
          <p:spPr>
            <a:xfrm>
              <a:off x="5669219" y="3993213"/>
              <a:ext cx="133350" cy="218533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65143" y="3993213"/>
              <a:ext cx="8707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Chopper</a:t>
              </a:r>
            </a:p>
            <a:p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flight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510" y="3687705"/>
            <a:ext cx="6286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2143" y="113606"/>
            <a:ext cx="1123861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18- 19 August: Conditions on UU Campus on eastern side of Valley</a:t>
            </a:r>
            <a:endParaRPr lang="en-U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7340" y="864782"/>
            <a:ext cx="89611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5791200" y="6553201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prstClr val="white"/>
                </a:solidFill>
                <a:latin typeface="Tw Cen MT" panose="020B0602020104020603" pitchFamily="34" charset="0"/>
              </a:rPr>
              <a:pPr algn="ctr"/>
              <a:t>21</a:t>
            </a:fld>
            <a:endParaRPr lang="en-US" b="1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686300" y="1554843"/>
            <a:ext cx="927100" cy="914400"/>
          </a:xfrm>
          <a:prstGeom prst="round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2" descr="http://mesowest.utah.edu/cgi-bin/droman/time_chart_dyn.cgi?stn=MTMET&amp;unit=1&amp;past=1&amp;month1=08&amp;day1=20&amp;year1=2015&amp;hour1=00&amp;time=LOCAL&amp;hours=48&amp;var=WND&amp;gsize=1&amp;level=6.0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864782"/>
            <a:ext cx="6286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17815" y="116047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Night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78400" y="115527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Night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03002" y="114098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83074" y="113571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95883" y="2884063"/>
            <a:ext cx="50526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16455" y="1370177"/>
            <a:ext cx="40267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33419" y="1594164"/>
            <a:ext cx="2185214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Blue: wind direction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Red: wind speed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Green: peak wind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7911942" y="4017272"/>
            <a:ext cx="260350" cy="2137218"/>
          </a:xfrm>
          <a:prstGeom prst="round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45854" y="4600156"/>
            <a:ext cx="2258022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Brown Carbon. </a:t>
            </a:r>
            <a:r>
              <a:rPr lang="en-US" dirty="0" err="1" smtClean="0">
                <a:solidFill>
                  <a:srgbClr val="0070C0"/>
                </a:solidFill>
              </a:rPr>
              <a:t>Aethalometer</a:t>
            </a:r>
            <a:r>
              <a:rPr lang="en-US" dirty="0" smtClean="0">
                <a:solidFill>
                  <a:srgbClr val="0070C0"/>
                </a:solidFill>
              </a:rPr>
              <a:t> provided by Sonoma Tech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023390" y="4690140"/>
            <a:ext cx="4918776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4865143" y="3993213"/>
            <a:ext cx="937426" cy="2185337"/>
            <a:chOff x="4865143" y="3993213"/>
            <a:chExt cx="937426" cy="2185337"/>
          </a:xfrm>
        </p:grpSpPr>
        <p:sp>
          <p:nvSpPr>
            <p:cNvPr id="9" name="Rounded Rectangle 8"/>
            <p:cNvSpPr/>
            <p:nvPr/>
          </p:nvSpPr>
          <p:spPr>
            <a:xfrm>
              <a:off x="5669219" y="3993213"/>
              <a:ext cx="133350" cy="218533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65143" y="3993213"/>
              <a:ext cx="8707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Chopper</a:t>
              </a:r>
            </a:p>
            <a:p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flight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650" y="3722282"/>
            <a:ext cx="6286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7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  <p:txBody>
          <a:bodyPr/>
          <a:lstStyle/>
          <a:p>
            <a: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w Cen MT" panose="020B0602020104020603" pitchFamily="34" charset="0"/>
                <a:cs typeface="Courier New" panose="02070309020205020404" pitchFamily="49" charset="0"/>
              </a:rPr>
              <a:t>Even though a pilot study, the Great </a:t>
            </a:r>
            <a:r>
              <a:rPr lang="en-US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w Cen MT" panose="020B0602020104020603" pitchFamily="34" charset="0"/>
                <a:cs typeface="Courier New" panose="02070309020205020404" pitchFamily="49" charset="0"/>
              </a:rPr>
              <a:t>Salt Lake Summer Ozone </a:t>
            </a:r>
            <a: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w Cen MT" panose="020B0602020104020603" pitchFamily="34" charset="0"/>
                <a:cs typeface="Courier New" panose="02070309020205020404" pitchFamily="49" charset="0"/>
              </a:rPr>
              <a:t>Study was </a:t>
            </a:r>
            <a:r>
              <a:rPr lang="en-US" dirty="0" smtClean="0"/>
              <a:t>the </a:t>
            </a:r>
            <a:r>
              <a:rPr lang="en-US" dirty="0"/>
              <a:t>most extensive field study ever undertaken related to summer air quality along the Wasatch </a:t>
            </a:r>
            <a:r>
              <a:rPr lang="en-US" dirty="0" smtClean="0"/>
              <a:t>Front</a:t>
            </a:r>
          </a:p>
          <a:p>
            <a:r>
              <a:rPr lang="en-US" dirty="0" smtClean="0"/>
              <a:t>We utilized existing infrastructure,  temporary deployments, and sensors on diverse mobile platforms </a:t>
            </a:r>
          </a:p>
          <a:p>
            <a:r>
              <a:rPr lang="en-US" dirty="0" smtClean="0"/>
              <a:t>Real-time data collection and web displays helped us target how to collect the data as well as allow quick-look analyses</a:t>
            </a:r>
          </a:p>
          <a:p>
            <a:r>
              <a:rPr lang="en-US" dirty="0" smtClean="0"/>
              <a:t>Access </a:t>
            </a:r>
            <a:r>
              <a:rPr lang="en-US" dirty="0" smtClean="0"/>
              <a:t>the data and preliminary analyses </a:t>
            </a:r>
            <a:r>
              <a:rPr lang="en-US" dirty="0" smtClean="0"/>
              <a:t>from meso2.chpc.utah.edu/gslso3s</a:t>
            </a:r>
            <a:r>
              <a:rPr lang="en-US" dirty="0"/>
              <a:t>/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84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259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Incompletely answered issues and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76216"/>
            <a:ext cx="11353800" cy="6247598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sz="3100" dirty="0"/>
              <a:t>W</a:t>
            </a:r>
            <a:r>
              <a:rPr lang="en-US" sz="3100" dirty="0" smtClean="0"/>
              <a:t>et </a:t>
            </a:r>
            <a:r>
              <a:rPr lang="en-US" sz="3100" dirty="0"/>
              <a:t>spring </a:t>
            </a:r>
            <a:r>
              <a:rPr lang="en-US" sz="3100" dirty="0" smtClean="0"/>
              <a:t>on low-lying and </a:t>
            </a:r>
            <a:r>
              <a:rPr lang="en-US" sz="3100" dirty="0"/>
              <a:t>hillside vegetation </a:t>
            </a:r>
            <a:r>
              <a:rPr lang="en-US" sz="3100" dirty="0" smtClean="0"/>
              <a:t>possibly leading </a:t>
            </a:r>
            <a:r>
              <a:rPr lang="en-US" sz="3100" dirty="0"/>
              <a:t>to generation of </a:t>
            </a:r>
            <a:r>
              <a:rPr lang="en-US" sz="3100" dirty="0" smtClean="0"/>
              <a:t>biogenic ozone </a:t>
            </a:r>
            <a:r>
              <a:rPr lang="en-US" sz="3100" dirty="0" smtClean="0"/>
              <a:t>precursors</a:t>
            </a:r>
            <a:endParaRPr lang="en-US" sz="3100" dirty="0" smtClean="0"/>
          </a:p>
          <a:p>
            <a:pPr lvl="0"/>
            <a:r>
              <a:rPr lang="en-US" sz="3100" dirty="0"/>
              <a:t>E</a:t>
            </a:r>
            <a:r>
              <a:rPr lang="en-US" sz="3100" dirty="0" smtClean="0"/>
              <a:t>arly </a:t>
            </a:r>
            <a:r>
              <a:rPr lang="en-US" sz="3100" dirty="0"/>
              <a:t>season shallow lake thermocline </a:t>
            </a:r>
            <a:r>
              <a:rPr lang="en-US" sz="3100" dirty="0" smtClean="0"/>
              <a:t>leading </a:t>
            </a:r>
            <a:r>
              <a:rPr lang="en-US" sz="3100" dirty="0"/>
              <a:t>to </a:t>
            </a:r>
            <a:r>
              <a:rPr lang="en-US" sz="3100" dirty="0" smtClean="0"/>
              <a:t>shallow </a:t>
            </a:r>
            <a:r>
              <a:rPr lang="en-US" sz="3100" dirty="0" smtClean="0"/>
              <a:t>Lake boundary </a:t>
            </a:r>
            <a:r>
              <a:rPr lang="en-US" sz="3100" dirty="0"/>
              <a:t>layer </a:t>
            </a:r>
            <a:r>
              <a:rPr lang="en-US" sz="3100" dirty="0" smtClean="0"/>
              <a:t>and </a:t>
            </a:r>
            <a:r>
              <a:rPr lang="en-US" sz="3100" dirty="0" smtClean="0"/>
              <a:t>higher </a:t>
            </a:r>
            <a:r>
              <a:rPr lang="en-US" sz="3100" dirty="0" smtClean="0"/>
              <a:t>ozone</a:t>
            </a:r>
            <a:endParaRPr lang="en-US" sz="3100" dirty="0" smtClean="0"/>
          </a:p>
          <a:p>
            <a:pPr lvl="0"/>
            <a:r>
              <a:rPr lang="en-US" sz="3100" dirty="0" smtClean="0"/>
              <a:t>W</a:t>
            </a:r>
            <a:r>
              <a:rPr lang="en-US" sz="3100" dirty="0" smtClean="0"/>
              <a:t>hy </a:t>
            </a:r>
            <a:r>
              <a:rPr lang="en-US" sz="3100" dirty="0" smtClean="0"/>
              <a:t>were the highest ozone </a:t>
            </a:r>
            <a:r>
              <a:rPr lang="en-US" sz="3100" dirty="0"/>
              <a:t>concentrations </a:t>
            </a:r>
            <a:r>
              <a:rPr lang="en-US" sz="3100" dirty="0" smtClean="0"/>
              <a:t>near the margins of the Lake rather than further offshore?</a:t>
            </a:r>
          </a:p>
          <a:p>
            <a:pPr lvl="0"/>
            <a:r>
              <a:rPr lang="en-US" sz="3100" dirty="0" smtClean="0"/>
              <a:t>What was the influence </a:t>
            </a:r>
            <a:r>
              <a:rPr lang="en-US" sz="3100" dirty="0"/>
              <a:t>of enhanced albedo from the exposed salt flats on ozone </a:t>
            </a:r>
            <a:r>
              <a:rPr lang="en-US" sz="3100" dirty="0" smtClean="0"/>
              <a:t>formation?</a:t>
            </a:r>
            <a:endParaRPr lang="en-US" sz="3100" dirty="0"/>
          </a:p>
          <a:p>
            <a:pPr lvl="0"/>
            <a:r>
              <a:rPr lang="en-US" sz="3100" dirty="0" smtClean="0"/>
              <a:t>What are the </a:t>
            </a:r>
            <a:r>
              <a:rPr lang="en-US" sz="3100" dirty="0"/>
              <a:t>direct and secondary roles of the Great Salt Lake on ozone production including chlorine </a:t>
            </a:r>
            <a:r>
              <a:rPr lang="en-US" sz="3100" dirty="0" smtClean="0"/>
              <a:t>chemistry?</a:t>
            </a:r>
          </a:p>
          <a:p>
            <a:pPr lvl="0"/>
            <a:r>
              <a:rPr lang="en-US" sz="3100" dirty="0" smtClean="0"/>
              <a:t>How does the </a:t>
            </a:r>
            <a:r>
              <a:rPr lang="en-US" sz="3100" dirty="0"/>
              <a:t>intensity and duration of nocturnal titration along the shores of the Great Salt Lake </a:t>
            </a:r>
            <a:r>
              <a:rPr lang="en-US" sz="3100" dirty="0" smtClean="0"/>
              <a:t>depend on other </a:t>
            </a:r>
            <a:r>
              <a:rPr lang="en-US" sz="3100" dirty="0"/>
              <a:t>pollutants (NOX, etc</a:t>
            </a:r>
            <a:r>
              <a:rPr lang="en-US" sz="3100" dirty="0" smtClean="0"/>
              <a:t>.)?</a:t>
            </a:r>
            <a:endParaRPr lang="en-US" sz="3100" dirty="0"/>
          </a:p>
          <a:p>
            <a:pPr lvl="0"/>
            <a:r>
              <a:rPr lang="en-US" sz="3100" dirty="0" smtClean="0"/>
              <a:t>How </a:t>
            </a:r>
            <a:r>
              <a:rPr lang="en-US" sz="3100" dirty="0" smtClean="0"/>
              <a:t>are the ozone concentrations affected by the </a:t>
            </a:r>
            <a:r>
              <a:rPr lang="en-US" sz="3100" dirty="0"/>
              <a:t>relative strength, intensity, and timing of land and lake breezes compared to those of concurrent mesoscale and synoptic-scale </a:t>
            </a:r>
            <a:r>
              <a:rPr lang="en-US" sz="3100" dirty="0" smtClean="0"/>
              <a:t>circulations?</a:t>
            </a:r>
            <a:endParaRPr lang="en-US" sz="3100" dirty="0"/>
          </a:p>
          <a:p>
            <a:pPr lvl="0"/>
            <a:r>
              <a:rPr lang="en-US" sz="3100" dirty="0" smtClean="0"/>
              <a:t>What are the </a:t>
            </a:r>
            <a:r>
              <a:rPr lang="en-US" sz="3100" dirty="0"/>
              <a:t>impact of canyon flows and other terrain-circulations on ozone and precursor transport along the Wasatch </a:t>
            </a:r>
            <a:r>
              <a:rPr lang="en-US" sz="3100" dirty="0" smtClean="0"/>
              <a:t>Front?</a:t>
            </a:r>
            <a:endParaRPr lang="en-US" sz="3100" dirty="0"/>
          </a:p>
          <a:p>
            <a:pPr lvl="0"/>
            <a:r>
              <a:rPr lang="en-US" sz="3100" dirty="0" smtClean="0"/>
              <a:t>To what extent did the regional </a:t>
            </a:r>
            <a:r>
              <a:rPr lang="en-US" sz="3100" dirty="0"/>
              <a:t>transport of wildfire smoke and its impacts on particulate concentrations </a:t>
            </a:r>
            <a:r>
              <a:rPr lang="en-US" sz="3100" dirty="0" smtClean="0"/>
              <a:t>affect ozone production?</a:t>
            </a:r>
            <a:endParaRPr lang="en-US" sz="3100" dirty="0"/>
          </a:p>
          <a:p>
            <a:pPr marL="0" indent="0">
              <a:buNone/>
            </a:pPr>
            <a:endParaRPr lang="en-US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73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b="1" dirty="0" smtClean="0">
                <a:latin typeface="Tw Cen MT Condensed" panose="020B0606020104020203" pitchFamily="34" charset="0"/>
              </a:rPr>
              <a:t>Funding provided by the Utah Division of Air Quality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b="1" dirty="0" smtClean="0">
              <a:latin typeface="Tw Cen MT Condensed" panose="020B06060201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b="1" dirty="0" smtClean="0">
                <a:latin typeface="Tw Cen MT Condensed" panose="020B0606020104020203" pitchFamily="34" charset="0"/>
              </a:rPr>
              <a:t>Field study participants: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 dirty="0" err="1" smtClean="0">
                <a:latin typeface="Tw Cen MT Condensed" panose="020B0606020104020203" pitchFamily="34" charset="0"/>
              </a:rPr>
              <a:t>UofU</a:t>
            </a:r>
            <a:r>
              <a:rPr lang="en-US" b="1" dirty="0">
                <a:latin typeface="Tw Cen MT Condensed" panose="020B0606020104020203" pitchFamily="34" charset="0"/>
              </a:rPr>
              <a:t>: </a:t>
            </a:r>
            <a:r>
              <a:rPr lang="en-US" dirty="0" smtClean="0">
                <a:latin typeface="Tw Cen MT Condensed" panose="020B0606020104020203" pitchFamily="34" charset="0"/>
              </a:rPr>
              <a:t>Luke </a:t>
            </a:r>
            <a:r>
              <a:rPr lang="en-US" dirty="0" err="1">
                <a:latin typeface="Tw Cen MT Condensed" panose="020B0606020104020203" pitchFamily="34" charset="0"/>
              </a:rPr>
              <a:t>Leclair-Marzolf</a:t>
            </a:r>
            <a:r>
              <a:rPr lang="en-US" dirty="0">
                <a:latin typeface="Tw Cen MT Condensed" panose="020B0606020104020203" pitchFamily="34" charset="0"/>
              </a:rPr>
              <a:t>, Will Howard, Jeff Jenkins, Allyson Dugan, Sebastian Hoch, Susan Bush, Xia Dong, Nola </a:t>
            </a:r>
            <a:r>
              <a:rPr lang="en-US" dirty="0" err="1">
                <a:latin typeface="Tw Cen MT Condensed" panose="020B0606020104020203" pitchFamily="34" charset="0"/>
              </a:rPr>
              <a:t>Lucke</a:t>
            </a:r>
            <a:r>
              <a:rPr lang="en-US" dirty="0">
                <a:latin typeface="Tw Cen MT Condensed" panose="020B0606020104020203" pitchFamily="34" charset="0"/>
              </a:rPr>
              <a:t>, Taylor McCorkle, Dillon Ulrich, Tom </a:t>
            </a:r>
            <a:r>
              <a:rPr lang="en-US" dirty="0" err="1">
                <a:latin typeface="Tw Cen MT Condensed" panose="020B0606020104020203" pitchFamily="34" charset="0"/>
              </a:rPr>
              <a:t>Gowan</a:t>
            </a:r>
            <a:r>
              <a:rPr lang="en-US" dirty="0">
                <a:latin typeface="Tw Cen MT Condensed" panose="020B0606020104020203" pitchFamily="34" charset="0"/>
              </a:rPr>
              <a:t>, Chris Galli, Fahad </a:t>
            </a:r>
            <a:r>
              <a:rPr lang="en-US" dirty="0" err="1">
                <a:latin typeface="Tw Cen MT Condensed" panose="020B0606020104020203" pitchFamily="34" charset="0"/>
              </a:rPr>
              <a:t>Alotaibi</a:t>
            </a:r>
            <a:r>
              <a:rPr lang="en-US" dirty="0">
                <a:latin typeface="Tw Cen MT Condensed" panose="020B0606020104020203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 dirty="0">
                <a:latin typeface="Tw Cen MT Condensed" panose="020B0606020104020203" pitchFamily="34" charset="0"/>
              </a:rPr>
              <a:t>DAQ:</a:t>
            </a:r>
            <a:r>
              <a:rPr lang="en-US" dirty="0">
                <a:latin typeface="Tw Cen MT Condensed" panose="020B0606020104020203" pitchFamily="34" charset="0"/>
              </a:rPr>
              <a:t> Seth </a:t>
            </a:r>
            <a:r>
              <a:rPr lang="en-US" dirty="0" err="1">
                <a:latin typeface="Tw Cen MT Condensed" panose="020B0606020104020203" pitchFamily="34" charset="0"/>
              </a:rPr>
              <a:t>Arnes</a:t>
            </a:r>
            <a:r>
              <a:rPr lang="en-US" dirty="0">
                <a:latin typeface="Tw Cen MT Condensed" panose="020B0606020104020203" pitchFamily="34" charset="0"/>
              </a:rPr>
              <a:t>, </a:t>
            </a:r>
            <a:r>
              <a:rPr lang="en-US" dirty="0" err="1">
                <a:latin typeface="Tw Cen MT Condensed" panose="020B0606020104020203" pitchFamily="34" charset="0"/>
              </a:rPr>
              <a:t>Munkh</a:t>
            </a:r>
            <a:r>
              <a:rPr lang="en-US" dirty="0">
                <a:latin typeface="Tw Cen MT Condensed" panose="020B0606020104020203" pitchFamily="34" charset="0"/>
              </a:rPr>
              <a:t> </a:t>
            </a:r>
            <a:r>
              <a:rPr lang="en-US" dirty="0" err="1">
                <a:latin typeface="Tw Cen MT Condensed" panose="020B0606020104020203" pitchFamily="34" charset="0"/>
              </a:rPr>
              <a:t>Baassandorj</a:t>
            </a:r>
            <a:r>
              <a:rPr lang="en-US" dirty="0">
                <a:latin typeface="Tw Cen MT Condensed" panose="020B0606020104020203" pitchFamily="34" charset="0"/>
              </a:rPr>
              <a:t> </a:t>
            </a:r>
            <a:endParaRPr lang="en-US" dirty="0" smtClean="0">
              <a:latin typeface="Tw Cen MT Condensed" panose="020B06060201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 dirty="0">
                <a:latin typeface="Tw Cen MT Condensed" panose="020B0606020104020203" pitchFamily="34" charset="0"/>
              </a:rPr>
              <a:t>USU:</a:t>
            </a:r>
            <a:r>
              <a:rPr lang="en-US" dirty="0">
                <a:latin typeface="Tw Cen MT Condensed" panose="020B0606020104020203" pitchFamily="34" charset="0"/>
              </a:rPr>
              <a:t> Randy Martin and group</a:t>
            </a:r>
            <a:endParaRPr lang="en-US" dirty="0" smtClean="0">
              <a:latin typeface="Tw Cen MT Condensed" panose="020B06060201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 dirty="0" smtClean="0">
                <a:latin typeface="Tw Cen MT Condensed" panose="020B0606020104020203" pitchFamily="34" charset="0"/>
              </a:rPr>
              <a:t>WSU:</a:t>
            </a:r>
            <a:r>
              <a:rPr lang="en-US" dirty="0" smtClean="0">
                <a:latin typeface="Tw Cen MT Condensed" panose="020B0606020104020203" pitchFamily="34" charset="0"/>
              </a:rPr>
              <a:t> </a:t>
            </a:r>
            <a:r>
              <a:rPr lang="en-US" dirty="0">
                <a:latin typeface="Tw Cen MT Condensed" panose="020B0606020104020203" pitchFamily="34" charset="0"/>
              </a:rPr>
              <a:t>John </a:t>
            </a:r>
            <a:r>
              <a:rPr lang="en-US" dirty="0" err="1">
                <a:latin typeface="Tw Cen MT Condensed" panose="020B0606020104020203" pitchFamily="34" charset="0"/>
              </a:rPr>
              <a:t>Sohl</a:t>
            </a:r>
            <a:r>
              <a:rPr lang="en-US" dirty="0">
                <a:latin typeface="Tw Cen MT Condensed" panose="020B0606020104020203" pitchFamily="34" charset="0"/>
              </a:rPr>
              <a:t> and </a:t>
            </a:r>
            <a:r>
              <a:rPr lang="en-US" dirty="0" smtClean="0">
                <a:latin typeface="Tw Cen MT Condensed" panose="020B0606020104020203" pitchFamily="34" charset="0"/>
              </a:rPr>
              <a:t>group</a:t>
            </a:r>
            <a:endParaRPr lang="en-US" sz="2400" dirty="0">
              <a:latin typeface="Tw Cen MT Condensed" panose="020B06060201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sz="1800" dirty="0">
              <a:latin typeface="Tw Cen MT Condensed" panose="020B060602010402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4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22173"/>
            <a:ext cx="4774324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Objective analyses of </a:t>
            </a:r>
            <a:br>
              <a:rPr lang="en-US" dirty="0" smtClean="0"/>
            </a:br>
            <a:r>
              <a:rPr lang="en-US" dirty="0" smtClean="0"/>
              <a:t>ozone and wind near the surface: 18 June. </a:t>
            </a:r>
            <a:r>
              <a:rPr lang="en-US" i="1" dirty="0" smtClean="0"/>
              <a:t>Impact of lake breeze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76356"/>
            <a:ext cx="4774324" cy="4351338"/>
          </a:xfrm>
        </p:spPr>
        <p:txBody>
          <a:bodyPr/>
          <a:lstStyle/>
          <a:p>
            <a:r>
              <a:rPr lang="en-US" dirty="0" smtClean="0"/>
              <a:t>Case discussed further in the next talk by Brian Blaylock</a:t>
            </a:r>
          </a:p>
          <a:p>
            <a:r>
              <a:rPr lang="en-US" dirty="0" smtClean="0"/>
              <a:t>Here: 1 km horizontal resolution surface analyses of ozone and vector wind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25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2" y="0"/>
            <a:ext cx="6358758" cy="6886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98100" y="0"/>
            <a:ext cx="1993900" cy="849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Noon MDT</a:t>
            </a:r>
          </a:p>
          <a:p>
            <a:pPr algn="r"/>
            <a:r>
              <a:rPr lang="en-US" sz="2400" dirty="0" smtClean="0"/>
              <a:t>18 June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4385" y="3631874"/>
            <a:ext cx="1017615" cy="324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939" y="14175"/>
            <a:ext cx="6313061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22173"/>
            <a:ext cx="4774324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Objective analyses of </a:t>
            </a:r>
            <a:br>
              <a:rPr lang="en-US" dirty="0" smtClean="0"/>
            </a:br>
            <a:r>
              <a:rPr lang="en-US" dirty="0" smtClean="0"/>
              <a:t>ozone and wind near the surface: 18 June. Impact of lake breeze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198100" y="0"/>
            <a:ext cx="1993900" cy="849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1:00 PM MDT</a:t>
            </a:r>
          </a:p>
          <a:p>
            <a:pPr algn="r"/>
            <a:r>
              <a:rPr lang="en-US" sz="2400" dirty="0" smtClean="0"/>
              <a:t>18 June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4385" y="3631874"/>
            <a:ext cx="1017615" cy="3240302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3076356"/>
            <a:ext cx="4774324" cy="4351338"/>
          </a:xfrm>
        </p:spPr>
        <p:txBody>
          <a:bodyPr/>
          <a:lstStyle/>
          <a:p>
            <a:r>
              <a:rPr lang="en-US" dirty="0" smtClean="0"/>
              <a:t>Ca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6561221" y="2143041"/>
            <a:ext cx="3120966" cy="1546643"/>
          </a:xfrm>
          <a:custGeom>
            <a:avLst/>
            <a:gdLst>
              <a:gd name="connsiteX0" fmla="*/ 0 w 3120966"/>
              <a:gd name="connsiteY0" fmla="*/ 1546643 h 1546643"/>
              <a:gd name="connsiteX1" fmla="*/ 320842 w 3120966"/>
              <a:gd name="connsiteY1" fmla="*/ 969127 h 1546643"/>
              <a:gd name="connsiteX2" fmla="*/ 866274 w 3120966"/>
              <a:gd name="connsiteY2" fmla="*/ 519948 h 1546643"/>
              <a:gd name="connsiteX3" fmla="*/ 1844842 w 3120966"/>
              <a:gd name="connsiteY3" fmla="*/ 150980 h 1546643"/>
              <a:gd name="connsiteX4" fmla="*/ 2630905 w 3120966"/>
              <a:gd name="connsiteY4" fmla="*/ 6601 h 1546643"/>
              <a:gd name="connsiteX5" fmla="*/ 3096126 w 3120966"/>
              <a:gd name="connsiteY5" fmla="*/ 22643 h 1546643"/>
              <a:gd name="connsiteX6" fmla="*/ 3015916 w 3120966"/>
              <a:gd name="connsiteY6" fmla="*/ 6601 h 1546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0966" h="1546643">
                <a:moveTo>
                  <a:pt x="0" y="1546643"/>
                </a:moveTo>
                <a:cubicBezTo>
                  <a:pt x="88231" y="1343443"/>
                  <a:pt x="176463" y="1140243"/>
                  <a:pt x="320842" y="969127"/>
                </a:cubicBezTo>
                <a:cubicBezTo>
                  <a:pt x="465221" y="798011"/>
                  <a:pt x="612274" y="656306"/>
                  <a:pt x="866274" y="519948"/>
                </a:cubicBezTo>
                <a:cubicBezTo>
                  <a:pt x="1120274" y="383590"/>
                  <a:pt x="1550737" y="236538"/>
                  <a:pt x="1844842" y="150980"/>
                </a:cubicBezTo>
                <a:cubicBezTo>
                  <a:pt x="2138947" y="65422"/>
                  <a:pt x="2422358" y="27990"/>
                  <a:pt x="2630905" y="6601"/>
                </a:cubicBezTo>
                <a:cubicBezTo>
                  <a:pt x="2839452" y="-14788"/>
                  <a:pt x="3031958" y="22643"/>
                  <a:pt x="3096126" y="22643"/>
                </a:cubicBezTo>
                <a:cubicBezTo>
                  <a:pt x="3160294" y="22643"/>
                  <a:pt x="3088105" y="14622"/>
                  <a:pt x="3015916" y="6601"/>
                </a:cubicBezTo>
              </a:path>
            </a:pathLst>
          </a:custGeom>
          <a:noFill/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4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59" y="0"/>
            <a:ext cx="6362741" cy="6872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22173"/>
            <a:ext cx="4774324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Objective analyses of </a:t>
            </a:r>
            <a:br>
              <a:rPr lang="en-US" dirty="0" smtClean="0"/>
            </a:br>
            <a:r>
              <a:rPr lang="en-US" dirty="0" smtClean="0"/>
              <a:t>ozone and wind near the surface: 18 June. Impact of lake breeze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198100" y="0"/>
            <a:ext cx="1993900" cy="849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2:00 PM MDT</a:t>
            </a:r>
          </a:p>
          <a:p>
            <a:pPr algn="r"/>
            <a:r>
              <a:rPr lang="en-US" sz="2400" dirty="0" smtClean="0"/>
              <a:t>18 June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4385" y="3631874"/>
            <a:ext cx="1017615" cy="324030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3076356"/>
            <a:ext cx="4774324" cy="4351338"/>
          </a:xfrm>
        </p:spPr>
        <p:txBody>
          <a:bodyPr/>
          <a:lstStyle/>
          <a:p>
            <a:r>
              <a:rPr lang="en-US" dirty="0" smtClean="0"/>
              <a:t>Case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6785811" y="2840505"/>
            <a:ext cx="2791326" cy="1153980"/>
          </a:xfrm>
          <a:custGeom>
            <a:avLst/>
            <a:gdLst>
              <a:gd name="connsiteX0" fmla="*/ 0 w 3120966"/>
              <a:gd name="connsiteY0" fmla="*/ 1546643 h 1546643"/>
              <a:gd name="connsiteX1" fmla="*/ 320842 w 3120966"/>
              <a:gd name="connsiteY1" fmla="*/ 969127 h 1546643"/>
              <a:gd name="connsiteX2" fmla="*/ 866274 w 3120966"/>
              <a:gd name="connsiteY2" fmla="*/ 519948 h 1546643"/>
              <a:gd name="connsiteX3" fmla="*/ 1844842 w 3120966"/>
              <a:gd name="connsiteY3" fmla="*/ 150980 h 1546643"/>
              <a:gd name="connsiteX4" fmla="*/ 2630905 w 3120966"/>
              <a:gd name="connsiteY4" fmla="*/ 6601 h 1546643"/>
              <a:gd name="connsiteX5" fmla="*/ 3096126 w 3120966"/>
              <a:gd name="connsiteY5" fmla="*/ 22643 h 1546643"/>
              <a:gd name="connsiteX6" fmla="*/ 3015916 w 3120966"/>
              <a:gd name="connsiteY6" fmla="*/ 6601 h 1546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0966" h="1546643">
                <a:moveTo>
                  <a:pt x="0" y="1546643"/>
                </a:moveTo>
                <a:cubicBezTo>
                  <a:pt x="88231" y="1343443"/>
                  <a:pt x="176463" y="1140243"/>
                  <a:pt x="320842" y="969127"/>
                </a:cubicBezTo>
                <a:cubicBezTo>
                  <a:pt x="465221" y="798011"/>
                  <a:pt x="612274" y="656306"/>
                  <a:pt x="866274" y="519948"/>
                </a:cubicBezTo>
                <a:cubicBezTo>
                  <a:pt x="1120274" y="383590"/>
                  <a:pt x="1550737" y="236538"/>
                  <a:pt x="1844842" y="150980"/>
                </a:cubicBezTo>
                <a:cubicBezTo>
                  <a:pt x="2138947" y="65422"/>
                  <a:pt x="2422358" y="27990"/>
                  <a:pt x="2630905" y="6601"/>
                </a:cubicBezTo>
                <a:cubicBezTo>
                  <a:pt x="2839452" y="-14788"/>
                  <a:pt x="3031958" y="22643"/>
                  <a:pt x="3096126" y="22643"/>
                </a:cubicBezTo>
                <a:cubicBezTo>
                  <a:pt x="3160294" y="22643"/>
                  <a:pt x="3088105" y="14622"/>
                  <a:pt x="3015916" y="6601"/>
                </a:cubicBezTo>
              </a:path>
            </a:pathLst>
          </a:custGeom>
          <a:noFill/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1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113" y="0"/>
            <a:ext cx="6354887" cy="6904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22173"/>
            <a:ext cx="4774324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Objective analyses of </a:t>
            </a:r>
            <a:br>
              <a:rPr lang="en-US" dirty="0" smtClean="0"/>
            </a:br>
            <a:r>
              <a:rPr lang="en-US" dirty="0" smtClean="0"/>
              <a:t>ozone and wind near the surface: 18 June. Impact of lake breeze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198100" y="0"/>
            <a:ext cx="1993900" cy="849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3:00 PM MDT</a:t>
            </a:r>
          </a:p>
          <a:p>
            <a:pPr algn="r"/>
            <a:r>
              <a:rPr lang="en-US" sz="2400" dirty="0" smtClean="0"/>
              <a:t>18 June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4385" y="3631874"/>
            <a:ext cx="1017615" cy="324030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3076356"/>
            <a:ext cx="4774324" cy="4351338"/>
          </a:xfrm>
        </p:spPr>
        <p:txBody>
          <a:bodyPr/>
          <a:lstStyle/>
          <a:p>
            <a:r>
              <a:rPr lang="en-US" dirty="0" smtClean="0"/>
              <a:t>Case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6898105" y="2888632"/>
            <a:ext cx="2662990" cy="1105853"/>
          </a:xfrm>
          <a:custGeom>
            <a:avLst/>
            <a:gdLst>
              <a:gd name="connsiteX0" fmla="*/ 0 w 3120966"/>
              <a:gd name="connsiteY0" fmla="*/ 1546643 h 1546643"/>
              <a:gd name="connsiteX1" fmla="*/ 320842 w 3120966"/>
              <a:gd name="connsiteY1" fmla="*/ 969127 h 1546643"/>
              <a:gd name="connsiteX2" fmla="*/ 866274 w 3120966"/>
              <a:gd name="connsiteY2" fmla="*/ 519948 h 1546643"/>
              <a:gd name="connsiteX3" fmla="*/ 1844842 w 3120966"/>
              <a:gd name="connsiteY3" fmla="*/ 150980 h 1546643"/>
              <a:gd name="connsiteX4" fmla="*/ 2630905 w 3120966"/>
              <a:gd name="connsiteY4" fmla="*/ 6601 h 1546643"/>
              <a:gd name="connsiteX5" fmla="*/ 3096126 w 3120966"/>
              <a:gd name="connsiteY5" fmla="*/ 22643 h 1546643"/>
              <a:gd name="connsiteX6" fmla="*/ 3015916 w 3120966"/>
              <a:gd name="connsiteY6" fmla="*/ 6601 h 1546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0966" h="1546643">
                <a:moveTo>
                  <a:pt x="0" y="1546643"/>
                </a:moveTo>
                <a:cubicBezTo>
                  <a:pt x="88231" y="1343443"/>
                  <a:pt x="176463" y="1140243"/>
                  <a:pt x="320842" y="969127"/>
                </a:cubicBezTo>
                <a:cubicBezTo>
                  <a:pt x="465221" y="798011"/>
                  <a:pt x="612274" y="656306"/>
                  <a:pt x="866274" y="519948"/>
                </a:cubicBezTo>
                <a:cubicBezTo>
                  <a:pt x="1120274" y="383590"/>
                  <a:pt x="1550737" y="236538"/>
                  <a:pt x="1844842" y="150980"/>
                </a:cubicBezTo>
                <a:cubicBezTo>
                  <a:pt x="2138947" y="65422"/>
                  <a:pt x="2422358" y="27990"/>
                  <a:pt x="2630905" y="6601"/>
                </a:cubicBezTo>
                <a:cubicBezTo>
                  <a:pt x="2839452" y="-14788"/>
                  <a:pt x="3031958" y="22643"/>
                  <a:pt x="3096126" y="22643"/>
                </a:cubicBezTo>
                <a:cubicBezTo>
                  <a:pt x="3160294" y="22643"/>
                  <a:pt x="3088105" y="14622"/>
                  <a:pt x="3015916" y="6601"/>
                </a:cubicBezTo>
              </a:path>
            </a:pathLst>
          </a:custGeom>
          <a:noFill/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708" y="0"/>
            <a:ext cx="6325292" cy="6872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22173"/>
            <a:ext cx="4774324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Objective analyses of </a:t>
            </a:r>
            <a:br>
              <a:rPr lang="en-US" dirty="0" smtClean="0"/>
            </a:br>
            <a:r>
              <a:rPr lang="en-US" dirty="0" smtClean="0"/>
              <a:t>ozone and wind near the surface: 18 June. Impact of lake breeze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198100" y="0"/>
            <a:ext cx="1993900" cy="849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4</a:t>
            </a:r>
            <a:r>
              <a:rPr lang="en-US" sz="2400" dirty="0" smtClean="0"/>
              <a:t>:00 PM MDT</a:t>
            </a:r>
          </a:p>
          <a:p>
            <a:pPr algn="r"/>
            <a:r>
              <a:rPr lang="en-US" sz="2400" dirty="0" smtClean="0"/>
              <a:t>18 June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4385" y="3631874"/>
            <a:ext cx="1017615" cy="324030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3076356"/>
            <a:ext cx="4774324" cy="4351338"/>
          </a:xfrm>
        </p:spPr>
        <p:txBody>
          <a:bodyPr/>
          <a:lstStyle/>
          <a:p>
            <a:r>
              <a:rPr lang="en-US" dirty="0" smtClean="0"/>
              <a:t>Case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7700211" y="3286318"/>
            <a:ext cx="2196540" cy="1093177"/>
          </a:xfrm>
          <a:custGeom>
            <a:avLst/>
            <a:gdLst>
              <a:gd name="connsiteX0" fmla="*/ 0 w 3120966"/>
              <a:gd name="connsiteY0" fmla="*/ 1546643 h 1546643"/>
              <a:gd name="connsiteX1" fmla="*/ 320842 w 3120966"/>
              <a:gd name="connsiteY1" fmla="*/ 969127 h 1546643"/>
              <a:gd name="connsiteX2" fmla="*/ 866274 w 3120966"/>
              <a:gd name="connsiteY2" fmla="*/ 519948 h 1546643"/>
              <a:gd name="connsiteX3" fmla="*/ 1844842 w 3120966"/>
              <a:gd name="connsiteY3" fmla="*/ 150980 h 1546643"/>
              <a:gd name="connsiteX4" fmla="*/ 2630905 w 3120966"/>
              <a:gd name="connsiteY4" fmla="*/ 6601 h 1546643"/>
              <a:gd name="connsiteX5" fmla="*/ 3096126 w 3120966"/>
              <a:gd name="connsiteY5" fmla="*/ 22643 h 1546643"/>
              <a:gd name="connsiteX6" fmla="*/ 3015916 w 3120966"/>
              <a:gd name="connsiteY6" fmla="*/ 6601 h 1546643"/>
              <a:gd name="connsiteX0" fmla="*/ 0 w 3120966"/>
              <a:gd name="connsiteY0" fmla="*/ 1546643 h 1546643"/>
              <a:gd name="connsiteX1" fmla="*/ 678811 w 3120966"/>
              <a:gd name="connsiteY1" fmla="*/ 923686 h 1546643"/>
              <a:gd name="connsiteX2" fmla="*/ 866274 w 3120966"/>
              <a:gd name="connsiteY2" fmla="*/ 519948 h 1546643"/>
              <a:gd name="connsiteX3" fmla="*/ 1844842 w 3120966"/>
              <a:gd name="connsiteY3" fmla="*/ 150980 h 1546643"/>
              <a:gd name="connsiteX4" fmla="*/ 2630905 w 3120966"/>
              <a:gd name="connsiteY4" fmla="*/ 6601 h 1546643"/>
              <a:gd name="connsiteX5" fmla="*/ 3096126 w 3120966"/>
              <a:gd name="connsiteY5" fmla="*/ 22643 h 1546643"/>
              <a:gd name="connsiteX6" fmla="*/ 3015916 w 3120966"/>
              <a:gd name="connsiteY6" fmla="*/ 6601 h 1546643"/>
              <a:gd name="connsiteX0" fmla="*/ 0 w 3120966"/>
              <a:gd name="connsiteY0" fmla="*/ 1546643 h 1546643"/>
              <a:gd name="connsiteX1" fmla="*/ 678811 w 3120966"/>
              <a:gd name="connsiteY1" fmla="*/ 923686 h 1546643"/>
              <a:gd name="connsiteX2" fmla="*/ 1561153 w 3120966"/>
              <a:gd name="connsiteY2" fmla="*/ 474505 h 1546643"/>
              <a:gd name="connsiteX3" fmla="*/ 1844842 w 3120966"/>
              <a:gd name="connsiteY3" fmla="*/ 150980 h 1546643"/>
              <a:gd name="connsiteX4" fmla="*/ 2630905 w 3120966"/>
              <a:gd name="connsiteY4" fmla="*/ 6601 h 1546643"/>
              <a:gd name="connsiteX5" fmla="*/ 3096126 w 3120966"/>
              <a:gd name="connsiteY5" fmla="*/ 22643 h 1546643"/>
              <a:gd name="connsiteX6" fmla="*/ 3015916 w 3120966"/>
              <a:gd name="connsiteY6" fmla="*/ 6601 h 1546643"/>
              <a:gd name="connsiteX0" fmla="*/ 0 w 3120966"/>
              <a:gd name="connsiteY0" fmla="*/ 1543691 h 1543691"/>
              <a:gd name="connsiteX1" fmla="*/ 678811 w 3120966"/>
              <a:gd name="connsiteY1" fmla="*/ 920734 h 1543691"/>
              <a:gd name="connsiteX2" fmla="*/ 1561153 w 3120966"/>
              <a:gd name="connsiteY2" fmla="*/ 471553 h 1543691"/>
              <a:gd name="connsiteX3" fmla="*/ 2350210 w 3120966"/>
              <a:gd name="connsiteY3" fmla="*/ 102587 h 1543691"/>
              <a:gd name="connsiteX4" fmla="*/ 2630905 w 3120966"/>
              <a:gd name="connsiteY4" fmla="*/ 3649 h 1543691"/>
              <a:gd name="connsiteX5" fmla="*/ 3096126 w 3120966"/>
              <a:gd name="connsiteY5" fmla="*/ 19691 h 1543691"/>
              <a:gd name="connsiteX6" fmla="*/ 3015916 w 3120966"/>
              <a:gd name="connsiteY6" fmla="*/ 3649 h 1543691"/>
              <a:gd name="connsiteX0" fmla="*/ 0 w 3099206"/>
              <a:gd name="connsiteY0" fmla="*/ 1540043 h 1540043"/>
              <a:gd name="connsiteX1" fmla="*/ 678811 w 3099206"/>
              <a:gd name="connsiteY1" fmla="*/ 917086 h 1540043"/>
              <a:gd name="connsiteX2" fmla="*/ 1561153 w 3099206"/>
              <a:gd name="connsiteY2" fmla="*/ 467905 h 1540043"/>
              <a:gd name="connsiteX3" fmla="*/ 2350210 w 3099206"/>
              <a:gd name="connsiteY3" fmla="*/ 98939 h 1540043"/>
              <a:gd name="connsiteX4" fmla="*/ 2946760 w 3099206"/>
              <a:gd name="connsiteY4" fmla="*/ 0 h 1540043"/>
              <a:gd name="connsiteX5" fmla="*/ 3096126 w 3099206"/>
              <a:gd name="connsiteY5" fmla="*/ 16043 h 1540043"/>
              <a:gd name="connsiteX6" fmla="*/ 3015916 w 3099206"/>
              <a:gd name="connsiteY6" fmla="*/ 1 h 1540043"/>
              <a:gd name="connsiteX0" fmla="*/ 0 w 3099206"/>
              <a:gd name="connsiteY0" fmla="*/ 1548912 h 1548912"/>
              <a:gd name="connsiteX1" fmla="*/ 678811 w 3099206"/>
              <a:gd name="connsiteY1" fmla="*/ 925955 h 1548912"/>
              <a:gd name="connsiteX2" fmla="*/ 1561153 w 3099206"/>
              <a:gd name="connsiteY2" fmla="*/ 476774 h 1548912"/>
              <a:gd name="connsiteX3" fmla="*/ 2350210 w 3099206"/>
              <a:gd name="connsiteY3" fmla="*/ 175970 h 1548912"/>
              <a:gd name="connsiteX4" fmla="*/ 2946760 w 3099206"/>
              <a:gd name="connsiteY4" fmla="*/ 8869 h 1548912"/>
              <a:gd name="connsiteX5" fmla="*/ 3096126 w 3099206"/>
              <a:gd name="connsiteY5" fmla="*/ 24912 h 1548912"/>
              <a:gd name="connsiteX6" fmla="*/ 3015916 w 3099206"/>
              <a:gd name="connsiteY6" fmla="*/ 8870 h 1548912"/>
              <a:gd name="connsiteX0" fmla="*/ 0 w 3225548"/>
              <a:gd name="connsiteY0" fmla="*/ 1185374 h 1185374"/>
              <a:gd name="connsiteX1" fmla="*/ 805153 w 3225548"/>
              <a:gd name="connsiteY1" fmla="*/ 925955 h 1185374"/>
              <a:gd name="connsiteX2" fmla="*/ 1687495 w 3225548"/>
              <a:gd name="connsiteY2" fmla="*/ 476774 h 1185374"/>
              <a:gd name="connsiteX3" fmla="*/ 2476552 w 3225548"/>
              <a:gd name="connsiteY3" fmla="*/ 175970 h 1185374"/>
              <a:gd name="connsiteX4" fmla="*/ 3073102 w 3225548"/>
              <a:gd name="connsiteY4" fmla="*/ 8869 h 1185374"/>
              <a:gd name="connsiteX5" fmla="*/ 3222468 w 3225548"/>
              <a:gd name="connsiteY5" fmla="*/ 24912 h 1185374"/>
              <a:gd name="connsiteX6" fmla="*/ 3142258 w 3225548"/>
              <a:gd name="connsiteY6" fmla="*/ 8870 h 1185374"/>
              <a:gd name="connsiteX0" fmla="*/ 0 w 3225548"/>
              <a:gd name="connsiteY0" fmla="*/ 1185374 h 1185374"/>
              <a:gd name="connsiteX1" fmla="*/ 805153 w 3225548"/>
              <a:gd name="connsiteY1" fmla="*/ 925955 h 1185374"/>
              <a:gd name="connsiteX2" fmla="*/ 1877008 w 3225548"/>
              <a:gd name="connsiteY2" fmla="*/ 567657 h 1185374"/>
              <a:gd name="connsiteX3" fmla="*/ 2476552 w 3225548"/>
              <a:gd name="connsiteY3" fmla="*/ 175970 h 1185374"/>
              <a:gd name="connsiteX4" fmla="*/ 3073102 w 3225548"/>
              <a:gd name="connsiteY4" fmla="*/ 8869 h 1185374"/>
              <a:gd name="connsiteX5" fmla="*/ 3222468 w 3225548"/>
              <a:gd name="connsiteY5" fmla="*/ 24912 h 1185374"/>
              <a:gd name="connsiteX6" fmla="*/ 3142258 w 3225548"/>
              <a:gd name="connsiteY6" fmla="*/ 8870 h 1185374"/>
              <a:gd name="connsiteX0" fmla="*/ 0 w 3225548"/>
              <a:gd name="connsiteY0" fmla="*/ 1185374 h 1185374"/>
              <a:gd name="connsiteX1" fmla="*/ 805153 w 3225548"/>
              <a:gd name="connsiteY1" fmla="*/ 925955 h 1185374"/>
              <a:gd name="connsiteX2" fmla="*/ 1877008 w 3225548"/>
              <a:gd name="connsiteY2" fmla="*/ 567657 h 1185374"/>
              <a:gd name="connsiteX3" fmla="*/ 2687121 w 3225548"/>
              <a:gd name="connsiteY3" fmla="*/ 175970 h 1185374"/>
              <a:gd name="connsiteX4" fmla="*/ 3073102 w 3225548"/>
              <a:gd name="connsiteY4" fmla="*/ 8869 h 1185374"/>
              <a:gd name="connsiteX5" fmla="*/ 3222468 w 3225548"/>
              <a:gd name="connsiteY5" fmla="*/ 24912 h 1185374"/>
              <a:gd name="connsiteX6" fmla="*/ 3142258 w 3225548"/>
              <a:gd name="connsiteY6" fmla="*/ 8870 h 1185374"/>
              <a:gd name="connsiteX0" fmla="*/ 0 w 3263801"/>
              <a:gd name="connsiteY0" fmla="*/ 1184652 h 1184652"/>
              <a:gd name="connsiteX1" fmla="*/ 805153 w 3263801"/>
              <a:gd name="connsiteY1" fmla="*/ 925233 h 1184652"/>
              <a:gd name="connsiteX2" fmla="*/ 1877008 w 3263801"/>
              <a:gd name="connsiteY2" fmla="*/ 566935 h 1184652"/>
              <a:gd name="connsiteX3" fmla="*/ 2687121 w 3263801"/>
              <a:gd name="connsiteY3" fmla="*/ 175248 h 1184652"/>
              <a:gd name="connsiteX4" fmla="*/ 3220501 w 3263801"/>
              <a:gd name="connsiteY4" fmla="*/ 8147 h 1184652"/>
              <a:gd name="connsiteX5" fmla="*/ 3222468 w 3263801"/>
              <a:gd name="connsiteY5" fmla="*/ 24190 h 1184652"/>
              <a:gd name="connsiteX6" fmla="*/ 3142258 w 3263801"/>
              <a:gd name="connsiteY6" fmla="*/ 8148 h 1184652"/>
              <a:gd name="connsiteX0" fmla="*/ 0 w 3265626"/>
              <a:gd name="connsiteY0" fmla="*/ 1290110 h 1290110"/>
              <a:gd name="connsiteX1" fmla="*/ 805153 w 3265626"/>
              <a:gd name="connsiteY1" fmla="*/ 1030691 h 1290110"/>
              <a:gd name="connsiteX2" fmla="*/ 1877008 w 3265626"/>
              <a:gd name="connsiteY2" fmla="*/ 672393 h 1290110"/>
              <a:gd name="connsiteX3" fmla="*/ 2687121 w 3265626"/>
              <a:gd name="connsiteY3" fmla="*/ 280706 h 1290110"/>
              <a:gd name="connsiteX4" fmla="*/ 3220501 w 3265626"/>
              <a:gd name="connsiteY4" fmla="*/ 113605 h 1290110"/>
              <a:gd name="connsiteX5" fmla="*/ 3222468 w 3265626"/>
              <a:gd name="connsiteY5" fmla="*/ 129648 h 1290110"/>
              <a:gd name="connsiteX6" fmla="*/ 3100144 w 3265626"/>
              <a:gd name="connsiteY6" fmla="*/ 0 h 1290110"/>
              <a:gd name="connsiteX0" fmla="*/ 0 w 3265625"/>
              <a:gd name="connsiteY0" fmla="*/ 1403716 h 1403716"/>
              <a:gd name="connsiteX1" fmla="*/ 805153 w 3265625"/>
              <a:gd name="connsiteY1" fmla="*/ 1144297 h 1403716"/>
              <a:gd name="connsiteX2" fmla="*/ 1877008 w 3265625"/>
              <a:gd name="connsiteY2" fmla="*/ 785999 h 1403716"/>
              <a:gd name="connsiteX3" fmla="*/ 2687121 w 3265625"/>
              <a:gd name="connsiteY3" fmla="*/ 394312 h 1403716"/>
              <a:gd name="connsiteX4" fmla="*/ 3220501 w 3265625"/>
              <a:gd name="connsiteY4" fmla="*/ 227211 h 1403716"/>
              <a:gd name="connsiteX5" fmla="*/ 3222468 w 3265625"/>
              <a:gd name="connsiteY5" fmla="*/ 243254 h 1403716"/>
              <a:gd name="connsiteX6" fmla="*/ 3100145 w 3265625"/>
              <a:gd name="connsiteY6" fmla="*/ 0 h 1403716"/>
              <a:gd name="connsiteX0" fmla="*/ 0 w 3265625"/>
              <a:gd name="connsiteY0" fmla="*/ 1181557 h 1181557"/>
              <a:gd name="connsiteX1" fmla="*/ 805153 w 3265625"/>
              <a:gd name="connsiteY1" fmla="*/ 922138 h 1181557"/>
              <a:gd name="connsiteX2" fmla="*/ 1877008 w 3265625"/>
              <a:gd name="connsiteY2" fmla="*/ 563840 h 1181557"/>
              <a:gd name="connsiteX3" fmla="*/ 2687121 w 3265625"/>
              <a:gd name="connsiteY3" fmla="*/ 172153 h 1181557"/>
              <a:gd name="connsiteX4" fmla="*/ 3220501 w 3265625"/>
              <a:gd name="connsiteY4" fmla="*/ 5052 h 1181557"/>
              <a:gd name="connsiteX5" fmla="*/ 3222468 w 3265625"/>
              <a:gd name="connsiteY5" fmla="*/ 21095 h 1181557"/>
              <a:gd name="connsiteX0" fmla="*/ 0 w 3264087"/>
              <a:gd name="connsiteY0" fmla="*/ 1188161 h 1188161"/>
              <a:gd name="connsiteX1" fmla="*/ 805153 w 3264087"/>
              <a:gd name="connsiteY1" fmla="*/ 928742 h 1188161"/>
              <a:gd name="connsiteX2" fmla="*/ 1877008 w 3264087"/>
              <a:gd name="connsiteY2" fmla="*/ 570444 h 1188161"/>
              <a:gd name="connsiteX3" fmla="*/ 2708177 w 3264087"/>
              <a:gd name="connsiteY3" fmla="*/ 292363 h 1188161"/>
              <a:gd name="connsiteX4" fmla="*/ 3220501 w 3264087"/>
              <a:gd name="connsiteY4" fmla="*/ 11656 h 1188161"/>
              <a:gd name="connsiteX5" fmla="*/ 3222468 w 3264087"/>
              <a:gd name="connsiteY5" fmla="*/ 27699 h 1188161"/>
              <a:gd name="connsiteX0" fmla="*/ 0 w 3285143"/>
              <a:gd name="connsiteY0" fmla="*/ 1119999 h 1120000"/>
              <a:gd name="connsiteX1" fmla="*/ 826210 w 3285143"/>
              <a:gd name="connsiteY1" fmla="*/ 928743 h 1120000"/>
              <a:gd name="connsiteX2" fmla="*/ 1898065 w 3285143"/>
              <a:gd name="connsiteY2" fmla="*/ 570445 h 1120000"/>
              <a:gd name="connsiteX3" fmla="*/ 2729234 w 3285143"/>
              <a:gd name="connsiteY3" fmla="*/ 292364 h 1120000"/>
              <a:gd name="connsiteX4" fmla="*/ 3241558 w 3285143"/>
              <a:gd name="connsiteY4" fmla="*/ 11657 h 1120000"/>
              <a:gd name="connsiteX5" fmla="*/ 3243525 w 3285143"/>
              <a:gd name="connsiteY5" fmla="*/ 27700 h 1120000"/>
              <a:gd name="connsiteX0" fmla="*/ 0 w 2969288"/>
              <a:gd name="connsiteY0" fmla="*/ 1074557 h 1074557"/>
              <a:gd name="connsiteX1" fmla="*/ 510355 w 2969288"/>
              <a:gd name="connsiteY1" fmla="*/ 928743 h 1074557"/>
              <a:gd name="connsiteX2" fmla="*/ 1582210 w 2969288"/>
              <a:gd name="connsiteY2" fmla="*/ 570445 h 1074557"/>
              <a:gd name="connsiteX3" fmla="*/ 2413379 w 2969288"/>
              <a:gd name="connsiteY3" fmla="*/ 292364 h 1074557"/>
              <a:gd name="connsiteX4" fmla="*/ 2925703 w 2969288"/>
              <a:gd name="connsiteY4" fmla="*/ 11657 h 1074557"/>
              <a:gd name="connsiteX5" fmla="*/ 2927670 w 2969288"/>
              <a:gd name="connsiteY5" fmla="*/ 27700 h 1074557"/>
              <a:gd name="connsiteX0" fmla="*/ 0 w 3411484"/>
              <a:gd name="connsiteY0" fmla="*/ 1142720 h 1142720"/>
              <a:gd name="connsiteX1" fmla="*/ 952551 w 3411484"/>
              <a:gd name="connsiteY1" fmla="*/ 928743 h 1142720"/>
              <a:gd name="connsiteX2" fmla="*/ 2024406 w 3411484"/>
              <a:gd name="connsiteY2" fmla="*/ 570445 h 1142720"/>
              <a:gd name="connsiteX3" fmla="*/ 2855575 w 3411484"/>
              <a:gd name="connsiteY3" fmla="*/ 292364 h 1142720"/>
              <a:gd name="connsiteX4" fmla="*/ 3367899 w 3411484"/>
              <a:gd name="connsiteY4" fmla="*/ 11657 h 1142720"/>
              <a:gd name="connsiteX5" fmla="*/ 3369866 w 3411484"/>
              <a:gd name="connsiteY5" fmla="*/ 27700 h 1142720"/>
              <a:gd name="connsiteX0" fmla="*/ 0 w 3411484"/>
              <a:gd name="connsiteY0" fmla="*/ 1142720 h 1142720"/>
              <a:gd name="connsiteX1" fmla="*/ 952551 w 3411484"/>
              <a:gd name="connsiteY1" fmla="*/ 928743 h 1142720"/>
              <a:gd name="connsiteX2" fmla="*/ 2024406 w 3411484"/>
              <a:gd name="connsiteY2" fmla="*/ 570445 h 1142720"/>
              <a:gd name="connsiteX3" fmla="*/ 2855575 w 3411484"/>
              <a:gd name="connsiteY3" fmla="*/ 292364 h 1142720"/>
              <a:gd name="connsiteX4" fmla="*/ 3367899 w 3411484"/>
              <a:gd name="connsiteY4" fmla="*/ 11657 h 1142720"/>
              <a:gd name="connsiteX5" fmla="*/ 3369866 w 3411484"/>
              <a:gd name="connsiteY5" fmla="*/ 27700 h 11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1484" h="1142720">
                <a:moveTo>
                  <a:pt x="0" y="1142720"/>
                </a:moveTo>
                <a:cubicBezTo>
                  <a:pt x="530428" y="1075846"/>
                  <a:pt x="615150" y="1024122"/>
                  <a:pt x="952551" y="928743"/>
                </a:cubicBezTo>
                <a:cubicBezTo>
                  <a:pt x="1289952" y="833364"/>
                  <a:pt x="1667121" y="689878"/>
                  <a:pt x="2024406" y="570445"/>
                </a:cubicBezTo>
                <a:cubicBezTo>
                  <a:pt x="2341577" y="464382"/>
                  <a:pt x="2631660" y="385495"/>
                  <a:pt x="2855575" y="292364"/>
                </a:cubicBezTo>
                <a:cubicBezTo>
                  <a:pt x="3079490" y="199233"/>
                  <a:pt x="3282184" y="55768"/>
                  <a:pt x="3367899" y="11657"/>
                </a:cubicBezTo>
                <a:cubicBezTo>
                  <a:pt x="3453614" y="-32454"/>
                  <a:pt x="3389925" y="65568"/>
                  <a:pt x="3369866" y="27700"/>
                </a:cubicBezTo>
              </a:path>
            </a:pathLst>
          </a:custGeom>
          <a:noFill/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3804"/>
          </a:xfrm>
        </p:spPr>
        <p:txBody>
          <a:bodyPr/>
          <a:lstStyle/>
          <a:p>
            <a:r>
              <a:rPr lang="en-US" dirty="0" smtClean="0"/>
              <a:t>Objectives of </a:t>
            </a:r>
            <a:r>
              <a:rPr lang="en-US" dirty="0"/>
              <a:t>this </a:t>
            </a:r>
            <a:r>
              <a:rPr lang="en-US" dirty="0" smtClean="0"/>
              <a:t>pilot study</a:t>
            </a:r>
            <a:r>
              <a:rPr lang="en-US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914400" lvl="2" indent="0">
              <a:buNone/>
            </a:pPr>
            <a:endParaRPr lang="en-US" sz="2800" dirty="0">
              <a:latin typeface="Calibri" charset="0"/>
            </a:endParaRPr>
          </a:p>
          <a:p>
            <a:pPr marL="914400" lvl="2" indent="0">
              <a:buNone/>
            </a:pPr>
            <a:endParaRPr lang="en-US" sz="2800" dirty="0">
              <a:latin typeface="Calibri" charset="0"/>
            </a:endParaRPr>
          </a:p>
          <a:p>
            <a:pPr marL="914400" lvl="2" indent="0">
              <a:buNone/>
            </a:pPr>
            <a:endParaRPr lang="en-US" sz="2800" dirty="0">
              <a:latin typeface="Calibri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660134" y="1341492"/>
            <a:ext cx="10820665" cy="375221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" charset="0"/>
              </a:rPr>
              <a:t>Determine the </a:t>
            </a:r>
            <a:r>
              <a:rPr lang="en-US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" charset="0"/>
              </a:rPr>
              <a:t>distribution of ozone </a:t>
            </a:r>
            <a: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" charset="0"/>
              </a:rPr>
              <a:t>near the Great Salt Lake during summer </a:t>
            </a:r>
            <a:endParaRPr lang="en-US" dirty="0">
              <a:effectLst>
                <a:glow rad="63500">
                  <a:schemeClr val="bg1">
                    <a:alpha val="40000"/>
                  </a:schemeClr>
                </a:glow>
              </a:effectLst>
              <a:latin typeface="Calibri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" charset="0"/>
              </a:rPr>
              <a:t>Improve understanding of the </a:t>
            </a:r>
            <a:r>
              <a:rPr lang="en-US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" charset="0"/>
              </a:rPr>
              <a:t>meteorological processes that control ozone concentrations over and surrounding </a:t>
            </a:r>
            <a: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" charset="0"/>
              </a:rPr>
              <a:t>the Lake during</a:t>
            </a:r>
            <a: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" charset="0"/>
              </a:rPr>
              <a:t> summer</a:t>
            </a:r>
            <a:endParaRPr lang="en-US" dirty="0" smtClean="0">
              <a:effectLst>
                <a:glow rad="63500">
                  <a:schemeClr val="bg1">
                    <a:alpha val="40000"/>
                  </a:schemeClr>
                </a:glow>
              </a:effectLst>
              <a:latin typeface="Calibri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Contribute to improved</a:t>
            </a:r>
            <a:r>
              <a:rPr lang="en-US" dirty="0" smtClean="0">
                <a:latin typeface="Calibri" charset="0"/>
              </a:rPr>
              <a:t> ozone </a:t>
            </a:r>
            <a: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forecasts by Utah DAQ</a:t>
            </a:r>
            <a:endParaRPr lang="en-US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3"/>
          <a:stretch/>
        </p:blipFill>
        <p:spPr bwMode="auto">
          <a:xfrm>
            <a:off x="1694111" y="3751211"/>
            <a:ext cx="8752709" cy="30009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31798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92" y="1841"/>
            <a:ext cx="6292650" cy="6870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22173"/>
            <a:ext cx="4774324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Objective analyses of </a:t>
            </a:r>
            <a:br>
              <a:rPr lang="en-US" dirty="0" smtClean="0"/>
            </a:br>
            <a:r>
              <a:rPr lang="en-US" dirty="0" smtClean="0"/>
              <a:t>ozone and wind near the surface: 18 June. Impact of lake breeze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198100" y="0"/>
            <a:ext cx="1993900" cy="849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5:00 PM MDT</a:t>
            </a:r>
          </a:p>
          <a:p>
            <a:pPr algn="r"/>
            <a:r>
              <a:rPr lang="en-US" sz="2400" dirty="0" smtClean="0"/>
              <a:t>18 June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4385" y="3631874"/>
            <a:ext cx="1017615" cy="324030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3076356"/>
            <a:ext cx="4774324" cy="4351338"/>
          </a:xfrm>
        </p:spPr>
        <p:txBody>
          <a:bodyPr/>
          <a:lstStyle/>
          <a:p>
            <a:r>
              <a:rPr lang="en-US" dirty="0" smtClean="0"/>
              <a:t>Case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8085221" y="3437008"/>
            <a:ext cx="2112879" cy="1455834"/>
          </a:xfrm>
          <a:custGeom>
            <a:avLst/>
            <a:gdLst>
              <a:gd name="connsiteX0" fmla="*/ 0 w 3120966"/>
              <a:gd name="connsiteY0" fmla="*/ 1546643 h 1546643"/>
              <a:gd name="connsiteX1" fmla="*/ 320842 w 3120966"/>
              <a:gd name="connsiteY1" fmla="*/ 969127 h 1546643"/>
              <a:gd name="connsiteX2" fmla="*/ 866274 w 3120966"/>
              <a:gd name="connsiteY2" fmla="*/ 519948 h 1546643"/>
              <a:gd name="connsiteX3" fmla="*/ 1844842 w 3120966"/>
              <a:gd name="connsiteY3" fmla="*/ 150980 h 1546643"/>
              <a:gd name="connsiteX4" fmla="*/ 2630905 w 3120966"/>
              <a:gd name="connsiteY4" fmla="*/ 6601 h 1546643"/>
              <a:gd name="connsiteX5" fmla="*/ 3096126 w 3120966"/>
              <a:gd name="connsiteY5" fmla="*/ 22643 h 1546643"/>
              <a:gd name="connsiteX6" fmla="*/ 3015916 w 3120966"/>
              <a:gd name="connsiteY6" fmla="*/ 6601 h 1546643"/>
              <a:gd name="connsiteX0" fmla="*/ 0 w 3120966"/>
              <a:gd name="connsiteY0" fmla="*/ 1546643 h 1546643"/>
              <a:gd name="connsiteX1" fmla="*/ 678811 w 3120966"/>
              <a:gd name="connsiteY1" fmla="*/ 923686 h 1546643"/>
              <a:gd name="connsiteX2" fmla="*/ 866274 w 3120966"/>
              <a:gd name="connsiteY2" fmla="*/ 519948 h 1546643"/>
              <a:gd name="connsiteX3" fmla="*/ 1844842 w 3120966"/>
              <a:gd name="connsiteY3" fmla="*/ 150980 h 1546643"/>
              <a:gd name="connsiteX4" fmla="*/ 2630905 w 3120966"/>
              <a:gd name="connsiteY4" fmla="*/ 6601 h 1546643"/>
              <a:gd name="connsiteX5" fmla="*/ 3096126 w 3120966"/>
              <a:gd name="connsiteY5" fmla="*/ 22643 h 1546643"/>
              <a:gd name="connsiteX6" fmla="*/ 3015916 w 3120966"/>
              <a:gd name="connsiteY6" fmla="*/ 6601 h 1546643"/>
              <a:gd name="connsiteX0" fmla="*/ 0 w 3120966"/>
              <a:gd name="connsiteY0" fmla="*/ 1546643 h 1546643"/>
              <a:gd name="connsiteX1" fmla="*/ 678811 w 3120966"/>
              <a:gd name="connsiteY1" fmla="*/ 923686 h 1546643"/>
              <a:gd name="connsiteX2" fmla="*/ 1561153 w 3120966"/>
              <a:gd name="connsiteY2" fmla="*/ 474505 h 1546643"/>
              <a:gd name="connsiteX3" fmla="*/ 1844842 w 3120966"/>
              <a:gd name="connsiteY3" fmla="*/ 150980 h 1546643"/>
              <a:gd name="connsiteX4" fmla="*/ 2630905 w 3120966"/>
              <a:gd name="connsiteY4" fmla="*/ 6601 h 1546643"/>
              <a:gd name="connsiteX5" fmla="*/ 3096126 w 3120966"/>
              <a:gd name="connsiteY5" fmla="*/ 22643 h 1546643"/>
              <a:gd name="connsiteX6" fmla="*/ 3015916 w 3120966"/>
              <a:gd name="connsiteY6" fmla="*/ 6601 h 1546643"/>
              <a:gd name="connsiteX0" fmla="*/ 0 w 3120966"/>
              <a:gd name="connsiteY0" fmla="*/ 1543691 h 1543691"/>
              <a:gd name="connsiteX1" fmla="*/ 678811 w 3120966"/>
              <a:gd name="connsiteY1" fmla="*/ 920734 h 1543691"/>
              <a:gd name="connsiteX2" fmla="*/ 1561153 w 3120966"/>
              <a:gd name="connsiteY2" fmla="*/ 471553 h 1543691"/>
              <a:gd name="connsiteX3" fmla="*/ 2350210 w 3120966"/>
              <a:gd name="connsiteY3" fmla="*/ 102587 h 1543691"/>
              <a:gd name="connsiteX4" fmla="*/ 2630905 w 3120966"/>
              <a:gd name="connsiteY4" fmla="*/ 3649 h 1543691"/>
              <a:gd name="connsiteX5" fmla="*/ 3096126 w 3120966"/>
              <a:gd name="connsiteY5" fmla="*/ 19691 h 1543691"/>
              <a:gd name="connsiteX6" fmla="*/ 3015916 w 3120966"/>
              <a:gd name="connsiteY6" fmla="*/ 3649 h 1543691"/>
              <a:gd name="connsiteX0" fmla="*/ 0 w 3099206"/>
              <a:gd name="connsiteY0" fmla="*/ 1540043 h 1540043"/>
              <a:gd name="connsiteX1" fmla="*/ 678811 w 3099206"/>
              <a:gd name="connsiteY1" fmla="*/ 917086 h 1540043"/>
              <a:gd name="connsiteX2" fmla="*/ 1561153 w 3099206"/>
              <a:gd name="connsiteY2" fmla="*/ 467905 h 1540043"/>
              <a:gd name="connsiteX3" fmla="*/ 2350210 w 3099206"/>
              <a:gd name="connsiteY3" fmla="*/ 98939 h 1540043"/>
              <a:gd name="connsiteX4" fmla="*/ 2946760 w 3099206"/>
              <a:gd name="connsiteY4" fmla="*/ 0 h 1540043"/>
              <a:gd name="connsiteX5" fmla="*/ 3096126 w 3099206"/>
              <a:gd name="connsiteY5" fmla="*/ 16043 h 1540043"/>
              <a:gd name="connsiteX6" fmla="*/ 3015916 w 3099206"/>
              <a:gd name="connsiteY6" fmla="*/ 1 h 1540043"/>
              <a:gd name="connsiteX0" fmla="*/ 0 w 3099206"/>
              <a:gd name="connsiteY0" fmla="*/ 1548912 h 1548912"/>
              <a:gd name="connsiteX1" fmla="*/ 678811 w 3099206"/>
              <a:gd name="connsiteY1" fmla="*/ 925955 h 1548912"/>
              <a:gd name="connsiteX2" fmla="*/ 1561153 w 3099206"/>
              <a:gd name="connsiteY2" fmla="*/ 476774 h 1548912"/>
              <a:gd name="connsiteX3" fmla="*/ 2350210 w 3099206"/>
              <a:gd name="connsiteY3" fmla="*/ 175970 h 1548912"/>
              <a:gd name="connsiteX4" fmla="*/ 2946760 w 3099206"/>
              <a:gd name="connsiteY4" fmla="*/ 8869 h 1548912"/>
              <a:gd name="connsiteX5" fmla="*/ 3096126 w 3099206"/>
              <a:gd name="connsiteY5" fmla="*/ 24912 h 1548912"/>
              <a:gd name="connsiteX6" fmla="*/ 3015916 w 3099206"/>
              <a:gd name="connsiteY6" fmla="*/ 8870 h 1548912"/>
              <a:gd name="connsiteX0" fmla="*/ 0 w 3225548"/>
              <a:gd name="connsiteY0" fmla="*/ 1185374 h 1185374"/>
              <a:gd name="connsiteX1" fmla="*/ 805153 w 3225548"/>
              <a:gd name="connsiteY1" fmla="*/ 925955 h 1185374"/>
              <a:gd name="connsiteX2" fmla="*/ 1687495 w 3225548"/>
              <a:gd name="connsiteY2" fmla="*/ 476774 h 1185374"/>
              <a:gd name="connsiteX3" fmla="*/ 2476552 w 3225548"/>
              <a:gd name="connsiteY3" fmla="*/ 175970 h 1185374"/>
              <a:gd name="connsiteX4" fmla="*/ 3073102 w 3225548"/>
              <a:gd name="connsiteY4" fmla="*/ 8869 h 1185374"/>
              <a:gd name="connsiteX5" fmla="*/ 3222468 w 3225548"/>
              <a:gd name="connsiteY5" fmla="*/ 24912 h 1185374"/>
              <a:gd name="connsiteX6" fmla="*/ 3142258 w 3225548"/>
              <a:gd name="connsiteY6" fmla="*/ 8870 h 1185374"/>
              <a:gd name="connsiteX0" fmla="*/ 0 w 3225548"/>
              <a:gd name="connsiteY0" fmla="*/ 1185374 h 1185374"/>
              <a:gd name="connsiteX1" fmla="*/ 805153 w 3225548"/>
              <a:gd name="connsiteY1" fmla="*/ 925955 h 1185374"/>
              <a:gd name="connsiteX2" fmla="*/ 1877008 w 3225548"/>
              <a:gd name="connsiteY2" fmla="*/ 567657 h 1185374"/>
              <a:gd name="connsiteX3" fmla="*/ 2476552 w 3225548"/>
              <a:gd name="connsiteY3" fmla="*/ 175970 h 1185374"/>
              <a:gd name="connsiteX4" fmla="*/ 3073102 w 3225548"/>
              <a:gd name="connsiteY4" fmla="*/ 8869 h 1185374"/>
              <a:gd name="connsiteX5" fmla="*/ 3222468 w 3225548"/>
              <a:gd name="connsiteY5" fmla="*/ 24912 h 1185374"/>
              <a:gd name="connsiteX6" fmla="*/ 3142258 w 3225548"/>
              <a:gd name="connsiteY6" fmla="*/ 8870 h 1185374"/>
              <a:gd name="connsiteX0" fmla="*/ 0 w 3225548"/>
              <a:gd name="connsiteY0" fmla="*/ 1185374 h 1185374"/>
              <a:gd name="connsiteX1" fmla="*/ 805153 w 3225548"/>
              <a:gd name="connsiteY1" fmla="*/ 925955 h 1185374"/>
              <a:gd name="connsiteX2" fmla="*/ 1877008 w 3225548"/>
              <a:gd name="connsiteY2" fmla="*/ 567657 h 1185374"/>
              <a:gd name="connsiteX3" fmla="*/ 2687121 w 3225548"/>
              <a:gd name="connsiteY3" fmla="*/ 175970 h 1185374"/>
              <a:gd name="connsiteX4" fmla="*/ 3073102 w 3225548"/>
              <a:gd name="connsiteY4" fmla="*/ 8869 h 1185374"/>
              <a:gd name="connsiteX5" fmla="*/ 3222468 w 3225548"/>
              <a:gd name="connsiteY5" fmla="*/ 24912 h 1185374"/>
              <a:gd name="connsiteX6" fmla="*/ 3142258 w 3225548"/>
              <a:gd name="connsiteY6" fmla="*/ 8870 h 1185374"/>
              <a:gd name="connsiteX0" fmla="*/ 0 w 3263801"/>
              <a:gd name="connsiteY0" fmla="*/ 1184652 h 1184652"/>
              <a:gd name="connsiteX1" fmla="*/ 805153 w 3263801"/>
              <a:gd name="connsiteY1" fmla="*/ 925233 h 1184652"/>
              <a:gd name="connsiteX2" fmla="*/ 1877008 w 3263801"/>
              <a:gd name="connsiteY2" fmla="*/ 566935 h 1184652"/>
              <a:gd name="connsiteX3" fmla="*/ 2687121 w 3263801"/>
              <a:gd name="connsiteY3" fmla="*/ 175248 h 1184652"/>
              <a:gd name="connsiteX4" fmla="*/ 3220501 w 3263801"/>
              <a:gd name="connsiteY4" fmla="*/ 8147 h 1184652"/>
              <a:gd name="connsiteX5" fmla="*/ 3222468 w 3263801"/>
              <a:gd name="connsiteY5" fmla="*/ 24190 h 1184652"/>
              <a:gd name="connsiteX6" fmla="*/ 3142258 w 3263801"/>
              <a:gd name="connsiteY6" fmla="*/ 8148 h 1184652"/>
              <a:gd name="connsiteX0" fmla="*/ 0 w 3265626"/>
              <a:gd name="connsiteY0" fmla="*/ 1290110 h 1290110"/>
              <a:gd name="connsiteX1" fmla="*/ 805153 w 3265626"/>
              <a:gd name="connsiteY1" fmla="*/ 1030691 h 1290110"/>
              <a:gd name="connsiteX2" fmla="*/ 1877008 w 3265626"/>
              <a:gd name="connsiteY2" fmla="*/ 672393 h 1290110"/>
              <a:gd name="connsiteX3" fmla="*/ 2687121 w 3265626"/>
              <a:gd name="connsiteY3" fmla="*/ 280706 h 1290110"/>
              <a:gd name="connsiteX4" fmla="*/ 3220501 w 3265626"/>
              <a:gd name="connsiteY4" fmla="*/ 113605 h 1290110"/>
              <a:gd name="connsiteX5" fmla="*/ 3222468 w 3265626"/>
              <a:gd name="connsiteY5" fmla="*/ 129648 h 1290110"/>
              <a:gd name="connsiteX6" fmla="*/ 3100144 w 3265626"/>
              <a:gd name="connsiteY6" fmla="*/ 0 h 1290110"/>
              <a:gd name="connsiteX0" fmla="*/ 0 w 3265625"/>
              <a:gd name="connsiteY0" fmla="*/ 1403716 h 1403716"/>
              <a:gd name="connsiteX1" fmla="*/ 805153 w 3265625"/>
              <a:gd name="connsiteY1" fmla="*/ 1144297 h 1403716"/>
              <a:gd name="connsiteX2" fmla="*/ 1877008 w 3265625"/>
              <a:gd name="connsiteY2" fmla="*/ 785999 h 1403716"/>
              <a:gd name="connsiteX3" fmla="*/ 2687121 w 3265625"/>
              <a:gd name="connsiteY3" fmla="*/ 394312 h 1403716"/>
              <a:gd name="connsiteX4" fmla="*/ 3220501 w 3265625"/>
              <a:gd name="connsiteY4" fmla="*/ 227211 h 1403716"/>
              <a:gd name="connsiteX5" fmla="*/ 3222468 w 3265625"/>
              <a:gd name="connsiteY5" fmla="*/ 243254 h 1403716"/>
              <a:gd name="connsiteX6" fmla="*/ 3100145 w 3265625"/>
              <a:gd name="connsiteY6" fmla="*/ 0 h 1403716"/>
              <a:gd name="connsiteX0" fmla="*/ 0 w 3265625"/>
              <a:gd name="connsiteY0" fmla="*/ 1181557 h 1181557"/>
              <a:gd name="connsiteX1" fmla="*/ 805153 w 3265625"/>
              <a:gd name="connsiteY1" fmla="*/ 922138 h 1181557"/>
              <a:gd name="connsiteX2" fmla="*/ 1877008 w 3265625"/>
              <a:gd name="connsiteY2" fmla="*/ 563840 h 1181557"/>
              <a:gd name="connsiteX3" fmla="*/ 2687121 w 3265625"/>
              <a:gd name="connsiteY3" fmla="*/ 172153 h 1181557"/>
              <a:gd name="connsiteX4" fmla="*/ 3220501 w 3265625"/>
              <a:gd name="connsiteY4" fmla="*/ 5052 h 1181557"/>
              <a:gd name="connsiteX5" fmla="*/ 3222468 w 3265625"/>
              <a:gd name="connsiteY5" fmla="*/ 21095 h 1181557"/>
              <a:gd name="connsiteX0" fmla="*/ 0 w 3264087"/>
              <a:gd name="connsiteY0" fmla="*/ 1188161 h 1188161"/>
              <a:gd name="connsiteX1" fmla="*/ 805153 w 3264087"/>
              <a:gd name="connsiteY1" fmla="*/ 928742 h 1188161"/>
              <a:gd name="connsiteX2" fmla="*/ 1877008 w 3264087"/>
              <a:gd name="connsiteY2" fmla="*/ 570444 h 1188161"/>
              <a:gd name="connsiteX3" fmla="*/ 2708177 w 3264087"/>
              <a:gd name="connsiteY3" fmla="*/ 292363 h 1188161"/>
              <a:gd name="connsiteX4" fmla="*/ 3220501 w 3264087"/>
              <a:gd name="connsiteY4" fmla="*/ 11656 h 1188161"/>
              <a:gd name="connsiteX5" fmla="*/ 3222468 w 3264087"/>
              <a:gd name="connsiteY5" fmla="*/ 27699 h 1188161"/>
              <a:gd name="connsiteX0" fmla="*/ 0 w 3285143"/>
              <a:gd name="connsiteY0" fmla="*/ 1119999 h 1120000"/>
              <a:gd name="connsiteX1" fmla="*/ 826210 w 3285143"/>
              <a:gd name="connsiteY1" fmla="*/ 928743 h 1120000"/>
              <a:gd name="connsiteX2" fmla="*/ 1898065 w 3285143"/>
              <a:gd name="connsiteY2" fmla="*/ 570445 h 1120000"/>
              <a:gd name="connsiteX3" fmla="*/ 2729234 w 3285143"/>
              <a:gd name="connsiteY3" fmla="*/ 292364 h 1120000"/>
              <a:gd name="connsiteX4" fmla="*/ 3241558 w 3285143"/>
              <a:gd name="connsiteY4" fmla="*/ 11657 h 1120000"/>
              <a:gd name="connsiteX5" fmla="*/ 3243525 w 3285143"/>
              <a:gd name="connsiteY5" fmla="*/ 27700 h 1120000"/>
              <a:gd name="connsiteX0" fmla="*/ 0 w 2969288"/>
              <a:gd name="connsiteY0" fmla="*/ 1074557 h 1074557"/>
              <a:gd name="connsiteX1" fmla="*/ 510355 w 2969288"/>
              <a:gd name="connsiteY1" fmla="*/ 928743 h 1074557"/>
              <a:gd name="connsiteX2" fmla="*/ 1582210 w 2969288"/>
              <a:gd name="connsiteY2" fmla="*/ 570445 h 1074557"/>
              <a:gd name="connsiteX3" fmla="*/ 2413379 w 2969288"/>
              <a:gd name="connsiteY3" fmla="*/ 292364 h 1074557"/>
              <a:gd name="connsiteX4" fmla="*/ 2925703 w 2969288"/>
              <a:gd name="connsiteY4" fmla="*/ 11657 h 1074557"/>
              <a:gd name="connsiteX5" fmla="*/ 2927670 w 2969288"/>
              <a:gd name="connsiteY5" fmla="*/ 27700 h 1074557"/>
              <a:gd name="connsiteX0" fmla="*/ 0 w 3411484"/>
              <a:gd name="connsiteY0" fmla="*/ 1142720 h 1142720"/>
              <a:gd name="connsiteX1" fmla="*/ 952551 w 3411484"/>
              <a:gd name="connsiteY1" fmla="*/ 928743 h 1142720"/>
              <a:gd name="connsiteX2" fmla="*/ 2024406 w 3411484"/>
              <a:gd name="connsiteY2" fmla="*/ 570445 h 1142720"/>
              <a:gd name="connsiteX3" fmla="*/ 2855575 w 3411484"/>
              <a:gd name="connsiteY3" fmla="*/ 292364 h 1142720"/>
              <a:gd name="connsiteX4" fmla="*/ 3367899 w 3411484"/>
              <a:gd name="connsiteY4" fmla="*/ 11657 h 1142720"/>
              <a:gd name="connsiteX5" fmla="*/ 3369866 w 3411484"/>
              <a:gd name="connsiteY5" fmla="*/ 27700 h 1142720"/>
              <a:gd name="connsiteX0" fmla="*/ 0 w 3411484"/>
              <a:gd name="connsiteY0" fmla="*/ 1142720 h 1142720"/>
              <a:gd name="connsiteX1" fmla="*/ 952551 w 3411484"/>
              <a:gd name="connsiteY1" fmla="*/ 928743 h 1142720"/>
              <a:gd name="connsiteX2" fmla="*/ 2024406 w 3411484"/>
              <a:gd name="connsiteY2" fmla="*/ 570445 h 1142720"/>
              <a:gd name="connsiteX3" fmla="*/ 2855575 w 3411484"/>
              <a:gd name="connsiteY3" fmla="*/ 292364 h 1142720"/>
              <a:gd name="connsiteX4" fmla="*/ 3367899 w 3411484"/>
              <a:gd name="connsiteY4" fmla="*/ 11657 h 1142720"/>
              <a:gd name="connsiteX5" fmla="*/ 3369866 w 3411484"/>
              <a:gd name="connsiteY5" fmla="*/ 27700 h 11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1484" h="1142720">
                <a:moveTo>
                  <a:pt x="0" y="1142720"/>
                </a:moveTo>
                <a:cubicBezTo>
                  <a:pt x="530428" y="1075846"/>
                  <a:pt x="615150" y="1024122"/>
                  <a:pt x="952551" y="928743"/>
                </a:cubicBezTo>
                <a:cubicBezTo>
                  <a:pt x="1289952" y="833364"/>
                  <a:pt x="1667121" y="689878"/>
                  <a:pt x="2024406" y="570445"/>
                </a:cubicBezTo>
                <a:cubicBezTo>
                  <a:pt x="2341577" y="464382"/>
                  <a:pt x="2631660" y="385495"/>
                  <a:pt x="2855575" y="292364"/>
                </a:cubicBezTo>
                <a:cubicBezTo>
                  <a:pt x="3079490" y="199233"/>
                  <a:pt x="3282184" y="55768"/>
                  <a:pt x="3367899" y="11657"/>
                </a:cubicBezTo>
                <a:cubicBezTo>
                  <a:pt x="3453614" y="-32454"/>
                  <a:pt x="3389925" y="65568"/>
                  <a:pt x="3369866" y="27700"/>
                </a:cubicBezTo>
              </a:path>
            </a:pathLst>
          </a:custGeom>
          <a:noFill/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9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58" y="0"/>
            <a:ext cx="6416842" cy="69393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22173"/>
            <a:ext cx="4774324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Objective analyses of </a:t>
            </a:r>
            <a:br>
              <a:rPr lang="en-US" dirty="0" smtClean="0"/>
            </a:br>
            <a:r>
              <a:rPr lang="en-US" dirty="0" smtClean="0"/>
              <a:t>ozone and wind near the surface: 18 June. Impact of lake breeze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198100" y="0"/>
            <a:ext cx="1993900" cy="849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6</a:t>
            </a:r>
            <a:r>
              <a:rPr lang="en-US" sz="2400" dirty="0" smtClean="0"/>
              <a:t>:00 PM MDT</a:t>
            </a:r>
          </a:p>
          <a:p>
            <a:pPr algn="r"/>
            <a:r>
              <a:rPr lang="en-US" sz="2400" dirty="0" smtClean="0"/>
              <a:t>18 June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4385" y="3631874"/>
            <a:ext cx="1017615" cy="324030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3076356"/>
            <a:ext cx="4774324" cy="4351338"/>
          </a:xfrm>
        </p:spPr>
        <p:txBody>
          <a:bodyPr/>
          <a:lstStyle/>
          <a:p>
            <a:r>
              <a:rPr lang="en-US" dirty="0" smtClean="0"/>
              <a:t>Case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8069180" y="3938035"/>
            <a:ext cx="2506102" cy="1869207"/>
          </a:xfrm>
          <a:custGeom>
            <a:avLst/>
            <a:gdLst>
              <a:gd name="connsiteX0" fmla="*/ 0 w 3120966"/>
              <a:gd name="connsiteY0" fmla="*/ 1546643 h 1546643"/>
              <a:gd name="connsiteX1" fmla="*/ 320842 w 3120966"/>
              <a:gd name="connsiteY1" fmla="*/ 969127 h 1546643"/>
              <a:gd name="connsiteX2" fmla="*/ 866274 w 3120966"/>
              <a:gd name="connsiteY2" fmla="*/ 519948 h 1546643"/>
              <a:gd name="connsiteX3" fmla="*/ 1844842 w 3120966"/>
              <a:gd name="connsiteY3" fmla="*/ 150980 h 1546643"/>
              <a:gd name="connsiteX4" fmla="*/ 2630905 w 3120966"/>
              <a:gd name="connsiteY4" fmla="*/ 6601 h 1546643"/>
              <a:gd name="connsiteX5" fmla="*/ 3096126 w 3120966"/>
              <a:gd name="connsiteY5" fmla="*/ 22643 h 1546643"/>
              <a:gd name="connsiteX6" fmla="*/ 3015916 w 3120966"/>
              <a:gd name="connsiteY6" fmla="*/ 6601 h 1546643"/>
              <a:gd name="connsiteX0" fmla="*/ 0 w 3120966"/>
              <a:gd name="connsiteY0" fmla="*/ 1546643 h 1546643"/>
              <a:gd name="connsiteX1" fmla="*/ 678811 w 3120966"/>
              <a:gd name="connsiteY1" fmla="*/ 923686 h 1546643"/>
              <a:gd name="connsiteX2" fmla="*/ 866274 w 3120966"/>
              <a:gd name="connsiteY2" fmla="*/ 519948 h 1546643"/>
              <a:gd name="connsiteX3" fmla="*/ 1844842 w 3120966"/>
              <a:gd name="connsiteY3" fmla="*/ 150980 h 1546643"/>
              <a:gd name="connsiteX4" fmla="*/ 2630905 w 3120966"/>
              <a:gd name="connsiteY4" fmla="*/ 6601 h 1546643"/>
              <a:gd name="connsiteX5" fmla="*/ 3096126 w 3120966"/>
              <a:gd name="connsiteY5" fmla="*/ 22643 h 1546643"/>
              <a:gd name="connsiteX6" fmla="*/ 3015916 w 3120966"/>
              <a:gd name="connsiteY6" fmla="*/ 6601 h 1546643"/>
              <a:gd name="connsiteX0" fmla="*/ 0 w 3120966"/>
              <a:gd name="connsiteY0" fmla="*/ 1546643 h 1546643"/>
              <a:gd name="connsiteX1" fmla="*/ 678811 w 3120966"/>
              <a:gd name="connsiteY1" fmla="*/ 923686 h 1546643"/>
              <a:gd name="connsiteX2" fmla="*/ 1561153 w 3120966"/>
              <a:gd name="connsiteY2" fmla="*/ 474505 h 1546643"/>
              <a:gd name="connsiteX3" fmla="*/ 1844842 w 3120966"/>
              <a:gd name="connsiteY3" fmla="*/ 150980 h 1546643"/>
              <a:gd name="connsiteX4" fmla="*/ 2630905 w 3120966"/>
              <a:gd name="connsiteY4" fmla="*/ 6601 h 1546643"/>
              <a:gd name="connsiteX5" fmla="*/ 3096126 w 3120966"/>
              <a:gd name="connsiteY5" fmla="*/ 22643 h 1546643"/>
              <a:gd name="connsiteX6" fmla="*/ 3015916 w 3120966"/>
              <a:gd name="connsiteY6" fmla="*/ 6601 h 1546643"/>
              <a:gd name="connsiteX0" fmla="*/ 0 w 3120966"/>
              <a:gd name="connsiteY0" fmla="*/ 1543691 h 1543691"/>
              <a:gd name="connsiteX1" fmla="*/ 678811 w 3120966"/>
              <a:gd name="connsiteY1" fmla="*/ 920734 h 1543691"/>
              <a:gd name="connsiteX2" fmla="*/ 1561153 w 3120966"/>
              <a:gd name="connsiteY2" fmla="*/ 471553 h 1543691"/>
              <a:gd name="connsiteX3" fmla="*/ 2350210 w 3120966"/>
              <a:gd name="connsiteY3" fmla="*/ 102587 h 1543691"/>
              <a:gd name="connsiteX4" fmla="*/ 2630905 w 3120966"/>
              <a:gd name="connsiteY4" fmla="*/ 3649 h 1543691"/>
              <a:gd name="connsiteX5" fmla="*/ 3096126 w 3120966"/>
              <a:gd name="connsiteY5" fmla="*/ 19691 h 1543691"/>
              <a:gd name="connsiteX6" fmla="*/ 3015916 w 3120966"/>
              <a:gd name="connsiteY6" fmla="*/ 3649 h 1543691"/>
              <a:gd name="connsiteX0" fmla="*/ 0 w 3099206"/>
              <a:gd name="connsiteY0" fmla="*/ 1540043 h 1540043"/>
              <a:gd name="connsiteX1" fmla="*/ 678811 w 3099206"/>
              <a:gd name="connsiteY1" fmla="*/ 917086 h 1540043"/>
              <a:gd name="connsiteX2" fmla="*/ 1561153 w 3099206"/>
              <a:gd name="connsiteY2" fmla="*/ 467905 h 1540043"/>
              <a:gd name="connsiteX3" fmla="*/ 2350210 w 3099206"/>
              <a:gd name="connsiteY3" fmla="*/ 98939 h 1540043"/>
              <a:gd name="connsiteX4" fmla="*/ 2946760 w 3099206"/>
              <a:gd name="connsiteY4" fmla="*/ 0 h 1540043"/>
              <a:gd name="connsiteX5" fmla="*/ 3096126 w 3099206"/>
              <a:gd name="connsiteY5" fmla="*/ 16043 h 1540043"/>
              <a:gd name="connsiteX6" fmla="*/ 3015916 w 3099206"/>
              <a:gd name="connsiteY6" fmla="*/ 1 h 1540043"/>
              <a:gd name="connsiteX0" fmla="*/ 0 w 3099206"/>
              <a:gd name="connsiteY0" fmla="*/ 1548912 h 1548912"/>
              <a:gd name="connsiteX1" fmla="*/ 678811 w 3099206"/>
              <a:gd name="connsiteY1" fmla="*/ 925955 h 1548912"/>
              <a:gd name="connsiteX2" fmla="*/ 1561153 w 3099206"/>
              <a:gd name="connsiteY2" fmla="*/ 476774 h 1548912"/>
              <a:gd name="connsiteX3" fmla="*/ 2350210 w 3099206"/>
              <a:gd name="connsiteY3" fmla="*/ 175970 h 1548912"/>
              <a:gd name="connsiteX4" fmla="*/ 2946760 w 3099206"/>
              <a:gd name="connsiteY4" fmla="*/ 8869 h 1548912"/>
              <a:gd name="connsiteX5" fmla="*/ 3096126 w 3099206"/>
              <a:gd name="connsiteY5" fmla="*/ 24912 h 1548912"/>
              <a:gd name="connsiteX6" fmla="*/ 3015916 w 3099206"/>
              <a:gd name="connsiteY6" fmla="*/ 8870 h 1548912"/>
              <a:gd name="connsiteX0" fmla="*/ 0 w 3225548"/>
              <a:gd name="connsiteY0" fmla="*/ 1185374 h 1185374"/>
              <a:gd name="connsiteX1" fmla="*/ 805153 w 3225548"/>
              <a:gd name="connsiteY1" fmla="*/ 925955 h 1185374"/>
              <a:gd name="connsiteX2" fmla="*/ 1687495 w 3225548"/>
              <a:gd name="connsiteY2" fmla="*/ 476774 h 1185374"/>
              <a:gd name="connsiteX3" fmla="*/ 2476552 w 3225548"/>
              <a:gd name="connsiteY3" fmla="*/ 175970 h 1185374"/>
              <a:gd name="connsiteX4" fmla="*/ 3073102 w 3225548"/>
              <a:gd name="connsiteY4" fmla="*/ 8869 h 1185374"/>
              <a:gd name="connsiteX5" fmla="*/ 3222468 w 3225548"/>
              <a:gd name="connsiteY5" fmla="*/ 24912 h 1185374"/>
              <a:gd name="connsiteX6" fmla="*/ 3142258 w 3225548"/>
              <a:gd name="connsiteY6" fmla="*/ 8870 h 1185374"/>
              <a:gd name="connsiteX0" fmla="*/ 0 w 3225548"/>
              <a:gd name="connsiteY0" fmla="*/ 1185374 h 1185374"/>
              <a:gd name="connsiteX1" fmla="*/ 805153 w 3225548"/>
              <a:gd name="connsiteY1" fmla="*/ 925955 h 1185374"/>
              <a:gd name="connsiteX2" fmla="*/ 1877008 w 3225548"/>
              <a:gd name="connsiteY2" fmla="*/ 567657 h 1185374"/>
              <a:gd name="connsiteX3" fmla="*/ 2476552 w 3225548"/>
              <a:gd name="connsiteY3" fmla="*/ 175970 h 1185374"/>
              <a:gd name="connsiteX4" fmla="*/ 3073102 w 3225548"/>
              <a:gd name="connsiteY4" fmla="*/ 8869 h 1185374"/>
              <a:gd name="connsiteX5" fmla="*/ 3222468 w 3225548"/>
              <a:gd name="connsiteY5" fmla="*/ 24912 h 1185374"/>
              <a:gd name="connsiteX6" fmla="*/ 3142258 w 3225548"/>
              <a:gd name="connsiteY6" fmla="*/ 8870 h 1185374"/>
              <a:gd name="connsiteX0" fmla="*/ 0 w 3225548"/>
              <a:gd name="connsiteY0" fmla="*/ 1185374 h 1185374"/>
              <a:gd name="connsiteX1" fmla="*/ 805153 w 3225548"/>
              <a:gd name="connsiteY1" fmla="*/ 925955 h 1185374"/>
              <a:gd name="connsiteX2" fmla="*/ 1877008 w 3225548"/>
              <a:gd name="connsiteY2" fmla="*/ 567657 h 1185374"/>
              <a:gd name="connsiteX3" fmla="*/ 2687121 w 3225548"/>
              <a:gd name="connsiteY3" fmla="*/ 175970 h 1185374"/>
              <a:gd name="connsiteX4" fmla="*/ 3073102 w 3225548"/>
              <a:gd name="connsiteY4" fmla="*/ 8869 h 1185374"/>
              <a:gd name="connsiteX5" fmla="*/ 3222468 w 3225548"/>
              <a:gd name="connsiteY5" fmla="*/ 24912 h 1185374"/>
              <a:gd name="connsiteX6" fmla="*/ 3142258 w 3225548"/>
              <a:gd name="connsiteY6" fmla="*/ 8870 h 1185374"/>
              <a:gd name="connsiteX0" fmla="*/ 0 w 3263801"/>
              <a:gd name="connsiteY0" fmla="*/ 1184652 h 1184652"/>
              <a:gd name="connsiteX1" fmla="*/ 805153 w 3263801"/>
              <a:gd name="connsiteY1" fmla="*/ 925233 h 1184652"/>
              <a:gd name="connsiteX2" fmla="*/ 1877008 w 3263801"/>
              <a:gd name="connsiteY2" fmla="*/ 566935 h 1184652"/>
              <a:gd name="connsiteX3" fmla="*/ 2687121 w 3263801"/>
              <a:gd name="connsiteY3" fmla="*/ 175248 h 1184652"/>
              <a:gd name="connsiteX4" fmla="*/ 3220501 w 3263801"/>
              <a:gd name="connsiteY4" fmla="*/ 8147 h 1184652"/>
              <a:gd name="connsiteX5" fmla="*/ 3222468 w 3263801"/>
              <a:gd name="connsiteY5" fmla="*/ 24190 h 1184652"/>
              <a:gd name="connsiteX6" fmla="*/ 3142258 w 3263801"/>
              <a:gd name="connsiteY6" fmla="*/ 8148 h 1184652"/>
              <a:gd name="connsiteX0" fmla="*/ 0 w 3265626"/>
              <a:gd name="connsiteY0" fmla="*/ 1290110 h 1290110"/>
              <a:gd name="connsiteX1" fmla="*/ 805153 w 3265626"/>
              <a:gd name="connsiteY1" fmla="*/ 1030691 h 1290110"/>
              <a:gd name="connsiteX2" fmla="*/ 1877008 w 3265626"/>
              <a:gd name="connsiteY2" fmla="*/ 672393 h 1290110"/>
              <a:gd name="connsiteX3" fmla="*/ 2687121 w 3265626"/>
              <a:gd name="connsiteY3" fmla="*/ 280706 h 1290110"/>
              <a:gd name="connsiteX4" fmla="*/ 3220501 w 3265626"/>
              <a:gd name="connsiteY4" fmla="*/ 113605 h 1290110"/>
              <a:gd name="connsiteX5" fmla="*/ 3222468 w 3265626"/>
              <a:gd name="connsiteY5" fmla="*/ 129648 h 1290110"/>
              <a:gd name="connsiteX6" fmla="*/ 3100144 w 3265626"/>
              <a:gd name="connsiteY6" fmla="*/ 0 h 1290110"/>
              <a:gd name="connsiteX0" fmla="*/ 0 w 3265625"/>
              <a:gd name="connsiteY0" fmla="*/ 1403716 h 1403716"/>
              <a:gd name="connsiteX1" fmla="*/ 805153 w 3265625"/>
              <a:gd name="connsiteY1" fmla="*/ 1144297 h 1403716"/>
              <a:gd name="connsiteX2" fmla="*/ 1877008 w 3265625"/>
              <a:gd name="connsiteY2" fmla="*/ 785999 h 1403716"/>
              <a:gd name="connsiteX3" fmla="*/ 2687121 w 3265625"/>
              <a:gd name="connsiteY3" fmla="*/ 394312 h 1403716"/>
              <a:gd name="connsiteX4" fmla="*/ 3220501 w 3265625"/>
              <a:gd name="connsiteY4" fmla="*/ 227211 h 1403716"/>
              <a:gd name="connsiteX5" fmla="*/ 3222468 w 3265625"/>
              <a:gd name="connsiteY5" fmla="*/ 243254 h 1403716"/>
              <a:gd name="connsiteX6" fmla="*/ 3100145 w 3265625"/>
              <a:gd name="connsiteY6" fmla="*/ 0 h 1403716"/>
              <a:gd name="connsiteX0" fmla="*/ 0 w 3265625"/>
              <a:gd name="connsiteY0" fmla="*/ 1181557 h 1181557"/>
              <a:gd name="connsiteX1" fmla="*/ 805153 w 3265625"/>
              <a:gd name="connsiteY1" fmla="*/ 922138 h 1181557"/>
              <a:gd name="connsiteX2" fmla="*/ 1877008 w 3265625"/>
              <a:gd name="connsiteY2" fmla="*/ 563840 h 1181557"/>
              <a:gd name="connsiteX3" fmla="*/ 2687121 w 3265625"/>
              <a:gd name="connsiteY3" fmla="*/ 172153 h 1181557"/>
              <a:gd name="connsiteX4" fmla="*/ 3220501 w 3265625"/>
              <a:gd name="connsiteY4" fmla="*/ 5052 h 1181557"/>
              <a:gd name="connsiteX5" fmla="*/ 3222468 w 3265625"/>
              <a:gd name="connsiteY5" fmla="*/ 21095 h 1181557"/>
              <a:gd name="connsiteX0" fmla="*/ 0 w 3264087"/>
              <a:gd name="connsiteY0" fmla="*/ 1188161 h 1188161"/>
              <a:gd name="connsiteX1" fmla="*/ 805153 w 3264087"/>
              <a:gd name="connsiteY1" fmla="*/ 928742 h 1188161"/>
              <a:gd name="connsiteX2" fmla="*/ 1877008 w 3264087"/>
              <a:gd name="connsiteY2" fmla="*/ 570444 h 1188161"/>
              <a:gd name="connsiteX3" fmla="*/ 2708177 w 3264087"/>
              <a:gd name="connsiteY3" fmla="*/ 292363 h 1188161"/>
              <a:gd name="connsiteX4" fmla="*/ 3220501 w 3264087"/>
              <a:gd name="connsiteY4" fmla="*/ 11656 h 1188161"/>
              <a:gd name="connsiteX5" fmla="*/ 3222468 w 3264087"/>
              <a:gd name="connsiteY5" fmla="*/ 27699 h 1188161"/>
              <a:gd name="connsiteX0" fmla="*/ 0 w 3285143"/>
              <a:gd name="connsiteY0" fmla="*/ 1119999 h 1120000"/>
              <a:gd name="connsiteX1" fmla="*/ 826210 w 3285143"/>
              <a:gd name="connsiteY1" fmla="*/ 928743 h 1120000"/>
              <a:gd name="connsiteX2" fmla="*/ 1898065 w 3285143"/>
              <a:gd name="connsiteY2" fmla="*/ 570445 h 1120000"/>
              <a:gd name="connsiteX3" fmla="*/ 2729234 w 3285143"/>
              <a:gd name="connsiteY3" fmla="*/ 292364 h 1120000"/>
              <a:gd name="connsiteX4" fmla="*/ 3241558 w 3285143"/>
              <a:gd name="connsiteY4" fmla="*/ 11657 h 1120000"/>
              <a:gd name="connsiteX5" fmla="*/ 3243525 w 3285143"/>
              <a:gd name="connsiteY5" fmla="*/ 27700 h 1120000"/>
              <a:gd name="connsiteX0" fmla="*/ 0 w 2969288"/>
              <a:gd name="connsiteY0" fmla="*/ 1074557 h 1074557"/>
              <a:gd name="connsiteX1" fmla="*/ 510355 w 2969288"/>
              <a:gd name="connsiteY1" fmla="*/ 928743 h 1074557"/>
              <a:gd name="connsiteX2" fmla="*/ 1582210 w 2969288"/>
              <a:gd name="connsiteY2" fmla="*/ 570445 h 1074557"/>
              <a:gd name="connsiteX3" fmla="*/ 2413379 w 2969288"/>
              <a:gd name="connsiteY3" fmla="*/ 292364 h 1074557"/>
              <a:gd name="connsiteX4" fmla="*/ 2925703 w 2969288"/>
              <a:gd name="connsiteY4" fmla="*/ 11657 h 1074557"/>
              <a:gd name="connsiteX5" fmla="*/ 2927670 w 2969288"/>
              <a:gd name="connsiteY5" fmla="*/ 27700 h 1074557"/>
              <a:gd name="connsiteX0" fmla="*/ 0 w 3411484"/>
              <a:gd name="connsiteY0" fmla="*/ 1142720 h 1142720"/>
              <a:gd name="connsiteX1" fmla="*/ 952551 w 3411484"/>
              <a:gd name="connsiteY1" fmla="*/ 928743 h 1142720"/>
              <a:gd name="connsiteX2" fmla="*/ 2024406 w 3411484"/>
              <a:gd name="connsiteY2" fmla="*/ 570445 h 1142720"/>
              <a:gd name="connsiteX3" fmla="*/ 2855575 w 3411484"/>
              <a:gd name="connsiteY3" fmla="*/ 292364 h 1142720"/>
              <a:gd name="connsiteX4" fmla="*/ 3367899 w 3411484"/>
              <a:gd name="connsiteY4" fmla="*/ 11657 h 1142720"/>
              <a:gd name="connsiteX5" fmla="*/ 3369866 w 3411484"/>
              <a:gd name="connsiteY5" fmla="*/ 27700 h 1142720"/>
              <a:gd name="connsiteX0" fmla="*/ 0 w 3411484"/>
              <a:gd name="connsiteY0" fmla="*/ 1142720 h 1142720"/>
              <a:gd name="connsiteX1" fmla="*/ 952551 w 3411484"/>
              <a:gd name="connsiteY1" fmla="*/ 928743 h 1142720"/>
              <a:gd name="connsiteX2" fmla="*/ 2024406 w 3411484"/>
              <a:gd name="connsiteY2" fmla="*/ 570445 h 1142720"/>
              <a:gd name="connsiteX3" fmla="*/ 2855575 w 3411484"/>
              <a:gd name="connsiteY3" fmla="*/ 292364 h 1142720"/>
              <a:gd name="connsiteX4" fmla="*/ 3367899 w 3411484"/>
              <a:gd name="connsiteY4" fmla="*/ 11657 h 1142720"/>
              <a:gd name="connsiteX5" fmla="*/ 3369866 w 3411484"/>
              <a:gd name="connsiteY5" fmla="*/ 27700 h 1142720"/>
              <a:gd name="connsiteX0" fmla="*/ 0 w 3411484"/>
              <a:gd name="connsiteY0" fmla="*/ 1142720 h 1142720"/>
              <a:gd name="connsiteX1" fmla="*/ 952551 w 3411484"/>
              <a:gd name="connsiteY1" fmla="*/ 928743 h 1142720"/>
              <a:gd name="connsiteX2" fmla="*/ 1705691 w 3411484"/>
              <a:gd name="connsiteY2" fmla="*/ 431766 h 1142720"/>
              <a:gd name="connsiteX3" fmla="*/ 2855575 w 3411484"/>
              <a:gd name="connsiteY3" fmla="*/ 292364 h 1142720"/>
              <a:gd name="connsiteX4" fmla="*/ 3367899 w 3411484"/>
              <a:gd name="connsiteY4" fmla="*/ 11657 h 1142720"/>
              <a:gd name="connsiteX5" fmla="*/ 3369866 w 3411484"/>
              <a:gd name="connsiteY5" fmla="*/ 27700 h 1142720"/>
              <a:gd name="connsiteX0" fmla="*/ 0 w 3419818"/>
              <a:gd name="connsiteY0" fmla="*/ 1134380 h 1134380"/>
              <a:gd name="connsiteX1" fmla="*/ 952551 w 3419818"/>
              <a:gd name="connsiteY1" fmla="*/ 920403 h 1134380"/>
              <a:gd name="connsiteX2" fmla="*/ 1705691 w 3419818"/>
              <a:gd name="connsiteY2" fmla="*/ 423426 h 1134380"/>
              <a:gd name="connsiteX3" fmla="*/ 2741749 w 3419818"/>
              <a:gd name="connsiteY3" fmla="*/ 135439 h 1134380"/>
              <a:gd name="connsiteX4" fmla="*/ 3367899 w 3419818"/>
              <a:gd name="connsiteY4" fmla="*/ 3317 h 1134380"/>
              <a:gd name="connsiteX5" fmla="*/ 3369866 w 3419818"/>
              <a:gd name="connsiteY5" fmla="*/ 19360 h 1134380"/>
              <a:gd name="connsiteX0" fmla="*/ 0 w 3419818"/>
              <a:gd name="connsiteY0" fmla="*/ 1134380 h 1134380"/>
              <a:gd name="connsiteX1" fmla="*/ 952551 w 3419818"/>
              <a:gd name="connsiteY1" fmla="*/ 920403 h 1134380"/>
              <a:gd name="connsiteX2" fmla="*/ 1682926 w 3419818"/>
              <a:gd name="connsiteY2" fmla="*/ 492765 h 1134380"/>
              <a:gd name="connsiteX3" fmla="*/ 2741749 w 3419818"/>
              <a:gd name="connsiteY3" fmla="*/ 135439 h 1134380"/>
              <a:gd name="connsiteX4" fmla="*/ 3367899 w 3419818"/>
              <a:gd name="connsiteY4" fmla="*/ 3317 h 1134380"/>
              <a:gd name="connsiteX5" fmla="*/ 3369866 w 3419818"/>
              <a:gd name="connsiteY5" fmla="*/ 19360 h 1134380"/>
              <a:gd name="connsiteX0" fmla="*/ 0 w 3556411"/>
              <a:gd name="connsiteY0" fmla="*/ 1154191 h 1154191"/>
              <a:gd name="connsiteX1" fmla="*/ 1089144 w 3556411"/>
              <a:gd name="connsiteY1" fmla="*/ 920403 h 1154191"/>
              <a:gd name="connsiteX2" fmla="*/ 1819519 w 3556411"/>
              <a:gd name="connsiteY2" fmla="*/ 492765 h 1154191"/>
              <a:gd name="connsiteX3" fmla="*/ 2878342 w 3556411"/>
              <a:gd name="connsiteY3" fmla="*/ 135439 h 1154191"/>
              <a:gd name="connsiteX4" fmla="*/ 3504492 w 3556411"/>
              <a:gd name="connsiteY4" fmla="*/ 3317 h 1154191"/>
              <a:gd name="connsiteX5" fmla="*/ 3506459 w 3556411"/>
              <a:gd name="connsiteY5" fmla="*/ 19360 h 115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6411" h="1154191">
                <a:moveTo>
                  <a:pt x="0" y="1154191"/>
                </a:moveTo>
                <a:cubicBezTo>
                  <a:pt x="530428" y="1087317"/>
                  <a:pt x="785891" y="1030641"/>
                  <a:pt x="1089144" y="920403"/>
                </a:cubicBezTo>
                <a:cubicBezTo>
                  <a:pt x="1392397" y="810165"/>
                  <a:pt x="1521319" y="623592"/>
                  <a:pt x="1819519" y="492765"/>
                </a:cubicBezTo>
                <a:cubicBezTo>
                  <a:pt x="2117719" y="361938"/>
                  <a:pt x="2597513" y="217014"/>
                  <a:pt x="2878342" y="135439"/>
                </a:cubicBezTo>
                <a:cubicBezTo>
                  <a:pt x="3159171" y="53864"/>
                  <a:pt x="3399806" y="22664"/>
                  <a:pt x="3504492" y="3317"/>
                </a:cubicBezTo>
                <a:cubicBezTo>
                  <a:pt x="3609178" y="-16030"/>
                  <a:pt x="3526518" y="57228"/>
                  <a:pt x="3506459" y="19360"/>
                </a:cubicBezTo>
              </a:path>
            </a:pathLst>
          </a:custGeom>
          <a:noFill/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1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83" y="0"/>
            <a:ext cx="6404817" cy="6880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22173"/>
            <a:ext cx="4774324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Objective analyses of </a:t>
            </a:r>
            <a:br>
              <a:rPr lang="en-US" dirty="0" smtClean="0"/>
            </a:br>
            <a:r>
              <a:rPr lang="en-US" dirty="0" smtClean="0"/>
              <a:t>ozone and wind near the surface: 18 June. Impact of lake breeze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198100" y="0"/>
            <a:ext cx="1993900" cy="849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7:00 PM MDT</a:t>
            </a:r>
          </a:p>
          <a:p>
            <a:pPr algn="r"/>
            <a:r>
              <a:rPr lang="en-US" sz="2400" dirty="0" smtClean="0"/>
              <a:t>18 June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4385" y="3631874"/>
            <a:ext cx="1017615" cy="324030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3076356"/>
            <a:ext cx="4774324" cy="4351338"/>
          </a:xfrm>
        </p:spPr>
        <p:txBody>
          <a:bodyPr/>
          <a:lstStyle/>
          <a:p>
            <a:r>
              <a:rPr lang="en-US" dirty="0" smtClean="0"/>
              <a:t>Case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8195748" y="4872873"/>
            <a:ext cx="2428138" cy="1597222"/>
          </a:xfrm>
          <a:custGeom>
            <a:avLst/>
            <a:gdLst>
              <a:gd name="connsiteX0" fmla="*/ 0 w 3120966"/>
              <a:gd name="connsiteY0" fmla="*/ 1546643 h 1546643"/>
              <a:gd name="connsiteX1" fmla="*/ 320842 w 3120966"/>
              <a:gd name="connsiteY1" fmla="*/ 969127 h 1546643"/>
              <a:gd name="connsiteX2" fmla="*/ 866274 w 3120966"/>
              <a:gd name="connsiteY2" fmla="*/ 519948 h 1546643"/>
              <a:gd name="connsiteX3" fmla="*/ 1844842 w 3120966"/>
              <a:gd name="connsiteY3" fmla="*/ 150980 h 1546643"/>
              <a:gd name="connsiteX4" fmla="*/ 2630905 w 3120966"/>
              <a:gd name="connsiteY4" fmla="*/ 6601 h 1546643"/>
              <a:gd name="connsiteX5" fmla="*/ 3096126 w 3120966"/>
              <a:gd name="connsiteY5" fmla="*/ 22643 h 1546643"/>
              <a:gd name="connsiteX6" fmla="*/ 3015916 w 3120966"/>
              <a:gd name="connsiteY6" fmla="*/ 6601 h 1546643"/>
              <a:gd name="connsiteX0" fmla="*/ 0 w 3120966"/>
              <a:gd name="connsiteY0" fmla="*/ 1546643 h 1546643"/>
              <a:gd name="connsiteX1" fmla="*/ 678811 w 3120966"/>
              <a:gd name="connsiteY1" fmla="*/ 923686 h 1546643"/>
              <a:gd name="connsiteX2" fmla="*/ 866274 w 3120966"/>
              <a:gd name="connsiteY2" fmla="*/ 519948 h 1546643"/>
              <a:gd name="connsiteX3" fmla="*/ 1844842 w 3120966"/>
              <a:gd name="connsiteY3" fmla="*/ 150980 h 1546643"/>
              <a:gd name="connsiteX4" fmla="*/ 2630905 w 3120966"/>
              <a:gd name="connsiteY4" fmla="*/ 6601 h 1546643"/>
              <a:gd name="connsiteX5" fmla="*/ 3096126 w 3120966"/>
              <a:gd name="connsiteY5" fmla="*/ 22643 h 1546643"/>
              <a:gd name="connsiteX6" fmla="*/ 3015916 w 3120966"/>
              <a:gd name="connsiteY6" fmla="*/ 6601 h 1546643"/>
              <a:gd name="connsiteX0" fmla="*/ 0 w 3120966"/>
              <a:gd name="connsiteY0" fmla="*/ 1546643 h 1546643"/>
              <a:gd name="connsiteX1" fmla="*/ 678811 w 3120966"/>
              <a:gd name="connsiteY1" fmla="*/ 923686 h 1546643"/>
              <a:gd name="connsiteX2" fmla="*/ 1561153 w 3120966"/>
              <a:gd name="connsiteY2" fmla="*/ 474505 h 1546643"/>
              <a:gd name="connsiteX3" fmla="*/ 1844842 w 3120966"/>
              <a:gd name="connsiteY3" fmla="*/ 150980 h 1546643"/>
              <a:gd name="connsiteX4" fmla="*/ 2630905 w 3120966"/>
              <a:gd name="connsiteY4" fmla="*/ 6601 h 1546643"/>
              <a:gd name="connsiteX5" fmla="*/ 3096126 w 3120966"/>
              <a:gd name="connsiteY5" fmla="*/ 22643 h 1546643"/>
              <a:gd name="connsiteX6" fmla="*/ 3015916 w 3120966"/>
              <a:gd name="connsiteY6" fmla="*/ 6601 h 1546643"/>
              <a:gd name="connsiteX0" fmla="*/ 0 w 3120966"/>
              <a:gd name="connsiteY0" fmla="*/ 1543691 h 1543691"/>
              <a:gd name="connsiteX1" fmla="*/ 678811 w 3120966"/>
              <a:gd name="connsiteY1" fmla="*/ 920734 h 1543691"/>
              <a:gd name="connsiteX2" fmla="*/ 1561153 w 3120966"/>
              <a:gd name="connsiteY2" fmla="*/ 471553 h 1543691"/>
              <a:gd name="connsiteX3" fmla="*/ 2350210 w 3120966"/>
              <a:gd name="connsiteY3" fmla="*/ 102587 h 1543691"/>
              <a:gd name="connsiteX4" fmla="*/ 2630905 w 3120966"/>
              <a:gd name="connsiteY4" fmla="*/ 3649 h 1543691"/>
              <a:gd name="connsiteX5" fmla="*/ 3096126 w 3120966"/>
              <a:gd name="connsiteY5" fmla="*/ 19691 h 1543691"/>
              <a:gd name="connsiteX6" fmla="*/ 3015916 w 3120966"/>
              <a:gd name="connsiteY6" fmla="*/ 3649 h 1543691"/>
              <a:gd name="connsiteX0" fmla="*/ 0 w 3099206"/>
              <a:gd name="connsiteY0" fmla="*/ 1540043 h 1540043"/>
              <a:gd name="connsiteX1" fmla="*/ 678811 w 3099206"/>
              <a:gd name="connsiteY1" fmla="*/ 917086 h 1540043"/>
              <a:gd name="connsiteX2" fmla="*/ 1561153 w 3099206"/>
              <a:gd name="connsiteY2" fmla="*/ 467905 h 1540043"/>
              <a:gd name="connsiteX3" fmla="*/ 2350210 w 3099206"/>
              <a:gd name="connsiteY3" fmla="*/ 98939 h 1540043"/>
              <a:gd name="connsiteX4" fmla="*/ 2946760 w 3099206"/>
              <a:gd name="connsiteY4" fmla="*/ 0 h 1540043"/>
              <a:gd name="connsiteX5" fmla="*/ 3096126 w 3099206"/>
              <a:gd name="connsiteY5" fmla="*/ 16043 h 1540043"/>
              <a:gd name="connsiteX6" fmla="*/ 3015916 w 3099206"/>
              <a:gd name="connsiteY6" fmla="*/ 1 h 1540043"/>
              <a:gd name="connsiteX0" fmla="*/ 0 w 3099206"/>
              <a:gd name="connsiteY0" fmla="*/ 1548912 h 1548912"/>
              <a:gd name="connsiteX1" fmla="*/ 678811 w 3099206"/>
              <a:gd name="connsiteY1" fmla="*/ 925955 h 1548912"/>
              <a:gd name="connsiteX2" fmla="*/ 1561153 w 3099206"/>
              <a:gd name="connsiteY2" fmla="*/ 476774 h 1548912"/>
              <a:gd name="connsiteX3" fmla="*/ 2350210 w 3099206"/>
              <a:gd name="connsiteY3" fmla="*/ 175970 h 1548912"/>
              <a:gd name="connsiteX4" fmla="*/ 2946760 w 3099206"/>
              <a:gd name="connsiteY4" fmla="*/ 8869 h 1548912"/>
              <a:gd name="connsiteX5" fmla="*/ 3096126 w 3099206"/>
              <a:gd name="connsiteY5" fmla="*/ 24912 h 1548912"/>
              <a:gd name="connsiteX6" fmla="*/ 3015916 w 3099206"/>
              <a:gd name="connsiteY6" fmla="*/ 8870 h 1548912"/>
              <a:gd name="connsiteX0" fmla="*/ 0 w 3225548"/>
              <a:gd name="connsiteY0" fmla="*/ 1185374 h 1185374"/>
              <a:gd name="connsiteX1" fmla="*/ 805153 w 3225548"/>
              <a:gd name="connsiteY1" fmla="*/ 925955 h 1185374"/>
              <a:gd name="connsiteX2" fmla="*/ 1687495 w 3225548"/>
              <a:gd name="connsiteY2" fmla="*/ 476774 h 1185374"/>
              <a:gd name="connsiteX3" fmla="*/ 2476552 w 3225548"/>
              <a:gd name="connsiteY3" fmla="*/ 175970 h 1185374"/>
              <a:gd name="connsiteX4" fmla="*/ 3073102 w 3225548"/>
              <a:gd name="connsiteY4" fmla="*/ 8869 h 1185374"/>
              <a:gd name="connsiteX5" fmla="*/ 3222468 w 3225548"/>
              <a:gd name="connsiteY5" fmla="*/ 24912 h 1185374"/>
              <a:gd name="connsiteX6" fmla="*/ 3142258 w 3225548"/>
              <a:gd name="connsiteY6" fmla="*/ 8870 h 1185374"/>
              <a:gd name="connsiteX0" fmla="*/ 0 w 3225548"/>
              <a:gd name="connsiteY0" fmla="*/ 1185374 h 1185374"/>
              <a:gd name="connsiteX1" fmla="*/ 805153 w 3225548"/>
              <a:gd name="connsiteY1" fmla="*/ 925955 h 1185374"/>
              <a:gd name="connsiteX2" fmla="*/ 1877008 w 3225548"/>
              <a:gd name="connsiteY2" fmla="*/ 567657 h 1185374"/>
              <a:gd name="connsiteX3" fmla="*/ 2476552 w 3225548"/>
              <a:gd name="connsiteY3" fmla="*/ 175970 h 1185374"/>
              <a:gd name="connsiteX4" fmla="*/ 3073102 w 3225548"/>
              <a:gd name="connsiteY4" fmla="*/ 8869 h 1185374"/>
              <a:gd name="connsiteX5" fmla="*/ 3222468 w 3225548"/>
              <a:gd name="connsiteY5" fmla="*/ 24912 h 1185374"/>
              <a:gd name="connsiteX6" fmla="*/ 3142258 w 3225548"/>
              <a:gd name="connsiteY6" fmla="*/ 8870 h 1185374"/>
              <a:gd name="connsiteX0" fmla="*/ 0 w 3225548"/>
              <a:gd name="connsiteY0" fmla="*/ 1185374 h 1185374"/>
              <a:gd name="connsiteX1" fmla="*/ 805153 w 3225548"/>
              <a:gd name="connsiteY1" fmla="*/ 925955 h 1185374"/>
              <a:gd name="connsiteX2" fmla="*/ 1877008 w 3225548"/>
              <a:gd name="connsiteY2" fmla="*/ 567657 h 1185374"/>
              <a:gd name="connsiteX3" fmla="*/ 2687121 w 3225548"/>
              <a:gd name="connsiteY3" fmla="*/ 175970 h 1185374"/>
              <a:gd name="connsiteX4" fmla="*/ 3073102 w 3225548"/>
              <a:gd name="connsiteY4" fmla="*/ 8869 h 1185374"/>
              <a:gd name="connsiteX5" fmla="*/ 3222468 w 3225548"/>
              <a:gd name="connsiteY5" fmla="*/ 24912 h 1185374"/>
              <a:gd name="connsiteX6" fmla="*/ 3142258 w 3225548"/>
              <a:gd name="connsiteY6" fmla="*/ 8870 h 1185374"/>
              <a:gd name="connsiteX0" fmla="*/ 0 w 3263801"/>
              <a:gd name="connsiteY0" fmla="*/ 1184652 h 1184652"/>
              <a:gd name="connsiteX1" fmla="*/ 805153 w 3263801"/>
              <a:gd name="connsiteY1" fmla="*/ 925233 h 1184652"/>
              <a:gd name="connsiteX2" fmla="*/ 1877008 w 3263801"/>
              <a:gd name="connsiteY2" fmla="*/ 566935 h 1184652"/>
              <a:gd name="connsiteX3" fmla="*/ 2687121 w 3263801"/>
              <a:gd name="connsiteY3" fmla="*/ 175248 h 1184652"/>
              <a:gd name="connsiteX4" fmla="*/ 3220501 w 3263801"/>
              <a:gd name="connsiteY4" fmla="*/ 8147 h 1184652"/>
              <a:gd name="connsiteX5" fmla="*/ 3222468 w 3263801"/>
              <a:gd name="connsiteY5" fmla="*/ 24190 h 1184652"/>
              <a:gd name="connsiteX6" fmla="*/ 3142258 w 3263801"/>
              <a:gd name="connsiteY6" fmla="*/ 8148 h 1184652"/>
              <a:gd name="connsiteX0" fmla="*/ 0 w 3265626"/>
              <a:gd name="connsiteY0" fmla="*/ 1290110 h 1290110"/>
              <a:gd name="connsiteX1" fmla="*/ 805153 w 3265626"/>
              <a:gd name="connsiteY1" fmla="*/ 1030691 h 1290110"/>
              <a:gd name="connsiteX2" fmla="*/ 1877008 w 3265626"/>
              <a:gd name="connsiteY2" fmla="*/ 672393 h 1290110"/>
              <a:gd name="connsiteX3" fmla="*/ 2687121 w 3265626"/>
              <a:gd name="connsiteY3" fmla="*/ 280706 h 1290110"/>
              <a:gd name="connsiteX4" fmla="*/ 3220501 w 3265626"/>
              <a:gd name="connsiteY4" fmla="*/ 113605 h 1290110"/>
              <a:gd name="connsiteX5" fmla="*/ 3222468 w 3265626"/>
              <a:gd name="connsiteY5" fmla="*/ 129648 h 1290110"/>
              <a:gd name="connsiteX6" fmla="*/ 3100144 w 3265626"/>
              <a:gd name="connsiteY6" fmla="*/ 0 h 1290110"/>
              <a:gd name="connsiteX0" fmla="*/ 0 w 3265625"/>
              <a:gd name="connsiteY0" fmla="*/ 1403716 h 1403716"/>
              <a:gd name="connsiteX1" fmla="*/ 805153 w 3265625"/>
              <a:gd name="connsiteY1" fmla="*/ 1144297 h 1403716"/>
              <a:gd name="connsiteX2" fmla="*/ 1877008 w 3265625"/>
              <a:gd name="connsiteY2" fmla="*/ 785999 h 1403716"/>
              <a:gd name="connsiteX3" fmla="*/ 2687121 w 3265625"/>
              <a:gd name="connsiteY3" fmla="*/ 394312 h 1403716"/>
              <a:gd name="connsiteX4" fmla="*/ 3220501 w 3265625"/>
              <a:gd name="connsiteY4" fmla="*/ 227211 h 1403716"/>
              <a:gd name="connsiteX5" fmla="*/ 3222468 w 3265625"/>
              <a:gd name="connsiteY5" fmla="*/ 243254 h 1403716"/>
              <a:gd name="connsiteX6" fmla="*/ 3100145 w 3265625"/>
              <a:gd name="connsiteY6" fmla="*/ 0 h 1403716"/>
              <a:gd name="connsiteX0" fmla="*/ 0 w 3265625"/>
              <a:gd name="connsiteY0" fmla="*/ 1181557 h 1181557"/>
              <a:gd name="connsiteX1" fmla="*/ 805153 w 3265625"/>
              <a:gd name="connsiteY1" fmla="*/ 922138 h 1181557"/>
              <a:gd name="connsiteX2" fmla="*/ 1877008 w 3265625"/>
              <a:gd name="connsiteY2" fmla="*/ 563840 h 1181557"/>
              <a:gd name="connsiteX3" fmla="*/ 2687121 w 3265625"/>
              <a:gd name="connsiteY3" fmla="*/ 172153 h 1181557"/>
              <a:gd name="connsiteX4" fmla="*/ 3220501 w 3265625"/>
              <a:gd name="connsiteY4" fmla="*/ 5052 h 1181557"/>
              <a:gd name="connsiteX5" fmla="*/ 3222468 w 3265625"/>
              <a:gd name="connsiteY5" fmla="*/ 21095 h 1181557"/>
              <a:gd name="connsiteX0" fmla="*/ 0 w 3264087"/>
              <a:gd name="connsiteY0" fmla="*/ 1188161 h 1188161"/>
              <a:gd name="connsiteX1" fmla="*/ 805153 w 3264087"/>
              <a:gd name="connsiteY1" fmla="*/ 928742 h 1188161"/>
              <a:gd name="connsiteX2" fmla="*/ 1877008 w 3264087"/>
              <a:gd name="connsiteY2" fmla="*/ 570444 h 1188161"/>
              <a:gd name="connsiteX3" fmla="*/ 2708177 w 3264087"/>
              <a:gd name="connsiteY3" fmla="*/ 292363 h 1188161"/>
              <a:gd name="connsiteX4" fmla="*/ 3220501 w 3264087"/>
              <a:gd name="connsiteY4" fmla="*/ 11656 h 1188161"/>
              <a:gd name="connsiteX5" fmla="*/ 3222468 w 3264087"/>
              <a:gd name="connsiteY5" fmla="*/ 27699 h 1188161"/>
              <a:gd name="connsiteX0" fmla="*/ 0 w 3285143"/>
              <a:gd name="connsiteY0" fmla="*/ 1119999 h 1120000"/>
              <a:gd name="connsiteX1" fmla="*/ 826210 w 3285143"/>
              <a:gd name="connsiteY1" fmla="*/ 928743 h 1120000"/>
              <a:gd name="connsiteX2" fmla="*/ 1898065 w 3285143"/>
              <a:gd name="connsiteY2" fmla="*/ 570445 h 1120000"/>
              <a:gd name="connsiteX3" fmla="*/ 2729234 w 3285143"/>
              <a:gd name="connsiteY3" fmla="*/ 292364 h 1120000"/>
              <a:gd name="connsiteX4" fmla="*/ 3241558 w 3285143"/>
              <a:gd name="connsiteY4" fmla="*/ 11657 h 1120000"/>
              <a:gd name="connsiteX5" fmla="*/ 3243525 w 3285143"/>
              <a:gd name="connsiteY5" fmla="*/ 27700 h 1120000"/>
              <a:gd name="connsiteX0" fmla="*/ 0 w 2969288"/>
              <a:gd name="connsiteY0" fmla="*/ 1074557 h 1074557"/>
              <a:gd name="connsiteX1" fmla="*/ 510355 w 2969288"/>
              <a:gd name="connsiteY1" fmla="*/ 928743 h 1074557"/>
              <a:gd name="connsiteX2" fmla="*/ 1582210 w 2969288"/>
              <a:gd name="connsiteY2" fmla="*/ 570445 h 1074557"/>
              <a:gd name="connsiteX3" fmla="*/ 2413379 w 2969288"/>
              <a:gd name="connsiteY3" fmla="*/ 292364 h 1074557"/>
              <a:gd name="connsiteX4" fmla="*/ 2925703 w 2969288"/>
              <a:gd name="connsiteY4" fmla="*/ 11657 h 1074557"/>
              <a:gd name="connsiteX5" fmla="*/ 2927670 w 2969288"/>
              <a:gd name="connsiteY5" fmla="*/ 27700 h 1074557"/>
              <a:gd name="connsiteX0" fmla="*/ 0 w 3411484"/>
              <a:gd name="connsiteY0" fmla="*/ 1142720 h 1142720"/>
              <a:gd name="connsiteX1" fmla="*/ 952551 w 3411484"/>
              <a:gd name="connsiteY1" fmla="*/ 928743 h 1142720"/>
              <a:gd name="connsiteX2" fmla="*/ 2024406 w 3411484"/>
              <a:gd name="connsiteY2" fmla="*/ 570445 h 1142720"/>
              <a:gd name="connsiteX3" fmla="*/ 2855575 w 3411484"/>
              <a:gd name="connsiteY3" fmla="*/ 292364 h 1142720"/>
              <a:gd name="connsiteX4" fmla="*/ 3367899 w 3411484"/>
              <a:gd name="connsiteY4" fmla="*/ 11657 h 1142720"/>
              <a:gd name="connsiteX5" fmla="*/ 3369866 w 3411484"/>
              <a:gd name="connsiteY5" fmla="*/ 27700 h 1142720"/>
              <a:gd name="connsiteX0" fmla="*/ 0 w 3411484"/>
              <a:gd name="connsiteY0" fmla="*/ 1142720 h 1142720"/>
              <a:gd name="connsiteX1" fmla="*/ 952551 w 3411484"/>
              <a:gd name="connsiteY1" fmla="*/ 928743 h 1142720"/>
              <a:gd name="connsiteX2" fmla="*/ 2024406 w 3411484"/>
              <a:gd name="connsiteY2" fmla="*/ 570445 h 1142720"/>
              <a:gd name="connsiteX3" fmla="*/ 2855575 w 3411484"/>
              <a:gd name="connsiteY3" fmla="*/ 292364 h 1142720"/>
              <a:gd name="connsiteX4" fmla="*/ 3367899 w 3411484"/>
              <a:gd name="connsiteY4" fmla="*/ 11657 h 1142720"/>
              <a:gd name="connsiteX5" fmla="*/ 3369866 w 3411484"/>
              <a:gd name="connsiteY5" fmla="*/ 27700 h 1142720"/>
              <a:gd name="connsiteX0" fmla="*/ 0 w 3411484"/>
              <a:gd name="connsiteY0" fmla="*/ 1142720 h 1142720"/>
              <a:gd name="connsiteX1" fmla="*/ 952551 w 3411484"/>
              <a:gd name="connsiteY1" fmla="*/ 928743 h 1142720"/>
              <a:gd name="connsiteX2" fmla="*/ 1705691 w 3411484"/>
              <a:gd name="connsiteY2" fmla="*/ 431766 h 1142720"/>
              <a:gd name="connsiteX3" fmla="*/ 2855575 w 3411484"/>
              <a:gd name="connsiteY3" fmla="*/ 292364 h 1142720"/>
              <a:gd name="connsiteX4" fmla="*/ 3367899 w 3411484"/>
              <a:gd name="connsiteY4" fmla="*/ 11657 h 1142720"/>
              <a:gd name="connsiteX5" fmla="*/ 3369866 w 3411484"/>
              <a:gd name="connsiteY5" fmla="*/ 27700 h 1142720"/>
              <a:gd name="connsiteX0" fmla="*/ 0 w 3419818"/>
              <a:gd name="connsiteY0" fmla="*/ 1134380 h 1134380"/>
              <a:gd name="connsiteX1" fmla="*/ 952551 w 3419818"/>
              <a:gd name="connsiteY1" fmla="*/ 920403 h 1134380"/>
              <a:gd name="connsiteX2" fmla="*/ 1705691 w 3419818"/>
              <a:gd name="connsiteY2" fmla="*/ 423426 h 1134380"/>
              <a:gd name="connsiteX3" fmla="*/ 2741749 w 3419818"/>
              <a:gd name="connsiteY3" fmla="*/ 135439 h 1134380"/>
              <a:gd name="connsiteX4" fmla="*/ 3367899 w 3419818"/>
              <a:gd name="connsiteY4" fmla="*/ 3317 h 1134380"/>
              <a:gd name="connsiteX5" fmla="*/ 3369866 w 3419818"/>
              <a:gd name="connsiteY5" fmla="*/ 19360 h 1134380"/>
              <a:gd name="connsiteX0" fmla="*/ 0 w 3419818"/>
              <a:gd name="connsiteY0" fmla="*/ 1134380 h 1134380"/>
              <a:gd name="connsiteX1" fmla="*/ 952551 w 3419818"/>
              <a:gd name="connsiteY1" fmla="*/ 920403 h 1134380"/>
              <a:gd name="connsiteX2" fmla="*/ 1682926 w 3419818"/>
              <a:gd name="connsiteY2" fmla="*/ 492765 h 1134380"/>
              <a:gd name="connsiteX3" fmla="*/ 2741749 w 3419818"/>
              <a:gd name="connsiteY3" fmla="*/ 135439 h 1134380"/>
              <a:gd name="connsiteX4" fmla="*/ 3367899 w 3419818"/>
              <a:gd name="connsiteY4" fmla="*/ 3317 h 1134380"/>
              <a:gd name="connsiteX5" fmla="*/ 3369866 w 3419818"/>
              <a:gd name="connsiteY5" fmla="*/ 19360 h 1134380"/>
              <a:gd name="connsiteX0" fmla="*/ 0 w 3556411"/>
              <a:gd name="connsiteY0" fmla="*/ 1154191 h 1154191"/>
              <a:gd name="connsiteX1" fmla="*/ 1089144 w 3556411"/>
              <a:gd name="connsiteY1" fmla="*/ 920403 h 1154191"/>
              <a:gd name="connsiteX2" fmla="*/ 1819519 w 3556411"/>
              <a:gd name="connsiteY2" fmla="*/ 492765 h 1154191"/>
              <a:gd name="connsiteX3" fmla="*/ 2878342 w 3556411"/>
              <a:gd name="connsiteY3" fmla="*/ 135439 h 1154191"/>
              <a:gd name="connsiteX4" fmla="*/ 3504492 w 3556411"/>
              <a:gd name="connsiteY4" fmla="*/ 3317 h 1154191"/>
              <a:gd name="connsiteX5" fmla="*/ 3506459 w 3556411"/>
              <a:gd name="connsiteY5" fmla="*/ 19360 h 1154191"/>
              <a:gd name="connsiteX0" fmla="*/ 0 w 3556411"/>
              <a:gd name="connsiteY0" fmla="*/ 1154191 h 1154191"/>
              <a:gd name="connsiteX1" fmla="*/ 1385093 w 3556411"/>
              <a:gd name="connsiteY1" fmla="*/ 999648 h 1154191"/>
              <a:gd name="connsiteX2" fmla="*/ 1819519 w 3556411"/>
              <a:gd name="connsiteY2" fmla="*/ 492765 h 1154191"/>
              <a:gd name="connsiteX3" fmla="*/ 2878342 w 3556411"/>
              <a:gd name="connsiteY3" fmla="*/ 135439 h 1154191"/>
              <a:gd name="connsiteX4" fmla="*/ 3504492 w 3556411"/>
              <a:gd name="connsiteY4" fmla="*/ 3317 h 1154191"/>
              <a:gd name="connsiteX5" fmla="*/ 3506459 w 3556411"/>
              <a:gd name="connsiteY5" fmla="*/ 19360 h 1154191"/>
              <a:gd name="connsiteX0" fmla="*/ 0 w 3556411"/>
              <a:gd name="connsiteY0" fmla="*/ 1154191 h 1154191"/>
              <a:gd name="connsiteX1" fmla="*/ 1385093 w 3556411"/>
              <a:gd name="connsiteY1" fmla="*/ 999648 h 1154191"/>
              <a:gd name="connsiteX2" fmla="*/ 2616306 w 3556411"/>
              <a:gd name="connsiteY2" fmla="*/ 661160 h 1154191"/>
              <a:gd name="connsiteX3" fmla="*/ 2878342 w 3556411"/>
              <a:gd name="connsiteY3" fmla="*/ 135439 h 1154191"/>
              <a:gd name="connsiteX4" fmla="*/ 3504492 w 3556411"/>
              <a:gd name="connsiteY4" fmla="*/ 3317 h 1154191"/>
              <a:gd name="connsiteX5" fmla="*/ 3506459 w 3556411"/>
              <a:gd name="connsiteY5" fmla="*/ 19360 h 1154191"/>
              <a:gd name="connsiteX0" fmla="*/ 0 w 3525350"/>
              <a:gd name="connsiteY0" fmla="*/ 1163779 h 1163779"/>
              <a:gd name="connsiteX1" fmla="*/ 1385093 w 3525350"/>
              <a:gd name="connsiteY1" fmla="*/ 1009236 h 1163779"/>
              <a:gd name="connsiteX2" fmla="*/ 2616306 w 3525350"/>
              <a:gd name="connsiteY2" fmla="*/ 670748 h 1163779"/>
              <a:gd name="connsiteX3" fmla="*/ 3310884 w 3525350"/>
              <a:gd name="connsiteY3" fmla="*/ 313423 h 1163779"/>
              <a:gd name="connsiteX4" fmla="*/ 3504492 w 3525350"/>
              <a:gd name="connsiteY4" fmla="*/ 12905 h 1163779"/>
              <a:gd name="connsiteX5" fmla="*/ 3506459 w 3525350"/>
              <a:gd name="connsiteY5" fmla="*/ 28948 h 1163779"/>
              <a:gd name="connsiteX0" fmla="*/ 0 w 3508569"/>
              <a:gd name="connsiteY0" fmla="*/ 1152480 h 1152480"/>
              <a:gd name="connsiteX1" fmla="*/ 1385093 w 3508569"/>
              <a:gd name="connsiteY1" fmla="*/ 997937 h 1152480"/>
              <a:gd name="connsiteX2" fmla="*/ 2616306 w 3508569"/>
              <a:gd name="connsiteY2" fmla="*/ 659449 h 1152480"/>
              <a:gd name="connsiteX3" fmla="*/ 3310884 w 3508569"/>
              <a:gd name="connsiteY3" fmla="*/ 302124 h 1152480"/>
              <a:gd name="connsiteX4" fmla="*/ 3504492 w 3508569"/>
              <a:gd name="connsiteY4" fmla="*/ 1606 h 1152480"/>
              <a:gd name="connsiteX5" fmla="*/ 3438163 w 3508569"/>
              <a:gd name="connsiteY5" fmla="*/ 166233 h 1152480"/>
              <a:gd name="connsiteX0" fmla="*/ 0 w 3445772"/>
              <a:gd name="connsiteY0" fmla="*/ 986247 h 986247"/>
              <a:gd name="connsiteX1" fmla="*/ 1385093 w 3445772"/>
              <a:gd name="connsiteY1" fmla="*/ 831704 h 986247"/>
              <a:gd name="connsiteX2" fmla="*/ 2616306 w 3445772"/>
              <a:gd name="connsiteY2" fmla="*/ 493216 h 986247"/>
              <a:gd name="connsiteX3" fmla="*/ 3310884 w 3445772"/>
              <a:gd name="connsiteY3" fmla="*/ 135891 h 986247"/>
              <a:gd name="connsiteX4" fmla="*/ 3413431 w 3445772"/>
              <a:gd name="connsiteY4" fmla="*/ 23580 h 986247"/>
              <a:gd name="connsiteX5" fmla="*/ 3438163 w 3445772"/>
              <a:gd name="connsiteY5" fmla="*/ 0 h 98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5772" h="986247">
                <a:moveTo>
                  <a:pt x="0" y="986247"/>
                </a:moveTo>
                <a:cubicBezTo>
                  <a:pt x="530428" y="919373"/>
                  <a:pt x="949042" y="913876"/>
                  <a:pt x="1385093" y="831704"/>
                </a:cubicBezTo>
                <a:cubicBezTo>
                  <a:pt x="1821144" y="749532"/>
                  <a:pt x="2295341" y="609185"/>
                  <a:pt x="2616306" y="493216"/>
                </a:cubicBezTo>
                <a:cubicBezTo>
                  <a:pt x="2937271" y="377247"/>
                  <a:pt x="3178030" y="214164"/>
                  <a:pt x="3310884" y="135891"/>
                </a:cubicBezTo>
                <a:cubicBezTo>
                  <a:pt x="3443738" y="57618"/>
                  <a:pt x="3392218" y="46229"/>
                  <a:pt x="3413431" y="23580"/>
                </a:cubicBezTo>
                <a:cubicBezTo>
                  <a:pt x="3434644" y="931"/>
                  <a:pt x="3458222" y="37868"/>
                  <a:pt x="3438163" y="0"/>
                </a:cubicBezTo>
              </a:path>
            </a:pathLst>
          </a:custGeom>
          <a:noFill/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1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067" y="191897"/>
            <a:ext cx="10329334" cy="1325563"/>
          </a:xfrm>
        </p:spPr>
        <p:txBody>
          <a:bodyPr>
            <a:normAutofit/>
          </a:bodyPr>
          <a:lstStyle/>
          <a:p>
            <a:r>
              <a:rPr lang="en-US" sz="5400" dirty="0" smtClean="0"/>
              <a:t>Cost-effective pilot field </a:t>
            </a:r>
            <a:r>
              <a:rPr lang="en-US" sz="5400" dirty="0"/>
              <a:t>s</a:t>
            </a:r>
            <a:r>
              <a:rPr lang="en-US" sz="5400" dirty="0" smtClean="0"/>
              <a:t>tudy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2332" y="1376797"/>
            <a:ext cx="9194804" cy="2361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 b="1" dirty="0">
                <a:latin typeface="Calibri" charset="0"/>
              </a:rPr>
              <a:t>Small budget</a:t>
            </a:r>
            <a:r>
              <a:rPr lang="en-US" sz="2500" dirty="0">
                <a:latin typeface="Calibri" charset="0"/>
              </a:rPr>
              <a:t> from </a:t>
            </a:r>
            <a:r>
              <a:rPr lang="en-US" sz="2500" dirty="0" smtClean="0">
                <a:latin typeface="Calibri" charset="0"/>
              </a:rPr>
              <a:t>Utah DAQ </a:t>
            </a:r>
            <a:r>
              <a:rPr lang="en-US" sz="2500" dirty="0" smtClean="0">
                <a:latin typeface="Calibri" charset="0"/>
              </a:rPr>
              <a:t> leveraged by </a:t>
            </a:r>
            <a:r>
              <a:rPr lang="en-US" sz="2500" dirty="0">
                <a:latin typeface="Calibri" charset="0"/>
              </a:rPr>
              <a:t>other </a:t>
            </a:r>
            <a:r>
              <a:rPr lang="en-US" sz="2500" dirty="0" smtClean="0">
                <a:latin typeface="Calibri" charset="0"/>
              </a:rPr>
              <a:t>funds </a:t>
            </a:r>
            <a:endParaRPr lang="en-US" sz="2500" dirty="0">
              <a:latin typeface="Calibri" charset="0"/>
            </a:endParaRPr>
          </a:p>
          <a:p>
            <a:r>
              <a:rPr lang="en-US" sz="2500" b="1" dirty="0">
                <a:latin typeface="Calibri" charset="0"/>
              </a:rPr>
              <a:t>Used existing infrastructure </a:t>
            </a:r>
            <a:r>
              <a:rPr lang="en-US" sz="2500" b="1" dirty="0" smtClean="0">
                <a:latin typeface="Calibri" charset="0"/>
              </a:rPr>
              <a:t>in our own backyard </a:t>
            </a:r>
            <a:r>
              <a:rPr lang="en-US" sz="2500" dirty="0" smtClean="0">
                <a:latin typeface="Calibri" charset="0"/>
              </a:rPr>
              <a:t>to </a:t>
            </a:r>
            <a:r>
              <a:rPr lang="en-US" sz="2500" dirty="0">
                <a:latin typeface="Calibri" charset="0"/>
              </a:rPr>
              <a:t>reduce </a:t>
            </a:r>
            <a:r>
              <a:rPr lang="en-US" sz="2500" dirty="0" smtClean="0">
                <a:latin typeface="Calibri" charset="0"/>
              </a:rPr>
              <a:t>costs</a:t>
            </a:r>
            <a:endParaRPr lang="en-US" sz="2500" b="1" dirty="0">
              <a:latin typeface="Calibri" charset="0"/>
            </a:endParaRPr>
          </a:p>
          <a:p>
            <a:r>
              <a:rPr lang="en-US" sz="2500" dirty="0" smtClean="0">
                <a:latin typeface="Calibri" charset="0"/>
              </a:rPr>
              <a:t>Real-time data collection and analysis</a:t>
            </a:r>
            <a:r>
              <a:rPr lang="en-US" sz="2500" b="1" dirty="0" smtClean="0">
                <a:latin typeface="Calibri" charset="0"/>
              </a:rPr>
              <a:t>: 1 June - 31 August 2015</a:t>
            </a:r>
          </a:p>
          <a:p>
            <a:r>
              <a:rPr lang="en-US" sz="2500" dirty="0" smtClean="0">
                <a:latin typeface="Calibri" charset="0"/>
              </a:rPr>
              <a:t>Summer study allowed for more graduate &amp; undergraduate student  participation</a:t>
            </a:r>
            <a:endParaRPr lang="en-US" sz="2500" dirty="0">
              <a:latin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79" b="8450"/>
          <a:stretch/>
        </p:blipFill>
        <p:spPr>
          <a:xfrm>
            <a:off x="0" y="3928532"/>
            <a:ext cx="12192000" cy="29425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21486" y="3951349"/>
            <a:ext cx="357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Great Salt Lake Causeway</a:t>
            </a:r>
            <a:endParaRPr lang="en-US" sz="2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4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Leveraging Existing Resources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615440" y="609600"/>
            <a:ext cx="89611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5791200" y="6553201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prstClr val="white"/>
                </a:solidFill>
                <a:latin typeface="Tw Cen MT" panose="020B0602020104020603" pitchFamily="34" charset="0"/>
              </a:rPr>
              <a:pPr algn="ctr"/>
              <a:t>5</a:t>
            </a:fld>
            <a:endParaRPr lang="en-US" b="1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917487"/>
              </p:ext>
            </p:extLst>
          </p:nvPr>
        </p:nvGraphicFramePr>
        <p:xfrm>
          <a:off x="1752600" y="1371600"/>
          <a:ext cx="8686800" cy="4754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43400"/>
                <a:gridCol w="4343400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w Cen MT" panose="020B0602020104020603" pitchFamily="34" charset="0"/>
                        </a:rPr>
                        <a:t>Instruments</a:t>
                      </a:r>
                      <a:endParaRPr lang="en-US" dirty="0"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w Cen MT" panose="020B0602020104020603" pitchFamily="34" charset="0"/>
                        </a:rPr>
                        <a:t>Resource</a:t>
                      </a:r>
                      <a:endParaRPr lang="en-US" dirty="0"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DAQ Fixed Site Ozone Monitors</a:t>
                      </a:r>
                      <a:endParaRPr lang="en-US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DAQ Ozone Monitors - part of regular monitoring network</a:t>
                      </a:r>
                      <a:endParaRPr lang="en-US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4419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Temporary Fixed Site Ozone Monitors</a:t>
                      </a:r>
                      <a:endParaRPr lang="en-US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DAQ and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UofU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temporary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deployments, some adjacent to existing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UofU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weather stations and available in real-time</a:t>
                      </a:r>
                      <a:endParaRPr lang="en-US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Weather Observations</a:t>
                      </a:r>
                      <a:endParaRPr lang="en-US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MesoWest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(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hlinkClick r:id="rId2"/>
                        </a:rPr>
                        <a:t>http://mesowest.utah.edu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)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MesoWest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API (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  <a:hlinkClick r:id="rId3"/>
                        </a:rPr>
                        <a:t>http://mesowest.org/api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Mobile Ozone Observations</a:t>
                      </a:r>
                      <a:endParaRPr lang="en-US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UTA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TRAX Light Rail Car (continuous)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KSL-TV “Chopper” 5 (often late afternoon)</a:t>
                      </a:r>
                    </a:p>
                    <a:p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UofU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Nerdmobile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(IOPs)</a:t>
                      </a:r>
                    </a:p>
                    <a:p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UofU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Additional Vehicles (IOPs)</a:t>
                      </a:r>
                      <a:endParaRPr lang="en-US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Boundary Layer Air Quality Observations</a:t>
                      </a:r>
                      <a:endParaRPr lang="en-US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USU UAV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WSU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Tethersonde</a:t>
                      </a:r>
                      <a:endParaRPr lang="en-US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Boundary Layer Remote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Sensing</a:t>
                      </a:r>
                      <a:endParaRPr lang="en-US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UofU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Sodars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,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Lidar, and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Ceilometers</a:t>
                      </a:r>
                      <a:endParaRPr lang="en-US" dirty="0" smtClean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25642" y="757535"/>
            <a:ext cx="11117180" cy="64633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PT Sans"/>
              </a:rPr>
              <a:t>Real-time </a:t>
            </a:r>
            <a:r>
              <a:rPr lang="en-US" b="1" dirty="0">
                <a:latin typeface="PT Sans"/>
              </a:rPr>
              <a:t>Ozone Measurements During the 2015 Great Salt Lake Summer Ozone </a:t>
            </a:r>
            <a:r>
              <a:rPr lang="en-US" b="1" dirty="0" smtClean="0">
                <a:latin typeface="PT Sans"/>
              </a:rPr>
              <a:t>Study</a:t>
            </a:r>
          </a:p>
          <a:p>
            <a:r>
              <a:rPr lang="en-US" b="1" dirty="0" smtClean="0">
                <a:latin typeface="PT Sans"/>
              </a:rPr>
              <a:t>Jacques et </a:t>
            </a:r>
            <a:r>
              <a:rPr lang="en-US" b="1" dirty="0">
                <a:latin typeface="PT Sans"/>
              </a:rPr>
              <a:t>al., Paper 7.2 18th Symposium on Meteorological Observation and </a:t>
            </a:r>
            <a:r>
              <a:rPr lang="en-US" b="1" dirty="0" smtClean="0">
                <a:latin typeface="PT Sans"/>
              </a:rPr>
              <a:t>Instrumentation</a:t>
            </a:r>
            <a:endParaRPr lang="en-US" b="1" dirty="0"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98116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344" y="1336"/>
            <a:ext cx="7971312" cy="6855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4" r="29627"/>
          <a:stretch/>
        </p:blipFill>
        <p:spPr>
          <a:xfrm>
            <a:off x="9706903" y="4439208"/>
            <a:ext cx="2301240" cy="209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856" y="4840670"/>
            <a:ext cx="2288035" cy="777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2602" y="332393"/>
            <a:ext cx="2111529" cy="2815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985045" y="100496"/>
            <a:ext cx="23012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DAQ Ozone Monitors</a:t>
            </a:r>
            <a:endParaRPr lang="en-US" sz="17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8766" y="100495"/>
            <a:ext cx="33171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Temporary  Ozone Monitors</a:t>
            </a:r>
            <a:endParaRPr lang="en-US" sz="17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1335" y="3455682"/>
            <a:ext cx="33171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MesoWest Sites</a:t>
            </a:r>
            <a:endParaRPr lang="en-US" sz="17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80462" y="3451276"/>
            <a:ext cx="37567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Sodars, Buoy, Lidar, </a:t>
            </a:r>
            <a:r>
              <a:rPr lang="en-US" sz="1700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Ceilometers,</a:t>
            </a:r>
            <a:endParaRPr lang="en-US" sz="1700" dirty="0" smtClean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1700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UAV, Balloon</a:t>
            </a:r>
            <a:endParaRPr lang="en-US" sz="17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7746" y="340194"/>
            <a:ext cx="23012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Fremont Island</a:t>
            </a:r>
            <a:endParaRPr lang="en-US" sz="17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06903" y="4439208"/>
            <a:ext cx="23012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Badger Island</a:t>
            </a:r>
            <a:endParaRPr lang="en-US" sz="17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r="12656"/>
          <a:stretch/>
        </p:blipFill>
        <p:spPr>
          <a:xfrm rot="5400000">
            <a:off x="-18496" y="543252"/>
            <a:ext cx="2873676" cy="2467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98035" y="340194"/>
            <a:ext cx="23012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Hawthorne</a:t>
            </a:r>
            <a:endParaRPr lang="en-US" sz="17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6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52122" y="2057400"/>
            <a:ext cx="2477091" cy="528638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8315325" y="1530122"/>
            <a:ext cx="1391578" cy="20995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7886288" y="5476020"/>
            <a:ext cx="1751458" cy="13169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273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\Pictures\2015\Misc\20151208_1207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284" y="2401395"/>
            <a:ext cx="4027238" cy="286344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Mobile Ozone Observations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1895" y="748606"/>
            <a:ext cx="109379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Continuous real-time monitoring via instrument 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deployed 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on Utah Transit Authority (UTA) TRAX Light Rail Car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Intermittent deployment of mobile 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units with real-time cellular communications deployed in vehicles and on KSL-TV “Chopper 5” helicopter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615440" y="609600"/>
            <a:ext cx="896112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5791200" y="6553201"/>
            <a:ext cx="609600" cy="168275"/>
          </a:xfrm>
        </p:spPr>
        <p:txBody>
          <a:bodyPr/>
          <a:lstStyle/>
          <a:p>
            <a:pPr algn="ctr"/>
            <a:fld id="{D2D281EF-6F3D-445C-9D20-D78CBC803F9E}" type="slidenum">
              <a:rPr lang="en-US" b="1" smtClean="0">
                <a:solidFill>
                  <a:prstClr val="white"/>
                </a:solidFill>
                <a:latin typeface="Tw Cen MT" panose="020B0602020104020603" pitchFamily="34" charset="0"/>
              </a:rPr>
              <a:pPr algn="ctr"/>
              <a:t>7</a:t>
            </a:fld>
            <a:endParaRPr lang="en-US" b="1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pic>
        <p:nvPicPr>
          <p:cNvPr id="17" name="Picture 4" descr="http://meso2.chpc.utah.edu/gslso3s/images/photos/IOP1/17_June_2015/KSL_Chopper/DSCN38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798" y="2401395"/>
            <a:ext cx="4122486" cy="314707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1950" y="4869736"/>
            <a:ext cx="3837862" cy="24384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3442" y="4869736"/>
            <a:ext cx="3248911" cy="2667001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39" y="2415267"/>
            <a:ext cx="3485859" cy="444273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926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52183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79425" y="0"/>
            <a:ext cx="36503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Mobile Observations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June-August </a:t>
            </a:r>
            <a:r>
              <a:rPr lang="en-US" sz="3200" dirty="0" smtClean="0">
                <a:solidFill>
                  <a:srgbClr val="FFFF00"/>
                </a:solidFill>
              </a:rPr>
              <a:t>2015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Repeated Routes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72275" y="5186363"/>
            <a:ext cx="1728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TRAX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Red Line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856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52183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B413E-8DA9-4CFB-BBA4-6517EDDCF893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718698" y="183435"/>
            <a:ext cx="33031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Chopper: </a:t>
            </a:r>
            <a:r>
              <a:rPr lang="en-US" sz="3200" dirty="0">
                <a:solidFill>
                  <a:srgbClr val="FFFF00"/>
                </a:solidFill>
              </a:rPr>
              <a:t>O</a:t>
            </a:r>
            <a:r>
              <a:rPr lang="en-US" sz="3200" dirty="0" smtClean="0">
                <a:solidFill>
                  <a:srgbClr val="FFFF00"/>
                </a:solidFill>
              </a:rPr>
              <a:t>pportunistic flights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June-August </a:t>
            </a:r>
            <a:r>
              <a:rPr lang="en-US" sz="3200" dirty="0" smtClean="0">
                <a:solidFill>
                  <a:srgbClr val="FFFF00"/>
                </a:solidFill>
              </a:rPr>
              <a:t>2015</a:t>
            </a:r>
          </a:p>
          <a:p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17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chnic">
  <a:themeElements>
    <a:clrScheme name="Custom 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FFFF00"/>
      </a:hlink>
      <a:folHlink>
        <a:srgbClr val="FFFF0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echnic">
  <a:themeElements>
    <a:clrScheme name="Custom 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FFFF00"/>
      </a:hlink>
      <a:folHlink>
        <a:srgbClr val="FFFF0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echnic">
  <a:themeElements>
    <a:clrScheme name="Custom 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FFFF00"/>
      </a:hlink>
      <a:folHlink>
        <a:srgbClr val="FFFF0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9522</TotalTime>
  <Words>1500</Words>
  <Application>Microsoft Office PowerPoint</Application>
  <PresentationFormat>Widescreen</PresentationFormat>
  <Paragraphs>324</Paragraphs>
  <Slides>32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Arial</vt:lpstr>
      <vt:lpstr>Calibri</vt:lpstr>
      <vt:lpstr>Calibri Light</vt:lpstr>
      <vt:lpstr>Courier New</vt:lpstr>
      <vt:lpstr>Franklin Gothic Book</vt:lpstr>
      <vt:lpstr>PT Sans</vt:lpstr>
      <vt:lpstr>Times New Roman</vt:lpstr>
      <vt:lpstr>Tw Cen MT</vt:lpstr>
      <vt:lpstr>Tw Cen MT Condensed</vt:lpstr>
      <vt:lpstr>Wingdings 2</vt:lpstr>
      <vt:lpstr>Office Theme</vt:lpstr>
      <vt:lpstr>1_Office Theme</vt:lpstr>
      <vt:lpstr>Technic</vt:lpstr>
      <vt:lpstr>1_Technic</vt:lpstr>
      <vt:lpstr>2_Technic</vt:lpstr>
      <vt:lpstr>PowerPoint Presentation</vt:lpstr>
      <vt:lpstr>Why is ozone a concern along Wasatch Front?</vt:lpstr>
      <vt:lpstr>Objectives of this pilot study…</vt:lpstr>
      <vt:lpstr>Cost-effective pilot field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In-Situ Observations at 5-min intervals</vt:lpstr>
      <vt:lpstr>Ozone Roses: 1 June - 31 August</vt:lpstr>
      <vt:lpstr>PowerPoint Presentation</vt:lpstr>
      <vt:lpstr>Intensive Observing Periods (IOPs) and Other Periods of Interest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Incompletely answered issues and questions</vt:lpstr>
      <vt:lpstr>Acknowledgements</vt:lpstr>
      <vt:lpstr>Objective analyses of  ozone and wind near the surface: 18 June. Impact of lake breeze</vt:lpstr>
      <vt:lpstr>Objective analyses of  ozone and wind near the surface: 18 June. Impact of lake breeze</vt:lpstr>
      <vt:lpstr>Objective analyses of  ozone and wind near the surface: 18 June. Impact of lake breeze</vt:lpstr>
      <vt:lpstr>Objective analyses of  ozone and wind near the surface: 18 June. Impact of lake breeze</vt:lpstr>
      <vt:lpstr>Objective analyses of  ozone and wind near the surface: 18 June. Impact of lake breeze</vt:lpstr>
      <vt:lpstr>Objective analyses of  ozone and wind near the surface: 18 June. Impact of lake breeze</vt:lpstr>
      <vt:lpstr>Objective analyses of  ozone and wind near the surface: 18 June. Impact of lake breeze</vt:lpstr>
      <vt:lpstr>Objective analyses of  ozone and wind near the surface: 18 June. Impact of lake breeze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GSLSO3S</dc:title>
  <dc:creator>Brian Kenneth Blaylock</dc:creator>
  <cp:lastModifiedBy>john horel</cp:lastModifiedBy>
  <cp:revision>291</cp:revision>
  <cp:lastPrinted>2015-09-08T21:35:47Z</cp:lastPrinted>
  <dcterms:created xsi:type="dcterms:W3CDTF">2015-08-25T16:24:00Z</dcterms:created>
  <dcterms:modified xsi:type="dcterms:W3CDTF">2015-12-19T18:05:35Z</dcterms:modified>
</cp:coreProperties>
</file>