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9.xml" ContentType="application/vnd.openxmlformats-officedocument.themeOverride+xml"/>
  <Override PartName="/ppt/notesSlides/notesSlide13.xml" ContentType="application/vnd.openxmlformats-officedocument.presentationml.notesSlide+xml"/>
  <Override PartName="/ppt/theme/themeOverride10.xml" ContentType="application/vnd.openxmlformats-officedocument.themeOverride+xml"/>
  <Override PartName="/ppt/notesSlides/notesSlide14.xml" ContentType="application/vnd.openxmlformats-officedocument.presentationml.notesSlide+xml"/>
  <Override PartName="/ppt/theme/themeOverride11.xml" ContentType="application/vnd.openxmlformats-officedocument.themeOverride+xml"/>
  <Override PartName="/ppt/notesSlides/notesSlide15.xml" ContentType="application/vnd.openxmlformats-officedocument.presentationml.notesSlide+xml"/>
  <Override PartName="/ppt/theme/themeOverride12.xml" ContentType="application/vnd.openxmlformats-officedocument.themeOverride+xml"/>
  <Override PartName="/ppt/notesSlides/notesSlide16.xml" ContentType="application/vnd.openxmlformats-officedocument.presentationml.notesSlide+xml"/>
  <Override PartName="/ppt/theme/themeOverride13.xml" ContentType="application/vnd.openxmlformats-officedocument.themeOverr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 id="2147483720" r:id="rId3"/>
  </p:sldMasterIdLst>
  <p:notesMasterIdLst>
    <p:notesMasterId r:id="rId34"/>
  </p:notesMasterIdLst>
  <p:handoutMasterIdLst>
    <p:handoutMasterId r:id="rId35"/>
  </p:handoutMasterIdLst>
  <p:sldIdLst>
    <p:sldId id="448" r:id="rId4"/>
    <p:sldId id="518" r:id="rId5"/>
    <p:sldId id="520" r:id="rId6"/>
    <p:sldId id="584" r:id="rId7"/>
    <p:sldId id="550" r:id="rId8"/>
    <p:sldId id="588" r:id="rId9"/>
    <p:sldId id="554" r:id="rId10"/>
    <p:sldId id="587" r:id="rId11"/>
    <p:sldId id="553" r:id="rId12"/>
    <p:sldId id="555" r:id="rId13"/>
    <p:sldId id="557" r:id="rId14"/>
    <p:sldId id="574" r:id="rId15"/>
    <p:sldId id="564" r:id="rId16"/>
    <p:sldId id="590" r:id="rId17"/>
    <p:sldId id="568" r:id="rId18"/>
    <p:sldId id="570" r:id="rId19"/>
    <p:sldId id="586" r:id="rId20"/>
    <p:sldId id="575" r:id="rId21"/>
    <p:sldId id="576" r:id="rId22"/>
    <p:sldId id="577" r:id="rId23"/>
    <p:sldId id="578" r:id="rId24"/>
    <p:sldId id="579" r:id="rId25"/>
    <p:sldId id="580" r:id="rId26"/>
    <p:sldId id="581" r:id="rId27"/>
    <p:sldId id="582" r:id="rId28"/>
    <p:sldId id="540" r:id="rId29"/>
    <p:sldId id="593" r:id="rId30"/>
    <p:sldId id="526" r:id="rId31"/>
    <p:sldId id="559" r:id="rId32"/>
    <p:sldId id="561"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Blaylock" initials="BB" lastIdx="1" clrIdx="0">
    <p:extLst/>
  </p:cmAuthor>
  <p:cmAuthor id="2" name="Ansley Long" initials="A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171"/>
    <a:srgbClr val="FFFFFF"/>
    <a:srgbClr val="5BC5B3"/>
    <a:srgbClr val="BCBCBC"/>
    <a:srgbClr val="1D0E17"/>
    <a:srgbClr val="180611"/>
    <a:srgbClr val="180711"/>
    <a:srgbClr val="DA0000"/>
    <a:srgbClr val="515020"/>
    <a:srgbClr val="C0C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07" autoAdjust="0"/>
  </p:normalViewPr>
  <p:slideViewPr>
    <p:cSldViewPr snapToGrid="0">
      <p:cViewPr varScale="1">
        <p:scale>
          <a:sx n="69" d="100"/>
          <a:sy n="69" d="100"/>
        </p:scale>
        <p:origin x="56" y="536"/>
      </p:cViewPr>
      <p:guideLst>
        <p:guide orient="horz" pos="2160"/>
        <p:guide pos="3840"/>
      </p:guideLst>
    </p:cSldViewPr>
  </p:slideViewPr>
  <p:outlineViewPr>
    <p:cViewPr>
      <p:scale>
        <a:sx n="33" d="100"/>
        <a:sy n="33" d="100"/>
      </p:scale>
      <p:origin x="0" y="-5540"/>
    </p:cViewPr>
  </p:outlineViewPr>
  <p:notesTextViewPr>
    <p:cViewPr>
      <p:scale>
        <a:sx n="150" d="100"/>
        <a:sy n="150" d="100"/>
      </p:scale>
      <p:origin x="0" y="0"/>
    </p:cViewPr>
  </p:notesTextViewPr>
  <p:sorterViewPr>
    <p:cViewPr varScale="1">
      <p:scale>
        <a:sx n="1" d="1"/>
        <a:sy n="1" d="1"/>
      </p:scale>
      <p:origin x="0" y="-92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448384B-6C11-4941-AE2E-FEE598F850F3}" type="datetimeFigureOut">
              <a:rPr lang="en-US" smtClean="0"/>
              <a:pPr/>
              <a:t>6/28/2016</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ACF9CCC0-A960-A644-A72A-69505413C1F6}" type="slidenum">
              <a:rPr lang="en-US" smtClean="0"/>
              <a:pPr/>
              <a:t>‹#›</a:t>
            </a:fld>
            <a:endParaRPr lang="en-US"/>
          </a:p>
        </p:txBody>
      </p:sp>
    </p:spTree>
    <p:extLst>
      <p:ext uri="{BB962C8B-B14F-4D97-AF65-F5344CB8AC3E}">
        <p14:creationId xmlns:p14="http://schemas.microsoft.com/office/powerpoint/2010/main" val="3221687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43494BF-A4F9-46F6-AC92-4FD0E06B1A43}" type="datetimeFigureOut">
              <a:rPr lang="en-US" smtClean="0"/>
              <a:pPr/>
              <a:t>6/28/2016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783981D-107E-49AB-AF74-4E1516556870}" type="slidenum">
              <a:rPr lang="en-US" smtClean="0"/>
              <a:pPr/>
              <a:t>‹#›</a:t>
            </a:fld>
            <a:endParaRPr lang="en-US"/>
          </a:p>
        </p:txBody>
      </p:sp>
    </p:spTree>
    <p:extLst>
      <p:ext uri="{BB962C8B-B14F-4D97-AF65-F5344CB8AC3E}">
        <p14:creationId xmlns:p14="http://schemas.microsoft.com/office/powerpoint/2010/main" val="136500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smtClean="0"/>
              <a:t>ABSTRACT</a:t>
            </a:r>
          </a:p>
          <a:p>
            <a:pPr rtl="0"/>
            <a:r>
              <a:rPr lang="en-US" sz="1200" dirty="0" smtClean="0"/>
              <a:t/>
            </a:r>
            <a:br>
              <a:rPr lang="en-US" sz="1200" dirty="0" smtClean="0"/>
            </a:br>
            <a:endParaRPr lang="en-US" sz="1200" dirty="0" smtClean="0"/>
          </a:p>
          <a:p>
            <a:pPr rtl="0"/>
            <a:r>
              <a:rPr lang="en-US" sz="1200" b="0" dirty="0" smtClean="0"/>
              <a:t>The Impact of the Great Salt Lake on Air Quality along the Wasatch Front</a:t>
            </a:r>
            <a:endParaRPr lang="en-US" sz="1200" dirty="0" smtClean="0"/>
          </a:p>
          <a:p>
            <a:pPr rtl="0"/>
            <a:r>
              <a:rPr lang="en-US" sz="1200" dirty="0" smtClean="0"/>
              <a:t/>
            </a:r>
            <a:br>
              <a:rPr lang="en-US" sz="1200" dirty="0" smtClean="0"/>
            </a:br>
            <a:endParaRPr lang="en-US" sz="1200" dirty="0" smtClean="0"/>
          </a:p>
          <a:p>
            <a:pPr rtl="0"/>
            <a:r>
              <a:rPr lang="en-US" sz="1200" dirty="0" smtClean="0"/>
              <a:t>The Great Salt Lake plays an important role in modulating pollutant concentrations along Utah's heavily urbanized Wasatch Front. Great Salt Lake breezes can transport either clean or polluted air into the Wasatch Front depending on the meteorological conditions.  In the summer of 2015, Researchers from the University of Utah, Utah State University, and Weber State University and the Utah Division of Air Quality examined the distribution of boundary-layer ozone in the vicinity of Utah's Great Salt Lake. The summertime study was the first to provide a detailed examination of the complex temporal and spatial variations in boundary-layer ozone in the region and the impacts of thermally-driven Great Salt Lake breezes on summertime pollution transport into the Salt Lake Valley. The data collected as part of this study is relevant to understanding the potential impact of the more stringent ozone standards proposed by the EPA throughout the western United States. An overview of pollutant transport into the Salt Lake Valley by Great Salt Lake breezes will be presented, with a focus on the findings from the 2015 summertime ozone study.</a:t>
            </a:r>
            <a:br>
              <a:rPr lang="en-US" sz="1200" dirty="0" smtClean="0"/>
            </a:br>
            <a:endParaRPr lang="en-US" sz="1200" dirty="0" smtClean="0"/>
          </a:p>
          <a:p>
            <a:pPr rtl="0"/>
            <a:r>
              <a:rPr lang="en-US" sz="1200" dirty="0" smtClean="0"/>
              <a:t/>
            </a:r>
            <a:br>
              <a:rPr lang="en-US" sz="1200" dirty="0" smtClean="0"/>
            </a:br>
            <a:endParaRPr lang="en-US" sz="1200" dirty="0" smtClean="0"/>
          </a:p>
          <a:p>
            <a:endParaRPr lang="en-US" baseline="0" dirty="0" smtClean="0"/>
          </a:p>
        </p:txBody>
      </p:sp>
      <p:sp>
        <p:nvSpPr>
          <p:cNvPr id="4" name="Slide Number Placeholder 3"/>
          <p:cNvSpPr>
            <a:spLocks noGrp="1"/>
          </p:cNvSpPr>
          <p:nvPr>
            <p:ph type="sldNum" sz="quarter" idx="10"/>
          </p:nvPr>
        </p:nvSpPr>
        <p:spPr/>
        <p:txBody>
          <a:bodyPr/>
          <a:lstStyle/>
          <a:p>
            <a:fld id="{9783981D-107E-49AB-AF74-4E151655687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674084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you follow</a:t>
            </a:r>
            <a:r>
              <a:rPr lang="en-US" baseline="0" dirty="0"/>
              <a:t> me, I’m going to turn the helicopter data sideways…</a:t>
            </a:r>
          </a:p>
          <a:p>
            <a:r>
              <a:rPr lang="en-US" baseline="0" dirty="0"/>
              <a:t>…and look at a time series of ozone during the flight.</a:t>
            </a:r>
          </a:p>
          <a:p>
            <a:endParaRPr lang="en-US" baseline="0" dirty="0"/>
          </a:p>
          <a:p>
            <a:r>
              <a:rPr lang="en-US" baseline="0" dirty="0"/>
              <a:t>Ozone is in purples, helicopter elevation is in teal.</a:t>
            </a:r>
          </a:p>
          <a:p>
            <a:endParaRPr lang="en-US" baseline="0" dirty="0"/>
          </a:p>
          <a:p>
            <a:r>
              <a:rPr lang="en-US" baseline="0" dirty="0"/>
              <a:t>At the south end of the valley, ozone hovers around 60 ppb. Which is consistent with the surface observation before the lake breeze passage.</a:t>
            </a:r>
          </a:p>
          <a:p>
            <a:r>
              <a:rPr lang="en-US" baseline="0" dirty="0"/>
              <a:t>As the helicopter flew north, it crossed the lake breeze front and ozone spiked to over 100 ppb. </a:t>
            </a:r>
          </a:p>
          <a:p>
            <a:r>
              <a:rPr lang="en-US" baseline="0" dirty="0"/>
              <a:t>We believe this is the lake breeze head where pollutants have been packed together by convergence.</a:t>
            </a:r>
          </a:p>
          <a:p>
            <a:r>
              <a:rPr lang="en-US" baseline="0" dirty="0"/>
              <a:t>Then as the helicopter continued north ozone stabilized at 80 ppb. </a:t>
            </a:r>
          </a:p>
          <a:p>
            <a:endParaRPr lang="en-US" baseline="0" dirty="0"/>
          </a:p>
          <a:p>
            <a:r>
              <a:rPr lang="en-US" baseline="0" dirty="0"/>
              <a:t>These helicopter observations and the surface ozone monitors showed that ozone within the lake breeze were 20 ppb higher than observed before the lake breeze passed.</a:t>
            </a:r>
            <a:endParaRPr lang="en-US" dirty="0"/>
          </a:p>
        </p:txBody>
      </p:sp>
      <p:sp>
        <p:nvSpPr>
          <p:cNvPr id="4" name="Slide Number Placeholder 3"/>
          <p:cNvSpPr>
            <a:spLocks noGrp="1"/>
          </p:cNvSpPr>
          <p:nvPr>
            <p:ph type="sldNum" sz="quarter" idx="10"/>
          </p:nvPr>
        </p:nvSpPr>
        <p:spPr/>
        <p:txBody>
          <a:bodyPr/>
          <a:lstStyle/>
          <a:p>
            <a:fld id="{80D3D3E3-610C-4553-BFA4-A2A3E6480ED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892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During last year’s summer filed study, we deployed all sorts of instrumentation to measure weather conditions and ozone concentrations.</a:t>
            </a:r>
          </a:p>
          <a:p>
            <a:pPr marL="228600" indent="-228600">
              <a:buAutoNum type="arabicParenR"/>
            </a:pPr>
            <a:r>
              <a:rPr lang="en-US" baseline="0" dirty="0"/>
              <a:t>Two dozen ozone monitors deployed by Utah’s DAQ, </a:t>
            </a:r>
          </a:p>
          <a:p>
            <a:pPr marL="228600" indent="-228600">
              <a:buAutoNum type="arabicParenR"/>
            </a:pPr>
            <a:r>
              <a:rPr lang="en-US" baseline="0" dirty="0"/>
              <a:t>Surface Observations through MesoWest</a:t>
            </a:r>
          </a:p>
          <a:p>
            <a:pPr marL="228600" indent="-228600">
              <a:buAutoNum type="arabicParenR"/>
            </a:pPr>
            <a:r>
              <a:rPr lang="en-US" baseline="0" dirty="0"/>
              <a:t>TDWR (specifically looking at radial velocities)</a:t>
            </a:r>
          </a:p>
          <a:p>
            <a:pPr marL="0" indent="0">
              <a:buNone/>
            </a:pPr>
            <a:endParaRPr lang="en-US" baseline="0" dirty="0"/>
          </a:p>
          <a:p>
            <a:pPr marL="0" indent="0">
              <a:buNone/>
            </a:pPr>
            <a:r>
              <a:rPr lang="en-US" baseline="0" dirty="0"/>
              <a:t>And two unique mobile ozone observation platforms</a:t>
            </a:r>
          </a:p>
          <a:p>
            <a:pPr marL="0" indent="0">
              <a:buNone/>
            </a:pPr>
            <a:r>
              <a:rPr lang="en-US" baseline="0" dirty="0"/>
              <a:t>4) The KSL News Helicopter—We get ozone observations wherever it flies, usually several times in a week. Alex Jacques has a poster about that Friday.</a:t>
            </a:r>
          </a:p>
          <a:p>
            <a:pPr marL="0" indent="0">
              <a:buNone/>
            </a:pPr>
            <a:r>
              <a:rPr lang="en-US" baseline="0" dirty="0"/>
              <a:t>5) Some of you may have ridden TRAX. We have instruments including an ozone monitor on the roof of one of the trains. Logan Mitchell will talk about those observations tomorrow.</a:t>
            </a:r>
          </a:p>
          <a:p>
            <a:pPr marL="0" indent="0">
              <a:buNone/>
            </a:pPr>
            <a:endParaRPr lang="en-US" baseline="0" dirty="0"/>
          </a:p>
          <a:p>
            <a:pPr marL="0" indent="0">
              <a:buNone/>
            </a:pPr>
            <a:r>
              <a:rPr lang="en-US" baseline="0" dirty="0"/>
              <a:t>I show some of these observations, just know that this was part of a much bigger field study.</a:t>
            </a:r>
            <a:endParaRPr lang="en-US" dirty="0"/>
          </a:p>
          <a:p>
            <a:pPr marL="0" indent="0">
              <a:buNone/>
            </a:pPr>
            <a:r>
              <a:rPr lang="en-US" dirty="0"/>
              <a:t>These</a:t>
            </a:r>
            <a:r>
              <a:rPr lang="en-US" baseline="0" dirty="0"/>
              <a:t> observations and more are available online</a:t>
            </a:r>
            <a:endParaRPr lang="en-US" dirty="0"/>
          </a:p>
        </p:txBody>
      </p:sp>
      <p:sp>
        <p:nvSpPr>
          <p:cNvPr id="4" name="Slide Number Placeholder 3"/>
          <p:cNvSpPr>
            <a:spLocks noGrp="1"/>
          </p:cNvSpPr>
          <p:nvPr>
            <p:ph type="sldNum" sz="quarter" idx="10"/>
          </p:nvPr>
        </p:nvSpPr>
        <p:spPr/>
        <p:txBody>
          <a:bodyPr/>
          <a:lstStyle/>
          <a:p>
            <a:fld id="{80D3D3E3-610C-4553-BFA4-A2A3E6480ED5}"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842831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83981D-107E-49AB-AF74-4E1516556870}" type="slidenum">
              <a:rPr lang="en-US" smtClean="0"/>
              <a:pPr/>
              <a:t>18</a:t>
            </a:fld>
            <a:endParaRPr lang="en-US"/>
          </a:p>
        </p:txBody>
      </p:sp>
    </p:spTree>
    <p:extLst>
      <p:ext uri="{BB962C8B-B14F-4D97-AF65-F5344CB8AC3E}">
        <p14:creationId xmlns:p14="http://schemas.microsoft.com/office/powerpoint/2010/main" val="3254662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conclude, we hope you take these points home with you…</a:t>
            </a:r>
          </a:p>
          <a:p>
            <a:pPr marL="228600" indent="-228600">
              <a:buAutoNum type="arabicParenR"/>
            </a:pPr>
            <a:r>
              <a:rPr lang="en-US" baseline="0" dirty="0" smtClean="0"/>
              <a:t>Ozone is bad, and hopefully you realize that residents on the WF are exposed to unhealthy levels through the summer.</a:t>
            </a:r>
          </a:p>
          <a:p>
            <a:pPr marL="228600" indent="-228600">
              <a:buAutoNum type="arabicParenR"/>
            </a:pPr>
            <a:r>
              <a:rPr lang="en-US" baseline="0" dirty="0" smtClean="0"/>
              <a:t>.</a:t>
            </a:r>
          </a:p>
          <a:p>
            <a:pPr marL="228600" indent="-228600">
              <a:buAutoNum type="arabicParenR"/>
            </a:pPr>
            <a:r>
              <a:rPr lang="en-US" baseline="0" dirty="0" smtClean="0"/>
              <a:t>.</a:t>
            </a:r>
          </a:p>
          <a:p>
            <a:pPr marL="228600" indent="-228600">
              <a:buAutoNum type="arabicParenR"/>
            </a:pPr>
            <a:r>
              <a:rPr lang="en-US" baseline="0" dirty="0" smtClean="0"/>
              <a:t>.</a:t>
            </a:r>
          </a:p>
          <a:p>
            <a:pPr marL="228600" indent="-228600">
              <a:buAutoNum type="arabicParenR"/>
            </a:pPr>
            <a:r>
              <a:rPr lang="en-US" baseline="0" smtClean="0"/>
              <a:t>.</a:t>
            </a:r>
            <a:endParaRPr lang="en-US" dirty="0"/>
          </a:p>
        </p:txBody>
      </p:sp>
      <p:sp>
        <p:nvSpPr>
          <p:cNvPr id="4" name="Slide Number Placeholder 3"/>
          <p:cNvSpPr>
            <a:spLocks noGrp="1"/>
          </p:cNvSpPr>
          <p:nvPr>
            <p:ph type="sldNum" sz="quarter" idx="10"/>
          </p:nvPr>
        </p:nvSpPr>
        <p:spPr/>
        <p:txBody>
          <a:bodyPr/>
          <a:lstStyle/>
          <a:p>
            <a:fld id="{9783981D-107E-49AB-AF74-4E151655687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318441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conclude, we hope you take these points home with you…</a:t>
            </a:r>
          </a:p>
          <a:p>
            <a:pPr marL="228600" indent="-228600">
              <a:buAutoNum type="arabicParenR"/>
            </a:pPr>
            <a:r>
              <a:rPr lang="en-US" baseline="0" dirty="0" smtClean="0"/>
              <a:t>Ozone is bad, and hopefully you realize that residents on the WF are exposed to unhealthy levels through the summer.</a:t>
            </a:r>
          </a:p>
          <a:p>
            <a:pPr marL="228600" indent="-228600">
              <a:buAutoNum type="arabicParenR"/>
            </a:pPr>
            <a:r>
              <a:rPr lang="en-US" baseline="0" dirty="0" smtClean="0"/>
              <a:t>.</a:t>
            </a:r>
          </a:p>
          <a:p>
            <a:pPr marL="228600" indent="-228600">
              <a:buAutoNum type="arabicParenR"/>
            </a:pPr>
            <a:r>
              <a:rPr lang="en-US" baseline="0" dirty="0" smtClean="0"/>
              <a:t>.</a:t>
            </a:r>
          </a:p>
          <a:p>
            <a:pPr marL="228600" indent="-228600">
              <a:buAutoNum type="arabicParenR"/>
            </a:pPr>
            <a:r>
              <a:rPr lang="en-US" baseline="0" dirty="0" smtClean="0"/>
              <a:t>.</a:t>
            </a:r>
          </a:p>
          <a:p>
            <a:pPr marL="228600" indent="-228600">
              <a:buAutoNum type="arabicParenR"/>
            </a:pPr>
            <a:r>
              <a:rPr lang="en-US" baseline="0" dirty="0" smtClean="0"/>
              <a:t>.</a:t>
            </a:r>
            <a:endParaRPr lang="en-US" dirty="0"/>
          </a:p>
        </p:txBody>
      </p:sp>
      <p:sp>
        <p:nvSpPr>
          <p:cNvPr id="4" name="Slide Number Placeholder 3"/>
          <p:cNvSpPr>
            <a:spLocks noGrp="1"/>
          </p:cNvSpPr>
          <p:nvPr>
            <p:ph type="sldNum" sz="quarter" idx="10"/>
          </p:nvPr>
        </p:nvSpPr>
        <p:spPr/>
        <p:txBody>
          <a:bodyPr/>
          <a:lstStyle/>
          <a:p>
            <a:fld id="{9783981D-107E-49AB-AF74-4E1516556870}"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320751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783981D-107E-49AB-AF74-4E151655687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764635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During last year’s summer filed study, we deployed all sorts of instrumentation to measure weather conditions and ozone concentrations.</a:t>
            </a:r>
          </a:p>
          <a:p>
            <a:pPr marL="228600" indent="-228600">
              <a:buAutoNum type="arabicParenR"/>
            </a:pPr>
            <a:r>
              <a:rPr lang="en-US" baseline="0" dirty="0"/>
              <a:t>Two dozen ozone monitors deployed by Utah’s DAQ, </a:t>
            </a:r>
          </a:p>
          <a:p>
            <a:pPr marL="228600" indent="-228600">
              <a:buAutoNum type="arabicParenR"/>
            </a:pPr>
            <a:r>
              <a:rPr lang="en-US" baseline="0" dirty="0"/>
              <a:t>Surface Observations through MesoWest</a:t>
            </a:r>
          </a:p>
          <a:p>
            <a:pPr marL="228600" indent="-228600">
              <a:buAutoNum type="arabicParenR"/>
            </a:pPr>
            <a:r>
              <a:rPr lang="en-US" baseline="0" dirty="0"/>
              <a:t>TDWR (specifically looking at radial velocities)</a:t>
            </a:r>
          </a:p>
          <a:p>
            <a:pPr marL="0" indent="0">
              <a:buNone/>
            </a:pPr>
            <a:endParaRPr lang="en-US" baseline="0" dirty="0"/>
          </a:p>
          <a:p>
            <a:pPr marL="0" indent="0">
              <a:buNone/>
            </a:pPr>
            <a:r>
              <a:rPr lang="en-US" baseline="0" dirty="0"/>
              <a:t>And two unique mobile ozone observation platforms</a:t>
            </a:r>
          </a:p>
          <a:p>
            <a:pPr marL="0" indent="0">
              <a:buNone/>
            </a:pPr>
            <a:r>
              <a:rPr lang="en-US" baseline="0" dirty="0"/>
              <a:t>4) The KSL News Helicopter—We get ozone observations wherever it flies, usually several times in a week. Alex Jacques has a poster about that Friday.</a:t>
            </a:r>
          </a:p>
          <a:p>
            <a:pPr marL="0" indent="0">
              <a:buNone/>
            </a:pPr>
            <a:r>
              <a:rPr lang="en-US" baseline="0" dirty="0"/>
              <a:t>5) Some of you may have ridden TRAX. We have instruments including an ozone monitor on the roof of one of the trains. Logan Mitchell will talk about those observations tomorrow.</a:t>
            </a:r>
          </a:p>
          <a:p>
            <a:pPr marL="0" indent="0">
              <a:buNone/>
            </a:pPr>
            <a:endParaRPr lang="en-US" baseline="0" dirty="0"/>
          </a:p>
          <a:p>
            <a:pPr marL="0" indent="0">
              <a:buNone/>
            </a:pPr>
            <a:r>
              <a:rPr lang="en-US" baseline="0" dirty="0"/>
              <a:t>I show some of these observations, just know that this was part of a much bigger field study.</a:t>
            </a:r>
            <a:endParaRPr lang="en-US" dirty="0"/>
          </a:p>
          <a:p>
            <a:pPr marL="0" indent="0">
              <a:buNone/>
            </a:pPr>
            <a:r>
              <a:rPr lang="en-US" dirty="0"/>
              <a:t>These</a:t>
            </a:r>
            <a:r>
              <a:rPr lang="en-US" baseline="0" dirty="0"/>
              <a:t> observations and more are available online</a:t>
            </a:r>
            <a:endParaRPr lang="en-US" dirty="0"/>
          </a:p>
        </p:txBody>
      </p:sp>
      <p:sp>
        <p:nvSpPr>
          <p:cNvPr id="4" name="Slide Number Placeholder 3"/>
          <p:cNvSpPr>
            <a:spLocks noGrp="1"/>
          </p:cNvSpPr>
          <p:nvPr>
            <p:ph type="sldNum" sz="quarter" idx="10"/>
          </p:nvPr>
        </p:nvSpPr>
        <p:spPr/>
        <p:txBody>
          <a:bodyPr/>
          <a:lstStyle/>
          <a:p>
            <a:fld id="{80D3D3E3-610C-4553-BFA4-A2A3E6480ED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214142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During last year’s summer filed study, we deployed all sorts of instrumentation to measure weather conditions and ozone concentrations.</a:t>
            </a:r>
          </a:p>
          <a:p>
            <a:pPr marL="228600" indent="-228600">
              <a:buAutoNum type="arabicParenR"/>
            </a:pPr>
            <a:r>
              <a:rPr lang="en-US" baseline="0" dirty="0"/>
              <a:t>Two dozen ozone monitors deployed by Utah’s DAQ, </a:t>
            </a:r>
          </a:p>
          <a:p>
            <a:pPr marL="228600" indent="-228600">
              <a:buAutoNum type="arabicParenR"/>
            </a:pPr>
            <a:r>
              <a:rPr lang="en-US" baseline="0" dirty="0"/>
              <a:t>Surface Observations through MesoWest</a:t>
            </a:r>
          </a:p>
          <a:p>
            <a:pPr marL="228600" indent="-228600">
              <a:buAutoNum type="arabicParenR"/>
            </a:pPr>
            <a:r>
              <a:rPr lang="en-US" baseline="0" dirty="0"/>
              <a:t>TDWR (specifically looking at radial velocities)</a:t>
            </a:r>
          </a:p>
          <a:p>
            <a:pPr marL="0" indent="0">
              <a:buNone/>
            </a:pPr>
            <a:endParaRPr lang="en-US" baseline="0" dirty="0"/>
          </a:p>
          <a:p>
            <a:pPr marL="0" indent="0">
              <a:buNone/>
            </a:pPr>
            <a:r>
              <a:rPr lang="en-US" baseline="0" dirty="0"/>
              <a:t>And two unique mobile ozone observation platforms</a:t>
            </a:r>
          </a:p>
          <a:p>
            <a:pPr marL="0" indent="0">
              <a:buNone/>
            </a:pPr>
            <a:r>
              <a:rPr lang="en-US" baseline="0" dirty="0"/>
              <a:t>4) The KSL News Helicopter—We get ozone observations wherever it flies, usually several times in a week. Alex Jacques has a poster about that Friday.</a:t>
            </a:r>
          </a:p>
          <a:p>
            <a:pPr marL="0" indent="0">
              <a:buNone/>
            </a:pPr>
            <a:r>
              <a:rPr lang="en-US" baseline="0" dirty="0"/>
              <a:t>5) Some of you may have ridden TRAX. We have instruments including an ozone monitor on the roof of one of the trains. Logan Mitchell will talk about those observations tomorrow.</a:t>
            </a:r>
          </a:p>
          <a:p>
            <a:pPr marL="0" indent="0">
              <a:buNone/>
            </a:pPr>
            <a:endParaRPr lang="en-US" baseline="0" dirty="0"/>
          </a:p>
          <a:p>
            <a:pPr marL="0" indent="0">
              <a:buNone/>
            </a:pPr>
            <a:r>
              <a:rPr lang="en-US" baseline="0" dirty="0"/>
              <a:t>I show some of these observations, just know that this was part of a much bigger field study.</a:t>
            </a:r>
            <a:endParaRPr lang="en-US" dirty="0"/>
          </a:p>
          <a:p>
            <a:pPr marL="0" indent="0">
              <a:buNone/>
            </a:pPr>
            <a:r>
              <a:rPr lang="en-US" dirty="0"/>
              <a:t>These</a:t>
            </a:r>
            <a:r>
              <a:rPr lang="en-US" baseline="0" dirty="0"/>
              <a:t> observations and more are available online</a:t>
            </a:r>
            <a:endParaRPr lang="en-US" dirty="0"/>
          </a:p>
        </p:txBody>
      </p:sp>
      <p:sp>
        <p:nvSpPr>
          <p:cNvPr id="4" name="Slide Number Placeholder 3"/>
          <p:cNvSpPr>
            <a:spLocks noGrp="1"/>
          </p:cNvSpPr>
          <p:nvPr>
            <p:ph type="sldNum" sz="quarter" idx="10"/>
          </p:nvPr>
        </p:nvSpPr>
        <p:spPr/>
        <p:txBody>
          <a:bodyPr/>
          <a:lstStyle/>
          <a:p>
            <a:fld id="{80D3D3E3-610C-4553-BFA4-A2A3E6480ED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5406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ndParaRPr>
          </a:p>
        </p:txBody>
      </p:sp>
      <p:sp>
        <p:nvSpPr>
          <p:cNvPr id="4" name="Slide Number Placeholder 3"/>
          <p:cNvSpPr>
            <a:spLocks noGrp="1"/>
          </p:cNvSpPr>
          <p:nvPr>
            <p:ph type="sldNum" sz="quarter" idx="10"/>
          </p:nvPr>
        </p:nvSpPr>
        <p:spPr/>
        <p:txBody>
          <a:bodyPr/>
          <a:lstStyle/>
          <a:p>
            <a:fld id="{9783981D-107E-49AB-AF74-4E151655687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50055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ndParaRPr>
          </a:p>
          <a:p>
            <a:endParaRPr lang="en-US"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9783981D-107E-49AB-AF74-4E151655687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7445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During last year’s summer filed study, we deployed all sorts of instrumentation to measure weather conditions and ozone concentrations.</a:t>
            </a:r>
          </a:p>
          <a:p>
            <a:pPr marL="228600" indent="-228600">
              <a:buAutoNum type="arabicParenR"/>
            </a:pPr>
            <a:r>
              <a:rPr lang="en-US" baseline="0" dirty="0"/>
              <a:t>Two dozen ozone monitors deployed by Utah’s DAQ, </a:t>
            </a:r>
          </a:p>
          <a:p>
            <a:pPr marL="228600" indent="-228600">
              <a:buAutoNum type="arabicParenR"/>
            </a:pPr>
            <a:r>
              <a:rPr lang="en-US" baseline="0" dirty="0"/>
              <a:t>Surface Observations through MesoWest</a:t>
            </a:r>
          </a:p>
          <a:p>
            <a:pPr marL="228600" indent="-228600">
              <a:buAutoNum type="arabicParenR"/>
            </a:pPr>
            <a:r>
              <a:rPr lang="en-US" baseline="0" dirty="0"/>
              <a:t>TDWR (specifically looking at radial velocities)</a:t>
            </a:r>
          </a:p>
          <a:p>
            <a:pPr marL="0" indent="0">
              <a:buNone/>
            </a:pPr>
            <a:endParaRPr lang="en-US" baseline="0" dirty="0"/>
          </a:p>
          <a:p>
            <a:pPr marL="0" indent="0">
              <a:buNone/>
            </a:pPr>
            <a:r>
              <a:rPr lang="en-US" baseline="0" dirty="0"/>
              <a:t>And two unique mobile ozone observation platforms</a:t>
            </a:r>
          </a:p>
          <a:p>
            <a:pPr marL="0" indent="0">
              <a:buNone/>
            </a:pPr>
            <a:r>
              <a:rPr lang="en-US" baseline="0" dirty="0"/>
              <a:t>4) The KSL News Helicopter—We get ozone observations wherever it flies, usually several times in a week. Alex Jacques has a poster about that Friday.</a:t>
            </a:r>
          </a:p>
          <a:p>
            <a:pPr marL="0" indent="0">
              <a:buNone/>
            </a:pPr>
            <a:r>
              <a:rPr lang="en-US" baseline="0" dirty="0"/>
              <a:t>5) Some of you may have ridden TRAX. We have instruments including an ozone monitor on the roof of one of the trains. Logan Mitchell will talk about those observations tomorrow.</a:t>
            </a:r>
          </a:p>
          <a:p>
            <a:pPr marL="0" indent="0">
              <a:buNone/>
            </a:pPr>
            <a:endParaRPr lang="en-US" baseline="0" dirty="0"/>
          </a:p>
          <a:p>
            <a:pPr marL="0" indent="0">
              <a:buNone/>
            </a:pPr>
            <a:r>
              <a:rPr lang="en-US" baseline="0" dirty="0"/>
              <a:t>I show some of these observations, just know that this was part of a much bigger field study.</a:t>
            </a:r>
            <a:endParaRPr lang="en-US" dirty="0"/>
          </a:p>
          <a:p>
            <a:pPr marL="0" indent="0">
              <a:buNone/>
            </a:pPr>
            <a:r>
              <a:rPr lang="en-US" dirty="0"/>
              <a:t>These</a:t>
            </a:r>
            <a:r>
              <a:rPr lang="en-US" baseline="0" dirty="0"/>
              <a:t> observations and more are available online</a:t>
            </a:r>
            <a:endParaRPr lang="en-US" dirty="0"/>
          </a:p>
        </p:txBody>
      </p:sp>
      <p:sp>
        <p:nvSpPr>
          <p:cNvPr id="4" name="Slide Number Placeholder 3"/>
          <p:cNvSpPr>
            <a:spLocks noGrp="1"/>
          </p:cNvSpPr>
          <p:nvPr>
            <p:ph type="sldNum" sz="quarter" idx="10"/>
          </p:nvPr>
        </p:nvSpPr>
        <p:spPr/>
        <p:txBody>
          <a:bodyPr/>
          <a:lstStyle/>
          <a:p>
            <a:fld id="{80D3D3E3-610C-4553-BFA4-A2A3E6480ED5}"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09154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During last year’s summer filed study, we deployed all sorts of instrumentation to measure weather conditions and ozone concentrations.</a:t>
            </a:r>
          </a:p>
          <a:p>
            <a:pPr marL="228600" indent="-228600">
              <a:buAutoNum type="arabicParenR"/>
            </a:pPr>
            <a:r>
              <a:rPr lang="en-US" baseline="0" dirty="0"/>
              <a:t>Two dozen ozone monitors deployed by Utah’s DAQ, </a:t>
            </a:r>
          </a:p>
          <a:p>
            <a:pPr marL="228600" indent="-228600">
              <a:buAutoNum type="arabicParenR"/>
            </a:pPr>
            <a:r>
              <a:rPr lang="en-US" baseline="0" dirty="0"/>
              <a:t>Surface Observations through MesoWest</a:t>
            </a:r>
          </a:p>
          <a:p>
            <a:pPr marL="228600" indent="-228600">
              <a:buAutoNum type="arabicParenR"/>
            </a:pPr>
            <a:r>
              <a:rPr lang="en-US" baseline="0" dirty="0"/>
              <a:t>TDWR (specifically looking at radial velocities)</a:t>
            </a:r>
          </a:p>
          <a:p>
            <a:pPr marL="0" indent="0">
              <a:buNone/>
            </a:pPr>
            <a:endParaRPr lang="en-US" baseline="0" dirty="0"/>
          </a:p>
          <a:p>
            <a:pPr marL="0" indent="0">
              <a:buNone/>
            </a:pPr>
            <a:r>
              <a:rPr lang="en-US" baseline="0" dirty="0"/>
              <a:t>And two unique mobile ozone observation platforms</a:t>
            </a:r>
          </a:p>
          <a:p>
            <a:pPr marL="0" indent="0">
              <a:buNone/>
            </a:pPr>
            <a:r>
              <a:rPr lang="en-US" baseline="0" dirty="0"/>
              <a:t>4) The KSL News Helicopter—We get ozone observations wherever it flies, usually several times in a week. Alex Jacques has a poster about that Friday.</a:t>
            </a:r>
          </a:p>
          <a:p>
            <a:pPr marL="0" indent="0">
              <a:buNone/>
            </a:pPr>
            <a:r>
              <a:rPr lang="en-US" baseline="0" dirty="0"/>
              <a:t>5) Some of you may have ridden TRAX. We have instruments including an ozone monitor on the roof of one of the trains. Logan Mitchell will talk about those observations tomorrow.</a:t>
            </a:r>
          </a:p>
          <a:p>
            <a:pPr marL="0" indent="0">
              <a:buNone/>
            </a:pPr>
            <a:endParaRPr lang="en-US" baseline="0" dirty="0"/>
          </a:p>
          <a:p>
            <a:pPr marL="0" indent="0">
              <a:buNone/>
            </a:pPr>
            <a:r>
              <a:rPr lang="en-US" baseline="0" dirty="0"/>
              <a:t>I show some of these observations, just know that this was part of a much bigger field study.</a:t>
            </a:r>
            <a:endParaRPr lang="en-US" dirty="0"/>
          </a:p>
          <a:p>
            <a:pPr marL="0" indent="0">
              <a:buNone/>
            </a:pPr>
            <a:r>
              <a:rPr lang="en-US" dirty="0"/>
              <a:t>These</a:t>
            </a:r>
            <a:r>
              <a:rPr lang="en-US" baseline="0" dirty="0"/>
              <a:t> observations and more are available online</a:t>
            </a:r>
            <a:endParaRPr lang="en-US" dirty="0"/>
          </a:p>
        </p:txBody>
      </p:sp>
      <p:sp>
        <p:nvSpPr>
          <p:cNvPr id="4" name="Slide Number Placeholder 3"/>
          <p:cNvSpPr>
            <a:spLocks noGrp="1"/>
          </p:cNvSpPr>
          <p:nvPr>
            <p:ph type="sldNum" sz="quarter" idx="10"/>
          </p:nvPr>
        </p:nvSpPr>
        <p:spPr/>
        <p:txBody>
          <a:bodyPr/>
          <a:lstStyle/>
          <a:p>
            <a:fld id="{80D3D3E3-610C-4553-BFA4-A2A3E6480ED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8512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ym typeface="Wingdings" panose="05000000000000000000" pitchFamily="2" charset="2"/>
              </a:rPr>
              <a:t>High ozone is often observed along the Wasatch</a:t>
            </a:r>
            <a:r>
              <a:rPr lang="en-US" baseline="0" dirty="0" smtClean="0">
                <a:sym typeface="Wingdings" panose="05000000000000000000" pitchFamily="2" charset="2"/>
              </a:rPr>
              <a:t> mountain range in the summer, and it’s thought the Great Salt Lake plays a role in summer air quality.</a:t>
            </a:r>
          </a:p>
          <a:p>
            <a:r>
              <a:rPr lang="en-US" baseline="0" dirty="0" smtClean="0">
                <a:sym typeface="Wingdings" panose="05000000000000000000" pitchFamily="2" charset="2"/>
              </a:rPr>
              <a:t>Here’s a map of our study area…</a:t>
            </a:r>
            <a:r>
              <a:rPr lang="en-US" dirty="0" smtClean="0">
                <a:sym typeface="Wingdings" panose="05000000000000000000" pitchFamily="2" charset="2"/>
              </a:rPr>
              <a:t>Notice the complex geography surrounding the Salt Lake Valley. </a:t>
            </a:r>
          </a:p>
          <a:p>
            <a:r>
              <a:rPr lang="en-US" dirty="0" smtClean="0">
                <a:sym typeface="Wingdings" panose="05000000000000000000" pitchFamily="2" charset="2"/>
              </a:rPr>
              <a:t>We deal with complex wind</a:t>
            </a:r>
            <a:r>
              <a:rPr lang="en-US" baseline="0" dirty="0" smtClean="0">
                <a:sym typeface="Wingdings" panose="05000000000000000000" pitchFamily="2" charset="2"/>
              </a:rPr>
              <a:t> patterns influenced by the mountains and the Great Salt Lake. These winds in turn influence air pollution in the valley.</a:t>
            </a:r>
          </a:p>
        </p:txBody>
      </p:sp>
      <p:sp>
        <p:nvSpPr>
          <p:cNvPr id="4" name="Slide Number Placeholder 3"/>
          <p:cNvSpPr>
            <a:spLocks noGrp="1"/>
          </p:cNvSpPr>
          <p:nvPr>
            <p:ph type="sldNum" sz="quarter" idx="10"/>
          </p:nvPr>
        </p:nvSpPr>
        <p:spPr/>
        <p:txBody>
          <a:bodyPr/>
          <a:lstStyle/>
          <a:p>
            <a:fld id="{BADFD799-5E33-4E40-A0A2-1B667CE90D1D}" type="slidenum">
              <a:rPr lang="en-US" smtClean="0"/>
              <a:t>6</a:t>
            </a:fld>
            <a:endParaRPr lang="en-US"/>
          </a:p>
        </p:txBody>
      </p:sp>
    </p:spTree>
    <p:extLst>
      <p:ext uri="{BB962C8B-B14F-4D97-AF65-F5344CB8AC3E}">
        <p14:creationId xmlns:p14="http://schemas.microsoft.com/office/powerpoint/2010/main" val="3828325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These are a few snapshots from that video.</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The left panel, 1800 UTC, you can see strong southerly winds holding the lake breeze, which contributed to the later propagation of the lake breeze. These southerly winds also contribute to strong frontogenesis evident in the later times.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In the center panel, 2100 UTC, the lake breeze begins to move south into the valley</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And afterwards, accelerates and with a single pulse fills the valley after with a clearly defined lake breeze front shown at 0000 UTC.</a:t>
            </a:r>
          </a:p>
        </p:txBody>
      </p:sp>
      <p:sp>
        <p:nvSpPr>
          <p:cNvPr id="4" name="Slide Number Placeholder 3"/>
          <p:cNvSpPr>
            <a:spLocks noGrp="1"/>
          </p:cNvSpPr>
          <p:nvPr>
            <p:ph type="sldNum" sz="quarter" idx="10"/>
          </p:nvPr>
        </p:nvSpPr>
        <p:spPr/>
        <p:txBody>
          <a:bodyPr/>
          <a:lstStyle/>
          <a:p>
            <a:fld id="{80D3D3E3-610C-4553-BFA4-A2A3E6480ED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9160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a:t>
            </a:r>
            <a:r>
              <a:rPr lang="en-US" baseline="0" dirty="0"/>
              <a:t>t me take you back to last June 18</a:t>
            </a:r>
            <a:r>
              <a:rPr lang="en-US" baseline="30000" dirty="0"/>
              <a:t>th</a:t>
            </a:r>
            <a:r>
              <a:rPr lang="en-US" baseline="0" dirty="0"/>
              <a:t>, just over a year ago. </a:t>
            </a:r>
          </a:p>
          <a:p>
            <a:endParaRPr lang="en-US" baseline="0" dirty="0"/>
          </a:p>
          <a:p>
            <a:r>
              <a:rPr lang="en-US" baseline="0" dirty="0"/>
              <a:t>These are the ozone observations on that day at those four sites.</a:t>
            </a:r>
          </a:p>
          <a:p>
            <a:r>
              <a:rPr lang="en-US" baseline="0" dirty="0"/>
              <a:t>First, notice the orange line. This is the site nearest the lake. Ozone concentrations here were highest just afternoon.</a:t>
            </a:r>
          </a:p>
          <a:p>
            <a:endParaRPr lang="en-US" baseline="0" dirty="0"/>
          </a:p>
          <a:p>
            <a:r>
              <a:rPr lang="en-US" baseline="0" dirty="0"/>
              <a:t>Concentrations at the sites in the valley didn’t see those high values until later in the day</a:t>
            </a:r>
          </a:p>
          <a:p>
            <a:r>
              <a:rPr lang="en-US" baseline="0" dirty="0"/>
              <a:t>Ozone was relatively consistent between noon an 2200 UTC followed by a sharp 20 ppb increase.</a:t>
            </a:r>
          </a:p>
          <a:p>
            <a:endParaRPr lang="en-US" baseline="0" dirty="0"/>
          </a:p>
          <a:p>
            <a:r>
              <a:rPr lang="en-US" baseline="0" dirty="0"/>
              <a:t>This is interesting. What would cause ozone in the Salt Lake Valley to suddenly spike to unhealthy levels?</a:t>
            </a:r>
          </a:p>
          <a:p>
            <a:endParaRPr lang="en-US" baseline="0" dirty="0"/>
          </a:p>
          <a:p>
            <a:r>
              <a:rPr lang="en-US" baseline="0" dirty="0"/>
              <a:t>We’ll take a look at the winds on this day to do what happened…</a:t>
            </a:r>
            <a:endParaRPr lang="en-US" dirty="0"/>
          </a:p>
        </p:txBody>
      </p:sp>
      <p:sp>
        <p:nvSpPr>
          <p:cNvPr id="4" name="Slide Number Placeholder 3"/>
          <p:cNvSpPr>
            <a:spLocks noGrp="1"/>
          </p:cNvSpPr>
          <p:nvPr>
            <p:ph type="sldNum" sz="quarter" idx="10"/>
          </p:nvPr>
        </p:nvSpPr>
        <p:spPr/>
        <p:txBody>
          <a:bodyPr/>
          <a:lstStyle/>
          <a:p>
            <a:fld id="{5B724862-5EDA-44A8-93D0-1784C0475E1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088012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a:t>
            </a:r>
            <a:r>
              <a:rPr lang="en-US" dirty="0"/>
              <a:t>map shows all </a:t>
            </a:r>
            <a:r>
              <a:rPr lang="en-US" baseline="0" dirty="0"/>
              <a:t>the observations in the afternoon.</a:t>
            </a:r>
          </a:p>
          <a:p>
            <a:r>
              <a:rPr lang="en-US" baseline="0" dirty="0"/>
              <a:t>The squares are the stationary ozone observation sites we have already looked at,</a:t>
            </a:r>
          </a:p>
          <a:p>
            <a:r>
              <a:rPr lang="en-US" baseline="0" dirty="0"/>
              <a:t>wind barbs show winds,</a:t>
            </a:r>
          </a:p>
          <a:p>
            <a:r>
              <a:rPr lang="en-US" baseline="0" dirty="0"/>
              <a:t>Diamonds show observations from the TRAX train some of you have between here and the airport.</a:t>
            </a:r>
          </a:p>
          <a:p>
            <a:r>
              <a:rPr lang="en-US" baseline="0" dirty="0"/>
              <a:t>The circles are the KSL helicopter, which luckily flew a course bisecting the valley and crossed the lake breeze front.</a:t>
            </a:r>
          </a:p>
          <a:p>
            <a:endParaRPr lang="en-US" baseline="0" dirty="0"/>
          </a:p>
          <a:p>
            <a:r>
              <a:rPr lang="en-US" baseline="0" dirty="0"/>
              <a:t>We also see in the helicopter data that ozone concentrations were higher within the lake breeze air.</a:t>
            </a:r>
            <a:endParaRPr lang="en-US" dirty="0"/>
          </a:p>
        </p:txBody>
      </p:sp>
      <p:sp>
        <p:nvSpPr>
          <p:cNvPr id="4" name="Slide Number Placeholder 3"/>
          <p:cNvSpPr>
            <a:spLocks noGrp="1"/>
          </p:cNvSpPr>
          <p:nvPr>
            <p:ph type="sldNum" sz="quarter" idx="10"/>
          </p:nvPr>
        </p:nvSpPr>
        <p:spPr/>
        <p:txBody>
          <a:bodyPr/>
          <a:lstStyle/>
          <a:p>
            <a:fld id="{5B724862-5EDA-44A8-93D0-1784C0475E1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985262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550236-7F79-41EF-9900-11BC8B4552A5}" type="datetime1">
              <a:rPr lang="en-US" smtClean="0"/>
              <a:pPr/>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B413E-8DA9-4CFB-BBA4-6517EDDCF893}" type="slidenum">
              <a:rPr lang="en-US" smtClean="0"/>
              <a:pPr/>
              <a:t>‹#›</a:t>
            </a:fld>
            <a:endParaRPr lang="en-US"/>
          </a:p>
        </p:txBody>
      </p:sp>
    </p:spTree>
    <p:extLst>
      <p:ext uri="{BB962C8B-B14F-4D97-AF65-F5344CB8AC3E}">
        <p14:creationId xmlns:p14="http://schemas.microsoft.com/office/powerpoint/2010/main" val="629496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2A2FAC-414A-4673-A424-CD88F3093A0D}" type="datetime1">
              <a:rPr lang="en-US" smtClean="0"/>
              <a:pPr/>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B413E-8DA9-4CFB-BBA4-6517EDDCF893}" type="slidenum">
              <a:rPr lang="en-US" smtClean="0"/>
              <a:pPr/>
              <a:t>‹#›</a:t>
            </a:fld>
            <a:endParaRPr lang="en-US"/>
          </a:p>
        </p:txBody>
      </p:sp>
    </p:spTree>
    <p:extLst>
      <p:ext uri="{BB962C8B-B14F-4D97-AF65-F5344CB8AC3E}">
        <p14:creationId xmlns:p14="http://schemas.microsoft.com/office/powerpoint/2010/main" val="295782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613367-79E2-40CA-9875-0DEB7CEC3063}" type="datetime1">
              <a:rPr lang="en-US" smtClean="0"/>
              <a:pPr/>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B413E-8DA9-4CFB-BBA4-6517EDDCF893}" type="slidenum">
              <a:rPr lang="en-US" smtClean="0"/>
              <a:pPr/>
              <a:t>‹#›</a:t>
            </a:fld>
            <a:endParaRPr lang="en-US"/>
          </a:p>
        </p:txBody>
      </p:sp>
    </p:spTree>
    <p:extLst>
      <p:ext uri="{BB962C8B-B14F-4D97-AF65-F5344CB8AC3E}">
        <p14:creationId xmlns:p14="http://schemas.microsoft.com/office/powerpoint/2010/main" val="1211576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2145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9561" y="0"/>
            <a:ext cx="11205713" cy="1325563"/>
          </a:xfrm>
        </p:spPr>
        <p:txBody>
          <a:bodyPr/>
          <a:lstStyle>
            <a:lvl1pPr>
              <a:defRPr>
                <a:latin typeface="Tw Cen MT" panose="020B0602020104020603" pitchFamily="34" charset="0"/>
              </a:defRPr>
            </a:lvl1pPr>
          </a:lstStyle>
          <a:p>
            <a:r>
              <a:rPr lang="en-US" dirty="0"/>
              <a:t>Click to edit Master title style</a:t>
            </a:r>
          </a:p>
        </p:txBody>
      </p:sp>
      <p:sp>
        <p:nvSpPr>
          <p:cNvPr id="3" name="Content Placeholder 2"/>
          <p:cNvSpPr>
            <a:spLocks noGrp="1"/>
          </p:cNvSpPr>
          <p:nvPr>
            <p:ph idx="1"/>
          </p:nvPr>
        </p:nvSpPr>
        <p:spPr>
          <a:xfrm>
            <a:off x="379562" y="1325563"/>
            <a:ext cx="11205712" cy="498034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679964" y="6439275"/>
            <a:ext cx="411224" cy="365125"/>
          </a:xfrm>
        </p:spPr>
        <p:txBody>
          <a:bodyPr/>
          <a:lstStyle>
            <a:lvl1pPr algn="ctr">
              <a:defRPr sz="1400" b="1">
                <a:solidFill>
                  <a:schemeClr val="tx1">
                    <a:lumMod val="75000"/>
                    <a:lumOff val="25000"/>
                  </a:schemeClr>
                </a:solidFill>
                <a:latin typeface="Tw Cen MT" panose="020B0602020104020603" pitchFamily="34" charset="0"/>
              </a:defRPr>
            </a:lvl1pPr>
          </a:lstStyle>
          <a:p>
            <a:fld id="{6D00F5BC-F836-4D5D-B664-07F621843DA8}" type="slidenum">
              <a:rPr lang="en-US" smtClean="0">
                <a:solidFill>
                  <a:prstClr val="black">
                    <a:lumMod val="75000"/>
                    <a:lumOff val="25000"/>
                  </a:prstClr>
                </a:solidFill>
              </a:rPr>
              <a:pPr/>
              <a:t>‹#›</a:t>
            </a:fld>
            <a:endParaRPr lang="en-US">
              <a:solidFill>
                <a:prstClr val="black">
                  <a:lumMod val="75000"/>
                  <a:lumOff val="25000"/>
                </a:prst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59057" y="6112997"/>
            <a:ext cx="454356" cy="454356"/>
          </a:xfrm>
          <a:prstGeom prst="rect">
            <a:avLst/>
          </a:prstGeom>
        </p:spPr>
      </p:pic>
    </p:spTree>
    <p:extLst>
      <p:ext uri="{BB962C8B-B14F-4D97-AF65-F5344CB8AC3E}">
        <p14:creationId xmlns:p14="http://schemas.microsoft.com/office/powerpoint/2010/main" val="1906384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677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784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86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566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643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431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FE9641-A178-4243-B0CC-6B65BE74DE27}" type="datetime1">
              <a:rPr lang="en-US" smtClean="0"/>
              <a:pPr/>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B413E-8DA9-4CFB-BBA4-6517EDDCF893}" type="slidenum">
              <a:rPr lang="en-US" smtClean="0"/>
              <a:pPr/>
              <a:t>‹#›</a:t>
            </a:fld>
            <a:endParaRPr lang="en-US"/>
          </a:p>
        </p:txBody>
      </p:sp>
    </p:spTree>
    <p:extLst>
      <p:ext uri="{BB962C8B-B14F-4D97-AF65-F5344CB8AC3E}">
        <p14:creationId xmlns:p14="http://schemas.microsoft.com/office/powerpoint/2010/main" val="2471157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112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074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769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791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9561" y="0"/>
            <a:ext cx="11205713" cy="1325563"/>
          </a:xfrm>
        </p:spPr>
        <p:txBody>
          <a:bodyPr/>
          <a:lstStyle>
            <a:lvl1pPr>
              <a:defRPr>
                <a:latin typeface="Tw Cen MT" panose="020B0602020104020603" pitchFamily="34" charset="0"/>
              </a:defRPr>
            </a:lvl1pPr>
          </a:lstStyle>
          <a:p>
            <a:r>
              <a:rPr lang="en-US" dirty="0"/>
              <a:t>Click to edit Master title style</a:t>
            </a:r>
          </a:p>
        </p:txBody>
      </p:sp>
      <p:sp>
        <p:nvSpPr>
          <p:cNvPr id="3" name="Content Placeholder 2"/>
          <p:cNvSpPr>
            <a:spLocks noGrp="1"/>
          </p:cNvSpPr>
          <p:nvPr>
            <p:ph idx="1"/>
          </p:nvPr>
        </p:nvSpPr>
        <p:spPr>
          <a:xfrm>
            <a:off x="379562" y="1325563"/>
            <a:ext cx="11205712" cy="498034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679964" y="6439275"/>
            <a:ext cx="411224" cy="365125"/>
          </a:xfrm>
        </p:spPr>
        <p:txBody>
          <a:bodyPr/>
          <a:lstStyle>
            <a:lvl1pPr algn="ctr">
              <a:defRPr sz="1400" b="1">
                <a:solidFill>
                  <a:schemeClr val="tx1">
                    <a:lumMod val="75000"/>
                    <a:lumOff val="25000"/>
                  </a:schemeClr>
                </a:solidFill>
                <a:latin typeface="Tw Cen MT" panose="020B0602020104020603" pitchFamily="34" charset="0"/>
              </a:defRPr>
            </a:lvl1pPr>
          </a:lstStyle>
          <a:p>
            <a:fld id="{6D00F5BC-F836-4D5D-B664-07F621843DA8}" type="slidenum">
              <a:rPr lang="en-US" smtClean="0">
                <a:solidFill>
                  <a:prstClr val="black">
                    <a:lumMod val="75000"/>
                    <a:lumOff val="25000"/>
                  </a:prstClr>
                </a:solidFill>
              </a:rPr>
              <a:pPr/>
              <a:t>‹#›</a:t>
            </a:fld>
            <a:endParaRPr lang="en-US">
              <a:solidFill>
                <a:prstClr val="black">
                  <a:lumMod val="75000"/>
                  <a:lumOff val="25000"/>
                </a:prst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59057" y="6112997"/>
            <a:ext cx="454356" cy="454356"/>
          </a:xfrm>
          <a:prstGeom prst="rect">
            <a:avLst/>
          </a:prstGeom>
        </p:spPr>
      </p:pic>
    </p:spTree>
    <p:extLst>
      <p:ext uri="{BB962C8B-B14F-4D97-AF65-F5344CB8AC3E}">
        <p14:creationId xmlns:p14="http://schemas.microsoft.com/office/powerpoint/2010/main" val="3583865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204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997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666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500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3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148C7E-FEC2-4BF3-9625-0CC8AEBE5E96}" type="datetime1">
              <a:rPr lang="en-US" smtClean="0"/>
              <a:pPr/>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0B413E-8DA9-4CFB-BBA4-6517EDDCF893}" type="slidenum">
              <a:rPr lang="en-US" smtClean="0"/>
              <a:pPr/>
              <a:t>‹#›</a:t>
            </a:fld>
            <a:endParaRPr lang="en-US"/>
          </a:p>
        </p:txBody>
      </p:sp>
    </p:spTree>
    <p:extLst>
      <p:ext uri="{BB962C8B-B14F-4D97-AF65-F5344CB8AC3E}">
        <p14:creationId xmlns:p14="http://schemas.microsoft.com/office/powerpoint/2010/main" val="465810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486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07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295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00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B74F09-6E2F-4EC1-A6D1-F73B0EC04794}" type="datetime1">
              <a:rPr lang="en-US" smtClean="0"/>
              <a:pPr/>
              <a:t>6/28/2016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B413E-8DA9-4CFB-BBA4-6517EDDCF893}" type="slidenum">
              <a:rPr lang="en-US" smtClean="0"/>
              <a:pPr/>
              <a:t>‹#›</a:t>
            </a:fld>
            <a:endParaRPr lang="en-US"/>
          </a:p>
        </p:txBody>
      </p:sp>
    </p:spTree>
    <p:extLst>
      <p:ext uri="{BB962C8B-B14F-4D97-AF65-F5344CB8AC3E}">
        <p14:creationId xmlns:p14="http://schemas.microsoft.com/office/powerpoint/2010/main" val="3069331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013527-E90B-4717-80AE-F9730E1C5429}" type="datetime1">
              <a:rPr lang="en-US" smtClean="0"/>
              <a:pPr/>
              <a:t>6/28/2016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0B413E-8DA9-4CFB-BBA4-6517EDDCF893}" type="slidenum">
              <a:rPr lang="en-US" smtClean="0"/>
              <a:pPr/>
              <a:t>‹#›</a:t>
            </a:fld>
            <a:endParaRPr lang="en-US"/>
          </a:p>
        </p:txBody>
      </p:sp>
    </p:spTree>
    <p:extLst>
      <p:ext uri="{BB962C8B-B14F-4D97-AF65-F5344CB8AC3E}">
        <p14:creationId xmlns:p14="http://schemas.microsoft.com/office/powerpoint/2010/main" val="4256163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28B304-50A3-4787-A76E-9A00997C8DB7}" type="datetime1">
              <a:rPr lang="en-US" smtClean="0"/>
              <a:pPr/>
              <a:t>6/28/2016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0B413E-8DA9-4CFB-BBA4-6517EDDCF893}" type="slidenum">
              <a:rPr lang="en-US" smtClean="0"/>
              <a:pPr/>
              <a:t>‹#›</a:t>
            </a:fld>
            <a:endParaRPr lang="en-US"/>
          </a:p>
        </p:txBody>
      </p:sp>
    </p:spTree>
    <p:extLst>
      <p:ext uri="{BB962C8B-B14F-4D97-AF65-F5344CB8AC3E}">
        <p14:creationId xmlns:p14="http://schemas.microsoft.com/office/powerpoint/2010/main" val="1765162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A740EE-28A8-4E0E-8CB7-290E5BD939EF}" type="datetime1">
              <a:rPr lang="en-US" smtClean="0"/>
              <a:pPr/>
              <a:t>6/28/2016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0B413E-8DA9-4CFB-BBA4-6517EDDCF893}" type="slidenum">
              <a:rPr lang="en-US" smtClean="0"/>
              <a:pPr/>
              <a:t>‹#›</a:t>
            </a:fld>
            <a:endParaRPr lang="en-US"/>
          </a:p>
        </p:txBody>
      </p:sp>
    </p:spTree>
    <p:extLst>
      <p:ext uri="{BB962C8B-B14F-4D97-AF65-F5344CB8AC3E}">
        <p14:creationId xmlns:p14="http://schemas.microsoft.com/office/powerpoint/2010/main" val="3258735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A93E9D-3B12-42D0-A792-9C09BADED2FE}" type="datetime1">
              <a:rPr lang="en-US" smtClean="0"/>
              <a:pPr/>
              <a:t>6/28/2016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B413E-8DA9-4CFB-BBA4-6517EDDCF893}" type="slidenum">
              <a:rPr lang="en-US" smtClean="0"/>
              <a:pPr/>
              <a:t>‹#›</a:t>
            </a:fld>
            <a:endParaRPr lang="en-US"/>
          </a:p>
        </p:txBody>
      </p:sp>
    </p:spTree>
    <p:extLst>
      <p:ext uri="{BB962C8B-B14F-4D97-AF65-F5344CB8AC3E}">
        <p14:creationId xmlns:p14="http://schemas.microsoft.com/office/powerpoint/2010/main" val="3551931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D46BFA-859D-474D-8F0E-5327D0E8E26E}" type="datetime1">
              <a:rPr lang="en-US" smtClean="0"/>
              <a:pPr/>
              <a:t>6/28/2016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0B413E-8DA9-4CFB-BBA4-6517EDDCF893}" type="slidenum">
              <a:rPr lang="en-US" smtClean="0"/>
              <a:pPr/>
              <a:t>‹#›</a:t>
            </a:fld>
            <a:endParaRPr lang="en-US"/>
          </a:p>
        </p:txBody>
      </p:sp>
    </p:spTree>
    <p:extLst>
      <p:ext uri="{BB962C8B-B14F-4D97-AF65-F5344CB8AC3E}">
        <p14:creationId xmlns:p14="http://schemas.microsoft.com/office/powerpoint/2010/main" val="2058387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CE249A-B697-4804-831D-CDF8DC0D5A38}" type="datetime1">
              <a:rPr lang="en-US" smtClean="0"/>
              <a:pPr/>
              <a:t>6/28/2016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2800">
                <a:solidFill>
                  <a:schemeClr val="tx1"/>
                </a:solidFill>
              </a:defRPr>
            </a:lvl1pPr>
          </a:lstStyle>
          <a:p>
            <a:fld id="{C80B413E-8DA9-4CFB-BBA4-6517EDDCF893}" type="slidenum">
              <a:rPr lang="en-US" smtClean="0"/>
              <a:pPr/>
              <a:t>‹#›</a:t>
            </a:fld>
            <a:endParaRPr lang="en-US" dirty="0"/>
          </a:p>
        </p:txBody>
      </p:sp>
    </p:spTree>
    <p:extLst>
      <p:ext uri="{BB962C8B-B14F-4D97-AF65-F5344CB8AC3E}">
        <p14:creationId xmlns:p14="http://schemas.microsoft.com/office/powerpoint/2010/main" val="2217702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1484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00F5BC-F836-4D5D-B664-07F621843D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2523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24.xml"/><Relationship Id="rId1" Type="http://schemas.openxmlformats.org/officeDocument/2006/relationships/themeOverride" Target="../theme/themeOverride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tiff"/></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hemeOverride" Target="../theme/themeOverride8.xml"/><Relationship Id="rId5" Type="http://schemas.microsoft.com/office/2007/relationships/hdphoto" Target="../media/hdphoto1.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hyperlink" Target="meso2.chpc.utah.edu/gslso3s/" TargetMode="Externa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47.pn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6.xml"/><Relationship Id="rId7" Type="http://schemas.openxmlformats.org/officeDocument/2006/relationships/image" Target="../media/image49.png"/><Relationship Id="rId2" Type="http://schemas.openxmlformats.org/officeDocument/2006/relationships/slideLayout" Target="../slideLayouts/slideLayout13.xml"/><Relationship Id="rId1" Type="http://schemas.openxmlformats.org/officeDocument/2006/relationships/themeOverride" Target="../theme/themeOverride12.xml"/><Relationship Id="rId6" Type="http://schemas.openxmlformats.org/officeDocument/2006/relationships/image" Target="../media/image48.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hemeOverride" Target="../theme/themeOverride3.xml"/><Relationship Id="rId5" Type="http://schemas.openxmlformats.org/officeDocument/2006/relationships/image" Target="../media/image7.pn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image" Target="../media/image53.png"/><Relationship Id="rId2" Type="http://schemas.openxmlformats.org/officeDocument/2006/relationships/slideLayout" Target="../slideLayouts/slideLayout13.xml"/><Relationship Id="rId1" Type="http://schemas.openxmlformats.org/officeDocument/2006/relationships/themeOverride" Target="../theme/themeOverride13.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16.png"/><Relationship Id="rId9"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hyperlink" Target="meso2.chpc.utah.edu/gslso3s/" TargetMode="External"/><Relationship Id="rId5" Type="http://schemas.openxmlformats.org/officeDocument/2006/relationships/image" Target="../media/image10.jpeg"/><Relationship Id="rId10" Type="http://schemas.openxmlformats.org/officeDocument/2006/relationships/hyperlink" Target="http://meso2.chpc.utah.edu/gslso3s/" TargetMode="External"/><Relationship Id="rId4" Type="http://schemas.openxmlformats.org/officeDocument/2006/relationships/image" Target="../media/image9.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xml"/><Relationship Id="rId1" Type="http://schemas.openxmlformats.org/officeDocument/2006/relationships/themeOverride" Target="../theme/themeOverride4.xml"/><Relationship Id="rId5" Type="http://schemas.microsoft.com/office/2007/relationships/hdphoto" Target="../media/hdphoto1.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2.png"/><Relationship Id="rId2" Type="http://schemas.openxmlformats.org/officeDocument/2006/relationships/slideLayout" Target="../slideLayouts/slideLayout24.xml"/><Relationship Id="rId1" Type="http://schemas.openxmlformats.org/officeDocument/2006/relationships/themeOverride" Target="../theme/themeOverride5.xml"/><Relationship Id="rId6" Type="http://schemas.openxmlformats.org/officeDocument/2006/relationships/image" Target="../media/image20.jpeg"/><Relationship Id="rId5" Type="http://schemas.openxmlformats.org/officeDocument/2006/relationships/image" Target="../media/image19.tiff"/><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4.xml"/><Relationship Id="rId1" Type="http://schemas.openxmlformats.org/officeDocument/2006/relationships/themeOverride" Target="../theme/themeOverride6.xml"/><Relationship Id="rId4" Type="http://schemas.openxmlformats.org/officeDocument/2006/relationships/image" Target="../media/image22.tif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4000" r="-4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0427" y="175218"/>
            <a:ext cx="12191999" cy="2956559"/>
          </a:xfrm>
          <a:noFill/>
          <a:effectLst>
            <a:softEdge rad="139700"/>
          </a:effectLst>
        </p:spPr>
        <p:txBody>
          <a:bodyPr anchor="ctr">
            <a:noAutofit/>
          </a:bodyPr>
          <a:lstStyle/>
          <a:p>
            <a:endParaRPr lang="en-US" sz="3600" b="1" dirty="0" smtClean="0"/>
          </a:p>
          <a:p>
            <a:r>
              <a:rPr lang="en-US" sz="3600" b="1" dirty="0" smtClean="0"/>
              <a:t>Influence </a:t>
            </a:r>
            <a:r>
              <a:rPr lang="en-US" sz="3600" b="1" dirty="0"/>
              <a:t>of </a:t>
            </a:r>
            <a:r>
              <a:rPr lang="en-US" sz="3600" b="1" dirty="0" smtClean="0"/>
              <a:t>Thermally-Driven </a:t>
            </a:r>
            <a:r>
              <a:rPr lang="en-US" sz="3600" b="1" dirty="0"/>
              <a:t>Flows </a:t>
            </a:r>
            <a:r>
              <a:rPr lang="en-US" sz="3600" b="1" dirty="0" smtClean="0"/>
              <a:t>on</a:t>
            </a:r>
          </a:p>
          <a:p>
            <a:r>
              <a:rPr lang="en-US" sz="3600" b="1" dirty="0" smtClean="0"/>
              <a:t> </a:t>
            </a:r>
            <a:r>
              <a:rPr lang="en-US" sz="3600" b="1" dirty="0"/>
              <a:t>Summer Ozone </a:t>
            </a:r>
            <a:r>
              <a:rPr lang="en-US" sz="3600" b="1" dirty="0" smtClean="0"/>
              <a:t>Concentrations</a:t>
            </a:r>
          </a:p>
          <a:p>
            <a:endParaRPr lang="en-US" sz="1800" b="1" dirty="0" smtClean="0"/>
          </a:p>
          <a:p>
            <a:endParaRPr lang="en-US" sz="1800" b="1" dirty="0" smtClean="0"/>
          </a:p>
          <a:p>
            <a:endParaRPr lang="en-US" sz="1800" b="1" dirty="0"/>
          </a:p>
          <a:p>
            <a:r>
              <a:rPr lang="en-US" sz="3200" dirty="0" smtClean="0"/>
              <a:t>John </a:t>
            </a:r>
            <a:r>
              <a:rPr lang="en-US" sz="3200" dirty="0"/>
              <a:t>Horel, </a:t>
            </a:r>
            <a:r>
              <a:rPr lang="en-US" sz="3200" dirty="0" smtClean="0"/>
              <a:t>Erik </a:t>
            </a:r>
            <a:r>
              <a:rPr lang="en-US" sz="3200" dirty="0"/>
              <a:t>Crosman, </a:t>
            </a:r>
            <a:r>
              <a:rPr lang="en-US" sz="3200" dirty="0" smtClean="0"/>
              <a:t>Alex </a:t>
            </a:r>
            <a:r>
              <a:rPr lang="en-US" sz="3200" dirty="0"/>
              <a:t>Jacques, </a:t>
            </a:r>
            <a:r>
              <a:rPr lang="en-US" sz="3200" dirty="0" smtClean="0"/>
              <a:t>Brian Blaylock, Ansley Long </a:t>
            </a:r>
          </a:p>
          <a:p>
            <a:pPr algn="l"/>
            <a:r>
              <a:rPr lang="en-US" sz="2800" dirty="0" smtClean="0"/>
              <a:t>      </a:t>
            </a:r>
            <a:r>
              <a:rPr lang="en-US" sz="3200" dirty="0" smtClean="0"/>
              <a:t>University </a:t>
            </a:r>
            <a:r>
              <a:rPr lang="en-US" sz="3200" dirty="0"/>
              <a:t>of </a:t>
            </a:r>
            <a:r>
              <a:rPr lang="en-US" sz="3200" dirty="0" smtClean="0"/>
              <a:t>Utah</a:t>
            </a:r>
            <a:endParaRPr lang="en-US" sz="3600" dirty="0" smtClean="0">
              <a:solidFill>
                <a:schemeClr val="bg1"/>
              </a:solidFill>
              <a:latin typeface="Tw Cen MT Condensed" panose="020B0606020104020203" pitchFamily="34" charset="0"/>
            </a:endParaRPr>
          </a:p>
        </p:txBody>
      </p:sp>
      <p:sp>
        <p:nvSpPr>
          <p:cNvPr id="2" name="Rectangle 1"/>
          <p:cNvSpPr/>
          <p:nvPr/>
        </p:nvSpPr>
        <p:spPr>
          <a:xfrm>
            <a:off x="332509" y="3995678"/>
            <a:ext cx="11859491" cy="2862322"/>
          </a:xfrm>
          <a:prstGeom prst="rect">
            <a:avLst/>
          </a:prstGeom>
        </p:spPr>
        <p:txBody>
          <a:bodyPr wrap="square">
            <a:spAutoFit/>
          </a:bodyPr>
          <a:lstStyle/>
          <a:p>
            <a:pPr>
              <a:lnSpc>
                <a:spcPct val="100000"/>
              </a:lnSpc>
              <a:spcBef>
                <a:spcPts val="0"/>
              </a:spcBef>
              <a:defRPr/>
            </a:pPr>
            <a:r>
              <a:rPr lang="en-US" sz="2800" b="1" dirty="0" err="1">
                <a:solidFill>
                  <a:schemeClr val="bg1"/>
                </a:solidFill>
              </a:rPr>
              <a:t>UofU</a:t>
            </a:r>
            <a:r>
              <a:rPr lang="en-US" sz="2800" b="1" dirty="0">
                <a:solidFill>
                  <a:schemeClr val="bg1"/>
                </a:solidFill>
              </a:rPr>
              <a:t>: </a:t>
            </a:r>
            <a:r>
              <a:rPr lang="en-US" sz="2800" dirty="0">
                <a:solidFill>
                  <a:schemeClr val="bg1"/>
                </a:solidFill>
              </a:rPr>
              <a:t>Luke Leclair-Marzolf, Sebastian Hoch, Will Howard, Jeff Jenkins, Allyson Dugan, Susan Bush, Xia Dong, Nola Lucke, Taylor McCorkle, Dillon Ulrich, Tom Gowan, Chris Galli, Fahad Alotaibi </a:t>
            </a:r>
          </a:p>
          <a:p>
            <a:pPr>
              <a:lnSpc>
                <a:spcPct val="100000"/>
              </a:lnSpc>
              <a:spcBef>
                <a:spcPts val="0"/>
              </a:spcBef>
              <a:defRPr/>
            </a:pPr>
            <a:r>
              <a:rPr lang="en-US" sz="2800" b="1" dirty="0" smtClean="0">
                <a:solidFill>
                  <a:schemeClr val="bg1"/>
                </a:solidFill>
              </a:rPr>
              <a:t>Division of Air Quality:</a:t>
            </a:r>
            <a:r>
              <a:rPr lang="en-US" sz="2800" dirty="0" smtClean="0">
                <a:solidFill>
                  <a:schemeClr val="bg1"/>
                </a:solidFill>
              </a:rPr>
              <a:t> </a:t>
            </a:r>
            <a:r>
              <a:rPr lang="en-US" sz="2800" dirty="0">
                <a:solidFill>
                  <a:schemeClr val="bg1"/>
                </a:solidFill>
              </a:rPr>
              <a:t>Seth </a:t>
            </a:r>
            <a:r>
              <a:rPr lang="en-US" sz="2800" dirty="0" smtClean="0">
                <a:solidFill>
                  <a:schemeClr val="bg1"/>
                </a:solidFill>
              </a:rPr>
              <a:t>Arens</a:t>
            </a:r>
            <a:r>
              <a:rPr lang="en-US" sz="2800" dirty="0">
                <a:solidFill>
                  <a:schemeClr val="bg1"/>
                </a:solidFill>
              </a:rPr>
              <a:t>, Munkh Baassandorj </a:t>
            </a:r>
          </a:p>
          <a:p>
            <a:pPr>
              <a:lnSpc>
                <a:spcPct val="100000"/>
              </a:lnSpc>
              <a:spcBef>
                <a:spcPts val="0"/>
              </a:spcBef>
              <a:defRPr/>
            </a:pPr>
            <a:r>
              <a:rPr lang="en-US" sz="2800" b="1" dirty="0" smtClean="0">
                <a:solidFill>
                  <a:schemeClr val="bg1"/>
                </a:solidFill>
              </a:rPr>
              <a:t>Utah State University:</a:t>
            </a:r>
            <a:r>
              <a:rPr lang="en-US" sz="2800" dirty="0" smtClean="0">
                <a:solidFill>
                  <a:schemeClr val="bg1"/>
                </a:solidFill>
              </a:rPr>
              <a:t> </a:t>
            </a:r>
            <a:r>
              <a:rPr lang="en-US" sz="2800" dirty="0">
                <a:solidFill>
                  <a:schemeClr val="bg1"/>
                </a:solidFill>
              </a:rPr>
              <a:t>Randy Martin and group</a:t>
            </a:r>
          </a:p>
          <a:p>
            <a:pPr>
              <a:lnSpc>
                <a:spcPct val="100000"/>
              </a:lnSpc>
              <a:spcBef>
                <a:spcPts val="0"/>
              </a:spcBef>
              <a:defRPr/>
            </a:pPr>
            <a:r>
              <a:rPr lang="en-US" sz="2800" b="1" dirty="0" smtClean="0">
                <a:solidFill>
                  <a:schemeClr val="bg1"/>
                </a:solidFill>
              </a:rPr>
              <a:t>Weber State University:</a:t>
            </a:r>
            <a:r>
              <a:rPr lang="en-US" sz="2800" dirty="0" smtClean="0">
                <a:solidFill>
                  <a:schemeClr val="bg1"/>
                </a:solidFill>
              </a:rPr>
              <a:t> </a:t>
            </a:r>
            <a:r>
              <a:rPr lang="en-US" sz="2800" dirty="0">
                <a:solidFill>
                  <a:schemeClr val="bg1"/>
                </a:solidFill>
              </a:rPr>
              <a:t>John </a:t>
            </a:r>
            <a:r>
              <a:rPr lang="en-US" sz="2800" dirty="0" err="1">
                <a:solidFill>
                  <a:schemeClr val="bg1"/>
                </a:solidFill>
              </a:rPr>
              <a:t>Sohl</a:t>
            </a:r>
            <a:r>
              <a:rPr lang="en-US" sz="2800" dirty="0">
                <a:solidFill>
                  <a:schemeClr val="bg1"/>
                </a:solidFill>
              </a:rPr>
              <a:t> and group</a:t>
            </a:r>
          </a:p>
          <a:p>
            <a:pPr>
              <a:lnSpc>
                <a:spcPct val="100000"/>
              </a:lnSpc>
              <a:spcBef>
                <a:spcPts val="0"/>
              </a:spcBef>
              <a:defRPr/>
            </a:pPr>
            <a:endParaRPr lang="en-US" sz="1200" dirty="0">
              <a:latin typeface="Tw Cen MT Condensed" panose="020B0606020104020203" pitchFamily="34" charset="0"/>
            </a:endParaRPr>
          </a:p>
        </p:txBody>
      </p:sp>
    </p:spTree>
    <p:extLst>
      <p:ext uri="{BB962C8B-B14F-4D97-AF65-F5344CB8AC3E}">
        <p14:creationId xmlns:p14="http://schemas.microsoft.com/office/powerpoint/2010/main" val="39709330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85000">
              <a:srgbClr val="79D1F0"/>
            </a:gs>
            <a:gs pos="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934" y="0"/>
            <a:ext cx="11205713" cy="1325563"/>
          </a:xfrm>
        </p:spPr>
        <p:txBody>
          <a:bodyPr>
            <a:normAutofit/>
          </a:bodyPr>
          <a:lstStyle/>
          <a:p>
            <a:r>
              <a:rPr lang="en-US" dirty="0"/>
              <a:t>18 June 2015</a:t>
            </a:r>
          </a:p>
        </p:txBody>
      </p:sp>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a:ext>
            </a:extLst>
          </a:blip>
          <a:srcRect/>
          <a:stretch/>
        </p:blipFill>
        <p:spPr>
          <a:xfrm>
            <a:off x="3634337" y="0"/>
            <a:ext cx="7911779" cy="6858001"/>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3817974" y="248352"/>
            <a:ext cx="2665663" cy="18580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5" name="Group 14"/>
          <p:cNvGrpSpPr/>
          <p:nvPr/>
        </p:nvGrpSpPr>
        <p:grpSpPr>
          <a:xfrm>
            <a:off x="4002465" y="344012"/>
            <a:ext cx="2481172" cy="1679993"/>
            <a:chOff x="1380513" y="1912616"/>
            <a:chExt cx="3187789" cy="2158443"/>
          </a:xfrm>
        </p:grpSpPr>
        <p:sp>
          <p:nvSpPr>
            <p:cNvPr id="6" name="Oval 5"/>
            <p:cNvSpPr/>
            <p:nvPr/>
          </p:nvSpPr>
          <p:spPr>
            <a:xfrm>
              <a:off x="1674815" y="1912616"/>
              <a:ext cx="384201" cy="384202"/>
            </a:xfrm>
            <a:prstGeom prst="ellipse">
              <a:avLst/>
            </a:prstGeom>
            <a:solidFill>
              <a:srgbClr val="000079">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rot="2700000">
              <a:off x="1702634" y="2546494"/>
              <a:ext cx="318283" cy="318283"/>
            </a:xfrm>
            <a:prstGeom prst="rect">
              <a:avLst/>
            </a:prstGeom>
            <a:solidFill>
              <a:srgbClr val="800000">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rot="5400000">
              <a:off x="1689933" y="3167827"/>
              <a:ext cx="318283" cy="318283"/>
            </a:xfrm>
            <a:prstGeom prst="rect">
              <a:avLst/>
            </a:prstGeom>
            <a:solidFill>
              <a:srgbClr val="FCF200">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2146767" y="1991761"/>
              <a:ext cx="2421535" cy="2079298"/>
            </a:xfrm>
            <a:prstGeom prst="rect">
              <a:avLst/>
            </a:prstGeom>
            <a:noFill/>
          </p:spPr>
          <p:txBody>
            <a:bodyPr wrap="square" rtlCol="0">
              <a:spAutoFit/>
            </a:bodyPr>
            <a:lstStyle/>
            <a:p>
              <a:pPr>
                <a:lnSpc>
                  <a:spcPts val="1700"/>
                </a:lnSpc>
              </a:pPr>
              <a:r>
                <a:rPr lang="en-US" dirty="0">
                  <a:solidFill>
                    <a:prstClr val="black"/>
                  </a:solidFill>
                </a:rPr>
                <a:t>KSL      Chopper</a:t>
              </a:r>
            </a:p>
            <a:p>
              <a:pPr>
                <a:lnSpc>
                  <a:spcPts val="1700"/>
                </a:lnSpc>
              </a:pPr>
              <a:endParaRPr lang="en-US" dirty="0">
                <a:solidFill>
                  <a:prstClr val="black"/>
                </a:solidFill>
              </a:endParaRPr>
            </a:p>
            <a:p>
              <a:pPr>
                <a:lnSpc>
                  <a:spcPts val="1700"/>
                </a:lnSpc>
              </a:pPr>
              <a:endParaRPr lang="en-US" dirty="0">
                <a:solidFill>
                  <a:prstClr val="black"/>
                </a:solidFill>
              </a:endParaRPr>
            </a:p>
            <a:p>
              <a:pPr>
                <a:lnSpc>
                  <a:spcPts val="1700"/>
                </a:lnSpc>
              </a:pPr>
              <a:endParaRPr lang="en-US" dirty="0">
                <a:solidFill>
                  <a:prstClr val="black"/>
                </a:solidFill>
              </a:endParaRPr>
            </a:p>
            <a:p>
              <a:pPr>
                <a:lnSpc>
                  <a:spcPts val="1700"/>
                </a:lnSpc>
              </a:pPr>
              <a:endParaRPr lang="en-US" dirty="0">
                <a:solidFill>
                  <a:prstClr val="black"/>
                </a:solidFill>
              </a:endParaRPr>
            </a:p>
            <a:p>
              <a:pPr>
                <a:lnSpc>
                  <a:spcPts val="1700"/>
                </a:lnSpc>
              </a:pPr>
              <a:endParaRPr lang="en-US" dirty="0">
                <a:solidFill>
                  <a:prstClr val="black"/>
                </a:solidFill>
              </a:endParaRPr>
            </a:p>
            <a:p>
              <a:pPr>
                <a:lnSpc>
                  <a:spcPts val="1700"/>
                </a:lnSpc>
              </a:pPr>
              <a:r>
                <a:rPr lang="en-US" dirty="0">
                  <a:solidFill>
                    <a:prstClr val="black"/>
                  </a:solidFill>
                </a:rPr>
                <a:t>TDWR Front</a:t>
              </a:r>
            </a:p>
          </p:txBody>
        </p:sp>
        <p:grpSp>
          <p:nvGrpSpPr>
            <p:cNvPr id="10" name="Group 9"/>
            <p:cNvGrpSpPr/>
            <p:nvPr/>
          </p:nvGrpSpPr>
          <p:grpSpPr>
            <a:xfrm>
              <a:off x="1380513" y="3151091"/>
              <a:ext cx="128456" cy="455060"/>
              <a:chOff x="3168965" y="3731997"/>
              <a:chExt cx="435404" cy="1542429"/>
            </a:xfrm>
          </p:grpSpPr>
          <p:cxnSp>
            <p:nvCxnSpPr>
              <p:cNvPr id="11" name="Straight Connector 10"/>
              <p:cNvCxnSpPr/>
              <p:nvPr/>
            </p:nvCxnSpPr>
            <p:spPr>
              <a:xfrm>
                <a:off x="3192651" y="4034565"/>
                <a:ext cx="0" cy="1239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192651" y="4159042"/>
                <a:ext cx="260162" cy="1844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68965" y="3731997"/>
                <a:ext cx="435404" cy="3367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0" y="1871663"/>
            <a:ext cx="3538199" cy="4154984"/>
          </a:xfrm>
          <a:prstGeom prst="rect">
            <a:avLst/>
          </a:prstGeom>
          <a:solidFill>
            <a:schemeClr val="bg1">
              <a:lumMod val="95000"/>
              <a:alpha val="50000"/>
            </a:schemeClr>
          </a:solidFill>
        </p:spPr>
        <p:txBody>
          <a:bodyPr wrap="square" rtlCol="0">
            <a:spAutoFit/>
          </a:bodyPr>
          <a:lstStyle/>
          <a:p>
            <a:pPr algn="ctr"/>
            <a:r>
              <a:rPr lang="en-US" sz="2400" u="sng" dirty="0">
                <a:solidFill>
                  <a:prstClr val="black"/>
                </a:solidFill>
              </a:rPr>
              <a:t>Observation Details</a:t>
            </a:r>
          </a:p>
          <a:p>
            <a:pPr algn="ctr"/>
            <a:r>
              <a:rPr lang="en-US" sz="2400" dirty="0">
                <a:solidFill>
                  <a:prstClr val="black"/>
                </a:solidFill>
              </a:rPr>
              <a:t>Mobile obs. </a:t>
            </a:r>
            <a:r>
              <a:rPr lang="en-US" sz="2400" dirty="0" smtClean="0">
                <a:solidFill>
                  <a:prstClr val="black"/>
                </a:solidFill>
              </a:rPr>
              <a:t>between</a:t>
            </a:r>
          </a:p>
          <a:p>
            <a:pPr algn="ctr"/>
            <a:r>
              <a:rPr lang="en-US" sz="2400" dirty="0" smtClean="0">
                <a:solidFill>
                  <a:prstClr val="black"/>
                </a:solidFill>
              </a:rPr>
              <a:t>16:40-17:40 MDT</a:t>
            </a:r>
          </a:p>
          <a:p>
            <a:pPr algn="ctr"/>
            <a:r>
              <a:rPr lang="en-US" sz="1600" dirty="0" smtClean="0">
                <a:solidFill>
                  <a:prstClr val="black"/>
                </a:solidFill>
              </a:rPr>
              <a:t>TRAX </a:t>
            </a:r>
            <a:r>
              <a:rPr lang="en-US" sz="1600" dirty="0">
                <a:solidFill>
                  <a:prstClr val="black"/>
                </a:solidFill>
              </a:rPr>
              <a:t>plotted every 3-min</a:t>
            </a:r>
          </a:p>
          <a:p>
            <a:pPr algn="ctr"/>
            <a:r>
              <a:rPr lang="en-US" sz="1600" dirty="0">
                <a:solidFill>
                  <a:prstClr val="black"/>
                </a:solidFill>
              </a:rPr>
              <a:t>KSL </a:t>
            </a:r>
            <a:r>
              <a:rPr lang="en-US" sz="1600" dirty="0" smtClean="0">
                <a:solidFill>
                  <a:prstClr val="black"/>
                </a:solidFill>
              </a:rPr>
              <a:t>copter plotted </a:t>
            </a:r>
            <a:r>
              <a:rPr lang="en-US" sz="1600" dirty="0">
                <a:solidFill>
                  <a:prstClr val="black"/>
                </a:solidFill>
              </a:rPr>
              <a:t>every  30-sec</a:t>
            </a:r>
          </a:p>
          <a:p>
            <a:pPr algn="ctr"/>
            <a:endParaRPr lang="en-US" sz="2400" dirty="0">
              <a:solidFill>
                <a:prstClr val="black"/>
              </a:solidFill>
            </a:endParaRPr>
          </a:p>
          <a:p>
            <a:pPr algn="ctr"/>
            <a:r>
              <a:rPr lang="en-US" sz="2400" dirty="0">
                <a:solidFill>
                  <a:prstClr val="black"/>
                </a:solidFill>
              </a:rPr>
              <a:t>MesoWest </a:t>
            </a:r>
            <a:r>
              <a:rPr lang="en-US" sz="2400" dirty="0" err="1">
                <a:solidFill>
                  <a:prstClr val="black"/>
                </a:solidFill>
              </a:rPr>
              <a:t>obs</a:t>
            </a:r>
            <a:r>
              <a:rPr lang="en-US" sz="2400" dirty="0">
                <a:solidFill>
                  <a:prstClr val="black"/>
                </a:solidFill>
              </a:rPr>
              <a:t> ending at </a:t>
            </a:r>
            <a:r>
              <a:rPr lang="en-US" sz="2400" dirty="0" smtClean="0">
                <a:solidFill>
                  <a:prstClr val="black"/>
                </a:solidFill>
              </a:rPr>
              <a:t>17:40 MDT</a:t>
            </a:r>
            <a:endParaRPr lang="en-US" sz="2400" dirty="0">
              <a:solidFill>
                <a:prstClr val="black"/>
              </a:solidFill>
            </a:endParaRPr>
          </a:p>
          <a:p>
            <a:pPr algn="ctr"/>
            <a:endParaRPr lang="en-US" sz="2400" dirty="0">
              <a:solidFill>
                <a:prstClr val="black"/>
              </a:solidFill>
            </a:endParaRPr>
          </a:p>
          <a:p>
            <a:pPr algn="ctr"/>
            <a:r>
              <a:rPr lang="en-US" sz="2400" dirty="0" smtClean="0">
                <a:solidFill>
                  <a:prstClr val="black"/>
                </a:solidFill>
              </a:rPr>
              <a:t>Frontal position </a:t>
            </a:r>
            <a:r>
              <a:rPr lang="en-US" sz="2400" dirty="0">
                <a:solidFill>
                  <a:prstClr val="black"/>
                </a:solidFill>
              </a:rPr>
              <a:t>at </a:t>
            </a:r>
          </a:p>
          <a:p>
            <a:pPr algn="ctr"/>
            <a:r>
              <a:rPr lang="en-US" sz="2400" dirty="0" smtClean="0">
                <a:solidFill>
                  <a:prstClr val="black"/>
                </a:solidFill>
              </a:rPr>
              <a:t> 17:12 MDT</a:t>
            </a:r>
            <a:endParaRPr lang="en-US" sz="2400" dirty="0">
              <a:solidFill>
                <a:prstClr val="black"/>
              </a:solidFill>
            </a:endParaRPr>
          </a:p>
          <a:p>
            <a:pPr algn="ctr"/>
            <a:r>
              <a:rPr lang="en-US" sz="1600" dirty="0">
                <a:solidFill>
                  <a:prstClr val="black"/>
                </a:solidFill>
              </a:rPr>
              <a:t>Time </a:t>
            </a:r>
            <a:r>
              <a:rPr lang="en-US" sz="1600" dirty="0" smtClean="0">
                <a:solidFill>
                  <a:prstClr val="black"/>
                </a:solidFill>
              </a:rPr>
              <a:t>copter crosses </a:t>
            </a:r>
            <a:r>
              <a:rPr lang="en-US" sz="1600" dirty="0">
                <a:solidFill>
                  <a:prstClr val="black"/>
                </a:solidFill>
              </a:rPr>
              <a:t>front</a:t>
            </a:r>
          </a:p>
        </p:txBody>
      </p:sp>
      <p:cxnSp>
        <p:nvCxnSpPr>
          <p:cNvPr id="24" name="Straight Connector 23"/>
          <p:cNvCxnSpPr/>
          <p:nvPr/>
        </p:nvCxnSpPr>
        <p:spPr>
          <a:xfrm>
            <a:off x="4004846" y="1871663"/>
            <a:ext cx="525723" cy="0"/>
          </a:xfrm>
          <a:prstGeom prst="line">
            <a:avLst/>
          </a:prstGeom>
          <a:ln w="762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4810344" y="3166835"/>
            <a:ext cx="2570843" cy="1527629"/>
          </a:xfrm>
          <a:custGeom>
            <a:avLst/>
            <a:gdLst>
              <a:gd name="connsiteX0" fmla="*/ 0 w 2928257"/>
              <a:gd name="connsiteY0" fmla="*/ 1666363 h 1666363"/>
              <a:gd name="connsiteX1" fmla="*/ 511628 w 2928257"/>
              <a:gd name="connsiteY1" fmla="*/ 1437763 h 1666363"/>
              <a:gd name="connsiteX2" fmla="*/ 598714 w 2928257"/>
              <a:gd name="connsiteY2" fmla="*/ 1415991 h 1666363"/>
              <a:gd name="connsiteX3" fmla="*/ 664028 w 2928257"/>
              <a:gd name="connsiteY3" fmla="*/ 1394220 h 1666363"/>
              <a:gd name="connsiteX4" fmla="*/ 707571 w 2928257"/>
              <a:gd name="connsiteY4" fmla="*/ 1383334 h 1666363"/>
              <a:gd name="connsiteX5" fmla="*/ 740228 w 2928257"/>
              <a:gd name="connsiteY5" fmla="*/ 1372449 h 1666363"/>
              <a:gd name="connsiteX6" fmla="*/ 805543 w 2928257"/>
              <a:gd name="connsiteY6" fmla="*/ 1361563 h 1666363"/>
              <a:gd name="connsiteX7" fmla="*/ 925286 w 2928257"/>
              <a:gd name="connsiteY7" fmla="*/ 1339791 h 1666363"/>
              <a:gd name="connsiteX8" fmla="*/ 957943 w 2928257"/>
              <a:gd name="connsiteY8" fmla="*/ 1318020 h 1666363"/>
              <a:gd name="connsiteX9" fmla="*/ 1023257 w 2928257"/>
              <a:gd name="connsiteY9" fmla="*/ 1263591 h 1666363"/>
              <a:gd name="connsiteX10" fmla="*/ 1066800 w 2928257"/>
              <a:gd name="connsiteY10" fmla="*/ 1252706 h 1666363"/>
              <a:gd name="connsiteX11" fmla="*/ 1099457 w 2928257"/>
              <a:gd name="connsiteY11" fmla="*/ 1230934 h 1666363"/>
              <a:gd name="connsiteX12" fmla="*/ 1175657 w 2928257"/>
              <a:gd name="connsiteY12" fmla="*/ 1209163 h 1666363"/>
              <a:gd name="connsiteX13" fmla="*/ 1251857 w 2928257"/>
              <a:gd name="connsiteY13" fmla="*/ 1176506 h 1666363"/>
              <a:gd name="connsiteX14" fmla="*/ 1273628 w 2928257"/>
              <a:gd name="connsiteY14" fmla="*/ 1154734 h 1666363"/>
              <a:gd name="connsiteX15" fmla="*/ 1317171 w 2928257"/>
              <a:gd name="connsiteY15" fmla="*/ 1132963 h 1666363"/>
              <a:gd name="connsiteX16" fmla="*/ 1382486 w 2928257"/>
              <a:gd name="connsiteY16" fmla="*/ 1089420 h 1666363"/>
              <a:gd name="connsiteX17" fmla="*/ 1491343 w 2928257"/>
              <a:gd name="connsiteY17" fmla="*/ 1024106 h 1666363"/>
              <a:gd name="connsiteX18" fmla="*/ 1545771 w 2928257"/>
              <a:gd name="connsiteY18" fmla="*/ 947906 h 1666363"/>
              <a:gd name="connsiteX19" fmla="*/ 1589314 w 2928257"/>
              <a:gd name="connsiteY19" fmla="*/ 893477 h 1666363"/>
              <a:gd name="connsiteX20" fmla="*/ 1632857 w 2928257"/>
              <a:gd name="connsiteY20" fmla="*/ 795506 h 1666363"/>
              <a:gd name="connsiteX21" fmla="*/ 1665514 w 2928257"/>
              <a:gd name="connsiteY21" fmla="*/ 719306 h 1666363"/>
              <a:gd name="connsiteX22" fmla="*/ 1676400 w 2928257"/>
              <a:gd name="connsiteY22" fmla="*/ 686649 h 1666363"/>
              <a:gd name="connsiteX23" fmla="*/ 1719943 w 2928257"/>
              <a:gd name="connsiteY23" fmla="*/ 621334 h 1666363"/>
              <a:gd name="connsiteX24" fmla="*/ 1741714 w 2928257"/>
              <a:gd name="connsiteY24" fmla="*/ 577791 h 1666363"/>
              <a:gd name="connsiteX25" fmla="*/ 1796143 w 2928257"/>
              <a:gd name="connsiteY25" fmla="*/ 523363 h 1666363"/>
              <a:gd name="connsiteX26" fmla="*/ 1850571 w 2928257"/>
              <a:gd name="connsiteY26" fmla="*/ 468934 h 1666363"/>
              <a:gd name="connsiteX27" fmla="*/ 1926771 w 2928257"/>
              <a:gd name="connsiteY27" fmla="*/ 436277 h 1666363"/>
              <a:gd name="connsiteX28" fmla="*/ 2002971 w 2928257"/>
              <a:gd name="connsiteY28" fmla="*/ 414506 h 1666363"/>
              <a:gd name="connsiteX29" fmla="*/ 2035628 w 2928257"/>
              <a:gd name="connsiteY29" fmla="*/ 403620 h 1666363"/>
              <a:gd name="connsiteX30" fmla="*/ 2198914 w 2928257"/>
              <a:gd name="connsiteY30" fmla="*/ 240334 h 1666363"/>
              <a:gd name="connsiteX31" fmla="*/ 2220686 w 2928257"/>
              <a:gd name="connsiteY31" fmla="*/ 218563 h 1666363"/>
              <a:gd name="connsiteX32" fmla="*/ 2275114 w 2928257"/>
              <a:gd name="connsiteY32" fmla="*/ 175020 h 1666363"/>
              <a:gd name="connsiteX33" fmla="*/ 2340428 w 2928257"/>
              <a:gd name="connsiteY33" fmla="*/ 153249 h 1666363"/>
              <a:gd name="connsiteX34" fmla="*/ 2373086 w 2928257"/>
              <a:gd name="connsiteY34" fmla="*/ 142363 h 1666363"/>
              <a:gd name="connsiteX35" fmla="*/ 2438400 w 2928257"/>
              <a:gd name="connsiteY35" fmla="*/ 120591 h 1666363"/>
              <a:gd name="connsiteX36" fmla="*/ 2471057 w 2928257"/>
              <a:gd name="connsiteY36" fmla="*/ 109706 h 1666363"/>
              <a:gd name="connsiteX37" fmla="*/ 2558143 w 2928257"/>
              <a:gd name="connsiteY37" fmla="*/ 87934 h 1666363"/>
              <a:gd name="connsiteX38" fmla="*/ 2623457 w 2928257"/>
              <a:gd name="connsiteY38" fmla="*/ 66163 h 1666363"/>
              <a:gd name="connsiteX39" fmla="*/ 2732314 w 2928257"/>
              <a:gd name="connsiteY39" fmla="*/ 33506 h 1666363"/>
              <a:gd name="connsiteX40" fmla="*/ 2764971 w 2928257"/>
              <a:gd name="connsiteY40" fmla="*/ 11734 h 1666363"/>
              <a:gd name="connsiteX41" fmla="*/ 2928257 w 2928257"/>
              <a:gd name="connsiteY41"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664028 w 2928257"/>
              <a:gd name="connsiteY3" fmla="*/ 1394220 h 1666363"/>
              <a:gd name="connsiteX4" fmla="*/ 707571 w 2928257"/>
              <a:gd name="connsiteY4" fmla="*/ 1383334 h 1666363"/>
              <a:gd name="connsiteX5" fmla="*/ 805543 w 2928257"/>
              <a:gd name="connsiteY5" fmla="*/ 1361563 h 1666363"/>
              <a:gd name="connsiteX6" fmla="*/ 925286 w 2928257"/>
              <a:gd name="connsiteY6" fmla="*/ 1339791 h 1666363"/>
              <a:gd name="connsiteX7" fmla="*/ 957943 w 2928257"/>
              <a:gd name="connsiteY7" fmla="*/ 1318020 h 1666363"/>
              <a:gd name="connsiteX8" fmla="*/ 1023257 w 2928257"/>
              <a:gd name="connsiteY8" fmla="*/ 1263591 h 1666363"/>
              <a:gd name="connsiteX9" fmla="*/ 1066800 w 2928257"/>
              <a:gd name="connsiteY9" fmla="*/ 1252706 h 1666363"/>
              <a:gd name="connsiteX10" fmla="*/ 1099457 w 2928257"/>
              <a:gd name="connsiteY10" fmla="*/ 1230934 h 1666363"/>
              <a:gd name="connsiteX11" fmla="*/ 1175657 w 2928257"/>
              <a:gd name="connsiteY11" fmla="*/ 1209163 h 1666363"/>
              <a:gd name="connsiteX12" fmla="*/ 1251857 w 2928257"/>
              <a:gd name="connsiteY12" fmla="*/ 1176506 h 1666363"/>
              <a:gd name="connsiteX13" fmla="*/ 1273628 w 2928257"/>
              <a:gd name="connsiteY13" fmla="*/ 1154734 h 1666363"/>
              <a:gd name="connsiteX14" fmla="*/ 1317171 w 2928257"/>
              <a:gd name="connsiteY14" fmla="*/ 1132963 h 1666363"/>
              <a:gd name="connsiteX15" fmla="*/ 1382486 w 2928257"/>
              <a:gd name="connsiteY15" fmla="*/ 1089420 h 1666363"/>
              <a:gd name="connsiteX16" fmla="*/ 1491343 w 2928257"/>
              <a:gd name="connsiteY16" fmla="*/ 1024106 h 1666363"/>
              <a:gd name="connsiteX17" fmla="*/ 1545771 w 2928257"/>
              <a:gd name="connsiteY17" fmla="*/ 947906 h 1666363"/>
              <a:gd name="connsiteX18" fmla="*/ 1589314 w 2928257"/>
              <a:gd name="connsiteY18" fmla="*/ 893477 h 1666363"/>
              <a:gd name="connsiteX19" fmla="*/ 1632857 w 2928257"/>
              <a:gd name="connsiteY19" fmla="*/ 795506 h 1666363"/>
              <a:gd name="connsiteX20" fmla="*/ 1665514 w 2928257"/>
              <a:gd name="connsiteY20" fmla="*/ 719306 h 1666363"/>
              <a:gd name="connsiteX21" fmla="*/ 1676400 w 2928257"/>
              <a:gd name="connsiteY21" fmla="*/ 686649 h 1666363"/>
              <a:gd name="connsiteX22" fmla="*/ 1719943 w 2928257"/>
              <a:gd name="connsiteY22" fmla="*/ 621334 h 1666363"/>
              <a:gd name="connsiteX23" fmla="*/ 1741714 w 2928257"/>
              <a:gd name="connsiteY23" fmla="*/ 577791 h 1666363"/>
              <a:gd name="connsiteX24" fmla="*/ 1796143 w 2928257"/>
              <a:gd name="connsiteY24" fmla="*/ 523363 h 1666363"/>
              <a:gd name="connsiteX25" fmla="*/ 1850571 w 2928257"/>
              <a:gd name="connsiteY25" fmla="*/ 468934 h 1666363"/>
              <a:gd name="connsiteX26" fmla="*/ 1926771 w 2928257"/>
              <a:gd name="connsiteY26" fmla="*/ 436277 h 1666363"/>
              <a:gd name="connsiteX27" fmla="*/ 2002971 w 2928257"/>
              <a:gd name="connsiteY27" fmla="*/ 414506 h 1666363"/>
              <a:gd name="connsiteX28" fmla="*/ 2035628 w 2928257"/>
              <a:gd name="connsiteY28" fmla="*/ 403620 h 1666363"/>
              <a:gd name="connsiteX29" fmla="*/ 2198914 w 2928257"/>
              <a:gd name="connsiteY29" fmla="*/ 240334 h 1666363"/>
              <a:gd name="connsiteX30" fmla="*/ 2220686 w 2928257"/>
              <a:gd name="connsiteY30" fmla="*/ 218563 h 1666363"/>
              <a:gd name="connsiteX31" fmla="*/ 2275114 w 2928257"/>
              <a:gd name="connsiteY31" fmla="*/ 175020 h 1666363"/>
              <a:gd name="connsiteX32" fmla="*/ 2340428 w 2928257"/>
              <a:gd name="connsiteY32" fmla="*/ 153249 h 1666363"/>
              <a:gd name="connsiteX33" fmla="*/ 2373086 w 2928257"/>
              <a:gd name="connsiteY33" fmla="*/ 142363 h 1666363"/>
              <a:gd name="connsiteX34" fmla="*/ 2438400 w 2928257"/>
              <a:gd name="connsiteY34" fmla="*/ 120591 h 1666363"/>
              <a:gd name="connsiteX35" fmla="*/ 2471057 w 2928257"/>
              <a:gd name="connsiteY35" fmla="*/ 109706 h 1666363"/>
              <a:gd name="connsiteX36" fmla="*/ 2558143 w 2928257"/>
              <a:gd name="connsiteY36" fmla="*/ 87934 h 1666363"/>
              <a:gd name="connsiteX37" fmla="*/ 2623457 w 2928257"/>
              <a:gd name="connsiteY37" fmla="*/ 66163 h 1666363"/>
              <a:gd name="connsiteX38" fmla="*/ 2732314 w 2928257"/>
              <a:gd name="connsiteY38" fmla="*/ 33506 h 1666363"/>
              <a:gd name="connsiteX39" fmla="*/ 2764971 w 2928257"/>
              <a:gd name="connsiteY39" fmla="*/ 11734 h 1666363"/>
              <a:gd name="connsiteX40" fmla="*/ 2928257 w 2928257"/>
              <a:gd name="connsiteY40"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707571 w 2928257"/>
              <a:gd name="connsiteY3" fmla="*/ 1383334 h 1666363"/>
              <a:gd name="connsiteX4" fmla="*/ 805543 w 2928257"/>
              <a:gd name="connsiteY4" fmla="*/ 1361563 h 1666363"/>
              <a:gd name="connsiteX5" fmla="*/ 925286 w 2928257"/>
              <a:gd name="connsiteY5" fmla="*/ 1339791 h 1666363"/>
              <a:gd name="connsiteX6" fmla="*/ 957943 w 2928257"/>
              <a:gd name="connsiteY6" fmla="*/ 1318020 h 1666363"/>
              <a:gd name="connsiteX7" fmla="*/ 1023257 w 2928257"/>
              <a:gd name="connsiteY7" fmla="*/ 1263591 h 1666363"/>
              <a:gd name="connsiteX8" fmla="*/ 1066800 w 2928257"/>
              <a:gd name="connsiteY8" fmla="*/ 1252706 h 1666363"/>
              <a:gd name="connsiteX9" fmla="*/ 1099457 w 2928257"/>
              <a:gd name="connsiteY9" fmla="*/ 1230934 h 1666363"/>
              <a:gd name="connsiteX10" fmla="*/ 1175657 w 2928257"/>
              <a:gd name="connsiteY10" fmla="*/ 1209163 h 1666363"/>
              <a:gd name="connsiteX11" fmla="*/ 1251857 w 2928257"/>
              <a:gd name="connsiteY11" fmla="*/ 1176506 h 1666363"/>
              <a:gd name="connsiteX12" fmla="*/ 1273628 w 2928257"/>
              <a:gd name="connsiteY12" fmla="*/ 1154734 h 1666363"/>
              <a:gd name="connsiteX13" fmla="*/ 1317171 w 2928257"/>
              <a:gd name="connsiteY13" fmla="*/ 1132963 h 1666363"/>
              <a:gd name="connsiteX14" fmla="*/ 1382486 w 2928257"/>
              <a:gd name="connsiteY14" fmla="*/ 1089420 h 1666363"/>
              <a:gd name="connsiteX15" fmla="*/ 1491343 w 2928257"/>
              <a:gd name="connsiteY15" fmla="*/ 1024106 h 1666363"/>
              <a:gd name="connsiteX16" fmla="*/ 1545771 w 2928257"/>
              <a:gd name="connsiteY16" fmla="*/ 947906 h 1666363"/>
              <a:gd name="connsiteX17" fmla="*/ 1589314 w 2928257"/>
              <a:gd name="connsiteY17" fmla="*/ 893477 h 1666363"/>
              <a:gd name="connsiteX18" fmla="*/ 1632857 w 2928257"/>
              <a:gd name="connsiteY18" fmla="*/ 795506 h 1666363"/>
              <a:gd name="connsiteX19" fmla="*/ 1665514 w 2928257"/>
              <a:gd name="connsiteY19" fmla="*/ 719306 h 1666363"/>
              <a:gd name="connsiteX20" fmla="*/ 1676400 w 2928257"/>
              <a:gd name="connsiteY20" fmla="*/ 686649 h 1666363"/>
              <a:gd name="connsiteX21" fmla="*/ 1719943 w 2928257"/>
              <a:gd name="connsiteY21" fmla="*/ 621334 h 1666363"/>
              <a:gd name="connsiteX22" fmla="*/ 1741714 w 2928257"/>
              <a:gd name="connsiteY22" fmla="*/ 577791 h 1666363"/>
              <a:gd name="connsiteX23" fmla="*/ 1796143 w 2928257"/>
              <a:gd name="connsiteY23" fmla="*/ 523363 h 1666363"/>
              <a:gd name="connsiteX24" fmla="*/ 1850571 w 2928257"/>
              <a:gd name="connsiteY24" fmla="*/ 468934 h 1666363"/>
              <a:gd name="connsiteX25" fmla="*/ 1926771 w 2928257"/>
              <a:gd name="connsiteY25" fmla="*/ 436277 h 1666363"/>
              <a:gd name="connsiteX26" fmla="*/ 2002971 w 2928257"/>
              <a:gd name="connsiteY26" fmla="*/ 414506 h 1666363"/>
              <a:gd name="connsiteX27" fmla="*/ 2035628 w 2928257"/>
              <a:gd name="connsiteY27" fmla="*/ 403620 h 1666363"/>
              <a:gd name="connsiteX28" fmla="*/ 2198914 w 2928257"/>
              <a:gd name="connsiteY28" fmla="*/ 240334 h 1666363"/>
              <a:gd name="connsiteX29" fmla="*/ 2220686 w 2928257"/>
              <a:gd name="connsiteY29" fmla="*/ 218563 h 1666363"/>
              <a:gd name="connsiteX30" fmla="*/ 2275114 w 2928257"/>
              <a:gd name="connsiteY30" fmla="*/ 175020 h 1666363"/>
              <a:gd name="connsiteX31" fmla="*/ 2340428 w 2928257"/>
              <a:gd name="connsiteY31" fmla="*/ 153249 h 1666363"/>
              <a:gd name="connsiteX32" fmla="*/ 2373086 w 2928257"/>
              <a:gd name="connsiteY32" fmla="*/ 142363 h 1666363"/>
              <a:gd name="connsiteX33" fmla="*/ 2438400 w 2928257"/>
              <a:gd name="connsiteY33" fmla="*/ 120591 h 1666363"/>
              <a:gd name="connsiteX34" fmla="*/ 2471057 w 2928257"/>
              <a:gd name="connsiteY34" fmla="*/ 109706 h 1666363"/>
              <a:gd name="connsiteX35" fmla="*/ 2558143 w 2928257"/>
              <a:gd name="connsiteY35" fmla="*/ 87934 h 1666363"/>
              <a:gd name="connsiteX36" fmla="*/ 2623457 w 2928257"/>
              <a:gd name="connsiteY36" fmla="*/ 66163 h 1666363"/>
              <a:gd name="connsiteX37" fmla="*/ 2732314 w 2928257"/>
              <a:gd name="connsiteY37" fmla="*/ 33506 h 1666363"/>
              <a:gd name="connsiteX38" fmla="*/ 2764971 w 2928257"/>
              <a:gd name="connsiteY38" fmla="*/ 11734 h 1666363"/>
              <a:gd name="connsiteX39" fmla="*/ 2928257 w 2928257"/>
              <a:gd name="connsiteY39"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707571 w 2928257"/>
              <a:gd name="connsiteY3" fmla="*/ 1383334 h 1666363"/>
              <a:gd name="connsiteX4" fmla="*/ 805543 w 2928257"/>
              <a:gd name="connsiteY4" fmla="*/ 1361563 h 1666363"/>
              <a:gd name="connsiteX5" fmla="*/ 925286 w 2928257"/>
              <a:gd name="connsiteY5" fmla="*/ 1339791 h 1666363"/>
              <a:gd name="connsiteX6" fmla="*/ 957943 w 2928257"/>
              <a:gd name="connsiteY6" fmla="*/ 1318020 h 1666363"/>
              <a:gd name="connsiteX7" fmla="*/ 1066800 w 2928257"/>
              <a:gd name="connsiteY7" fmla="*/ 1252706 h 1666363"/>
              <a:gd name="connsiteX8" fmla="*/ 1099457 w 2928257"/>
              <a:gd name="connsiteY8" fmla="*/ 1230934 h 1666363"/>
              <a:gd name="connsiteX9" fmla="*/ 1175657 w 2928257"/>
              <a:gd name="connsiteY9" fmla="*/ 1209163 h 1666363"/>
              <a:gd name="connsiteX10" fmla="*/ 1251857 w 2928257"/>
              <a:gd name="connsiteY10" fmla="*/ 1176506 h 1666363"/>
              <a:gd name="connsiteX11" fmla="*/ 1273628 w 2928257"/>
              <a:gd name="connsiteY11" fmla="*/ 1154734 h 1666363"/>
              <a:gd name="connsiteX12" fmla="*/ 1317171 w 2928257"/>
              <a:gd name="connsiteY12" fmla="*/ 1132963 h 1666363"/>
              <a:gd name="connsiteX13" fmla="*/ 1382486 w 2928257"/>
              <a:gd name="connsiteY13" fmla="*/ 1089420 h 1666363"/>
              <a:gd name="connsiteX14" fmla="*/ 1491343 w 2928257"/>
              <a:gd name="connsiteY14" fmla="*/ 1024106 h 1666363"/>
              <a:gd name="connsiteX15" fmla="*/ 1545771 w 2928257"/>
              <a:gd name="connsiteY15" fmla="*/ 947906 h 1666363"/>
              <a:gd name="connsiteX16" fmla="*/ 1589314 w 2928257"/>
              <a:gd name="connsiteY16" fmla="*/ 893477 h 1666363"/>
              <a:gd name="connsiteX17" fmla="*/ 1632857 w 2928257"/>
              <a:gd name="connsiteY17" fmla="*/ 795506 h 1666363"/>
              <a:gd name="connsiteX18" fmla="*/ 1665514 w 2928257"/>
              <a:gd name="connsiteY18" fmla="*/ 719306 h 1666363"/>
              <a:gd name="connsiteX19" fmla="*/ 1676400 w 2928257"/>
              <a:gd name="connsiteY19" fmla="*/ 686649 h 1666363"/>
              <a:gd name="connsiteX20" fmla="*/ 1719943 w 2928257"/>
              <a:gd name="connsiteY20" fmla="*/ 621334 h 1666363"/>
              <a:gd name="connsiteX21" fmla="*/ 1741714 w 2928257"/>
              <a:gd name="connsiteY21" fmla="*/ 577791 h 1666363"/>
              <a:gd name="connsiteX22" fmla="*/ 1796143 w 2928257"/>
              <a:gd name="connsiteY22" fmla="*/ 523363 h 1666363"/>
              <a:gd name="connsiteX23" fmla="*/ 1850571 w 2928257"/>
              <a:gd name="connsiteY23" fmla="*/ 468934 h 1666363"/>
              <a:gd name="connsiteX24" fmla="*/ 1926771 w 2928257"/>
              <a:gd name="connsiteY24" fmla="*/ 436277 h 1666363"/>
              <a:gd name="connsiteX25" fmla="*/ 2002971 w 2928257"/>
              <a:gd name="connsiteY25" fmla="*/ 414506 h 1666363"/>
              <a:gd name="connsiteX26" fmla="*/ 2035628 w 2928257"/>
              <a:gd name="connsiteY26" fmla="*/ 403620 h 1666363"/>
              <a:gd name="connsiteX27" fmla="*/ 2198914 w 2928257"/>
              <a:gd name="connsiteY27" fmla="*/ 240334 h 1666363"/>
              <a:gd name="connsiteX28" fmla="*/ 2220686 w 2928257"/>
              <a:gd name="connsiteY28" fmla="*/ 218563 h 1666363"/>
              <a:gd name="connsiteX29" fmla="*/ 2275114 w 2928257"/>
              <a:gd name="connsiteY29" fmla="*/ 175020 h 1666363"/>
              <a:gd name="connsiteX30" fmla="*/ 2340428 w 2928257"/>
              <a:gd name="connsiteY30" fmla="*/ 153249 h 1666363"/>
              <a:gd name="connsiteX31" fmla="*/ 2373086 w 2928257"/>
              <a:gd name="connsiteY31" fmla="*/ 142363 h 1666363"/>
              <a:gd name="connsiteX32" fmla="*/ 2438400 w 2928257"/>
              <a:gd name="connsiteY32" fmla="*/ 120591 h 1666363"/>
              <a:gd name="connsiteX33" fmla="*/ 2471057 w 2928257"/>
              <a:gd name="connsiteY33" fmla="*/ 109706 h 1666363"/>
              <a:gd name="connsiteX34" fmla="*/ 2558143 w 2928257"/>
              <a:gd name="connsiteY34" fmla="*/ 87934 h 1666363"/>
              <a:gd name="connsiteX35" fmla="*/ 2623457 w 2928257"/>
              <a:gd name="connsiteY35" fmla="*/ 66163 h 1666363"/>
              <a:gd name="connsiteX36" fmla="*/ 2732314 w 2928257"/>
              <a:gd name="connsiteY36" fmla="*/ 33506 h 1666363"/>
              <a:gd name="connsiteX37" fmla="*/ 2764971 w 2928257"/>
              <a:gd name="connsiteY37" fmla="*/ 11734 h 1666363"/>
              <a:gd name="connsiteX38" fmla="*/ 2928257 w 2928257"/>
              <a:gd name="connsiteY38"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707571 w 2928257"/>
              <a:gd name="connsiteY3" fmla="*/ 1383334 h 1666363"/>
              <a:gd name="connsiteX4" fmla="*/ 805543 w 2928257"/>
              <a:gd name="connsiteY4" fmla="*/ 1361563 h 1666363"/>
              <a:gd name="connsiteX5" fmla="*/ 925286 w 2928257"/>
              <a:gd name="connsiteY5" fmla="*/ 1339791 h 1666363"/>
              <a:gd name="connsiteX6" fmla="*/ 957943 w 2928257"/>
              <a:gd name="connsiteY6" fmla="*/ 1318020 h 1666363"/>
              <a:gd name="connsiteX7" fmla="*/ 1066800 w 2928257"/>
              <a:gd name="connsiteY7" fmla="*/ 1252706 h 1666363"/>
              <a:gd name="connsiteX8" fmla="*/ 1099457 w 2928257"/>
              <a:gd name="connsiteY8" fmla="*/ 1230934 h 1666363"/>
              <a:gd name="connsiteX9" fmla="*/ 1175657 w 2928257"/>
              <a:gd name="connsiteY9" fmla="*/ 1209163 h 1666363"/>
              <a:gd name="connsiteX10" fmla="*/ 1273628 w 2928257"/>
              <a:gd name="connsiteY10" fmla="*/ 1154734 h 1666363"/>
              <a:gd name="connsiteX11" fmla="*/ 1317171 w 2928257"/>
              <a:gd name="connsiteY11" fmla="*/ 1132963 h 1666363"/>
              <a:gd name="connsiteX12" fmla="*/ 1382486 w 2928257"/>
              <a:gd name="connsiteY12" fmla="*/ 1089420 h 1666363"/>
              <a:gd name="connsiteX13" fmla="*/ 1491343 w 2928257"/>
              <a:gd name="connsiteY13" fmla="*/ 1024106 h 1666363"/>
              <a:gd name="connsiteX14" fmla="*/ 1545771 w 2928257"/>
              <a:gd name="connsiteY14" fmla="*/ 947906 h 1666363"/>
              <a:gd name="connsiteX15" fmla="*/ 1589314 w 2928257"/>
              <a:gd name="connsiteY15" fmla="*/ 893477 h 1666363"/>
              <a:gd name="connsiteX16" fmla="*/ 1632857 w 2928257"/>
              <a:gd name="connsiteY16" fmla="*/ 795506 h 1666363"/>
              <a:gd name="connsiteX17" fmla="*/ 1665514 w 2928257"/>
              <a:gd name="connsiteY17" fmla="*/ 719306 h 1666363"/>
              <a:gd name="connsiteX18" fmla="*/ 1676400 w 2928257"/>
              <a:gd name="connsiteY18" fmla="*/ 686649 h 1666363"/>
              <a:gd name="connsiteX19" fmla="*/ 1719943 w 2928257"/>
              <a:gd name="connsiteY19" fmla="*/ 621334 h 1666363"/>
              <a:gd name="connsiteX20" fmla="*/ 1741714 w 2928257"/>
              <a:gd name="connsiteY20" fmla="*/ 577791 h 1666363"/>
              <a:gd name="connsiteX21" fmla="*/ 1796143 w 2928257"/>
              <a:gd name="connsiteY21" fmla="*/ 523363 h 1666363"/>
              <a:gd name="connsiteX22" fmla="*/ 1850571 w 2928257"/>
              <a:gd name="connsiteY22" fmla="*/ 468934 h 1666363"/>
              <a:gd name="connsiteX23" fmla="*/ 1926771 w 2928257"/>
              <a:gd name="connsiteY23" fmla="*/ 436277 h 1666363"/>
              <a:gd name="connsiteX24" fmla="*/ 2002971 w 2928257"/>
              <a:gd name="connsiteY24" fmla="*/ 414506 h 1666363"/>
              <a:gd name="connsiteX25" fmla="*/ 2035628 w 2928257"/>
              <a:gd name="connsiteY25" fmla="*/ 403620 h 1666363"/>
              <a:gd name="connsiteX26" fmla="*/ 2198914 w 2928257"/>
              <a:gd name="connsiteY26" fmla="*/ 240334 h 1666363"/>
              <a:gd name="connsiteX27" fmla="*/ 2220686 w 2928257"/>
              <a:gd name="connsiteY27" fmla="*/ 218563 h 1666363"/>
              <a:gd name="connsiteX28" fmla="*/ 2275114 w 2928257"/>
              <a:gd name="connsiteY28" fmla="*/ 175020 h 1666363"/>
              <a:gd name="connsiteX29" fmla="*/ 2340428 w 2928257"/>
              <a:gd name="connsiteY29" fmla="*/ 153249 h 1666363"/>
              <a:gd name="connsiteX30" fmla="*/ 2373086 w 2928257"/>
              <a:gd name="connsiteY30" fmla="*/ 142363 h 1666363"/>
              <a:gd name="connsiteX31" fmla="*/ 2438400 w 2928257"/>
              <a:gd name="connsiteY31" fmla="*/ 120591 h 1666363"/>
              <a:gd name="connsiteX32" fmla="*/ 2471057 w 2928257"/>
              <a:gd name="connsiteY32" fmla="*/ 109706 h 1666363"/>
              <a:gd name="connsiteX33" fmla="*/ 2558143 w 2928257"/>
              <a:gd name="connsiteY33" fmla="*/ 87934 h 1666363"/>
              <a:gd name="connsiteX34" fmla="*/ 2623457 w 2928257"/>
              <a:gd name="connsiteY34" fmla="*/ 66163 h 1666363"/>
              <a:gd name="connsiteX35" fmla="*/ 2732314 w 2928257"/>
              <a:gd name="connsiteY35" fmla="*/ 33506 h 1666363"/>
              <a:gd name="connsiteX36" fmla="*/ 2764971 w 2928257"/>
              <a:gd name="connsiteY36" fmla="*/ 11734 h 1666363"/>
              <a:gd name="connsiteX37" fmla="*/ 2928257 w 2928257"/>
              <a:gd name="connsiteY37"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707571 w 2928257"/>
              <a:gd name="connsiteY3" fmla="*/ 1383334 h 1666363"/>
              <a:gd name="connsiteX4" fmla="*/ 805543 w 2928257"/>
              <a:gd name="connsiteY4" fmla="*/ 1361563 h 1666363"/>
              <a:gd name="connsiteX5" fmla="*/ 925286 w 2928257"/>
              <a:gd name="connsiteY5" fmla="*/ 1339791 h 1666363"/>
              <a:gd name="connsiteX6" fmla="*/ 957943 w 2928257"/>
              <a:gd name="connsiteY6" fmla="*/ 1318020 h 1666363"/>
              <a:gd name="connsiteX7" fmla="*/ 1066800 w 2928257"/>
              <a:gd name="connsiteY7" fmla="*/ 1252706 h 1666363"/>
              <a:gd name="connsiteX8" fmla="*/ 1099457 w 2928257"/>
              <a:gd name="connsiteY8" fmla="*/ 1230934 h 1666363"/>
              <a:gd name="connsiteX9" fmla="*/ 1175657 w 2928257"/>
              <a:gd name="connsiteY9" fmla="*/ 1209163 h 1666363"/>
              <a:gd name="connsiteX10" fmla="*/ 1273628 w 2928257"/>
              <a:gd name="connsiteY10" fmla="*/ 1154734 h 1666363"/>
              <a:gd name="connsiteX11" fmla="*/ 1317171 w 2928257"/>
              <a:gd name="connsiteY11" fmla="*/ 1132963 h 1666363"/>
              <a:gd name="connsiteX12" fmla="*/ 1382486 w 2928257"/>
              <a:gd name="connsiteY12" fmla="*/ 1089420 h 1666363"/>
              <a:gd name="connsiteX13" fmla="*/ 1545771 w 2928257"/>
              <a:gd name="connsiteY13" fmla="*/ 947906 h 1666363"/>
              <a:gd name="connsiteX14" fmla="*/ 1589314 w 2928257"/>
              <a:gd name="connsiteY14" fmla="*/ 893477 h 1666363"/>
              <a:gd name="connsiteX15" fmla="*/ 1632857 w 2928257"/>
              <a:gd name="connsiteY15" fmla="*/ 795506 h 1666363"/>
              <a:gd name="connsiteX16" fmla="*/ 1665514 w 2928257"/>
              <a:gd name="connsiteY16" fmla="*/ 719306 h 1666363"/>
              <a:gd name="connsiteX17" fmla="*/ 1676400 w 2928257"/>
              <a:gd name="connsiteY17" fmla="*/ 686649 h 1666363"/>
              <a:gd name="connsiteX18" fmla="*/ 1719943 w 2928257"/>
              <a:gd name="connsiteY18" fmla="*/ 621334 h 1666363"/>
              <a:gd name="connsiteX19" fmla="*/ 1741714 w 2928257"/>
              <a:gd name="connsiteY19" fmla="*/ 577791 h 1666363"/>
              <a:gd name="connsiteX20" fmla="*/ 1796143 w 2928257"/>
              <a:gd name="connsiteY20" fmla="*/ 523363 h 1666363"/>
              <a:gd name="connsiteX21" fmla="*/ 1850571 w 2928257"/>
              <a:gd name="connsiteY21" fmla="*/ 468934 h 1666363"/>
              <a:gd name="connsiteX22" fmla="*/ 1926771 w 2928257"/>
              <a:gd name="connsiteY22" fmla="*/ 436277 h 1666363"/>
              <a:gd name="connsiteX23" fmla="*/ 2002971 w 2928257"/>
              <a:gd name="connsiteY23" fmla="*/ 414506 h 1666363"/>
              <a:gd name="connsiteX24" fmla="*/ 2035628 w 2928257"/>
              <a:gd name="connsiteY24" fmla="*/ 403620 h 1666363"/>
              <a:gd name="connsiteX25" fmla="*/ 2198914 w 2928257"/>
              <a:gd name="connsiteY25" fmla="*/ 240334 h 1666363"/>
              <a:gd name="connsiteX26" fmla="*/ 2220686 w 2928257"/>
              <a:gd name="connsiteY26" fmla="*/ 218563 h 1666363"/>
              <a:gd name="connsiteX27" fmla="*/ 2275114 w 2928257"/>
              <a:gd name="connsiteY27" fmla="*/ 175020 h 1666363"/>
              <a:gd name="connsiteX28" fmla="*/ 2340428 w 2928257"/>
              <a:gd name="connsiteY28" fmla="*/ 153249 h 1666363"/>
              <a:gd name="connsiteX29" fmla="*/ 2373086 w 2928257"/>
              <a:gd name="connsiteY29" fmla="*/ 142363 h 1666363"/>
              <a:gd name="connsiteX30" fmla="*/ 2438400 w 2928257"/>
              <a:gd name="connsiteY30" fmla="*/ 120591 h 1666363"/>
              <a:gd name="connsiteX31" fmla="*/ 2471057 w 2928257"/>
              <a:gd name="connsiteY31" fmla="*/ 109706 h 1666363"/>
              <a:gd name="connsiteX32" fmla="*/ 2558143 w 2928257"/>
              <a:gd name="connsiteY32" fmla="*/ 87934 h 1666363"/>
              <a:gd name="connsiteX33" fmla="*/ 2623457 w 2928257"/>
              <a:gd name="connsiteY33" fmla="*/ 66163 h 1666363"/>
              <a:gd name="connsiteX34" fmla="*/ 2732314 w 2928257"/>
              <a:gd name="connsiteY34" fmla="*/ 33506 h 1666363"/>
              <a:gd name="connsiteX35" fmla="*/ 2764971 w 2928257"/>
              <a:gd name="connsiteY35" fmla="*/ 11734 h 1666363"/>
              <a:gd name="connsiteX36" fmla="*/ 2928257 w 2928257"/>
              <a:gd name="connsiteY36"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707571 w 2928257"/>
              <a:gd name="connsiteY3" fmla="*/ 1383334 h 1666363"/>
              <a:gd name="connsiteX4" fmla="*/ 805543 w 2928257"/>
              <a:gd name="connsiteY4" fmla="*/ 1361563 h 1666363"/>
              <a:gd name="connsiteX5" fmla="*/ 925286 w 2928257"/>
              <a:gd name="connsiteY5" fmla="*/ 1339791 h 1666363"/>
              <a:gd name="connsiteX6" fmla="*/ 957943 w 2928257"/>
              <a:gd name="connsiteY6" fmla="*/ 1318020 h 1666363"/>
              <a:gd name="connsiteX7" fmla="*/ 1066800 w 2928257"/>
              <a:gd name="connsiteY7" fmla="*/ 1252706 h 1666363"/>
              <a:gd name="connsiteX8" fmla="*/ 1099457 w 2928257"/>
              <a:gd name="connsiteY8" fmla="*/ 1230934 h 1666363"/>
              <a:gd name="connsiteX9" fmla="*/ 1175657 w 2928257"/>
              <a:gd name="connsiteY9" fmla="*/ 1209163 h 1666363"/>
              <a:gd name="connsiteX10" fmla="*/ 1273628 w 2928257"/>
              <a:gd name="connsiteY10" fmla="*/ 1154734 h 1666363"/>
              <a:gd name="connsiteX11" fmla="*/ 1317171 w 2928257"/>
              <a:gd name="connsiteY11" fmla="*/ 1132963 h 1666363"/>
              <a:gd name="connsiteX12" fmla="*/ 1382486 w 2928257"/>
              <a:gd name="connsiteY12" fmla="*/ 1089420 h 1666363"/>
              <a:gd name="connsiteX13" fmla="*/ 1545771 w 2928257"/>
              <a:gd name="connsiteY13" fmla="*/ 947906 h 1666363"/>
              <a:gd name="connsiteX14" fmla="*/ 1589314 w 2928257"/>
              <a:gd name="connsiteY14" fmla="*/ 893477 h 1666363"/>
              <a:gd name="connsiteX15" fmla="*/ 1632857 w 2928257"/>
              <a:gd name="connsiteY15" fmla="*/ 795506 h 1666363"/>
              <a:gd name="connsiteX16" fmla="*/ 1676400 w 2928257"/>
              <a:gd name="connsiteY16" fmla="*/ 686649 h 1666363"/>
              <a:gd name="connsiteX17" fmla="*/ 1719943 w 2928257"/>
              <a:gd name="connsiteY17" fmla="*/ 621334 h 1666363"/>
              <a:gd name="connsiteX18" fmla="*/ 1741714 w 2928257"/>
              <a:gd name="connsiteY18" fmla="*/ 577791 h 1666363"/>
              <a:gd name="connsiteX19" fmla="*/ 1796143 w 2928257"/>
              <a:gd name="connsiteY19" fmla="*/ 523363 h 1666363"/>
              <a:gd name="connsiteX20" fmla="*/ 1850571 w 2928257"/>
              <a:gd name="connsiteY20" fmla="*/ 468934 h 1666363"/>
              <a:gd name="connsiteX21" fmla="*/ 1926771 w 2928257"/>
              <a:gd name="connsiteY21" fmla="*/ 436277 h 1666363"/>
              <a:gd name="connsiteX22" fmla="*/ 2002971 w 2928257"/>
              <a:gd name="connsiteY22" fmla="*/ 414506 h 1666363"/>
              <a:gd name="connsiteX23" fmla="*/ 2035628 w 2928257"/>
              <a:gd name="connsiteY23" fmla="*/ 403620 h 1666363"/>
              <a:gd name="connsiteX24" fmla="*/ 2198914 w 2928257"/>
              <a:gd name="connsiteY24" fmla="*/ 240334 h 1666363"/>
              <a:gd name="connsiteX25" fmla="*/ 2220686 w 2928257"/>
              <a:gd name="connsiteY25" fmla="*/ 218563 h 1666363"/>
              <a:gd name="connsiteX26" fmla="*/ 2275114 w 2928257"/>
              <a:gd name="connsiteY26" fmla="*/ 175020 h 1666363"/>
              <a:gd name="connsiteX27" fmla="*/ 2340428 w 2928257"/>
              <a:gd name="connsiteY27" fmla="*/ 153249 h 1666363"/>
              <a:gd name="connsiteX28" fmla="*/ 2373086 w 2928257"/>
              <a:gd name="connsiteY28" fmla="*/ 142363 h 1666363"/>
              <a:gd name="connsiteX29" fmla="*/ 2438400 w 2928257"/>
              <a:gd name="connsiteY29" fmla="*/ 120591 h 1666363"/>
              <a:gd name="connsiteX30" fmla="*/ 2471057 w 2928257"/>
              <a:gd name="connsiteY30" fmla="*/ 109706 h 1666363"/>
              <a:gd name="connsiteX31" fmla="*/ 2558143 w 2928257"/>
              <a:gd name="connsiteY31" fmla="*/ 87934 h 1666363"/>
              <a:gd name="connsiteX32" fmla="*/ 2623457 w 2928257"/>
              <a:gd name="connsiteY32" fmla="*/ 66163 h 1666363"/>
              <a:gd name="connsiteX33" fmla="*/ 2732314 w 2928257"/>
              <a:gd name="connsiteY33" fmla="*/ 33506 h 1666363"/>
              <a:gd name="connsiteX34" fmla="*/ 2764971 w 2928257"/>
              <a:gd name="connsiteY34" fmla="*/ 11734 h 1666363"/>
              <a:gd name="connsiteX35" fmla="*/ 2928257 w 2928257"/>
              <a:gd name="connsiteY35"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707571 w 2928257"/>
              <a:gd name="connsiteY3" fmla="*/ 1383334 h 1666363"/>
              <a:gd name="connsiteX4" fmla="*/ 805543 w 2928257"/>
              <a:gd name="connsiteY4" fmla="*/ 1361563 h 1666363"/>
              <a:gd name="connsiteX5" fmla="*/ 925286 w 2928257"/>
              <a:gd name="connsiteY5" fmla="*/ 1339791 h 1666363"/>
              <a:gd name="connsiteX6" fmla="*/ 957943 w 2928257"/>
              <a:gd name="connsiteY6" fmla="*/ 1318020 h 1666363"/>
              <a:gd name="connsiteX7" fmla="*/ 1066800 w 2928257"/>
              <a:gd name="connsiteY7" fmla="*/ 1252706 h 1666363"/>
              <a:gd name="connsiteX8" fmla="*/ 1099457 w 2928257"/>
              <a:gd name="connsiteY8" fmla="*/ 1230934 h 1666363"/>
              <a:gd name="connsiteX9" fmla="*/ 1175657 w 2928257"/>
              <a:gd name="connsiteY9" fmla="*/ 1209163 h 1666363"/>
              <a:gd name="connsiteX10" fmla="*/ 1273628 w 2928257"/>
              <a:gd name="connsiteY10" fmla="*/ 1154734 h 1666363"/>
              <a:gd name="connsiteX11" fmla="*/ 1317171 w 2928257"/>
              <a:gd name="connsiteY11" fmla="*/ 1132963 h 1666363"/>
              <a:gd name="connsiteX12" fmla="*/ 1382486 w 2928257"/>
              <a:gd name="connsiteY12" fmla="*/ 1089420 h 1666363"/>
              <a:gd name="connsiteX13" fmla="*/ 1545771 w 2928257"/>
              <a:gd name="connsiteY13" fmla="*/ 947906 h 1666363"/>
              <a:gd name="connsiteX14" fmla="*/ 1589314 w 2928257"/>
              <a:gd name="connsiteY14" fmla="*/ 893477 h 1666363"/>
              <a:gd name="connsiteX15" fmla="*/ 1632857 w 2928257"/>
              <a:gd name="connsiteY15" fmla="*/ 795506 h 1666363"/>
              <a:gd name="connsiteX16" fmla="*/ 1676400 w 2928257"/>
              <a:gd name="connsiteY16" fmla="*/ 686649 h 1666363"/>
              <a:gd name="connsiteX17" fmla="*/ 1719943 w 2928257"/>
              <a:gd name="connsiteY17" fmla="*/ 621334 h 1666363"/>
              <a:gd name="connsiteX18" fmla="*/ 1796143 w 2928257"/>
              <a:gd name="connsiteY18" fmla="*/ 523363 h 1666363"/>
              <a:gd name="connsiteX19" fmla="*/ 1850571 w 2928257"/>
              <a:gd name="connsiteY19" fmla="*/ 468934 h 1666363"/>
              <a:gd name="connsiteX20" fmla="*/ 1926771 w 2928257"/>
              <a:gd name="connsiteY20" fmla="*/ 436277 h 1666363"/>
              <a:gd name="connsiteX21" fmla="*/ 2002971 w 2928257"/>
              <a:gd name="connsiteY21" fmla="*/ 414506 h 1666363"/>
              <a:gd name="connsiteX22" fmla="*/ 2035628 w 2928257"/>
              <a:gd name="connsiteY22" fmla="*/ 403620 h 1666363"/>
              <a:gd name="connsiteX23" fmla="*/ 2198914 w 2928257"/>
              <a:gd name="connsiteY23" fmla="*/ 240334 h 1666363"/>
              <a:gd name="connsiteX24" fmla="*/ 2220686 w 2928257"/>
              <a:gd name="connsiteY24" fmla="*/ 218563 h 1666363"/>
              <a:gd name="connsiteX25" fmla="*/ 2275114 w 2928257"/>
              <a:gd name="connsiteY25" fmla="*/ 175020 h 1666363"/>
              <a:gd name="connsiteX26" fmla="*/ 2340428 w 2928257"/>
              <a:gd name="connsiteY26" fmla="*/ 153249 h 1666363"/>
              <a:gd name="connsiteX27" fmla="*/ 2373086 w 2928257"/>
              <a:gd name="connsiteY27" fmla="*/ 142363 h 1666363"/>
              <a:gd name="connsiteX28" fmla="*/ 2438400 w 2928257"/>
              <a:gd name="connsiteY28" fmla="*/ 120591 h 1666363"/>
              <a:gd name="connsiteX29" fmla="*/ 2471057 w 2928257"/>
              <a:gd name="connsiteY29" fmla="*/ 109706 h 1666363"/>
              <a:gd name="connsiteX30" fmla="*/ 2558143 w 2928257"/>
              <a:gd name="connsiteY30" fmla="*/ 87934 h 1666363"/>
              <a:gd name="connsiteX31" fmla="*/ 2623457 w 2928257"/>
              <a:gd name="connsiteY31" fmla="*/ 66163 h 1666363"/>
              <a:gd name="connsiteX32" fmla="*/ 2732314 w 2928257"/>
              <a:gd name="connsiteY32" fmla="*/ 33506 h 1666363"/>
              <a:gd name="connsiteX33" fmla="*/ 2764971 w 2928257"/>
              <a:gd name="connsiteY33" fmla="*/ 11734 h 1666363"/>
              <a:gd name="connsiteX34" fmla="*/ 2928257 w 2928257"/>
              <a:gd name="connsiteY34"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707571 w 2928257"/>
              <a:gd name="connsiteY3" fmla="*/ 1383334 h 1666363"/>
              <a:gd name="connsiteX4" fmla="*/ 805543 w 2928257"/>
              <a:gd name="connsiteY4" fmla="*/ 1361563 h 1666363"/>
              <a:gd name="connsiteX5" fmla="*/ 925286 w 2928257"/>
              <a:gd name="connsiteY5" fmla="*/ 1339791 h 1666363"/>
              <a:gd name="connsiteX6" fmla="*/ 957943 w 2928257"/>
              <a:gd name="connsiteY6" fmla="*/ 1318020 h 1666363"/>
              <a:gd name="connsiteX7" fmla="*/ 1066800 w 2928257"/>
              <a:gd name="connsiteY7" fmla="*/ 1252706 h 1666363"/>
              <a:gd name="connsiteX8" fmla="*/ 1099457 w 2928257"/>
              <a:gd name="connsiteY8" fmla="*/ 1230934 h 1666363"/>
              <a:gd name="connsiteX9" fmla="*/ 1175657 w 2928257"/>
              <a:gd name="connsiteY9" fmla="*/ 1209163 h 1666363"/>
              <a:gd name="connsiteX10" fmla="*/ 1273628 w 2928257"/>
              <a:gd name="connsiteY10" fmla="*/ 1154734 h 1666363"/>
              <a:gd name="connsiteX11" fmla="*/ 1317171 w 2928257"/>
              <a:gd name="connsiteY11" fmla="*/ 1132963 h 1666363"/>
              <a:gd name="connsiteX12" fmla="*/ 1382486 w 2928257"/>
              <a:gd name="connsiteY12" fmla="*/ 1089420 h 1666363"/>
              <a:gd name="connsiteX13" fmla="*/ 1545771 w 2928257"/>
              <a:gd name="connsiteY13" fmla="*/ 947906 h 1666363"/>
              <a:gd name="connsiteX14" fmla="*/ 1589314 w 2928257"/>
              <a:gd name="connsiteY14" fmla="*/ 893477 h 1666363"/>
              <a:gd name="connsiteX15" fmla="*/ 1632857 w 2928257"/>
              <a:gd name="connsiteY15" fmla="*/ 795506 h 1666363"/>
              <a:gd name="connsiteX16" fmla="*/ 1676400 w 2928257"/>
              <a:gd name="connsiteY16" fmla="*/ 686649 h 1666363"/>
              <a:gd name="connsiteX17" fmla="*/ 1719943 w 2928257"/>
              <a:gd name="connsiteY17" fmla="*/ 621334 h 1666363"/>
              <a:gd name="connsiteX18" fmla="*/ 1796143 w 2928257"/>
              <a:gd name="connsiteY18" fmla="*/ 523363 h 1666363"/>
              <a:gd name="connsiteX19" fmla="*/ 1850571 w 2928257"/>
              <a:gd name="connsiteY19" fmla="*/ 468934 h 1666363"/>
              <a:gd name="connsiteX20" fmla="*/ 1926771 w 2928257"/>
              <a:gd name="connsiteY20" fmla="*/ 436277 h 1666363"/>
              <a:gd name="connsiteX21" fmla="*/ 2035628 w 2928257"/>
              <a:gd name="connsiteY21" fmla="*/ 403620 h 1666363"/>
              <a:gd name="connsiteX22" fmla="*/ 2198914 w 2928257"/>
              <a:gd name="connsiteY22" fmla="*/ 240334 h 1666363"/>
              <a:gd name="connsiteX23" fmla="*/ 2220686 w 2928257"/>
              <a:gd name="connsiteY23" fmla="*/ 218563 h 1666363"/>
              <a:gd name="connsiteX24" fmla="*/ 2275114 w 2928257"/>
              <a:gd name="connsiteY24" fmla="*/ 175020 h 1666363"/>
              <a:gd name="connsiteX25" fmla="*/ 2340428 w 2928257"/>
              <a:gd name="connsiteY25" fmla="*/ 153249 h 1666363"/>
              <a:gd name="connsiteX26" fmla="*/ 2373086 w 2928257"/>
              <a:gd name="connsiteY26" fmla="*/ 142363 h 1666363"/>
              <a:gd name="connsiteX27" fmla="*/ 2438400 w 2928257"/>
              <a:gd name="connsiteY27" fmla="*/ 120591 h 1666363"/>
              <a:gd name="connsiteX28" fmla="*/ 2471057 w 2928257"/>
              <a:gd name="connsiteY28" fmla="*/ 109706 h 1666363"/>
              <a:gd name="connsiteX29" fmla="*/ 2558143 w 2928257"/>
              <a:gd name="connsiteY29" fmla="*/ 87934 h 1666363"/>
              <a:gd name="connsiteX30" fmla="*/ 2623457 w 2928257"/>
              <a:gd name="connsiteY30" fmla="*/ 66163 h 1666363"/>
              <a:gd name="connsiteX31" fmla="*/ 2732314 w 2928257"/>
              <a:gd name="connsiteY31" fmla="*/ 33506 h 1666363"/>
              <a:gd name="connsiteX32" fmla="*/ 2764971 w 2928257"/>
              <a:gd name="connsiteY32" fmla="*/ 11734 h 1666363"/>
              <a:gd name="connsiteX33" fmla="*/ 2928257 w 2928257"/>
              <a:gd name="connsiteY33"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707571 w 2928257"/>
              <a:gd name="connsiteY3" fmla="*/ 1383334 h 1666363"/>
              <a:gd name="connsiteX4" fmla="*/ 805543 w 2928257"/>
              <a:gd name="connsiteY4" fmla="*/ 1361563 h 1666363"/>
              <a:gd name="connsiteX5" fmla="*/ 925286 w 2928257"/>
              <a:gd name="connsiteY5" fmla="*/ 1339791 h 1666363"/>
              <a:gd name="connsiteX6" fmla="*/ 957943 w 2928257"/>
              <a:gd name="connsiteY6" fmla="*/ 1318020 h 1666363"/>
              <a:gd name="connsiteX7" fmla="*/ 1066800 w 2928257"/>
              <a:gd name="connsiteY7" fmla="*/ 1252706 h 1666363"/>
              <a:gd name="connsiteX8" fmla="*/ 1099457 w 2928257"/>
              <a:gd name="connsiteY8" fmla="*/ 1230934 h 1666363"/>
              <a:gd name="connsiteX9" fmla="*/ 1175657 w 2928257"/>
              <a:gd name="connsiteY9" fmla="*/ 1209163 h 1666363"/>
              <a:gd name="connsiteX10" fmla="*/ 1273628 w 2928257"/>
              <a:gd name="connsiteY10" fmla="*/ 1154734 h 1666363"/>
              <a:gd name="connsiteX11" fmla="*/ 1317171 w 2928257"/>
              <a:gd name="connsiteY11" fmla="*/ 1132963 h 1666363"/>
              <a:gd name="connsiteX12" fmla="*/ 1382486 w 2928257"/>
              <a:gd name="connsiteY12" fmla="*/ 1089420 h 1666363"/>
              <a:gd name="connsiteX13" fmla="*/ 1545771 w 2928257"/>
              <a:gd name="connsiteY13" fmla="*/ 947906 h 1666363"/>
              <a:gd name="connsiteX14" fmla="*/ 1589314 w 2928257"/>
              <a:gd name="connsiteY14" fmla="*/ 893477 h 1666363"/>
              <a:gd name="connsiteX15" fmla="*/ 1632857 w 2928257"/>
              <a:gd name="connsiteY15" fmla="*/ 795506 h 1666363"/>
              <a:gd name="connsiteX16" fmla="*/ 1676400 w 2928257"/>
              <a:gd name="connsiteY16" fmla="*/ 686649 h 1666363"/>
              <a:gd name="connsiteX17" fmla="*/ 1719943 w 2928257"/>
              <a:gd name="connsiteY17" fmla="*/ 621334 h 1666363"/>
              <a:gd name="connsiteX18" fmla="*/ 1796143 w 2928257"/>
              <a:gd name="connsiteY18" fmla="*/ 523363 h 1666363"/>
              <a:gd name="connsiteX19" fmla="*/ 1850571 w 2928257"/>
              <a:gd name="connsiteY19" fmla="*/ 468934 h 1666363"/>
              <a:gd name="connsiteX20" fmla="*/ 1926771 w 2928257"/>
              <a:gd name="connsiteY20" fmla="*/ 436277 h 1666363"/>
              <a:gd name="connsiteX21" fmla="*/ 2035628 w 2928257"/>
              <a:gd name="connsiteY21" fmla="*/ 403620 h 1666363"/>
              <a:gd name="connsiteX22" fmla="*/ 2198914 w 2928257"/>
              <a:gd name="connsiteY22" fmla="*/ 240334 h 1666363"/>
              <a:gd name="connsiteX23" fmla="*/ 2275114 w 2928257"/>
              <a:gd name="connsiteY23" fmla="*/ 175020 h 1666363"/>
              <a:gd name="connsiteX24" fmla="*/ 2340428 w 2928257"/>
              <a:gd name="connsiteY24" fmla="*/ 153249 h 1666363"/>
              <a:gd name="connsiteX25" fmla="*/ 2373086 w 2928257"/>
              <a:gd name="connsiteY25" fmla="*/ 142363 h 1666363"/>
              <a:gd name="connsiteX26" fmla="*/ 2438400 w 2928257"/>
              <a:gd name="connsiteY26" fmla="*/ 120591 h 1666363"/>
              <a:gd name="connsiteX27" fmla="*/ 2471057 w 2928257"/>
              <a:gd name="connsiteY27" fmla="*/ 109706 h 1666363"/>
              <a:gd name="connsiteX28" fmla="*/ 2558143 w 2928257"/>
              <a:gd name="connsiteY28" fmla="*/ 87934 h 1666363"/>
              <a:gd name="connsiteX29" fmla="*/ 2623457 w 2928257"/>
              <a:gd name="connsiteY29" fmla="*/ 66163 h 1666363"/>
              <a:gd name="connsiteX30" fmla="*/ 2732314 w 2928257"/>
              <a:gd name="connsiteY30" fmla="*/ 33506 h 1666363"/>
              <a:gd name="connsiteX31" fmla="*/ 2764971 w 2928257"/>
              <a:gd name="connsiteY31" fmla="*/ 11734 h 1666363"/>
              <a:gd name="connsiteX32" fmla="*/ 2928257 w 2928257"/>
              <a:gd name="connsiteY32"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707571 w 2928257"/>
              <a:gd name="connsiteY3" fmla="*/ 1383334 h 1666363"/>
              <a:gd name="connsiteX4" fmla="*/ 805543 w 2928257"/>
              <a:gd name="connsiteY4" fmla="*/ 1361563 h 1666363"/>
              <a:gd name="connsiteX5" fmla="*/ 925286 w 2928257"/>
              <a:gd name="connsiteY5" fmla="*/ 1339791 h 1666363"/>
              <a:gd name="connsiteX6" fmla="*/ 957943 w 2928257"/>
              <a:gd name="connsiteY6" fmla="*/ 1318020 h 1666363"/>
              <a:gd name="connsiteX7" fmla="*/ 1066800 w 2928257"/>
              <a:gd name="connsiteY7" fmla="*/ 1252706 h 1666363"/>
              <a:gd name="connsiteX8" fmla="*/ 1099457 w 2928257"/>
              <a:gd name="connsiteY8" fmla="*/ 1230934 h 1666363"/>
              <a:gd name="connsiteX9" fmla="*/ 1175657 w 2928257"/>
              <a:gd name="connsiteY9" fmla="*/ 1209163 h 1666363"/>
              <a:gd name="connsiteX10" fmla="*/ 1273628 w 2928257"/>
              <a:gd name="connsiteY10" fmla="*/ 1154734 h 1666363"/>
              <a:gd name="connsiteX11" fmla="*/ 1317171 w 2928257"/>
              <a:gd name="connsiteY11" fmla="*/ 1132963 h 1666363"/>
              <a:gd name="connsiteX12" fmla="*/ 1382486 w 2928257"/>
              <a:gd name="connsiteY12" fmla="*/ 1089420 h 1666363"/>
              <a:gd name="connsiteX13" fmla="*/ 1545771 w 2928257"/>
              <a:gd name="connsiteY13" fmla="*/ 947906 h 1666363"/>
              <a:gd name="connsiteX14" fmla="*/ 1589314 w 2928257"/>
              <a:gd name="connsiteY14" fmla="*/ 893477 h 1666363"/>
              <a:gd name="connsiteX15" fmla="*/ 1632857 w 2928257"/>
              <a:gd name="connsiteY15" fmla="*/ 795506 h 1666363"/>
              <a:gd name="connsiteX16" fmla="*/ 1676400 w 2928257"/>
              <a:gd name="connsiteY16" fmla="*/ 686649 h 1666363"/>
              <a:gd name="connsiteX17" fmla="*/ 1719943 w 2928257"/>
              <a:gd name="connsiteY17" fmla="*/ 621334 h 1666363"/>
              <a:gd name="connsiteX18" fmla="*/ 1796143 w 2928257"/>
              <a:gd name="connsiteY18" fmla="*/ 523363 h 1666363"/>
              <a:gd name="connsiteX19" fmla="*/ 1850571 w 2928257"/>
              <a:gd name="connsiteY19" fmla="*/ 468934 h 1666363"/>
              <a:gd name="connsiteX20" fmla="*/ 1926771 w 2928257"/>
              <a:gd name="connsiteY20" fmla="*/ 436277 h 1666363"/>
              <a:gd name="connsiteX21" fmla="*/ 2035628 w 2928257"/>
              <a:gd name="connsiteY21" fmla="*/ 403620 h 1666363"/>
              <a:gd name="connsiteX22" fmla="*/ 2198914 w 2928257"/>
              <a:gd name="connsiteY22" fmla="*/ 240334 h 1666363"/>
              <a:gd name="connsiteX23" fmla="*/ 2275114 w 2928257"/>
              <a:gd name="connsiteY23" fmla="*/ 175020 h 1666363"/>
              <a:gd name="connsiteX24" fmla="*/ 2373086 w 2928257"/>
              <a:gd name="connsiteY24" fmla="*/ 142363 h 1666363"/>
              <a:gd name="connsiteX25" fmla="*/ 2438400 w 2928257"/>
              <a:gd name="connsiteY25" fmla="*/ 120591 h 1666363"/>
              <a:gd name="connsiteX26" fmla="*/ 2471057 w 2928257"/>
              <a:gd name="connsiteY26" fmla="*/ 109706 h 1666363"/>
              <a:gd name="connsiteX27" fmla="*/ 2558143 w 2928257"/>
              <a:gd name="connsiteY27" fmla="*/ 87934 h 1666363"/>
              <a:gd name="connsiteX28" fmla="*/ 2623457 w 2928257"/>
              <a:gd name="connsiteY28" fmla="*/ 66163 h 1666363"/>
              <a:gd name="connsiteX29" fmla="*/ 2732314 w 2928257"/>
              <a:gd name="connsiteY29" fmla="*/ 33506 h 1666363"/>
              <a:gd name="connsiteX30" fmla="*/ 2764971 w 2928257"/>
              <a:gd name="connsiteY30" fmla="*/ 11734 h 1666363"/>
              <a:gd name="connsiteX31" fmla="*/ 2928257 w 2928257"/>
              <a:gd name="connsiteY31"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707571 w 2928257"/>
              <a:gd name="connsiteY3" fmla="*/ 1383334 h 1666363"/>
              <a:gd name="connsiteX4" fmla="*/ 805543 w 2928257"/>
              <a:gd name="connsiteY4" fmla="*/ 1361563 h 1666363"/>
              <a:gd name="connsiteX5" fmla="*/ 925286 w 2928257"/>
              <a:gd name="connsiteY5" fmla="*/ 1339791 h 1666363"/>
              <a:gd name="connsiteX6" fmla="*/ 957943 w 2928257"/>
              <a:gd name="connsiteY6" fmla="*/ 1318020 h 1666363"/>
              <a:gd name="connsiteX7" fmla="*/ 1066800 w 2928257"/>
              <a:gd name="connsiteY7" fmla="*/ 1252706 h 1666363"/>
              <a:gd name="connsiteX8" fmla="*/ 1099457 w 2928257"/>
              <a:gd name="connsiteY8" fmla="*/ 1230934 h 1666363"/>
              <a:gd name="connsiteX9" fmla="*/ 1175657 w 2928257"/>
              <a:gd name="connsiteY9" fmla="*/ 1209163 h 1666363"/>
              <a:gd name="connsiteX10" fmla="*/ 1273628 w 2928257"/>
              <a:gd name="connsiteY10" fmla="*/ 1154734 h 1666363"/>
              <a:gd name="connsiteX11" fmla="*/ 1317171 w 2928257"/>
              <a:gd name="connsiteY11" fmla="*/ 1132963 h 1666363"/>
              <a:gd name="connsiteX12" fmla="*/ 1382486 w 2928257"/>
              <a:gd name="connsiteY12" fmla="*/ 1089420 h 1666363"/>
              <a:gd name="connsiteX13" fmla="*/ 1545771 w 2928257"/>
              <a:gd name="connsiteY13" fmla="*/ 947906 h 1666363"/>
              <a:gd name="connsiteX14" fmla="*/ 1589314 w 2928257"/>
              <a:gd name="connsiteY14" fmla="*/ 893477 h 1666363"/>
              <a:gd name="connsiteX15" fmla="*/ 1632857 w 2928257"/>
              <a:gd name="connsiteY15" fmla="*/ 795506 h 1666363"/>
              <a:gd name="connsiteX16" fmla="*/ 1676400 w 2928257"/>
              <a:gd name="connsiteY16" fmla="*/ 686649 h 1666363"/>
              <a:gd name="connsiteX17" fmla="*/ 1719943 w 2928257"/>
              <a:gd name="connsiteY17" fmla="*/ 621334 h 1666363"/>
              <a:gd name="connsiteX18" fmla="*/ 1796143 w 2928257"/>
              <a:gd name="connsiteY18" fmla="*/ 523363 h 1666363"/>
              <a:gd name="connsiteX19" fmla="*/ 1850571 w 2928257"/>
              <a:gd name="connsiteY19" fmla="*/ 468934 h 1666363"/>
              <a:gd name="connsiteX20" fmla="*/ 1926771 w 2928257"/>
              <a:gd name="connsiteY20" fmla="*/ 436277 h 1666363"/>
              <a:gd name="connsiteX21" fmla="*/ 2035628 w 2928257"/>
              <a:gd name="connsiteY21" fmla="*/ 403620 h 1666363"/>
              <a:gd name="connsiteX22" fmla="*/ 2198914 w 2928257"/>
              <a:gd name="connsiteY22" fmla="*/ 240334 h 1666363"/>
              <a:gd name="connsiteX23" fmla="*/ 2275114 w 2928257"/>
              <a:gd name="connsiteY23" fmla="*/ 175020 h 1666363"/>
              <a:gd name="connsiteX24" fmla="*/ 2373086 w 2928257"/>
              <a:gd name="connsiteY24" fmla="*/ 142363 h 1666363"/>
              <a:gd name="connsiteX25" fmla="*/ 2471057 w 2928257"/>
              <a:gd name="connsiteY25" fmla="*/ 109706 h 1666363"/>
              <a:gd name="connsiteX26" fmla="*/ 2558143 w 2928257"/>
              <a:gd name="connsiteY26" fmla="*/ 87934 h 1666363"/>
              <a:gd name="connsiteX27" fmla="*/ 2623457 w 2928257"/>
              <a:gd name="connsiteY27" fmla="*/ 66163 h 1666363"/>
              <a:gd name="connsiteX28" fmla="*/ 2732314 w 2928257"/>
              <a:gd name="connsiteY28" fmla="*/ 33506 h 1666363"/>
              <a:gd name="connsiteX29" fmla="*/ 2764971 w 2928257"/>
              <a:gd name="connsiteY29" fmla="*/ 11734 h 1666363"/>
              <a:gd name="connsiteX30" fmla="*/ 2928257 w 2928257"/>
              <a:gd name="connsiteY30" fmla="*/ 849 h 1666363"/>
              <a:gd name="connsiteX0" fmla="*/ 0 w 2928257"/>
              <a:gd name="connsiteY0" fmla="*/ 1666363 h 1666363"/>
              <a:gd name="connsiteX1" fmla="*/ 511628 w 2928257"/>
              <a:gd name="connsiteY1" fmla="*/ 1437763 h 1666363"/>
              <a:gd name="connsiteX2" fmla="*/ 598714 w 2928257"/>
              <a:gd name="connsiteY2" fmla="*/ 1415991 h 1666363"/>
              <a:gd name="connsiteX3" fmla="*/ 707571 w 2928257"/>
              <a:gd name="connsiteY3" fmla="*/ 1383334 h 1666363"/>
              <a:gd name="connsiteX4" fmla="*/ 805543 w 2928257"/>
              <a:gd name="connsiteY4" fmla="*/ 1361563 h 1666363"/>
              <a:gd name="connsiteX5" fmla="*/ 925286 w 2928257"/>
              <a:gd name="connsiteY5" fmla="*/ 1339791 h 1666363"/>
              <a:gd name="connsiteX6" fmla="*/ 957943 w 2928257"/>
              <a:gd name="connsiteY6" fmla="*/ 1318020 h 1666363"/>
              <a:gd name="connsiteX7" fmla="*/ 1066800 w 2928257"/>
              <a:gd name="connsiteY7" fmla="*/ 1252706 h 1666363"/>
              <a:gd name="connsiteX8" fmla="*/ 1099457 w 2928257"/>
              <a:gd name="connsiteY8" fmla="*/ 1230934 h 1666363"/>
              <a:gd name="connsiteX9" fmla="*/ 1175657 w 2928257"/>
              <a:gd name="connsiteY9" fmla="*/ 1209163 h 1666363"/>
              <a:gd name="connsiteX10" fmla="*/ 1273628 w 2928257"/>
              <a:gd name="connsiteY10" fmla="*/ 1154734 h 1666363"/>
              <a:gd name="connsiteX11" fmla="*/ 1317171 w 2928257"/>
              <a:gd name="connsiteY11" fmla="*/ 1132963 h 1666363"/>
              <a:gd name="connsiteX12" fmla="*/ 1382486 w 2928257"/>
              <a:gd name="connsiteY12" fmla="*/ 1089420 h 1666363"/>
              <a:gd name="connsiteX13" fmla="*/ 1545771 w 2928257"/>
              <a:gd name="connsiteY13" fmla="*/ 947906 h 1666363"/>
              <a:gd name="connsiteX14" fmla="*/ 1589314 w 2928257"/>
              <a:gd name="connsiteY14" fmla="*/ 893477 h 1666363"/>
              <a:gd name="connsiteX15" fmla="*/ 1632857 w 2928257"/>
              <a:gd name="connsiteY15" fmla="*/ 795506 h 1666363"/>
              <a:gd name="connsiteX16" fmla="*/ 1676400 w 2928257"/>
              <a:gd name="connsiteY16" fmla="*/ 686649 h 1666363"/>
              <a:gd name="connsiteX17" fmla="*/ 1719943 w 2928257"/>
              <a:gd name="connsiteY17" fmla="*/ 621334 h 1666363"/>
              <a:gd name="connsiteX18" fmla="*/ 1796143 w 2928257"/>
              <a:gd name="connsiteY18" fmla="*/ 523363 h 1666363"/>
              <a:gd name="connsiteX19" fmla="*/ 1850571 w 2928257"/>
              <a:gd name="connsiteY19" fmla="*/ 468934 h 1666363"/>
              <a:gd name="connsiteX20" fmla="*/ 1926771 w 2928257"/>
              <a:gd name="connsiteY20" fmla="*/ 436277 h 1666363"/>
              <a:gd name="connsiteX21" fmla="*/ 2035628 w 2928257"/>
              <a:gd name="connsiteY21" fmla="*/ 403620 h 1666363"/>
              <a:gd name="connsiteX22" fmla="*/ 2198914 w 2928257"/>
              <a:gd name="connsiteY22" fmla="*/ 240334 h 1666363"/>
              <a:gd name="connsiteX23" fmla="*/ 2275114 w 2928257"/>
              <a:gd name="connsiteY23" fmla="*/ 175020 h 1666363"/>
              <a:gd name="connsiteX24" fmla="*/ 2373086 w 2928257"/>
              <a:gd name="connsiteY24" fmla="*/ 142363 h 1666363"/>
              <a:gd name="connsiteX25" fmla="*/ 2471057 w 2928257"/>
              <a:gd name="connsiteY25" fmla="*/ 109706 h 1666363"/>
              <a:gd name="connsiteX26" fmla="*/ 2558143 w 2928257"/>
              <a:gd name="connsiteY26" fmla="*/ 87934 h 1666363"/>
              <a:gd name="connsiteX27" fmla="*/ 2732314 w 2928257"/>
              <a:gd name="connsiteY27" fmla="*/ 33506 h 1666363"/>
              <a:gd name="connsiteX28" fmla="*/ 2764971 w 2928257"/>
              <a:gd name="connsiteY28" fmla="*/ 11734 h 1666363"/>
              <a:gd name="connsiteX29" fmla="*/ 2928257 w 2928257"/>
              <a:gd name="connsiteY29" fmla="*/ 849 h 1666363"/>
              <a:gd name="connsiteX0" fmla="*/ 0 w 2928257"/>
              <a:gd name="connsiteY0" fmla="*/ 1665514 h 1665514"/>
              <a:gd name="connsiteX1" fmla="*/ 511628 w 2928257"/>
              <a:gd name="connsiteY1" fmla="*/ 1436914 h 1665514"/>
              <a:gd name="connsiteX2" fmla="*/ 598714 w 2928257"/>
              <a:gd name="connsiteY2" fmla="*/ 1415142 h 1665514"/>
              <a:gd name="connsiteX3" fmla="*/ 707571 w 2928257"/>
              <a:gd name="connsiteY3" fmla="*/ 1382485 h 1665514"/>
              <a:gd name="connsiteX4" fmla="*/ 805543 w 2928257"/>
              <a:gd name="connsiteY4" fmla="*/ 1360714 h 1665514"/>
              <a:gd name="connsiteX5" fmla="*/ 925286 w 2928257"/>
              <a:gd name="connsiteY5" fmla="*/ 1338942 h 1665514"/>
              <a:gd name="connsiteX6" fmla="*/ 957943 w 2928257"/>
              <a:gd name="connsiteY6" fmla="*/ 1317171 h 1665514"/>
              <a:gd name="connsiteX7" fmla="*/ 1066800 w 2928257"/>
              <a:gd name="connsiteY7" fmla="*/ 1251857 h 1665514"/>
              <a:gd name="connsiteX8" fmla="*/ 1099457 w 2928257"/>
              <a:gd name="connsiteY8" fmla="*/ 1230085 h 1665514"/>
              <a:gd name="connsiteX9" fmla="*/ 1175657 w 2928257"/>
              <a:gd name="connsiteY9" fmla="*/ 1208314 h 1665514"/>
              <a:gd name="connsiteX10" fmla="*/ 1273628 w 2928257"/>
              <a:gd name="connsiteY10" fmla="*/ 1153885 h 1665514"/>
              <a:gd name="connsiteX11" fmla="*/ 1317171 w 2928257"/>
              <a:gd name="connsiteY11" fmla="*/ 1132114 h 1665514"/>
              <a:gd name="connsiteX12" fmla="*/ 1382486 w 2928257"/>
              <a:gd name="connsiteY12" fmla="*/ 1088571 h 1665514"/>
              <a:gd name="connsiteX13" fmla="*/ 1545771 w 2928257"/>
              <a:gd name="connsiteY13" fmla="*/ 947057 h 1665514"/>
              <a:gd name="connsiteX14" fmla="*/ 1589314 w 2928257"/>
              <a:gd name="connsiteY14" fmla="*/ 892628 h 1665514"/>
              <a:gd name="connsiteX15" fmla="*/ 1632857 w 2928257"/>
              <a:gd name="connsiteY15" fmla="*/ 794657 h 1665514"/>
              <a:gd name="connsiteX16" fmla="*/ 1676400 w 2928257"/>
              <a:gd name="connsiteY16" fmla="*/ 685800 h 1665514"/>
              <a:gd name="connsiteX17" fmla="*/ 1719943 w 2928257"/>
              <a:gd name="connsiteY17" fmla="*/ 620485 h 1665514"/>
              <a:gd name="connsiteX18" fmla="*/ 1796143 w 2928257"/>
              <a:gd name="connsiteY18" fmla="*/ 522514 h 1665514"/>
              <a:gd name="connsiteX19" fmla="*/ 1850571 w 2928257"/>
              <a:gd name="connsiteY19" fmla="*/ 468085 h 1665514"/>
              <a:gd name="connsiteX20" fmla="*/ 1926771 w 2928257"/>
              <a:gd name="connsiteY20" fmla="*/ 435428 h 1665514"/>
              <a:gd name="connsiteX21" fmla="*/ 2035628 w 2928257"/>
              <a:gd name="connsiteY21" fmla="*/ 402771 h 1665514"/>
              <a:gd name="connsiteX22" fmla="*/ 2198914 w 2928257"/>
              <a:gd name="connsiteY22" fmla="*/ 239485 h 1665514"/>
              <a:gd name="connsiteX23" fmla="*/ 2275114 w 2928257"/>
              <a:gd name="connsiteY23" fmla="*/ 174171 h 1665514"/>
              <a:gd name="connsiteX24" fmla="*/ 2373086 w 2928257"/>
              <a:gd name="connsiteY24" fmla="*/ 141514 h 1665514"/>
              <a:gd name="connsiteX25" fmla="*/ 2471057 w 2928257"/>
              <a:gd name="connsiteY25" fmla="*/ 108857 h 1665514"/>
              <a:gd name="connsiteX26" fmla="*/ 2558143 w 2928257"/>
              <a:gd name="connsiteY26" fmla="*/ 87085 h 1665514"/>
              <a:gd name="connsiteX27" fmla="*/ 2732314 w 2928257"/>
              <a:gd name="connsiteY27" fmla="*/ 32657 h 1665514"/>
              <a:gd name="connsiteX28" fmla="*/ 2928257 w 2928257"/>
              <a:gd name="connsiteY28" fmla="*/ 0 h 1665514"/>
              <a:gd name="connsiteX0" fmla="*/ 0 w 2928257"/>
              <a:gd name="connsiteY0" fmla="*/ 1665514 h 1665514"/>
              <a:gd name="connsiteX1" fmla="*/ 511628 w 2928257"/>
              <a:gd name="connsiteY1" fmla="*/ 1436914 h 1665514"/>
              <a:gd name="connsiteX2" fmla="*/ 598714 w 2928257"/>
              <a:gd name="connsiteY2" fmla="*/ 1415142 h 1665514"/>
              <a:gd name="connsiteX3" fmla="*/ 707571 w 2928257"/>
              <a:gd name="connsiteY3" fmla="*/ 1382485 h 1665514"/>
              <a:gd name="connsiteX4" fmla="*/ 805543 w 2928257"/>
              <a:gd name="connsiteY4" fmla="*/ 1360714 h 1665514"/>
              <a:gd name="connsiteX5" fmla="*/ 925286 w 2928257"/>
              <a:gd name="connsiteY5" fmla="*/ 1338942 h 1665514"/>
              <a:gd name="connsiteX6" fmla="*/ 957943 w 2928257"/>
              <a:gd name="connsiteY6" fmla="*/ 1317171 h 1665514"/>
              <a:gd name="connsiteX7" fmla="*/ 1066800 w 2928257"/>
              <a:gd name="connsiteY7" fmla="*/ 1251857 h 1665514"/>
              <a:gd name="connsiteX8" fmla="*/ 1099457 w 2928257"/>
              <a:gd name="connsiteY8" fmla="*/ 1230085 h 1665514"/>
              <a:gd name="connsiteX9" fmla="*/ 1175657 w 2928257"/>
              <a:gd name="connsiteY9" fmla="*/ 1208314 h 1665514"/>
              <a:gd name="connsiteX10" fmla="*/ 1273628 w 2928257"/>
              <a:gd name="connsiteY10" fmla="*/ 1153885 h 1665514"/>
              <a:gd name="connsiteX11" fmla="*/ 1317171 w 2928257"/>
              <a:gd name="connsiteY11" fmla="*/ 1132114 h 1665514"/>
              <a:gd name="connsiteX12" fmla="*/ 1382486 w 2928257"/>
              <a:gd name="connsiteY12" fmla="*/ 1088571 h 1665514"/>
              <a:gd name="connsiteX13" fmla="*/ 1545771 w 2928257"/>
              <a:gd name="connsiteY13" fmla="*/ 947057 h 1665514"/>
              <a:gd name="connsiteX14" fmla="*/ 1589314 w 2928257"/>
              <a:gd name="connsiteY14" fmla="*/ 892628 h 1665514"/>
              <a:gd name="connsiteX15" fmla="*/ 1632857 w 2928257"/>
              <a:gd name="connsiteY15" fmla="*/ 794657 h 1665514"/>
              <a:gd name="connsiteX16" fmla="*/ 1676400 w 2928257"/>
              <a:gd name="connsiteY16" fmla="*/ 685800 h 1665514"/>
              <a:gd name="connsiteX17" fmla="*/ 1719943 w 2928257"/>
              <a:gd name="connsiteY17" fmla="*/ 620485 h 1665514"/>
              <a:gd name="connsiteX18" fmla="*/ 1796143 w 2928257"/>
              <a:gd name="connsiteY18" fmla="*/ 522514 h 1665514"/>
              <a:gd name="connsiteX19" fmla="*/ 1850571 w 2928257"/>
              <a:gd name="connsiteY19" fmla="*/ 468085 h 1665514"/>
              <a:gd name="connsiteX20" fmla="*/ 1926771 w 2928257"/>
              <a:gd name="connsiteY20" fmla="*/ 435428 h 1665514"/>
              <a:gd name="connsiteX21" fmla="*/ 2035628 w 2928257"/>
              <a:gd name="connsiteY21" fmla="*/ 402771 h 1665514"/>
              <a:gd name="connsiteX22" fmla="*/ 2198914 w 2928257"/>
              <a:gd name="connsiteY22" fmla="*/ 239485 h 1665514"/>
              <a:gd name="connsiteX23" fmla="*/ 2275114 w 2928257"/>
              <a:gd name="connsiteY23" fmla="*/ 174171 h 1665514"/>
              <a:gd name="connsiteX24" fmla="*/ 2373086 w 2928257"/>
              <a:gd name="connsiteY24" fmla="*/ 141514 h 1665514"/>
              <a:gd name="connsiteX25" fmla="*/ 2471057 w 2928257"/>
              <a:gd name="connsiteY25" fmla="*/ 108857 h 1665514"/>
              <a:gd name="connsiteX26" fmla="*/ 2558143 w 2928257"/>
              <a:gd name="connsiteY26" fmla="*/ 87085 h 1665514"/>
              <a:gd name="connsiteX27" fmla="*/ 2773589 w 2928257"/>
              <a:gd name="connsiteY27" fmla="*/ 45357 h 1665514"/>
              <a:gd name="connsiteX28" fmla="*/ 2928257 w 2928257"/>
              <a:gd name="connsiteY28" fmla="*/ 0 h 1665514"/>
              <a:gd name="connsiteX0" fmla="*/ 0 w 2963182"/>
              <a:gd name="connsiteY0" fmla="*/ 1665514 h 1665514"/>
              <a:gd name="connsiteX1" fmla="*/ 511628 w 2963182"/>
              <a:gd name="connsiteY1" fmla="*/ 1436914 h 1665514"/>
              <a:gd name="connsiteX2" fmla="*/ 598714 w 2963182"/>
              <a:gd name="connsiteY2" fmla="*/ 1415142 h 1665514"/>
              <a:gd name="connsiteX3" fmla="*/ 707571 w 2963182"/>
              <a:gd name="connsiteY3" fmla="*/ 1382485 h 1665514"/>
              <a:gd name="connsiteX4" fmla="*/ 805543 w 2963182"/>
              <a:gd name="connsiteY4" fmla="*/ 1360714 h 1665514"/>
              <a:gd name="connsiteX5" fmla="*/ 925286 w 2963182"/>
              <a:gd name="connsiteY5" fmla="*/ 1338942 h 1665514"/>
              <a:gd name="connsiteX6" fmla="*/ 957943 w 2963182"/>
              <a:gd name="connsiteY6" fmla="*/ 1317171 h 1665514"/>
              <a:gd name="connsiteX7" fmla="*/ 1066800 w 2963182"/>
              <a:gd name="connsiteY7" fmla="*/ 1251857 h 1665514"/>
              <a:gd name="connsiteX8" fmla="*/ 1099457 w 2963182"/>
              <a:gd name="connsiteY8" fmla="*/ 1230085 h 1665514"/>
              <a:gd name="connsiteX9" fmla="*/ 1175657 w 2963182"/>
              <a:gd name="connsiteY9" fmla="*/ 1208314 h 1665514"/>
              <a:gd name="connsiteX10" fmla="*/ 1273628 w 2963182"/>
              <a:gd name="connsiteY10" fmla="*/ 1153885 h 1665514"/>
              <a:gd name="connsiteX11" fmla="*/ 1317171 w 2963182"/>
              <a:gd name="connsiteY11" fmla="*/ 1132114 h 1665514"/>
              <a:gd name="connsiteX12" fmla="*/ 1382486 w 2963182"/>
              <a:gd name="connsiteY12" fmla="*/ 1088571 h 1665514"/>
              <a:gd name="connsiteX13" fmla="*/ 1545771 w 2963182"/>
              <a:gd name="connsiteY13" fmla="*/ 947057 h 1665514"/>
              <a:gd name="connsiteX14" fmla="*/ 1589314 w 2963182"/>
              <a:gd name="connsiteY14" fmla="*/ 892628 h 1665514"/>
              <a:gd name="connsiteX15" fmla="*/ 1632857 w 2963182"/>
              <a:gd name="connsiteY15" fmla="*/ 794657 h 1665514"/>
              <a:gd name="connsiteX16" fmla="*/ 1676400 w 2963182"/>
              <a:gd name="connsiteY16" fmla="*/ 685800 h 1665514"/>
              <a:gd name="connsiteX17" fmla="*/ 1719943 w 2963182"/>
              <a:gd name="connsiteY17" fmla="*/ 620485 h 1665514"/>
              <a:gd name="connsiteX18" fmla="*/ 1796143 w 2963182"/>
              <a:gd name="connsiteY18" fmla="*/ 522514 h 1665514"/>
              <a:gd name="connsiteX19" fmla="*/ 1850571 w 2963182"/>
              <a:gd name="connsiteY19" fmla="*/ 468085 h 1665514"/>
              <a:gd name="connsiteX20" fmla="*/ 1926771 w 2963182"/>
              <a:gd name="connsiteY20" fmla="*/ 435428 h 1665514"/>
              <a:gd name="connsiteX21" fmla="*/ 2035628 w 2963182"/>
              <a:gd name="connsiteY21" fmla="*/ 402771 h 1665514"/>
              <a:gd name="connsiteX22" fmla="*/ 2198914 w 2963182"/>
              <a:gd name="connsiteY22" fmla="*/ 239485 h 1665514"/>
              <a:gd name="connsiteX23" fmla="*/ 2275114 w 2963182"/>
              <a:gd name="connsiteY23" fmla="*/ 174171 h 1665514"/>
              <a:gd name="connsiteX24" fmla="*/ 2373086 w 2963182"/>
              <a:gd name="connsiteY24" fmla="*/ 141514 h 1665514"/>
              <a:gd name="connsiteX25" fmla="*/ 2471057 w 2963182"/>
              <a:gd name="connsiteY25" fmla="*/ 108857 h 1665514"/>
              <a:gd name="connsiteX26" fmla="*/ 2558143 w 2963182"/>
              <a:gd name="connsiteY26" fmla="*/ 87085 h 1665514"/>
              <a:gd name="connsiteX27" fmla="*/ 2773589 w 2963182"/>
              <a:gd name="connsiteY27" fmla="*/ 45357 h 1665514"/>
              <a:gd name="connsiteX28" fmla="*/ 2963182 w 2963182"/>
              <a:gd name="connsiteY28" fmla="*/ 0 h 1665514"/>
              <a:gd name="connsiteX0" fmla="*/ 0 w 2963182"/>
              <a:gd name="connsiteY0" fmla="*/ 1665514 h 1665514"/>
              <a:gd name="connsiteX1" fmla="*/ 511628 w 2963182"/>
              <a:gd name="connsiteY1" fmla="*/ 1436914 h 1665514"/>
              <a:gd name="connsiteX2" fmla="*/ 598714 w 2963182"/>
              <a:gd name="connsiteY2" fmla="*/ 1415142 h 1665514"/>
              <a:gd name="connsiteX3" fmla="*/ 707571 w 2963182"/>
              <a:gd name="connsiteY3" fmla="*/ 1382485 h 1665514"/>
              <a:gd name="connsiteX4" fmla="*/ 805543 w 2963182"/>
              <a:gd name="connsiteY4" fmla="*/ 1360714 h 1665514"/>
              <a:gd name="connsiteX5" fmla="*/ 925286 w 2963182"/>
              <a:gd name="connsiteY5" fmla="*/ 1338942 h 1665514"/>
              <a:gd name="connsiteX6" fmla="*/ 957943 w 2963182"/>
              <a:gd name="connsiteY6" fmla="*/ 1317171 h 1665514"/>
              <a:gd name="connsiteX7" fmla="*/ 1066800 w 2963182"/>
              <a:gd name="connsiteY7" fmla="*/ 1251857 h 1665514"/>
              <a:gd name="connsiteX8" fmla="*/ 1099457 w 2963182"/>
              <a:gd name="connsiteY8" fmla="*/ 1230085 h 1665514"/>
              <a:gd name="connsiteX9" fmla="*/ 1175657 w 2963182"/>
              <a:gd name="connsiteY9" fmla="*/ 1208314 h 1665514"/>
              <a:gd name="connsiteX10" fmla="*/ 1273628 w 2963182"/>
              <a:gd name="connsiteY10" fmla="*/ 1153885 h 1665514"/>
              <a:gd name="connsiteX11" fmla="*/ 1317171 w 2963182"/>
              <a:gd name="connsiteY11" fmla="*/ 1132114 h 1665514"/>
              <a:gd name="connsiteX12" fmla="*/ 1382486 w 2963182"/>
              <a:gd name="connsiteY12" fmla="*/ 1088571 h 1665514"/>
              <a:gd name="connsiteX13" fmla="*/ 1545771 w 2963182"/>
              <a:gd name="connsiteY13" fmla="*/ 947057 h 1665514"/>
              <a:gd name="connsiteX14" fmla="*/ 1589314 w 2963182"/>
              <a:gd name="connsiteY14" fmla="*/ 892628 h 1665514"/>
              <a:gd name="connsiteX15" fmla="*/ 1632857 w 2963182"/>
              <a:gd name="connsiteY15" fmla="*/ 794657 h 1665514"/>
              <a:gd name="connsiteX16" fmla="*/ 1676400 w 2963182"/>
              <a:gd name="connsiteY16" fmla="*/ 685800 h 1665514"/>
              <a:gd name="connsiteX17" fmla="*/ 1719943 w 2963182"/>
              <a:gd name="connsiteY17" fmla="*/ 620485 h 1665514"/>
              <a:gd name="connsiteX18" fmla="*/ 1796143 w 2963182"/>
              <a:gd name="connsiteY18" fmla="*/ 522514 h 1665514"/>
              <a:gd name="connsiteX19" fmla="*/ 1850571 w 2963182"/>
              <a:gd name="connsiteY19" fmla="*/ 468085 h 1665514"/>
              <a:gd name="connsiteX20" fmla="*/ 1926771 w 2963182"/>
              <a:gd name="connsiteY20" fmla="*/ 435428 h 1665514"/>
              <a:gd name="connsiteX21" fmla="*/ 2035628 w 2963182"/>
              <a:gd name="connsiteY21" fmla="*/ 402771 h 1665514"/>
              <a:gd name="connsiteX22" fmla="*/ 2198914 w 2963182"/>
              <a:gd name="connsiteY22" fmla="*/ 239485 h 1665514"/>
              <a:gd name="connsiteX23" fmla="*/ 2275114 w 2963182"/>
              <a:gd name="connsiteY23" fmla="*/ 174171 h 1665514"/>
              <a:gd name="connsiteX24" fmla="*/ 2373086 w 2963182"/>
              <a:gd name="connsiteY24" fmla="*/ 141514 h 1665514"/>
              <a:gd name="connsiteX25" fmla="*/ 2471057 w 2963182"/>
              <a:gd name="connsiteY25" fmla="*/ 108857 h 1665514"/>
              <a:gd name="connsiteX26" fmla="*/ 2558143 w 2963182"/>
              <a:gd name="connsiteY26" fmla="*/ 87085 h 1665514"/>
              <a:gd name="connsiteX27" fmla="*/ 2767239 w 2963182"/>
              <a:gd name="connsiteY27" fmla="*/ 67582 h 1665514"/>
              <a:gd name="connsiteX28" fmla="*/ 2963182 w 2963182"/>
              <a:gd name="connsiteY28" fmla="*/ 0 h 166551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25286 w 2934607"/>
              <a:gd name="connsiteY5" fmla="*/ 1319892 h 1646464"/>
              <a:gd name="connsiteX6" fmla="*/ 957943 w 2934607"/>
              <a:gd name="connsiteY6" fmla="*/ 1298121 h 1646464"/>
              <a:gd name="connsiteX7" fmla="*/ 1066800 w 2934607"/>
              <a:gd name="connsiteY7" fmla="*/ 1232807 h 1646464"/>
              <a:gd name="connsiteX8" fmla="*/ 1099457 w 2934607"/>
              <a:gd name="connsiteY8" fmla="*/ 1211035 h 1646464"/>
              <a:gd name="connsiteX9" fmla="*/ 1175657 w 2934607"/>
              <a:gd name="connsiteY9" fmla="*/ 1189264 h 1646464"/>
              <a:gd name="connsiteX10" fmla="*/ 1273628 w 2934607"/>
              <a:gd name="connsiteY10" fmla="*/ 1134835 h 1646464"/>
              <a:gd name="connsiteX11" fmla="*/ 1317171 w 2934607"/>
              <a:gd name="connsiteY11" fmla="*/ 1113064 h 1646464"/>
              <a:gd name="connsiteX12" fmla="*/ 1382486 w 2934607"/>
              <a:gd name="connsiteY12" fmla="*/ 1069521 h 1646464"/>
              <a:gd name="connsiteX13" fmla="*/ 1545771 w 2934607"/>
              <a:gd name="connsiteY13" fmla="*/ 928007 h 1646464"/>
              <a:gd name="connsiteX14" fmla="*/ 1589314 w 2934607"/>
              <a:gd name="connsiteY14" fmla="*/ 873578 h 1646464"/>
              <a:gd name="connsiteX15" fmla="*/ 1632857 w 2934607"/>
              <a:gd name="connsiteY15" fmla="*/ 775607 h 1646464"/>
              <a:gd name="connsiteX16" fmla="*/ 1676400 w 2934607"/>
              <a:gd name="connsiteY16" fmla="*/ 666750 h 1646464"/>
              <a:gd name="connsiteX17" fmla="*/ 1719943 w 2934607"/>
              <a:gd name="connsiteY17" fmla="*/ 601435 h 1646464"/>
              <a:gd name="connsiteX18" fmla="*/ 1796143 w 2934607"/>
              <a:gd name="connsiteY18" fmla="*/ 503464 h 1646464"/>
              <a:gd name="connsiteX19" fmla="*/ 1850571 w 2934607"/>
              <a:gd name="connsiteY19" fmla="*/ 449035 h 1646464"/>
              <a:gd name="connsiteX20" fmla="*/ 1926771 w 2934607"/>
              <a:gd name="connsiteY20" fmla="*/ 416378 h 1646464"/>
              <a:gd name="connsiteX21" fmla="*/ 2035628 w 2934607"/>
              <a:gd name="connsiteY21" fmla="*/ 383721 h 1646464"/>
              <a:gd name="connsiteX22" fmla="*/ 2198914 w 2934607"/>
              <a:gd name="connsiteY22" fmla="*/ 220435 h 1646464"/>
              <a:gd name="connsiteX23" fmla="*/ 2275114 w 2934607"/>
              <a:gd name="connsiteY23" fmla="*/ 155121 h 1646464"/>
              <a:gd name="connsiteX24" fmla="*/ 2373086 w 2934607"/>
              <a:gd name="connsiteY24" fmla="*/ 122464 h 1646464"/>
              <a:gd name="connsiteX25" fmla="*/ 2471057 w 2934607"/>
              <a:gd name="connsiteY25" fmla="*/ 89807 h 1646464"/>
              <a:gd name="connsiteX26" fmla="*/ 2558143 w 2934607"/>
              <a:gd name="connsiteY26" fmla="*/ 68035 h 1646464"/>
              <a:gd name="connsiteX27" fmla="*/ 2767239 w 2934607"/>
              <a:gd name="connsiteY27" fmla="*/ 48532 h 1646464"/>
              <a:gd name="connsiteX28" fmla="*/ 2934607 w 2934607"/>
              <a:gd name="connsiteY28"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25286 w 2934607"/>
              <a:gd name="connsiteY5" fmla="*/ 1319892 h 1646464"/>
              <a:gd name="connsiteX6" fmla="*/ 957943 w 2934607"/>
              <a:gd name="connsiteY6" fmla="*/ 1298121 h 1646464"/>
              <a:gd name="connsiteX7" fmla="*/ 1066800 w 2934607"/>
              <a:gd name="connsiteY7" fmla="*/ 1232807 h 1646464"/>
              <a:gd name="connsiteX8" fmla="*/ 1099457 w 2934607"/>
              <a:gd name="connsiteY8" fmla="*/ 1211035 h 1646464"/>
              <a:gd name="connsiteX9" fmla="*/ 1175657 w 2934607"/>
              <a:gd name="connsiteY9" fmla="*/ 1189264 h 1646464"/>
              <a:gd name="connsiteX10" fmla="*/ 1273628 w 2934607"/>
              <a:gd name="connsiteY10" fmla="*/ 1134835 h 1646464"/>
              <a:gd name="connsiteX11" fmla="*/ 1317171 w 2934607"/>
              <a:gd name="connsiteY11" fmla="*/ 1113064 h 1646464"/>
              <a:gd name="connsiteX12" fmla="*/ 1382486 w 2934607"/>
              <a:gd name="connsiteY12" fmla="*/ 1069521 h 1646464"/>
              <a:gd name="connsiteX13" fmla="*/ 1545771 w 2934607"/>
              <a:gd name="connsiteY13" fmla="*/ 928007 h 1646464"/>
              <a:gd name="connsiteX14" fmla="*/ 1589314 w 2934607"/>
              <a:gd name="connsiteY14" fmla="*/ 873578 h 1646464"/>
              <a:gd name="connsiteX15" fmla="*/ 1632857 w 2934607"/>
              <a:gd name="connsiteY15" fmla="*/ 775607 h 1646464"/>
              <a:gd name="connsiteX16" fmla="*/ 1676400 w 2934607"/>
              <a:gd name="connsiteY16" fmla="*/ 666750 h 1646464"/>
              <a:gd name="connsiteX17" fmla="*/ 1719943 w 2934607"/>
              <a:gd name="connsiteY17" fmla="*/ 601435 h 1646464"/>
              <a:gd name="connsiteX18" fmla="*/ 1796143 w 2934607"/>
              <a:gd name="connsiteY18" fmla="*/ 503464 h 1646464"/>
              <a:gd name="connsiteX19" fmla="*/ 1850571 w 2934607"/>
              <a:gd name="connsiteY19" fmla="*/ 449035 h 1646464"/>
              <a:gd name="connsiteX20" fmla="*/ 1926771 w 2934607"/>
              <a:gd name="connsiteY20" fmla="*/ 416378 h 1646464"/>
              <a:gd name="connsiteX21" fmla="*/ 2035628 w 2934607"/>
              <a:gd name="connsiteY21" fmla="*/ 383721 h 1646464"/>
              <a:gd name="connsiteX22" fmla="*/ 2198914 w 2934607"/>
              <a:gd name="connsiteY22" fmla="*/ 220435 h 1646464"/>
              <a:gd name="connsiteX23" fmla="*/ 2275114 w 2934607"/>
              <a:gd name="connsiteY23" fmla="*/ 155121 h 1646464"/>
              <a:gd name="connsiteX24" fmla="*/ 2373086 w 2934607"/>
              <a:gd name="connsiteY24" fmla="*/ 122464 h 1646464"/>
              <a:gd name="connsiteX25" fmla="*/ 2558143 w 2934607"/>
              <a:gd name="connsiteY25" fmla="*/ 68035 h 1646464"/>
              <a:gd name="connsiteX26" fmla="*/ 2767239 w 2934607"/>
              <a:gd name="connsiteY26" fmla="*/ 48532 h 1646464"/>
              <a:gd name="connsiteX27" fmla="*/ 2934607 w 2934607"/>
              <a:gd name="connsiteY27"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25286 w 2934607"/>
              <a:gd name="connsiteY5" fmla="*/ 1319892 h 1646464"/>
              <a:gd name="connsiteX6" fmla="*/ 957943 w 2934607"/>
              <a:gd name="connsiteY6" fmla="*/ 1298121 h 1646464"/>
              <a:gd name="connsiteX7" fmla="*/ 1066800 w 2934607"/>
              <a:gd name="connsiteY7" fmla="*/ 1232807 h 1646464"/>
              <a:gd name="connsiteX8" fmla="*/ 1099457 w 2934607"/>
              <a:gd name="connsiteY8" fmla="*/ 1211035 h 1646464"/>
              <a:gd name="connsiteX9" fmla="*/ 1175657 w 2934607"/>
              <a:gd name="connsiteY9" fmla="*/ 1189264 h 1646464"/>
              <a:gd name="connsiteX10" fmla="*/ 1273628 w 2934607"/>
              <a:gd name="connsiteY10" fmla="*/ 1134835 h 1646464"/>
              <a:gd name="connsiteX11" fmla="*/ 1317171 w 2934607"/>
              <a:gd name="connsiteY11" fmla="*/ 1113064 h 1646464"/>
              <a:gd name="connsiteX12" fmla="*/ 1382486 w 2934607"/>
              <a:gd name="connsiteY12" fmla="*/ 1069521 h 1646464"/>
              <a:gd name="connsiteX13" fmla="*/ 1545771 w 2934607"/>
              <a:gd name="connsiteY13" fmla="*/ 928007 h 1646464"/>
              <a:gd name="connsiteX14" fmla="*/ 1589314 w 2934607"/>
              <a:gd name="connsiteY14" fmla="*/ 873578 h 1646464"/>
              <a:gd name="connsiteX15" fmla="*/ 1632857 w 2934607"/>
              <a:gd name="connsiteY15" fmla="*/ 775607 h 1646464"/>
              <a:gd name="connsiteX16" fmla="*/ 1676400 w 2934607"/>
              <a:gd name="connsiteY16" fmla="*/ 666750 h 1646464"/>
              <a:gd name="connsiteX17" fmla="*/ 1719943 w 2934607"/>
              <a:gd name="connsiteY17" fmla="*/ 601435 h 1646464"/>
              <a:gd name="connsiteX18" fmla="*/ 1796143 w 2934607"/>
              <a:gd name="connsiteY18" fmla="*/ 503464 h 1646464"/>
              <a:gd name="connsiteX19" fmla="*/ 1850571 w 2934607"/>
              <a:gd name="connsiteY19" fmla="*/ 449035 h 1646464"/>
              <a:gd name="connsiteX20" fmla="*/ 1926771 w 2934607"/>
              <a:gd name="connsiteY20" fmla="*/ 416378 h 1646464"/>
              <a:gd name="connsiteX21" fmla="*/ 2035628 w 2934607"/>
              <a:gd name="connsiteY21" fmla="*/ 383721 h 1646464"/>
              <a:gd name="connsiteX22" fmla="*/ 2198914 w 2934607"/>
              <a:gd name="connsiteY22" fmla="*/ 220435 h 1646464"/>
              <a:gd name="connsiteX23" fmla="*/ 2373086 w 2934607"/>
              <a:gd name="connsiteY23" fmla="*/ 122464 h 1646464"/>
              <a:gd name="connsiteX24" fmla="*/ 2558143 w 2934607"/>
              <a:gd name="connsiteY24" fmla="*/ 68035 h 1646464"/>
              <a:gd name="connsiteX25" fmla="*/ 2767239 w 2934607"/>
              <a:gd name="connsiteY25" fmla="*/ 48532 h 1646464"/>
              <a:gd name="connsiteX26" fmla="*/ 2934607 w 2934607"/>
              <a:gd name="connsiteY26"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25286 w 2934607"/>
              <a:gd name="connsiteY5" fmla="*/ 1319892 h 1646464"/>
              <a:gd name="connsiteX6" fmla="*/ 957943 w 2934607"/>
              <a:gd name="connsiteY6" fmla="*/ 1298121 h 1646464"/>
              <a:gd name="connsiteX7" fmla="*/ 1066800 w 2934607"/>
              <a:gd name="connsiteY7" fmla="*/ 1232807 h 1646464"/>
              <a:gd name="connsiteX8" fmla="*/ 1099457 w 2934607"/>
              <a:gd name="connsiteY8" fmla="*/ 1211035 h 1646464"/>
              <a:gd name="connsiteX9" fmla="*/ 1175657 w 2934607"/>
              <a:gd name="connsiteY9" fmla="*/ 1189264 h 1646464"/>
              <a:gd name="connsiteX10" fmla="*/ 1273628 w 2934607"/>
              <a:gd name="connsiteY10" fmla="*/ 1134835 h 1646464"/>
              <a:gd name="connsiteX11" fmla="*/ 1317171 w 2934607"/>
              <a:gd name="connsiteY11" fmla="*/ 1113064 h 1646464"/>
              <a:gd name="connsiteX12" fmla="*/ 1382486 w 2934607"/>
              <a:gd name="connsiteY12" fmla="*/ 1069521 h 1646464"/>
              <a:gd name="connsiteX13" fmla="*/ 1545771 w 2934607"/>
              <a:gd name="connsiteY13" fmla="*/ 928007 h 1646464"/>
              <a:gd name="connsiteX14" fmla="*/ 1589314 w 2934607"/>
              <a:gd name="connsiteY14" fmla="*/ 873578 h 1646464"/>
              <a:gd name="connsiteX15" fmla="*/ 1632857 w 2934607"/>
              <a:gd name="connsiteY15" fmla="*/ 775607 h 1646464"/>
              <a:gd name="connsiteX16" fmla="*/ 1676400 w 2934607"/>
              <a:gd name="connsiteY16" fmla="*/ 666750 h 1646464"/>
              <a:gd name="connsiteX17" fmla="*/ 1719943 w 2934607"/>
              <a:gd name="connsiteY17" fmla="*/ 601435 h 1646464"/>
              <a:gd name="connsiteX18" fmla="*/ 1796143 w 2934607"/>
              <a:gd name="connsiteY18" fmla="*/ 503464 h 1646464"/>
              <a:gd name="connsiteX19" fmla="*/ 1926771 w 2934607"/>
              <a:gd name="connsiteY19" fmla="*/ 416378 h 1646464"/>
              <a:gd name="connsiteX20" fmla="*/ 2035628 w 2934607"/>
              <a:gd name="connsiteY20" fmla="*/ 383721 h 1646464"/>
              <a:gd name="connsiteX21" fmla="*/ 2198914 w 2934607"/>
              <a:gd name="connsiteY21" fmla="*/ 220435 h 1646464"/>
              <a:gd name="connsiteX22" fmla="*/ 2373086 w 2934607"/>
              <a:gd name="connsiteY22" fmla="*/ 122464 h 1646464"/>
              <a:gd name="connsiteX23" fmla="*/ 2558143 w 2934607"/>
              <a:gd name="connsiteY23" fmla="*/ 68035 h 1646464"/>
              <a:gd name="connsiteX24" fmla="*/ 2767239 w 2934607"/>
              <a:gd name="connsiteY24" fmla="*/ 48532 h 1646464"/>
              <a:gd name="connsiteX25" fmla="*/ 2934607 w 2934607"/>
              <a:gd name="connsiteY25"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25286 w 2934607"/>
              <a:gd name="connsiteY5" fmla="*/ 1319892 h 1646464"/>
              <a:gd name="connsiteX6" fmla="*/ 957943 w 2934607"/>
              <a:gd name="connsiteY6" fmla="*/ 1298121 h 1646464"/>
              <a:gd name="connsiteX7" fmla="*/ 1066800 w 2934607"/>
              <a:gd name="connsiteY7" fmla="*/ 1232807 h 1646464"/>
              <a:gd name="connsiteX8" fmla="*/ 1099457 w 2934607"/>
              <a:gd name="connsiteY8" fmla="*/ 1211035 h 1646464"/>
              <a:gd name="connsiteX9" fmla="*/ 1175657 w 2934607"/>
              <a:gd name="connsiteY9" fmla="*/ 1189264 h 1646464"/>
              <a:gd name="connsiteX10" fmla="*/ 1273628 w 2934607"/>
              <a:gd name="connsiteY10" fmla="*/ 1134835 h 1646464"/>
              <a:gd name="connsiteX11" fmla="*/ 1317171 w 2934607"/>
              <a:gd name="connsiteY11" fmla="*/ 1113064 h 1646464"/>
              <a:gd name="connsiteX12" fmla="*/ 1382486 w 2934607"/>
              <a:gd name="connsiteY12" fmla="*/ 1069521 h 1646464"/>
              <a:gd name="connsiteX13" fmla="*/ 1545771 w 2934607"/>
              <a:gd name="connsiteY13" fmla="*/ 928007 h 1646464"/>
              <a:gd name="connsiteX14" fmla="*/ 1589314 w 2934607"/>
              <a:gd name="connsiteY14" fmla="*/ 873578 h 1646464"/>
              <a:gd name="connsiteX15" fmla="*/ 1632857 w 2934607"/>
              <a:gd name="connsiteY15" fmla="*/ 775607 h 1646464"/>
              <a:gd name="connsiteX16" fmla="*/ 1676400 w 2934607"/>
              <a:gd name="connsiteY16" fmla="*/ 666750 h 1646464"/>
              <a:gd name="connsiteX17" fmla="*/ 1796143 w 2934607"/>
              <a:gd name="connsiteY17" fmla="*/ 503464 h 1646464"/>
              <a:gd name="connsiteX18" fmla="*/ 1926771 w 2934607"/>
              <a:gd name="connsiteY18" fmla="*/ 416378 h 1646464"/>
              <a:gd name="connsiteX19" fmla="*/ 2035628 w 2934607"/>
              <a:gd name="connsiteY19" fmla="*/ 383721 h 1646464"/>
              <a:gd name="connsiteX20" fmla="*/ 2198914 w 2934607"/>
              <a:gd name="connsiteY20" fmla="*/ 220435 h 1646464"/>
              <a:gd name="connsiteX21" fmla="*/ 2373086 w 2934607"/>
              <a:gd name="connsiteY21" fmla="*/ 122464 h 1646464"/>
              <a:gd name="connsiteX22" fmla="*/ 2558143 w 2934607"/>
              <a:gd name="connsiteY22" fmla="*/ 68035 h 1646464"/>
              <a:gd name="connsiteX23" fmla="*/ 2767239 w 2934607"/>
              <a:gd name="connsiteY23" fmla="*/ 48532 h 1646464"/>
              <a:gd name="connsiteX24" fmla="*/ 2934607 w 2934607"/>
              <a:gd name="connsiteY24"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25286 w 2934607"/>
              <a:gd name="connsiteY5" fmla="*/ 1319892 h 1646464"/>
              <a:gd name="connsiteX6" fmla="*/ 957943 w 2934607"/>
              <a:gd name="connsiteY6" fmla="*/ 1298121 h 1646464"/>
              <a:gd name="connsiteX7" fmla="*/ 1066800 w 2934607"/>
              <a:gd name="connsiteY7" fmla="*/ 1232807 h 1646464"/>
              <a:gd name="connsiteX8" fmla="*/ 1099457 w 2934607"/>
              <a:gd name="connsiteY8" fmla="*/ 1211035 h 1646464"/>
              <a:gd name="connsiteX9" fmla="*/ 1175657 w 2934607"/>
              <a:gd name="connsiteY9" fmla="*/ 1189264 h 1646464"/>
              <a:gd name="connsiteX10" fmla="*/ 1273628 w 2934607"/>
              <a:gd name="connsiteY10" fmla="*/ 1134835 h 1646464"/>
              <a:gd name="connsiteX11" fmla="*/ 1317171 w 2934607"/>
              <a:gd name="connsiteY11" fmla="*/ 1113064 h 1646464"/>
              <a:gd name="connsiteX12" fmla="*/ 1382486 w 2934607"/>
              <a:gd name="connsiteY12" fmla="*/ 1069521 h 1646464"/>
              <a:gd name="connsiteX13" fmla="*/ 1545771 w 2934607"/>
              <a:gd name="connsiteY13" fmla="*/ 928007 h 1646464"/>
              <a:gd name="connsiteX14" fmla="*/ 1589314 w 2934607"/>
              <a:gd name="connsiteY14" fmla="*/ 873578 h 1646464"/>
              <a:gd name="connsiteX15" fmla="*/ 1676400 w 2934607"/>
              <a:gd name="connsiteY15" fmla="*/ 666750 h 1646464"/>
              <a:gd name="connsiteX16" fmla="*/ 1796143 w 2934607"/>
              <a:gd name="connsiteY16" fmla="*/ 503464 h 1646464"/>
              <a:gd name="connsiteX17" fmla="*/ 1926771 w 2934607"/>
              <a:gd name="connsiteY17" fmla="*/ 416378 h 1646464"/>
              <a:gd name="connsiteX18" fmla="*/ 2035628 w 2934607"/>
              <a:gd name="connsiteY18" fmla="*/ 383721 h 1646464"/>
              <a:gd name="connsiteX19" fmla="*/ 2198914 w 2934607"/>
              <a:gd name="connsiteY19" fmla="*/ 220435 h 1646464"/>
              <a:gd name="connsiteX20" fmla="*/ 2373086 w 2934607"/>
              <a:gd name="connsiteY20" fmla="*/ 122464 h 1646464"/>
              <a:gd name="connsiteX21" fmla="*/ 2558143 w 2934607"/>
              <a:gd name="connsiteY21" fmla="*/ 68035 h 1646464"/>
              <a:gd name="connsiteX22" fmla="*/ 2767239 w 2934607"/>
              <a:gd name="connsiteY22" fmla="*/ 48532 h 1646464"/>
              <a:gd name="connsiteX23" fmla="*/ 2934607 w 2934607"/>
              <a:gd name="connsiteY23"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25286 w 2934607"/>
              <a:gd name="connsiteY5" fmla="*/ 1319892 h 1646464"/>
              <a:gd name="connsiteX6" fmla="*/ 957943 w 2934607"/>
              <a:gd name="connsiteY6" fmla="*/ 1298121 h 1646464"/>
              <a:gd name="connsiteX7" fmla="*/ 1066800 w 2934607"/>
              <a:gd name="connsiteY7" fmla="*/ 1232807 h 1646464"/>
              <a:gd name="connsiteX8" fmla="*/ 1099457 w 2934607"/>
              <a:gd name="connsiteY8" fmla="*/ 1211035 h 1646464"/>
              <a:gd name="connsiteX9" fmla="*/ 1175657 w 2934607"/>
              <a:gd name="connsiteY9" fmla="*/ 1189264 h 1646464"/>
              <a:gd name="connsiteX10" fmla="*/ 1273628 w 2934607"/>
              <a:gd name="connsiteY10" fmla="*/ 1134835 h 1646464"/>
              <a:gd name="connsiteX11" fmla="*/ 1317171 w 2934607"/>
              <a:gd name="connsiteY11" fmla="*/ 1113064 h 1646464"/>
              <a:gd name="connsiteX12" fmla="*/ 1382486 w 2934607"/>
              <a:gd name="connsiteY12" fmla="*/ 1069521 h 1646464"/>
              <a:gd name="connsiteX13" fmla="*/ 1545771 w 2934607"/>
              <a:gd name="connsiteY13" fmla="*/ 928007 h 1646464"/>
              <a:gd name="connsiteX14" fmla="*/ 1676400 w 2934607"/>
              <a:gd name="connsiteY14" fmla="*/ 666750 h 1646464"/>
              <a:gd name="connsiteX15" fmla="*/ 1796143 w 2934607"/>
              <a:gd name="connsiteY15" fmla="*/ 503464 h 1646464"/>
              <a:gd name="connsiteX16" fmla="*/ 1926771 w 2934607"/>
              <a:gd name="connsiteY16" fmla="*/ 416378 h 1646464"/>
              <a:gd name="connsiteX17" fmla="*/ 2035628 w 2934607"/>
              <a:gd name="connsiteY17" fmla="*/ 383721 h 1646464"/>
              <a:gd name="connsiteX18" fmla="*/ 2198914 w 2934607"/>
              <a:gd name="connsiteY18" fmla="*/ 220435 h 1646464"/>
              <a:gd name="connsiteX19" fmla="*/ 2373086 w 2934607"/>
              <a:gd name="connsiteY19" fmla="*/ 122464 h 1646464"/>
              <a:gd name="connsiteX20" fmla="*/ 2558143 w 2934607"/>
              <a:gd name="connsiteY20" fmla="*/ 68035 h 1646464"/>
              <a:gd name="connsiteX21" fmla="*/ 2767239 w 2934607"/>
              <a:gd name="connsiteY21" fmla="*/ 48532 h 1646464"/>
              <a:gd name="connsiteX22" fmla="*/ 2934607 w 2934607"/>
              <a:gd name="connsiteY22"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25286 w 2934607"/>
              <a:gd name="connsiteY5" fmla="*/ 1319892 h 1646464"/>
              <a:gd name="connsiteX6" fmla="*/ 957943 w 2934607"/>
              <a:gd name="connsiteY6" fmla="*/ 1298121 h 1646464"/>
              <a:gd name="connsiteX7" fmla="*/ 1066800 w 2934607"/>
              <a:gd name="connsiteY7" fmla="*/ 1232807 h 1646464"/>
              <a:gd name="connsiteX8" fmla="*/ 1099457 w 2934607"/>
              <a:gd name="connsiteY8" fmla="*/ 1211035 h 1646464"/>
              <a:gd name="connsiteX9" fmla="*/ 1175657 w 2934607"/>
              <a:gd name="connsiteY9" fmla="*/ 1189264 h 1646464"/>
              <a:gd name="connsiteX10" fmla="*/ 1273628 w 2934607"/>
              <a:gd name="connsiteY10" fmla="*/ 1134835 h 1646464"/>
              <a:gd name="connsiteX11" fmla="*/ 1382486 w 2934607"/>
              <a:gd name="connsiteY11" fmla="*/ 1069521 h 1646464"/>
              <a:gd name="connsiteX12" fmla="*/ 1545771 w 2934607"/>
              <a:gd name="connsiteY12" fmla="*/ 928007 h 1646464"/>
              <a:gd name="connsiteX13" fmla="*/ 1676400 w 2934607"/>
              <a:gd name="connsiteY13" fmla="*/ 666750 h 1646464"/>
              <a:gd name="connsiteX14" fmla="*/ 1796143 w 2934607"/>
              <a:gd name="connsiteY14" fmla="*/ 503464 h 1646464"/>
              <a:gd name="connsiteX15" fmla="*/ 1926771 w 2934607"/>
              <a:gd name="connsiteY15" fmla="*/ 416378 h 1646464"/>
              <a:gd name="connsiteX16" fmla="*/ 2035628 w 2934607"/>
              <a:gd name="connsiteY16" fmla="*/ 383721 h 1646464"/>
              <a:gd name="connsiteX17" fmla="*/ 2198914 w 2934607"/>
              <a:gd name="connsiteY17" fmla="*/ 220435 h 1646464"/>
              <a:gd name="connsiteX18" fmla="*/ 2373086 w 2934607"/>
              <a:gd name="connsiteY18" fmla="*/ 122464 h 1646464"/>
              <a:gd name="connsiteX19" fmla="*/ 2558143 w 2934607"/>
              <a:gd name="connsiteY19" fmla="*/ 68035 h 1646464"/>
              <a:gd name="connsiteX20" fmla="*/ 2767239 w 2934607"/>
              <a:gd name="connsiteY20" fmla="*/ 48532 h 1646464"/>
              <a:gd name="connsiteX21" fmla="*/ 2934607 w 2934607"/>
              <a:gd name="connsiteY21"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25286 w 2934607"/>
              <a:gd name="connsiteY5" fmla="*/ 1319892 h 1646464"/>
              <a:gd name="connsiteX6" fmla="*/ 957943 w 2934607"/>
              <a:gd name="connsiteY6" fmla="*/ 1298121 h 1646464"/>
              <a:gd name="connsiteX7" fmla="*/ 1066800 w 2934607"/>
              <a:gd name="connsiteY7" fmla="*/ 1232807 h 1646464"/>
              <a:gd name="connsiteX8" fmla="*/ 1099457 w 2934607"/>
              <a:gd name="connsiteY8" fmla="*/ 1211035 h 1646464"/>
              <a:gd name="connsiteX9" fmla="*/ 1175657 w 2934607"/>
              <a:gd name="connsiteY9" fmla="*/ 1189264 h 1646464"/>
              <a:gd name="connsiteX10" fmla="*/ 1382486 w 2934607"/>
              <a:gd name="connsiteY10" fmla="*/ 1069521 h 1646464"/>
              <a:gd name="connsiteX11" fmla="*/ 1545771 w 2934607"/>
              <a:gd name="connsiteY11" fmla="*/ 928007 h 1646464"/>
              <a:gd name="connsiteX12" fmla="*/ 1676400 w 2934607"/>
              <a:gd name="connsiteY12" fmla="*/ 666750 h 1646464"/>
              <a:gd name="connsiteX13" fmla="*/ 1796143 w 2934607"/>
              <a:gd name="connsiteY13" fmla="*/ 503464 h 1646464"/>
              <a:gd name="connsiteX14" fmla="*/ 1926771 w 2934607"/>
              <a:gd name="connsiteY14" fmla="*/ 416378 h 1646464"/>
              <a:gd name="connsiteX15" fmla="*/ 2035628 w 2934607"/>
              <a:gd name="connsiteY15" fmla="*/ 383721 h 1646464"/>
              <a:gd name="connsiteX16" fmla="*/ 2198914 w 2934607"/>
              <a:gd name="connsiteY16" fmla="*/ 220435 h 1646464"/>
              <a:gd name="connsiteX17" fmla="*/ 2373086 w 2934607"/>
              <a:gd name="connsiteY17" fmla="*/ 122464 h 1646464"/>
              <a:gd name="connsiteX18" fmla="*/ 2558143 w 2934607"/>
              <a:gd name="connsiteY18" fmla="*/ 68035 h 1646464"/>
              <a:gd name="connsiteX19" fmla="*/ 2767239 w 2934607"/>
              <a:gd name="connsiteY19" fmla="*/ 48532 h 1646464"/>
              <a:gd name="connsiteX20" fmla="*/ 2934607 w 2934607"/>
              <a:gd name="connsiteY20"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25286 w 2934607"/>
              <a:gd name="connsiteY5" fmla="*/ 1319892 h 1646464"/>
              <a:gd name="connsiteX6" fmla="*/ 957943 w 2934607"/>
              <a:gd name="connsiteY6" fmla="*/ 1298121 h 1646464"/>
              <a:gd name="connsiteX7" fmla="*/ 1066800 w 2934607"/>
              <a:gd name="connsiteY7" fmla="*/ 1232807 h 1646464"/>
              <a:gd name="connsiteX8" fmla="*/ 1175657 w 2934607"/>
              <a:gd name="connsiteY8" fmla="*/ 1189264 h 1646464"/>
              <a:gd name="connsiteX9" fmla="*/ 1382486 w 2934607"/>
              <a:gd name="connsiteY9" fmla="*/ 1069521 h 1646464"/>
              <a:gd name="connsiteX10" fmla="*/ 1545771 w 2934607"/>
              <a:gd name="connsiteY10" fmla="*/ 928007 h 1646464"/>
              <a:gd name="connsiteX11" fmla="*/ 1676400 w 2934607"/>
              <a:gd name="connsiteY11" fmla="*/ 666750 h 1646464"/>
              <a:gd name="connsiteX12" fmla="*/ 1796143 w 2934607"/>
              <a:gd name="connsiteY12" fmla="*/ 503464 h 1646464"/>
              <a:gd name="connsiteX13" fmla="*/ 1926771 w 2934607"/>
              <a:gd name="connsiteY13" fmla="*/ 416378 h 1646464"/>
              <a:gd name="connsiteX14" fmla="*/ 2035628 w 2934607"/>
              <a:gd name="connsiteY14" fmla="*/ 383721 h 1646464"/>
              <a:gd name="connsiteX15" fmla="*/ 2198914 w 2934607"/>
              <a:gd name="connsiteY15" fmla="*/ 220435 h 1646464"/>
              <a:gd name="connsiteX16" fmla="*/ 2373086 w 2934607"/>
              <a:gd name="connsiteY16" fmla="*/ 122464 h 1646464"/>
              <a:gd name="connsiteX17" fmla="*/ 2558143 w 2934607"/>
              <a:gd name="connsiteY17" fmla="*/ 68035 h 1646464"/>
              <a:gd name="connsiteX18" fmla="*/ 2767239 w 2934607"/>
              <a:gd name="connsiteY18" fmla="*/ 48532 h 1646464"/>
              <a:gd name="connsiteX19" fmla="*/ 2934607 w 2934607"/>
              <a:gd name="connsiteY19"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25286 w 2934607"/>
              <a:gd name="connsiteY5" fmla="*/ 1319892 h 1646464"/>
              <a:gd name="connsiteX6" fmla="*/ 957943 w 2934607"/>
              <a:gd name="connsiteY6" fmla="*/ 1298121 h 1646464"/>
              <a:gd name="connsiteX7" fmla="*/ 1175657 w 2934607"/>
              <a:gd name="connsiteY7" fmla="*/ 1189264 h 1646464"/>
              <a:gd name="connsiteX8" fmla="*/ 1382486 w 2934607"/>
              <a:gd name="connsiteY8" fmla="*/ 1069521 h 1646464"/>
              <a:gd name="connsiteX9" fmla="*/ 1545771 w 2934607"/>
              <a:gd name="connsiteY9" fmla="*/ 928007 h 1646464"/>
              <a:gd name="connsiteX10" fmla="*/ 1676400 w 2934607"/>
              <a:gd name="connsiteY10" fmla="*/ 666750 h 1646464"/>
              <a:gd name="connsiteX11" fmla="*/ 1796143 w 2934607"/>
              <a:gd name="connsiteY11" fmla="*/ 503464 h 1646464"/>
              <a:gd name="connsiteX12" fmla="*/ 1926771 w 2934607"/>
              <a:gd name="connsiteY12" fmla="*/ 416378 h 1646464"/>
              <a:gd name="connsiteX13" fmla="*/ 2035628 w 2934607"/>
              <a:gd name="connsiteY13" fmla="*/ 383721 h 1646464"/>
              <a:gd name="connsiteX14" fmla="*/ 2198914 w 2934607"/>
              <a:gd name="connsiteY14" fmla="*/ 220435 h 1646464"/>
              <a:gd name="connsiteX15" fmla="*/ 2373086 w 2934607"/>
              <a:gd name="connsiteY15" fmla="*/ 122464 h 1646464"/>
              <a:gd name="connsiteX16" fmla="*/ 2558143 w 2934607"/>
              <a:gd name="connsiteY16" fmla="*/ 68035 h 1646464"/>
              <a:gd name="connsiteX17" fmla="*/ 2767239 w 2934607"/>
              <a:gd name="connsiteY17" fmla="*/ 48532 h 1646464"/>
              <a:gd name="connsiteX18" fmla="*/ 2934607 w 2934607"/>
              <a:gd name="connsiteY18"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09411 w 2934607"/>
              <a:gd name="connsiteY5" fmla="*/ 1307192 h 1646464"/>
              <a:gd name="connsiteX6" fmla="*/ 957943 w 2934607"/>
              <a:gd name="connsiteY6" fmla="*/ 1298121 h 1646464"/>
              <a:gd name="connsiteX7" fmla="*/ 1175657 w 2934607"/>
              <a:gd name="connsiteY7" fmla="*/ 1189264 h 1646464"/>
              <a:gd name="connsiteX8" fmla="*/ 1382486 w 2934607"/>
              <a:gd name="connsiteY8" fmla="*/ 1069521 h 1646464"/>
              <a:gd name="connsiteX9" fmla="*/ 1545771 w 2934607"/>
              <a:gd name="connsiteY9" fmla="*/ 928007 h 1646464"/>
              <a:gd name="connsiteX10" fmla="*/ 1676400 w 2934607"/>
              <a:gd name="connsiteY10" fmla="*/ 666750 h 1646464"/>
              <a:gd name="connsiteX11" fmla="*/ 1796143 w 2934607"/>
              <a:gd name="connsiteY11" fmla="*/ 503464 h 1646464"/>
              <a:gd name="connsiteX12" fmla="*/ 1926771 w 2934607"/>
              <a:gd name="connsiteY12" fmla="*/ 416378 h 1646464"/>
              <a:gd name="connsiteX13" fmla="*/ 2035628 w 2934607"/>
              <a:gd name="connsiteY13" fmla="*/ 383721 h 1646464"/>
              <a:gd name="connsiteX14" fmla="*/ 2198914 w 2934607"/>
              <a:gd name="connsiteY14" fmla="*/ 220435 h 1646464"/>
              <a:gd name="connsiteX15" fmla="*/ 2373086 w 2934607"/>
              <a:gd name="connsiteY15" fmla="*/ 122464 h 1646464"/>
              <a:gd name="connsiteX16" fmla="*/ 2558143 w 2934607"/>
              <a:gd name="connsiteY16" fmla="*/ 68035 h 1646464"/>
              <a:gd name="connsiteX17" fmla="*/ 2767239 w 2934607"/>
              <a:gd name="connsiteY17" fmla="*/ 48532 h 1646464"/>
              <a:gd name="connsiteX18" fmla="*/ 2934607 w 2934607"/>
              <a:gd name="connsiteY18"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805543 w 2934607"/>
              <a:gd name="connsiteY4" fmla="*/ 1341664 h 1646464"/>
              <a:gd name="connsiteX5" fmla="*/ 957943 w 2934607"/>
              <a:gd name="connsiteY5" fmla="*/ 1298121 h 1646464"/>
              <a:gd name="connsiteX6" fmla="*/ 1175657 w 2934607"/>
              <a:gd name="connsiteY6" fmla="*/ 1189264 h 1646464"/>
              <a:gd name="connsiteX7" fmla="*/ 1382486 w 2934607"/>
              <a:gd name="connsiteY7" fmla="*/ 1069521 h 1646464"/>
              <a:gd name="connsiteX8" fmla="*/ 1545771 w 2934607"/>
              <a:gd name="connsiteY8" fmla="*/ 928007 h 1646464"/>
              <a:gd name="connsiteX9" fmla="*/ 1676400 w 2934607"/>
              <a:gd name="connsiteY9" fmla="*/ 666750 h 1646464"/>
              <a:gd name="connsiteX10" fmla="*/ 1796143 w 2934607"/>
              <a:gd name="connsiteY10" fmla="*/ 503464 h 1646464"/>
              <a:gd name="connsiteX11" fmla="*/ 1926771 w 2934607"/>
              <a:gd name="connsiteY11" fmla="*/ 416378 h 1646464"/>
              <a:gd name="connsiteX12" fmla="*/ 2035628 w 2934607"/>
              <a:gd name="connsiteY12" fmla="*/ 383721 h 1646464"/>
              <a:gd name="connsiteX13" fmla="*/ 2198914 w 2934607"/>
              <a:gd name="connsiteY13" fmla="*/ 220435 h 1646464"/>
              <a:gd name="connsiteX14" fmla="*/ 2373086 w 2934607"/>
              <a:gd name="connsiteY14" fmla="*/ 122464 h 1646464"/>
              <a:gd name="connsiteX15" fmla="*/ 2558143 w 2934607"/>
              <a:gd name="connsiteY15" fmla="*/ 68035 h 1646464"/>
              <a:gd name="connsiteX16" fmla="*/ 2767239 w 2934607"/>
              <a:gd name="connsiteY16" fmla="*/ 48532 h 1646464"/>
              <a:gd name="connsiteX17" fmla="*/ 2934607 w 2934607"/>
              <a:gd name="connsiteY17" fmla="*/ 0 h 1646464"/>
              <a:gd name="connsiteX0" fmla="*/ 0 w 2934607"/>
              <a:gd name="connsiteY0" fmla="*/ 1646464 h 1646464"/>
              <a:gd name="connsiteX1" fmla="*/ 511628 w 2934607"/>
              <a:gd name="connsiteY1" fmla="*/ 1417864 h 1646464"/>
              <a:gd name="connsiteX2" fmla="*/ 598714 w 2934607"/>
              <a:gd name="connsiteY2" fmla="*/ 1396092 h 1646464"/>
              <a:gd name="connsiteX3" fmla="*/ 707571 w 2934607"/>
              <a:gd name="connsiteY3" fmla="*/ 1363435 h 1646464"/>
              <a:gd name="connsiteX4" fmla="*/ 957943 w 2934607"/>
              <a:gd name="connsiteY4" fmla="*/ 1298121 h 1646464"/>
              <a:gd name="connsiteX5" fmla="*/ 1175657 w 2934607"/>
              <a:gd name="connsiteY5" fmla="*/ 1189264 h 1646464"/>
              <a:gd name="connsiteX6" fmla="*/ 1382486 w 2934607"/>
              <a:gd name="connsiteY6" fmla="*/ 1069521 h 1646464"/>
              <a:gd name="connsiteX7" fmla="*/ 1545771 w 2934607"/>
              <a:gd name="connsiteY7" fmla="*/ 928007 h 1646464"/>
              <a:gd name="connsiteX8" fmla="*/ 1676400 w 2934607"/>
              <a:gd name="connsiteY8" fmla="*/ 666750 h 1646464"/>
              <a:gd name="connsiteX9" fmla="*/ 1796143 w 2934607"/>
              <a:gd name="connsiteY9" fmla="*/ 503464 h 1646464"/>
              <a:gd name="connsiteX10" fmla="*/ 1926771 w 2934607"/>
              <a:gd name="connsiteY10" fmla="*/ 416378 h 1646464"/>
              <a:gd name="connsiteX11" fmla="*/ 2035628 w 2934607"/>
              <a:gd name="connsiteY11" fmla="*/ 383721 h 1646464"/>
              <a:gd name="connsiteX12" fmla="*/ 2198914 w 2934607"/>
              <a:gd name="connsiteY12" fmla="*/ 220435 h 1646464"/>
              <a:gd name="connsiteX13" fmla="*/ 2373086 w 2934607"/>
              <a:gd name="connsiteY13" fmla="*/ 122464 h 1646464"/>
              <a:gd name="connsiteX14" fmla="*/ 2558143 w 2934607"/>
              <a:gd name="connsiteY14" fmla="*/ 68035 h 1646464"/>
              <a:gd name="connsiteX15" fmla="*/ 2767239 w 2934607"/>
              <a:gd name="connsiteY15" fmla="*/ 48532 h 1646464"/>
              <a:gd name="connsiteX16" fmla="*/ 2934607 w 2934607"/>
              <a:gd name="connsiteY16" fmla="*/ 0 h 1646464"/>
              <a:gd name="connsiteX0" fmla="*/ 0 w 2934607"/>
              <a:gd name="connsiteY0" fmla="*/ 1646464 h 1646464"/>
              <a:gd name="connsiteX1" fmla="*/ 511628 w 2934607"/>
              <a:gd name="connsiteY1" fmla="*/ 1417864 h 1646464"/>
              <a:gd name="connsiteX2" fmla="*/ 707571 w 2934607"/>
              <a:gd name="connsiteY2" fmla="*/ 1363435 h 1646464"/>
              <a:gd name="connsiteX3" fmla="*/ 957943 w 2934607"/>
              <a:gd name="connsiteY3" fmla="*/ 1298121 h 1646464"/>
              <a:gd name="connsiteX4" fmla="*/ 1175657 w 2934607"/>
              <a:gd name="connsiteY4" fmla="*/ 1189264 h 1646464"/>
              <a:gd name="connsiteX5" fmla="*/ 1382486 w 2934607"/>
              <a:gd name="connsiteY5" fmla="*/ 1069521 h 1646464"/>
              <a:gd name="connsiteX6" fmla="*/ 1545771 w 2934607"/>
              <a:gd name="connsiteY6" fmla="*/ 928007 h 1646464"/>
              <a:gd name="connsiteX7" fmla="*/ 1676400 w 2934607"/>
              <a:gd name="connsiteY7" fmla="*/ 666750 h 1646464"/>
              <a:gd name="connsiteX8" fmla="*/ 1796143 w 2934607"/>
              <a:gd name="connsiteY8" fmla="*/ 503464 h 1646464"/>
              <a:gd name="connsiteX9" fmla="*/ 1926771 w 2934607"/>
              <a:gd name="connsiteY9" fmla="*/ 416378 h 1646464"/>
              <a:gd name="connsiteX10" fmla="*/ 2035628 w 2934607"/>
              <a:gd name="connsiteY10" fmla="*/ 383721 h 1646464"/>
              <a:gd name="connsiteX11" fmla="*/ 2198914 w 2934607"/>
              <a:gd name="connsiteY11" fmla="*/ 220435 h 1646464"/>
              <a:gd name="connsiteX12" fmla="*/ 2373086 w 2934607"/>
              <a:gd name="connsiteY12" fmla="*/ 122464 h 1646464"/>
              <a:gd name="connsiteX13" fmla="*/ 2558143 w 2934607"/>
              <a:gd name="connsiteY13" fmla="*/ 68035 h 1646464"/>
              <a:gd name="connsiteX14" fmla="*/ 2767239 w 2934607"/>
              <a:gd name="connsiteY14" fmla="*/ 48532 h 1646464"/>
              <a:gd name="connsiteX15" fmla="*/ 2934607 w 2934607"/>
              <a:gd name="connsiteY15" fmla="*/ 0 h 1646464"/>
              <a:gd name="connsiteX0" fmla="*/ 0 w 2934607"/>
              <a:gd name="connsiteY0" fmla="*/ 1646464 h 1646464"/>
              <a:gd name="connsiteX1" fmla="*/ 707571 w 2934607"/>
              <a:gd name="connsiteY1" fmla="*/ 1363435 h 1646464"/>
              <a:gd name="connsiteX2" fmla="*/ 957943 w 2934607"/>
              <a:gd name="connsiteY2" fmla="*/ 1298121 h 1646464"/>
              <a:gd name="connsiteX3" fmla="*/ 1175657 w 2934607"/>
              <a:gd name="connsiteY3" fmla="*/ 1189264 h 1646464"/>
              <a:gd name="connsiteX4" fmla="*/ 1382486 w 2934607"/>
              <a:gd name="connsiteY4" fmla="*/ 1069521 h 1646464"/>
              <a:gd name="connsiteX5" fmla="*/ 1545771 w 2934607"/>
              <a:gd name="connsiteY5" fmla="*/ 928007 h 1646464"/>
              <a:gd name="connsiteX6" fmla="*/ 1676400 w 2934607"/>
              <a:gd name="connsiteY6" fmla="*/ 666750 h 1646464"/>
              <a:gd name="connsiteX7" fmla="*/ 1796143 w 2934607"/>
              <a:gd name="connsiteY7" fmla="*/ 503464 h 1646464"/>
              <a:gd name="connsiteX8" fmla="*/ 1926771 w 2934607"/>
              <a:gd name="connsiteY8" fmla="*/ 416378 h 1646464"/>
              <a:gd name="connsiteX9" fmla="*/ 2035628 w 2934607"/>
              <a:gd name="connsiteY9" fmla="*/ 383721 h 1646464"/>
              <a:gd name="connsiteX10" fmla="*/ 2198914 w 2934607"/>
              <a:gd name="connsiteY10" fmla="*/ 220435 h 1646464"/>
              <a:gd name="connsiteX11" fmla="*/ 2373086 w 2934607"/>
              <a:gd name="connsiteY11" fmla="*/ 122464 h 1646464"/>
              <a:gd name="connsiteX12" fmla="*/ 2558143 w 2934607"/>
              <a:gd name="connsiteY12" fmla="*/ 68035 h 1646464"/>
              <a:gd name="connsiteX13" fmla="*/ 2767239 w 2934607"/>
              <a:gd name="connsiteY13" fmla="*/ 48532 h 1646464"/>
              <a:gd name="connsiteX14" fmla="*/ 2934607 w 2934607"/>
              <a:gd name="connsiteY14" fmla="*/ 0 h 1646464"/>
              <a:gd name="connsiteX0" fmla="*/ 0 w 2934607"/>
              <a:gd name="connsiteY0" fmla="*/ 1646464 h 1646464"/>
              <a:gd name="connsiteX1" fmla="*/ 707571 w 2934607"/>
              <a:gd name="connsiteY1" fmla="*/ 1363435 h 1646464"/>
              <a:gd name="connsiteX2" fmla="*/ 957943 w 2934607"/>
              <a:gd name="connsiteY2" fmla="*/ 1298121 h 1646464"/>
              <a:gd name="connsiteX3" fmla="*/ 1175657 w 2934607"/>
              <a:gd name="connsiteY3" fmla="*/ 1189264 h 1646464"/>
              <a:gd name="connsiteX4" fmla="*/ 1382486 w 2934607"/>
              <a:gd name="connsiteY4" fmla="*/ 1069521 h 1646464"/>
              <a:gd name="connsiteX5" fmla="*/ 1545771 w 2934607"/>
              <a:gd name="connsiteY5" fmla="*/ 928007 h 1646464"/>
              <a:gd name="connsiteX6" fmla="*/ 1676400 w 2934607"/>
              <a:gd name="connsiteY6" fmla="*/ 666750 h 1646464"/>
              <a:gd name="connsiteX7" fmla="*/ 1796143 w 2934607"/>
              <a:gd name="connsiteY7" fmla="*/ 503464 h 1646464"/>
              <a:gd name="connsiteX8" fmla="*/ 2035628 w 2934607"/>
              <a:gd name="connsiteY8" fmla="*/ 383721 h 1646464"/>
              <a:gd name="connsiteX9" fmla="*/ 2198914 w 2934607"/>
              <a:gd name="connsiteY9" fmla="*/ 220435 h 1646464"/>
              <a:gd name="connsiteX10" fmla="*/ 2373086 w 2934607"/>
              <a:gd name="connsiteY10" fmla="*/ 122464 h 1646464"/>
              <a:gd name="connsiteX11" fmla="*/ 2558143 w 2934607"/>
              <a:gd name="connsiteY11" fmla="*/ 68035 h 1646464"/>
              <a:gd name="connsiteX12" fmla="*/ 2767239 w 2934607"/>
              <a:gd name="connsiteY12" fmla="*/ 48532 h 1646464"/>
              <a:gd name="connsiteX13" fmla="*/ 2934607 w 2934607"/>
              <a:gd name="connsiteY13" fmla="*/ 0 h 1646464"/>
              <a:gd name="connsiteX0" fmla="*/ 0 w 3055257"/>
              <a:gd name="connsiteY0" fmla="*/ 1646464 h 1646464"/>
              <a:gd name="connsiteX1" fmla="*/ 828221 w 3055257"/>
              <a:gd name="connsiteY1" fmla="*/ 1363435 h 1646464"/>
              <a:gd name="connsiteX2" fmla="*/ 1078593 w 3055257"/>
              <a:gd name="connsiteY2" fmla="*/ 1298121 h 1646464"/>
              <a:gd name="connsiteX3" fmla="*/ 1296307 w 3055257"/>
              <a:gd name="connsiteY3" fmla="*/ 1189264 h 1646464"/>
              <a:gd name="connsiteX4" fmla="*/ 1503136 w 3055257"/>
              <a:gd name="connsiteY4" fmla="*/ 1069521 h 1646464"/>
              <a:gd name="connsiteX5" fmla="*/ 1666421 w 3055257"/>
              <a:gd name="connsiteY5" fmla="*/ 928007 h 1646464"/>
              <a:gd name="connsiteX6" fmla="*/ 1797050 w 3055257"/>
              <a:gd name="connsiteY6" fmla="*/ 666750 h 1646464"/>
              <a:gd name="connsiteX7" fmla="*/ 1916793 w 3055257"/>
              <a:gd name="connsiteY7" fmla="*/ 503464 h 1646464"/>
              <a:gd name="connsiteX8" fmla="*/ 2156278 w 3055257"/>
              <a:gd name="connsiteY8" fmla="*/ 383721 h 1646464"/>
              <a:gd name="connsiteX9" fmla="*/ 2319564 w 3055257"/>
              <a:gd name="connsiteY9" fmla="*/ 220435 h 1646464"/>
              <a:gd name="connsiteX10" fmla="*/ 2493736 w 3055257"/>
              <a:gd name="connsiteY10" fmla="*/ 12246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8593 w 3055257"/>
              <a:gd name="connsiteY2" fmla="*/ 1298121 h 1646464"/>
              <a:gd name="connsiteX3" fmla="*/ 1296307 w 3055257"/>
              <a:gd name="connsiteY3" fmla="*/ 1189264 h 1646464"/>
              <a:gd name="connsiteX4" fmla="*/ 1503136 w 3055257"/>
              <a:gd name="connsiteY4" fmla="*/ 1069521 h 1646464"/>
              <a:gd name="connsiteX5" fmla="*/ 1666421 w 3055257"/>
              <a:gd name="connsiteY5" fmla="*/ 928007 h 1646464"/>
              <a:gd name="connsiteX6" fmla="*/ 1797050 w 3055257"/>
              <a:gd name="connsiteY6" fmla="*/ 666750 h 1646464"/>
              <a:gd name="connsiteX7" fmla="*/ 1916793 w 3055257"/>
              <a:gd name="connsiteY7" fmla="*/ 503464 h 1646464"/>
              <a:gd name="connsiteX8" fmla="*/ 2156278 w 3055257"/>
              <a:gd name="connsiteY8" fmla="*/ 383721 h 1646464"/>
              <a:gd name="connsiteX9" fmla="*/ 2319564 w 3055257"/>
              <a:gd name="connsiteY9" fmla="*/ 220435 h 1646464"/>
              <a:gd name="connsiteX10" fmla="*/ 2493736 w 3055257"/>
              <a:gd name="connsiteY10" fmla="*/ 12246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296307 w 3055257"/>
              <a:gd name="connsiteY3" fmla="*/ 1189264 h 1646464"/>
              <a:gd name="connsiteX4" fmla="*/ 1503136 w 3055257"/>
              <a:gd name="connsiteY4" fmla="*/ 1069521 h 1646464"/>
              <a:gd name="connsiteX5" fmla="*/ 1666421 w 3055257"/>
              <a:gd name="connsiteY5" fmla="*/ 928007 h 1646464"/>
              <a:gd name="connsiteX6" fmla="*/ 1797050 w 3055257"/>
              <a:gd name="connsiteY6" fmla="*/ 666750 h 1646464"/>
              <a:gd name="connsiteX7" fmla="*/ 1916793 w 3055257"/>
              <a:gd name="connsiteY7" fmla="*/ 503464 h 1646464"/>
              <a:gd name="connsiteX8" fmla="*/ 2156278 w 3055257"/>
              <a:gd name="connsiteY8" fmla="*/ 383721 h 1646464"/>
              <a:gd name="connsiteX9" fmla="*/ 2319564 w 3055257"/>
              <a:gd name="connsiteY9" fmla="*/ 220435 h 1646464"/>
              <a:gd name="connsiteX10" fmla="*/ 2493736 w 3055257"/>
              <a:gd name="connsiteY10" fmla="*/ 12246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315357 w 3055257"/>
              <a:gd name="connsiteY3" fmla="*/ 1170214 h 1646464"/>
              <a:gd name="connsiteX4" fmla="*/ 1503136 w 3055257"/>
              <a:gd name="connsiteY4" fmla="*/ 1069521 h 1646464"/>
              <a:gd name="connsiteX5" fmla="*/ 1666421 w 3055257"/>
              <a:gd name="connsiteY5" fmla="*/ 928007 h 1646464"/>
              <a:gd name="connsiteX6" fmla="*/ 1797050 w 3055257"/>
              <a:gd name="connsiteY6" fmla="*/ 666750 h 1646464"/>
              <a:gd name="connsiteX7" fmla="*/ 1916793 w 3055257"/>
              <a:gd name="connsiteY7" fmla="*/ 503464 h 1646464"/>
              <a:gd name="connsiteX8" fmla="*/ 2156278 w 3055257"/>
              <a:gd name="connsiteY8" fmla="*/ 383721 h 1646464"/>
              <a:gd name="connsiteX9" fmla="*/ 2319564 w 3055257"/>
              <a:gd name="connsiteY9" fmla="*/ 220435 h 1646464"/>
              <a:gd name="connsiteX10" fmla="*/ 2493736 w 3055257"/>
              <a:gd name="connsiteY10" fmla="*/ 12246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315357 w 3055257"/>
              <a:gd name="connsiteY3" fmla="*/ 1170214 h 1646464"/>
              <a:gd name="connsiteX4" fmla="*/ 1547586 w 3055257"/>
              <a:gd name="connsiteY4" fmla="*/ 1044121 h 1646464"/>
              <a:gd name="connsiteX5" fmla="*/ 1666421 w 3055257"/>
              <a:gd name="connsiteY5" fmla="*/ 928007 h 1646464"/>
              <a:gd name="connsiteX6" fmla="*/ 1797050 w 3055257"/>
              <a:gd name="connsiteY6" fmla="*/ 666750 h 1646464"/>
              <a:gd name="connsiteX7" fmla="*/ 1916793 w 3055257"/>
              <a:gd name="connsiteY7" fmla="*/ 503464 h 1646464"/>
              <a:gd name="connsiteX8" fmla="*/ 2156278 w 3055257"/>
              <a:gd name="connsiteY8" fmla="*/ 383721 h 1646464"/>
              <a:gd name="connsiteX9" fmla="*/ 2319564 w 3055257"/>
              <a:gd name="connsiteY9" fmla="*/ 220435 h 1646464"/>
              <a:gd name="connsiteX10" fmla="*/ 2493736 w 3055257"/>
              <a:gd name="connsiteY10" fmla="*/ 12246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315357 w 3055257"/>
              <a:gd name="connsiteY3" fmla="*/ 1170214 h 1646464"/>
              <a:gd name="connsiteX4" fmla="*/ 1547586 w 3055257"/>
              <a:gd name="connsiteY4" fmla="*/ 1044121 h 1646464"/>
              <a:gd name="connsiteX5" fmla="*/ 1717221 w 3055257"/>
              <a:gd name="connsiteY5" fmla="*/ 883557 h 1646464"/>
              <a:gd name="connsiteX6" fmla="*/ 1797050 w 3055257"/>
              <a:gd name="connsiteY6" fmla="*/ 666750 h 1646464"/>
              <a:gd name="connsiteX7" fmla="*/ 1916793 w 3055257"/>
              <a:gd name="connsiteY7" fmla="*/ 503464 h 1646464"/>
              <a:gd name="connsiteX8" fmla="*/ 2156278 w 3055257"/>
              <a:gd name="connsiteY8" fmla="*/ 383721 h 1646464"/>
              <a:gd name="connsiteX9" fmla="*/ 2319564 w 3055257"/>
              <a:gd name="connsiteY9" fmla="*/ 220435 h 1646464"/>
              <a:gd name="connsiteX10" fmla="*/ 2493736 w 3055257"/>
              <a:gd name="connsiteY10" fmla="*/ 12246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315357 w 3055257"/>
              <a:gd name="connsiteY3" fmla="*/ 1170214 h 1646464"/>
              <a:gd name="connsiteX4" fmla="*/ 1547586 w 3055257"/>
              <a:gd name="connsiteY4" fmla="*/ 1044121 h 1646464"/>
              <a:gd name="connsiteX5" fmla="*/ 1717221 w 3055257"/>
              <a:gd name="connsiteY5" fmla="*/ 883557 h 1646464"/>
              <a:gd name="connsiteX6" fmla="*/ 1885950 w 3055257"/>
              <a:gd name="connsiteY6" fmla="*/ 685800 h 1646464"/>
              <a:gd name="connsiteX7" fmla="*/ 1916793 w 3055257"/>
              <a:gd name="connsiteY7" fmla="*/ 503464 h 1646464"/>
              <a:gd name="connsiteX8" fmla="*/ 2156278 w 3055257"/>
              <a:gd name="connsiteY8" fmla="*/ 383721 h 1646464"/>
              <a:gd name="connsiteX9" fmla="*/ 2319564 w 3055257"/>
              <a:gd name="connsiteY9" fmla="*/ 220435 h 1646464"/>
              <a:gd name="connsiteX10" fmla="*/ 2493736 w 3055257"/>
              <a:gd name="connsiteY10" fmla="*/ 12246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315357 w 3055257"/>
              <a:gd name="connsiteY3" fmla="*/ 1170214 h 1646464"/>
              <a:gd name="connsiteX4" fmla="*/ 1547586 w 3055257"/>
              <a:gd name="connsiteY4" fmla="*/ 1044121 h 1646464"/>
              <a:gd name="connsiteX5" fmla="*/ 1717221 w 3055257"/>
              <a:gd name="connsiteY5" fmla="*/ 883557 h 1646464"/>
              <a:gd name="connsiteX6" fmla="*/ 1809750 w 3055257"/>
              <a:gd name="connsiteY6" fmla="*/ 660400 h 1646464"/>
              <a:gd name="connsiteX7" fmla="*/ 1916793 w 3055257"/>
              <a:gd name="connsiteY7" fmla="*/ 503464 h 1646464"/>
              <a:gd name="connsiteX8" fmla="*/ 2156278 w 3055257"/>
              <a:gd name="connsiteY8" fmla="*/ 383721 h 1646464"/>
              <a:gd name="connsiteX9" fmla="*/ 2319564 w 3055257"/>
              <a:gd name="connsiteY9" fmla="*/ 220435 h 1646464"/>
              <a:gd name="connsiteX10" fmla="*/ 2493736 w 3055257"/>
              <a:gd name="connsiteY10" fmla="*/ 12246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315357 w 3055257"/>
              <a:gd name="connsiteY3" fmla="*/ 1170214 h 1646464"/>
              <a:gd name="connsiteX4" fmla="*/ 1547586 w 3055257"/>
              <a:gd name="connsiteY4" fmla="*/ 1044121 h 1646464"/>
              <a:gd name="connsiteX5" fmla="*/ 1717221 w 3055257"/>
              <a:gd name="connsiteY5" fmla="*/ 883557 h 1646464"/>
              <a:gd name="connsiteX6" fmla="*/ 1809750 w 3055257"/>
              <a:gd name="connsiteY6" fmla="*/ 660400 h 1646464"/>
              <a:gd name="connsiteX7" fmla="*/ 1954893 w 3055257"/>
              <a:gd name="connsiteY7" fmla="*/ 509814 h 1646464"/>
              <a:gd name="connsiteX8" fmla="*/ 2156278 w 3055257"/>
              <a:gd name="connsiteY8" fmla="*/ 383721 h 1646464"/>
              <a:gd name="connsiteX9" fmla="*/ 2319564 w 3055257"/>
              <a:gd name="connsiteY9" fmla="*/ 220435 h 1646464"/>
              <a:gd name="connsiteX10" fmla="*/ 2493736 w 3055257"/>
              <a:gd name="connsiteY10" fmla="*/ 12246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315357 w 3055257"/>
              <a:gd name="connsiteY3" fmla="*/ 1170214 h 1646464"/>
              <a:gd name="connsiteX4" fmla="*/ 1547586 w 3055257"/>
              <a:gd name="connsiteY4" fmla="*/ 1044121 h 1646464"/>
              <a:gd name="connsiteX5" fmla="*/ 1717221 w 3055257"/>
              <a:gd name="connsiteY5" fmla="*/ 883557 h 1646464"/>
              <a:gd name="connsiteX6" fmla="*/ 1809750 w 3055257"/>
              <a:gd name="connsiteY6" fmla="*/ 660400 h 1646464"/>
              <a:gd name="connsiteX7" fmla="*/ 1954893 w 3055257"/>
              <a:gd name="connsiteY7" fmla="*/ 509814 h 1646464"/>
              <a:gd name="connsiteX8" fmla="*/ 2124528 w 3055257"/>
              <a:gd name="connsiteY8" fmla="*/ 364671 h 1646464"/>
              <a:gd name="connsiteX9" fmla="*/ 2319564 w 3055257"/>
              <a:gd name="connsiteY9" fmla="*/ 220435 h 1646464"/>
              <a:gd name="connsiteX10" fmla="*/ 2493736 w 3055257"/>
              <a:gd name="connsiteY10" fmla="*/ 12246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315357 w 3055257"/>
              <a:gd name="connsiteY3" fmla="*/ 1170214 h 1646464"/>
              <a:gd name="connsiteX4" fmla="*/ 1547586 w 3055257"/>
              <a:gd name="connsiteY4" fmla="*/ 1044121 h 1646464"/>
              <a:gd name="connsiteX5" fmla="*/ 1717221 w 3055257"/>
              <a:gd name="connsiteY5" fmla="*/ 883557 h 1646464"/>
              <a:gd name="connsiteX6" fmla="*/ 1809750 w 3055257"/>
              <a:gd name="connsiteY6" fmla="*/ 660400 h 1646464"/>
              <a:gd name="connsiteX7" fmla="*/ 1954893 w 3055257"/>
              <a:gd name="connsiteY7" fmla="*/ 509814 h 1646464"/>
              <a:gd name="connsiteX8" fmla="*/ 2124528 w 3055257"/>
              <a:gd name="connsiteY8" fmla="*/ 364671 h 1646464"/>
              <a:gd name="connsiteX9" fmla="*/ 2268764 w 3055257"/>
              <a:gd name="connsiteY9" fmla="*/ 214085 h 1646464"/>
              <a:gd name="connsiteX10" fmla="*/ 2493736 w 3055257"/>
              <a:gd name="connsiteY10" fmla="*/ 12246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315357 w 3055257"/>
              <a:gd name="connsiteY3" fmla="*/ 1170214 h 1646464"/>
              <a:gd name="connsiteX4" fmla="*/ 1547586 w 3055257"/>
              <a:gd name="connsiteY4" fmla="*/ 1044121 h 1646464"/>
              <a:gd name="connsiteX5" fmla="*/ 1717221 w 3055257"/>
              <a:gd name="connsiteY5" fmla="*/ 883557 h 1646464"/>
              <a:gd name="connsiteX6" fmla="*/ 1809750 w 3055257"/>
              <a:gd name="connsiteY6" fmla="*/ 660400 h 1646464"/>
              <a:gd name="connsiteX7" fmla="*/ 1954893 w 3055257"/>
              <a:gd name="connsiteY7" fmla="*/ 509814 h 1646464"/>
              <a:gd name="connsiteX8" fmla="*/ 2124528 w 3055257"/>
              <a:gd name="connsiteY8" fmla="*/ 364671 h 1646464"/>
              <a:gd name="connsiteX9" fmla="*/ 2268764 w 3055257"/>
              <a:gd name="connsiteY9" fmla="*/ 214085 h 1646464"/>
              <a:gd name="connsiteX10" fmla="*/ 2461986 w 3055257"/>
              <a:gd name="connsiteY10" fmla="*/ 154214 h 1646464"/>
              <a:gd name="connsiteX11" fmla="*/ 2678793 w 3055257"/>
              <a:gd name="connsiteY11" fmla="*/ 680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315357 w 3055257"/>
              <a:gd name="connsiteY3" fmla="*/ 1170214 h 1646464"/>
              <a:gd name="connsiteX4" fmla="*/ 1547586 w 3055257"/>
              <a:gd name="connsiteY4" fmla="*/ 1044121 h 1646464"/>
              <a:gd name="connsiteX5" fmla="*/ 1717221 w 3055257"/>
              <a:gd name="connsiteY5" fmla="*/ 883557 h 1646464"/>
              <a:gd name="connsiteX6" fmla="*/ 1809750 w 3055257"/>
              <a:gd name="connsiteY6" fmla="*/ 660400 h 1646464"/>
              <a:gd name="connsiteX7" fmla="*/ 1954893 w 3055257"/>
              <a:gd name="connsiteY7" fmla="*/ 509814 h 1646464"/>
              <a:gd name="connsiteX8" fmla="*/ 2124528 w 3055257"/>
              <a:gd name="connsiteY8" fmla="*/ 364671 h 1646464"/>
              <a:gd name="connsiteX9" fmla="*/ 2268764 w 3055257"/>
              <a:gd name="connsiteY9" fmla="*/ 214085 h 1646464"/>
              <a:gd name="connsiteX10" fmla="*/ 2461986 w 3055257"/>
              <a:gd name="connsiteY10" fmla="*/ 154214 h 1646464"/>
              <a:gd name="connsiteX11" fmla="*/ 2640693 w 3055257"/>
              <a:gd name="connsiteY11" fmla="*/ 131535 h 1646464"/>
              <a:gd name="connsiteX12" fmla="*/ 2887889 w 3055257"/>
              <a:gd name="connsiteY12" fmla="*/ 48532 h 1646464"/>
              <a:gd name="connsiteX13" fmla="*/ 3055257 w 3055257"/>
              <a:gd name="connsiteY13" fmla="*/ 0 h 1646464"/>
              <a:gd name="connsiteX0" fmla="*/ 0 w 3055257"/>
              <a:gd name="connsiteY0" fmla="*/ 1646464 h 1646464"/>
              <a:gd name="connsiteX1" fmla="*/ 644071 w 3055257"/>
              <a:gd name="connsiteY1" fmla="*/ 1388835 h 1646464"/>
              <a:gd name="connsiteX2" fmla="*/ 1072243 w 3055257"/>
              <a:gd name="connsiteY2" fmla="*/ 1279071 h 1646464"/>
              <a:gd name="connsiteX3" fmla="*/ 1315357 w 3055257"/>
              <a:gd name="connsiteY3" fmla="*/ 1170214 h 1646464"/>
              <a:gd name="connsiteX4" fmla="*/ 1547586 w 3055257"/>
              <a:gd name="connsiteY4" fmla="*/ 1044121 h 1646464"/>
              <a:gd name="connsiteX5" fmla="*/ 1717221 w 3055257"/>
              <a:gd name="connsiteY5" fmla="*/ 883557 h 1646464"/>
              <a:gd name="connsiteX6" fmla="*/ 1809750 w 3055257"/>
              <a:gd name="connsiteY6" fmla="*/ 660400 h 1646464"/>
              <a:gd name="connsiteX7" fmla="*/ 1954893 w 3055257"/>
              <a:gd name="connsiteY7" fmla="*/ 509814 h 1646464"/>
              <a:gd name="connsiteX8" fmla="*/ 2124528 w 3055257"/>
              <a:gd name="connsiteY8" fmla="*/ 364671 h 1646464"/>
              <a:gd name="connsiteX9" fmla="*/ 2268764 w 3055257"/>
              <a:gd name="connsiteY9" fmla="*/ 214085 h 1646464"/>
              <a:gd name="connsiteX10" fmla="*/ 2461986 w 3055257"/>
              <a:gd name="connsiteY10" fmla="*/ 154214 h 1646464"/>
              <a:gd name="connsiteX11" fmla="*/ 2640693 w 3055257"/>
              <a:gd name="connsiteY11" fmla="*/ 131535 h 1646464"/>
              <a:gd name="connsiteX12" fmla="*/ 3055257 w 3055257"/>
              <a:gd name="connsiteY12" fmla="*/ 0 h 1646464"/>
              <a:gd name="connsiteX0" fmla="*/ 0 w 2640693"/>
              <a:gd name="connsiteY0" fmla="*/ 1514929 h 1514929"/>
              <a:gd name="connsiteX1" fmla="*/ 644071 w 2640693"/>
              <a:gd name="connsiteY1" fmla="*/ 1257300 h 1514929"/>
              <a:gd name="connsiteX2" fmla="*/ 1072243 w 2640693"/>
              <a:gd name="connsiteY2" fmla="*/ 1147536 h 1514929"/>
              <a:gd name="connsiteX3" fmla="*/ 1315357 w 2640693"/>
              <a:gd name="connsiteY3" fmla="*/ 1038679 h 1514929"/>
              <a:gd name="connsiteX4" fmla="*/ 1547586 w 2640693"/>
              <a:gd name="connsiteY4" fmla="*/ 912586 h 1514929"/>
              <a:gd name="connsiteX5" fmla="*/ 1717221 w 2640693"/>
              <a:gd name="connsiteY5" fmla="*/ 752022 h 1514929"/>
              <a:gd name="connsiteX6" fmla="*/ 1809750 w 2640693"/>
              <a:gd name="connsiteY6" fmla="*/ 528865 h 1514929"/>
              <a:gd name="connsiteX7" fmla="*/ 1954893 w 2640693"/>
              <a:gd name="connsiteY7" fmla="*/ 378279 h 1514929"/>
              <a:gd name="connsiteX8" fmla="*/ 2124528 w 2640693"/>
              <a:gd name="connsiteY8" fmla="*/ 233136 h 1514929"/>
              <a:gd name="connsiteX9" fmla="*/ 2268764 w 2640693"/>
              <a:gd name="connsiteY9" fmla="*/ 82550 h 1514929"/>
              <a:gd name="connsiteX10" fmla="*/ 2461986 w 2640693"/>
              <a:gd name="connsiteY10" fmla="*/ 22679 h 1514929"/>
              <a:gd name="connsiteX11" fmla="*/ 2640693 w 2640693"/>
              <a:gd name="connsiteY11" fmla="*/ 0 h 1514929"/>
              <a:gd name="connsiteX0" fmla="*/ 0 w 2570843"/>
              <a:gd name="connsiteY0" fmla="*/ 1527629 h 1527629"/>
              <a:gd name="connsiteX1" fmla="*/ 644071 w 2570843"/>
              <a:gd name="connsiteY1" fmla="*/ 1270000 h 1527629"/>
              <a:gd name="connsiteX2" fmla="*/ 1072243 w 2570843"/>
              <a:gd name="connsiteY2" fmla="*/ 1160236 h 1527629"/>
              <a:gd name="connsiteX3" fmla="*/ 1315357 w 2570843"/>
              <a:gd name="connsiteY3" fmla="*/ 1051379 h 1527629"/>
              <a:gd name="connsiteX4" fmla="*/ 1547586 w 2570843"/>
              <a:gd name="connsiteY4" fmla="*/ 925286 h 1527629"/>
              <a:gd name="connsiteX5" fmla="*/ 1717221 w 2570843"/>
              <a:gd name="connsiteY5" fmla="*/ 764722 h 1527629"/>
              <a:gd name="connsiteX6" fmla="*/ 1809750 w 2570843"/>
              <a:gd name="connsiteY6" fmla="*/ 541565 h 1527629"/>
              <a:gd name="connsiteX7" fmla="*/ 1954893 w 2570843"/>
              <a:gd name="connsiteY7" fmla="*/ 390979 h 1527629"/>
              <a:gd name="connsiteX8" fmla="*/ 2124528 w 2570843"/>
              <a:gd name="connsiteY8" fmla="*/ 245836 h 1527629"/>
              <a:gd name="connsiteX9" fmla="*/ 2268764 w 2570843"/>
              <a:gd name="connsiteY9" fmla="*/ 95250 h 1527629"/>
              <a:gd name="connsiteX10" fmla="*/ 2461986 w 2570843"/>
              <a:gd name="connsiteY10" fmla="*/ 35379 h 1527629"/>
              <a:gd name="connsiteX11" fmla="*/ 2570843 w 2570843"/>
              <a:gd name="connsiteY11" fmla="*/ 0 h 1527629"/>
              <a:gd name="connsiteX0" fmla="*/ 0 w 2570843"/>
              <a:gd name="connsiteY0" fmla="*/ 1527629 h 1527629"/>
              <a:gd name="connsiteX1" fmla="*/ 644071 w 2570843"/>
              <a:gd name="connsiteY1" fmla="*/ 1270000 h 1527629"/>
              <a:gd name="connsiteX2" fmla="*/ 1072243 w 2570843"/>
              <a:gd name="connsiteY2" fmla="*/ 1160236 h 1527629"/>
              <a:gd name="connsiteX3" fmla="*/ 1315357 w 2570843"/>
              <a:gd name="connsiteY3" fmla="*/ 1051379 h 1527629"/>
              <a:gd name="connsiteX4" fmla="*/ 1547586 w 2570843"/>
              <a:gd name="connsiteY4" fmla="*/ 925286 h 1527629"/>
              <a:gd name="connsiteX5" fmla="*/ 1717221 w 2570843"/>
              <a:gd name="connsiteY5" fmla="*/ 764722 h 1527629"/>
              <a:gd name="connsiteX6" fmla="*/ 1809750 w 2570843"/>
              <a:gd name="connsiteY6" fmla="*/ 541565 h 1527629"/>
              <a:gd name="connsiteX7" fmla="*/ 1954893 w 2570843"/>
              <a:gd name="connsiteY7" fmla="*/ 390979 h 1527629"/>
              <a:gd name="connsiteX8" fmla="*/ 2124528 w 2570843"/>
              <a:gd name="connsiteY8" fmla="*/ 245836 h 1527629"/>
              <a:gd name="connsiteX9" fmla="*/ 2224314 w 2570843"/>
              <a:gd name="connsiteY9" fmla="*/ 101600 h 1527629"/>
              <a:gd name="connsiteX10" fmla="*/ 2461986 w 2570843"/>
              <a:gd name="connsiteY10" fmla="*/ 35379 h 1527629"/>
              <a:gd name="connsiteX11" fmla="*/ 2570843 w 2570843"/>
              <a:gd name="connsiteY11" fmla="*/ 0 h 1527629"/>
              <a:gd name="connsiteX0" fmla="*/ 0 w 2570843"/>
              <a:gd name="connsiteY0" fmla="*/ 1527629 h 1527629"/>
              <a:gd name="connsiteX1" fmla="*/ 644071 w 2570843"/>
              <a:gd name="connsiteY1" fmla="*/ 1270000 h 1527629"/>
              <a:gd name="connsiteX2" fmla="*/ 1072243 w 2570843"/>
              <a:gd name="connsiteY2" fmla="*/ 1160236 h 1527629"/>
              <a:gd name="connsiteX3" fmla="*/ 1315357 w 2570843"/>
              <a:gd name="connsiteY3" fmla="*/ 1051379 h 1527629"/>
              <a:gd name="connsiteX4" fmla="*/ 1547586 w 2570843"/>
              <a:gd name="connsiteY4" fmla="*/ 925286 h 1527629"/>
              <a:gd name="connsiteX5" fmla="*/ 1717221 w 2570843"/>
              <a:gd name="connsiteY5" fmla="*/ 764722 h 1527629"/>
              <a:gd name="connsiteX6" fmla="*/ 1809750 w 2570843"/>
              <a:gd name="connsiteY6" fmla="*/ 541565 h 1527629"/>
              <a:gd name="connsiteX7" fmla="*/ 1954893 w 2570843"/>
              <a:gd name="connsiteY7" fmla="*/ 390979 h 1527629"/>
              <a:gd name="connsiteX8" fmla="*/ 2061028 w 2570843"/>
              <a:gd name="connsiteY8" fmla="*/ 309336 h 1527629"/>
              <a:gd name="connsiteX9" fmla="*/ 2224314 w 2570843"/>
              <a:gd name="connsiteY9" fmla="*/ 101600 h 1527629"/>
              <a:gd name="connsiteX10" fmla="*/ 2461986 w 2570843"/>
              <a:gd name="connsiteY10" fmla="*/ 35379 h 1527629"/>
              <a:gd name="connsiteX11" fmla="*/ 2570843 w 2570843"/>
              <a:gd name="connsiteY11" fmla="*/ 0 h 152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0843" h="1527629">
                <a:moveTo>
                  <a:pt x="0" y="1527629"/>
                </a:moveTo>
                <a:cubicBezTo>
                  <a:pt x="147411" y="1468665"/>
                  <a:pt x="465364" y="1331232"/>
                  <a:pt x="644071" y="1270000"/>
                </a:cubicBezTo>
                <a:cubicBezTo>
                  <a:pt x="822778" y="1208768"/>
                  <a:pt x="960362" y="1196673"/>
                  <a:pt x="1072243" y="1160236"/>
                </a:cubicBezTo>
                <a:cubicBezTo>
                  <a:pt x="1184124" y="1123799"/>
                  <a:pt x="1244600" y="1089479"/>
                  <a:pt x="1315357" y="1051379"/>
                </a:cubicBezTo>
                <a:cubicBezTo>
                  <a:pt x="1386114" y="1013279"/>
                  <a:pt x="1480609" y="973062"/>
                  <a:pt x="1547586" y="925286"/>
                </a:cubicBezTo>
                <a:cubicBezTo>
                  <a:pt x="1614563" y="877510"/>
                  <a:pt x="1673527" y="828675"/>
                  <a:pt x="1717221" y="764722"/>
                </a:cubicBezTo>
                <a:cubicBezTo>
                  <a:pt x="1760915" y="700769"/>
                  <a:pt x="1770138" y="603856"/>
                  <a:pt x="1809750" y="541565"/>
                </a:cubicBezTo>
                <a:cubicBezTo>
                  <a:pt x="1849362" y="479275"/>
                  <a:pt x="1913013" y="429684"/>
                  <a:pt x="1954893" y="390979"/>
                </a:cubicBezTo>
                <a:cubicBezTo>
                  <a:pt x="1996773" y="352274"/>
                  <a:pt x="1993900" y="356507"/>
                  <a:pt x="2061028" y="309336"/>
                </a:cubicBezTo>
                <a:cubicBezTo>
                  <a:pt x="2128156" y="262165"/>
                  <a:pt x="2157488" y="147259"/>
                  <a:pt x="2224314" y="101600"/>
                </a:cubicBezTo>
                <a:cubicBezTo>
                  <a:pt x="2291140" y="55941"/>
                  <a:pt x="2404231" y="52312"/>
                  <a:pt x="2461986" y="35379"/>
                </a:cubicBezTo>
                <a:cubicBezTo>
                  <a:pt x="2519741" y="18446"/>
                  <a:pt x="2471965" y="25702"/>
                  <a:pt x="2570843" y="0"/>
                </a:cubicBezTo>
              </a:path>
            </a:pathLst>
          </a:custGeom>
          <a:noFill/>
          <a:ln w="1047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6095765" y="3166835"/>
            <a:ext cx="559897" cy="307777"/>
          </a:xfrm>
          <a:prstGeom prst="rect">
            <a:avLst/>
          </a:prstGeom>
          <a:solidFill>
            <a:schemeClr val="bg1">
              <a:lumMod val="95000"/>
            </a:schemeClr>
          </a:solidFill>
          <a:ln w="6350">
            <a:solidFill>
              <a:schemeClr val="tx1"/>
            </a:solidFill>
          </a:ln>
        </p:spPr>
        <p:txBody>
          <a:bodyPr wrap="square" rtlCol="0">
            <a:spAutoFit/>
          </a:bodyPr>
          <a:lstStyle/>
          <a:p>
            <a:pPr algn="ctr"/>
            <a:r>
              <a:rPr lang="en-US" sz="1400" dirty="0">
                <a:solidFill>
                  <a:prstClr val="black"/>
                </a:solidFill>
              </a:rPr>
              <a:t>NAA</a:t>
            </a:r>
          </a:p>
        </p:txBody>
      </p:sp>
      <p:sp>
        <p:nvSpPr>
          <p:cNvPr id="19" name="TextBox 18"/>
          <p:cNvSpPr txBox="1"/>
          <p:nvPr/>
        </p:nvSpPr>
        <p:spPr>
          <a:xfrm>
            <a:off x="7633986" y="3109077"/>
            <a:ext cx="631901" cy="307777"/>
          </a:xfrm>
          <a:prstGeom prst="rect">
            <a:avLst/>
          </a:prstGeom>
          <a:solidFill>
            <a:schemeClr val="bg1">
              <a:lumMod val="95000"/>
            </a:schemeClr>
          </a:solidFill>
          <a:ln w="6350">
            <a:solidFill>
              <a:schemeClr val="tx1"/>
            </a:solidFill>
          </a:ln>
        </p:spPr>
        <p:txBody>
          <a:bodyPr wrap="square" rtlCol="0">
            <a:spAutoFit/>
          </a:bodyPr>
          <a:lstStyle/>
          <a:p>
            <a:pPr algn="ctr"/>
            <a:r>
              <a:rPr lang="en-US" sz="1400" dirty="0">
                <a:solidFill>
                  <a:prstClr val="black"/>
                </a:solidFill>
              </a:rPr>
              <a:t>QHW</a:t>
            </a:r>
          </a:p>
        </p:txBody>
      </p:sp>
      <p:sp>
        <p:nvSpPr>
          <p:cNvPr id="20" name="TextBox 19"/>
          <p:cNvSpPr txBox="1"/>
          <p:nvPr/>
        </p:nvSpPr>
        <p:spPr>
          <a:xfrm>
            <a:off x="8047644" y="2336191"/>
            <a:ext cx="816958" cy="307777"/>
          </a:xfrm>
          <a:prstGeom prst="rect">
            <a:avLst/>
          </a:prstGeom>
          <a:solidFill>
            <a:schemeClr val="bg1">
              <a:lumMod val="95000"/>
            </a:schemeClr>
          </a:solidFill>
          <a:ln w="6350">
            <a:solidFill>
              <a:schemeClr val="tx1"/>
            </a:solidFill>
          </a:ln>
        </p:spPr>
        <p:txBody>
          <a:bodyPr wrap="square" rtlCol="0">
            <a:spAutoFit/>
          </a:bodyPr>
          <a:lstStyle/>
          <a:p>
            <a:pPr algn="ctr"/>
            <a:r>
              <a:rPr lang="en-US" sz="1400" dirty="0">
                <a:solidFill>
                  <a:prstClr val="black"/>
                </a:solidFill>
              </a:rPr>
              <a:t>MTMET</a:t>
            </a:r>
          </a:p>
        </p:txBody>
      </p:sp>
      <p:sp>
        <p:nvSpPr>
          <p:cNvPr id="21" name="TextBox 20"/>
          <p:cNvSpPr txBox="1"/>
          <p:nvPr/>
        </p:nvSpPr>
        <p:spPr>
          <a:xfrm>
            <a:off x="8994701" y="4948762"/>
            <a:ext cx="816958" cy="307777"/>
          </a:xfrm>
          <a:prstGeom prst="rect">
            <a:avLst/>
          </a:prstGeom>
          <a:solidFill>
            <a:schemeClr val="bg1">
              <a:lumMod val="95000"/>
            </a:schemeClr>
          </a:solidFill>
          <a:ln w="6350">
            <a:solidFill>
              <a:schemeClr val="tx1"/>
            </a:solidFill>
          </a:ln>
        </p:spPr>
        <p:txBody>
          <a:bodyPr wrap="square" rtlCol="0">
            <a:spAutoFit/>
          </a:bodyPr>
          <a:lstStyle/>
          <a:p>
            <a:pPr algn="ctr"/>
            <a:r>
              <a:rPr lang="en-US" sz="1400" dirty="0">
                <a:solidFill>
                  <a:prstClr val="black"/>
                </a:solidFill>
              </a:rPr>
              <a:t>S2OZN</a:t>
            </a:r>
          </a:p>
        </p:txBody>
      </p:sp>
      <p:sp>
        <p:nvSpPr>
          <p:cNvPr id="23" name="TextBox 22"/>
          <p:cNvSpPr txBox="1"/>
          <p:nvPr/>
        </p:nvSpPr>
        <p:spPr>
          <a:xfrm>
            <a:off x="5033108" y="5447138"/>
            <a:ext cx="559943" cy="307777"/>
          </a:xfrm>
          <a:prstGeom prst="rect">
            <a:avLst/>
          </a:prstGeom>
          <a:solidFill>
            <a:schemeClr val="bg1">
              <a:lumMod val="95000"/>
            </a:schemeClr>
          </a:solidFill>
          <a:ln w="6350">
            <a:solidFill>
              <a:schemeClr val="tx1"/>
            </a:solidFill>
          </a:ln>
        </p:spPr>
        <p:txBody>
          <a:bodyPr wrap="square" rtlCol="0">
            <a:spAutoFit/>
          </a:bodyPr>
          <a:lstStyle/>
          <a:p>
            <a:pPr algn="ctr"/>
            <a:r>
              <a:rPr lang="en-US" sz="1400" dirty="0">
                <a:solidFill>
                  <a:prstClr val="black"/>
                </a:solidFill>
              </a:rPr>
              <a:t>QH3</a:t>
            </a:r>
          </a:p>
        </p:txBody>
      </p:sp>
      <p:sp>
        <p:nvSpPr>
          <p:cNvPr id="25" name="TextBox 24"/>
          <p:cNvSpPr txBox="1"/>
          <p:nvPr/>
        </p:nvSpPr>
        <p:spPr>
          <a:xfrm>
            <a:off x="3921905" y="3992323"/>
            <a:ext cx="608664" cy="307777"/>
          </a:xfrm>
          <a:prstGeom prst="rect">
            <a:avLst/>
          </a:prstGeom>
          <a:solidFill>
            <a:schemeClr val="bg1">
              <a:lumMod val="95000"/>
            </a:schemeClr>
          </a:solidFill>
          <a:ln w="6350">
            <a:solidFill>
              <a:schemeClr val="tx1"/>
            </a:solidFill>
          </a:ln>
        </p:spPr>
        <p:txBody>
          <a:bodyPr wrap="square" rtlCol="0">
            <a:spAutoFit/>
          </a:bodyPr>
          <a:lstStyle/>
          <a:p>
            <a:pPr algn="ctr"/>
            <a:r>
              <a:rPr lang="en-US" sz="1400" dirty="0">
                <a:solidFill>
                  <a:prstClr val="black"/>
                </a:solidFill>
              </a:rPr>
              <a:t>FWP</a:t>
            </a:r>
          </a:p>
        </p:txBody>
      </p:sp>
      <p:sp>
        <p:nvSpPr>
          <p:cNvPr id="26" name="TextBox 25"/>
          <p:cNvSpPr txBox="1"/>
          <p:nvPr/>
        </p:nvSpPr>
        <p:spPr>
          <a:xfrm>
            <a:off x="4843393" y="2162390"/>
            <a:ext cx="608664" cy="307777"/>
          </a:xfrm>
          <a:prstGeom prst="rect">
            <a:avLst/>
          </a:prstGeom>
          <a:solidFill>
            <a:schemeClr val="bg1">
              <a:lumMod val="95000"/>
            </a:schemeClr>
          </a:solidFill>
          <a:ln w="6350">
            <a:solidFill>
              <a:schemeClr val="tx1"/>
            </a:solidFill>
          </a:ln>
        </p:spPr>
        <p:txBody>
          <a:bodyPr wrap="square" rtlCol="0">
            <a:spAutoFit/>
          </a:bodyPr>
          <a:lstStyle/>
          <a:p>
            <a:pPr algn="ctr"/>
            <a:r>
              <a:rPr lang="en-US" sz="1400" dirty="0">
                <a:solidFill>
                  <a:prstClr val="black"/>
                </a:solidFill>
              </a:rPr>
              <a:t>QSA</a:t>
            </a:r>
          </a:p>
        </p:txBody>
      </p:sp>
      <p:sp>
        <p:nvSpPr>
          <p:cNvPr id="27" name="TextBox 26"/>
          <p:cNvSpPr txBox="1"/>
          <p:nvPr/>
        </p:nvSpPr>
        <p:spPr>
          <a:xfrm>
            <a:off x="6993264" y="456602"/>
            <a:ext cx="775846" cy="307777"/>
          </a:xfrm>
          <a:prstGeom prst="rect">
            <a:avLst/>
          </a:prstGeom>
          <a:solidFill>
            <a:schemeClr val="bg1">
              <a:lumMod val="95000"/>
            </a:schemeClr>
          </a:solidFill>
          <a:ln w="6350">
            <a:solidFill>
              <a:schemeClr val="tx1"/>
            </a:solidFill>
          </a:ln>
        </p:spPr>
        <p:txBody>
          <a:bodyPr wrap="square" rtlCol="0">
            <a:spAutoFit/>
          </a:bodyPr>
          <a:lstStyle>
            <a:defPPr>
              <a:defRPr lang="en-US"/>
            </a:defPPr>
            <a:lvl1pPr algn="ctr">
              <a:defRPr sz="1400"/>
            </a:lvl1pPr>
          </a:lstStyle>
          <a:p>
            <a:r>
              <a:rPr lang="en-US" dirty="0">
                <a:solidFill>
                  <a:prstClr val="black"/>
                </a:solidFill>
              </a:rPr>
              <a:t>O3S02</a:t>
            </a:r>
          </a:p>
        </p:txBody>
      </p:sp>
      <p:pic>
        <p:nvPicPr>
          <p:cNvPr id="28" name="Picture 2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16987" y="319416"/>
            <a:ext cx="379685" cy="378951"/>
          </a:xfrm>
          <a:prstGeom prst="rect">
            <a:avLst/>
          </a:prstGeom>
          <a:ln>
            <a:noFill/>
          </a:ln>
          <a:effectLst>
            <a:outerShdw blurRad="292100" dist="139700" dir="2700000" algn="tl" rotWithShape="0">
              <a:srgbClr val="333333">
                <a:alpha val="65000"/>
              </a:srgbClr>
            </a:outerShdw>
          </a:effectLst>
        </p:spPr>
      </p:pic>
      <p:pic>
        <p:nvPicPr>
          <p:cNvPr id="29" name="Picture 2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20316" y="1228513"/>
            <a:ext cx="1360702" cy="375066"/>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11161" y="818546"/>
            <a:ext cx="1571022" cy="354075"/>
          </a:xfrm>
          <a:prstGeom prst="rect">
            <a:avLst/>
          </a:prstGeom>
        </p:spPr>
      </p:pic>
      <p:sp>
        <p:nvSpPr>
          <p:cNvPr id="31" name="TextBox 30"/>
          <p:cNvSpPr txBox="1"/>
          <p:nvPr/>
        </p:nvSpPr>
        <p:spPr>
          <a:xfrm>
            <a:off x="779084" y="6200326"/>
            <a:ext cx="1980029" cy="369332"/>
          </a:xfrm>
          <a:prstGeom prst="rect">
            <a:avLst/>
          </a:prstGeom>
          <a:noFill/>
        </p:spPr>
        <p:txBody>
          <a:bodyPr wrap="none" rtlCol="0">
            <a:spAutoFit/>
          </a:bodyPr>
          <a:lstStyle/>
          <a:p>
            <a:r>
              <a:rPr lang="en-US" dirty="0" smtClean="0"/>
              <a:t>Full barb: 2 m s</a:t>
            </a:r>
            <a:r>
              <a:rPr lang="en-US" baseline="30000" dirty="0" smtClean="0"/>
              <a:t>-1</a:t>
            </a:r>
            <a:endParaRPr lang="en-US" baseline="30000" dirty="0"/>
          </a:p>
        </p:txBody>
      </p:sp>
    </p:spTree>
    <p:extLst>
      <p:ext uri="{BB962C8B-B14F-4D97-AF65-F5344CB8AC3E}">
        <p14:creationId xmlns:p14="http://schemas.microsoft.com/office/powerpoint/2010/main" val="171398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4106" y="1061021"/>
            <a:ext cx="11001731" cy="5743379"/>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2206171" y="5321300"/>
            <a:ext cx="7344229" cy="461665"/>
          </a:xfrm>
          <a:prstGeom prst="rect">
            <a:avLst/>
          </a:prstGeom>
          <a:solidFill>
            <a:schemeClr val="bg1">
              <a:lumMod val="65000"/>
              <a:alpha val="46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Connector 8"/>
          <p:cNvCxnSpPr/>
          <p:nvPr/>
        </p:nvCxnSpPr>
        <p:spPr>
          <a:xfrm>
            <a:off x="2193471" y="5321300"/>
            <a:ext cx="7356929" cy="0"/>
          </a:xfrm>
          <a:prstGeom prst="line">
            <a:avLst/>
          </a:prstGeom>
          <a:ln w="57150" cap="sq">
            <a:solidFill>
              <a:schemeClr val="tx1"/>
            </a:solidFill>
            <a:prstDash val="sys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553344" y="5207000"/>
            <a:ext cx="1322551" cy="461665"/>
          </a:xfrm>
          <a:prstGeom prst="rect">
            <a:avLst/>
          </a:prstGeom>
          <a:noFill/>
        </p:spPr>
        <p:txBody>
          <a:bodyPr wrap="square" rtlCol="0">
            <a:spAutoFit/>
          </a:bodyPr>
          <a:lstStyle/>
          <a:p>
            <a:r>
              <a:rPr lang="en-US" sz="2400" dirty="0">
                <a:solidFill>
                  <a:prstClr val="black"/>
                </a:solidFill>
              </a:rPr>
              <a:t>Surface</a:t>
            </a:r>
          </a:p>
        </p:txBody>
      </p:sp>
      <p:sp>
        <p:nvSpPr>
          <p:cNvPr id="2" name="Title 1"/>
          <p:cNvSpPr>
            <a:spLocks noGrp="1"/>
          </p:cNvSpPr>
          <p:nvPr>
            <p:ph type="title"/>
          </p:nvPr>
        </p:nvSpPr>
        <p:spPr>
          <a:xfrm>
            <a:off x="1343088" y="24666"/>
            <a:ext cx="8632186" cy="1282232"/>
          </a:xfrm>
        </p:spPr>
        <p:txBody>
          <a:bodyPr>
            <a:normAutofit fontScale="90000"/>
          </a:bodyPr>
          <a:lstStyle/>
          <a:p>
            <a:pPr algn="ctr"/>
            <a:r>
              <a:rPr lang="en-US" dirty="0"/>
              <a:t>H</a:t>
            </a:r>
            <a:r>
              <a:rPr lang="en-US" dirty="0" smtClean="0"/>
              <a:t>elicopter travelling north </a:t>
            </a:r>
            <a:br>
              <a:rPr lang="en-US" dirty="0" smtClean="0"/>
            </a:br>
            <a:r>
              <a:rPr lang="en-US" dirty="0" smtClean="0"/>
              <a:t>through lake breeze front</a:t>
            </a:r>
            <a:endParaRPr lang="en-US" dirty="0"/>
          </a:p>
        </p:txBody>
      </p:sp>
      <p:pic>
        <p:nvPicPr>
          <p:cNvPr id="6" name="Picture 5" descr="http://meso2.chpc.utah.edu/gslso3s/images/photos/IOP1/17_June_2015/KSL_Chopper/DSCN389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46610" y="76200"/>
            <a:ext cx="2191582" cy="1673039"/>
          </a:xfrm>
          <a:prstGeom prst="rect">
            <a:avLst/>
          </a:prstGeom>
          <a:ln>
            <a:noFill/>
          </a:ln>
          <a:effectLst>
            <a:outerShdw blurRad="292100" dist="139700" dir="2700000" algn="tl" rotWithShape="0">
              <a:srgbClr val="333333">
                <a:alpha val="65000"/>
              </a:srgbClr>
            </a:outerShdw>
          </a:effectLst>
        </p:spPr>
      </p:pic>
      <p:sp>
        <p:nvSpPr>
          <p:cNvPr id="8" name="Content Placeholder 7"/>
          <p:cNvSpPr>
            <a:spLocks noGrp="1"/>
          </p:cNvSpPr>
          <p:nvPr>
            <p:ph idx="1"/>
          </p:nvPr>
        </p:nvSpPr>
        <p:spPr/>
        <p:txBody>
          <a:bodyPr/>
          <a:lstStyle/>
          <a:p>
            <a:endParaRPr lang="en-US"/>
          </a:p>
        </p:txBody>
      </p:sp>
      <p:sp>
        <p:nvSpPr>
          <p:cNvPr id="12" name="Rectangular Callout 11"/>
          <p:cNvSpPr/>
          <p:nvPr/>
        </p:nvSpPr>
        <p:spPr>
          <a:xfrm>
            <a:off x="6807200" y="1799308"/>
            <a:ext cx="1736436" cy="587276"/>
          </a:xfrm>
          <a:prstGeom prst="wedgeRectCallout">
            <a:avLst>
              <a:gd name="adj1" fmla="val -78409"/>
              <a:gd name="adj2" fmla="val 124312"/>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Lake breeze head</a:t>
            </a:r>
            <a:endParaRPr lang="en-US" dirty="0"/>
          </a:p>
        </p:txBody>
      </p:sp>
      <p:sp>
        <p:nvSpPr>
          <p:cNvPr id="13" name="TextBox 12"/>
          <p:cNvSpPr txBox="1"/>
          <p:nvPr/>
        </p:nvSpPr>
        <p:spPr>
          <a:xfrm>
            <a:off x="1655866" y="5905267"/>
            <a:ext cx="8558753" cy="954107"/>
          </a:xfrm>
          <a:prstGeom prst="rect">
            <a:avLst/>
          </a:prstGeom>
          <a:solidFill>
            <a:schemeClr val="bg1"/>
          </a:solidFill>
        </p:spPr>
        <p:txBody>
          <a:bodyPr wrap="none" rtlCol="0">
            <a:spAutoFit/>
          </a:bodyPr>
          <a:lstStyle/>
          <a:p>
            <a:r>
              <a:rPr lang="en-US" sz="2800" dirty="0" smtClean="0"/>
              <a:t>16:40                 17:00               17:20                17:40</a:t>
            </a:r>
          </a:p>
          <a:p>
            <a:r>
              <a:rPr lang="en-US" sz="2800" dirty="0"/>
              <a:t> </a:t>
            </a:r>
            <a:r>
              <a:rPr lang="en-US" sz="2800" dirty="0" smtClean="0"/>
              <a:t>                                      MDT</a:t>
            </a:r>
            <a:endParaRPr lang="en-US" sz="2800" dirty="0"/>
          </a:p>
        </p:txBody>
      </p:sp>
    </p:spTree>
    <p:extLst>
      <p:ext uri="{BB962C8B-B14F-4D97-AF65-F5344CB8AC3E}">
        <p14:creationId xmlns:p14="http://schemas.microsoft.com/office/powerpoint/2010/main" val="3211925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Hourly 1 km 2-D </a:t>
            </a:r>
            <a:r>
              <a:rPr lang="en-US" dirty="0" err="1" smtClean="0"/>
              <a:t>variational</a:t>
            </a:r>
            <a:r>
              <a:rPr lang="en-US" dirty="0" smtClean="0"/>
              <a:t> analyses</a:t>
            </a:r>
            <a:br>
              <a:rPr lang="en-US" dirty="0" smtClean="0"/>
            </a:br>
            <a:r>
              <a:rPr lang="en-US" dirty="0" smtClean="0"/>
              <a:t>vector wind and ozone concentrations</a:t>
            </a:r>
            <a:br>
              <a:rPr lang="en-US" dirty="0" smtClean="0"/>
            </a:br>
            <a:endParaRPr lang="en-US" sz="3200" dirty="0"/>
          </a:p>
        </p:txBody>
      </p:sp>
      <p:sp>
        <p:nvSpPr>
          <p:cNvPr id="5" name="Content Placeholder 4"/>
          <p:cNvSpPr>
            <a:spLocks noGrp="1"/>
          </p:cNvSpPr>
          <p:nvPr>
            <p:ph sz="half" idx="1"/>
          </p:nvPr>
        </p:nvSpPr>
        <p:spPr/>
        <p:txBody>
          <a:bodyPr/>
          <a:lstStyle/>
          <a:p>
            <a:pPr marL="0" indent="0">
              <a:buNone/>
            </a:pPr>
            <a:endParaRPr lang="en-US" dirty="0" smtClean="0"/>
          </a:p>
          <a:p>
            <a:pPr marL="0" indent="0">
              <a:buNone/>
            </a:pPr>
            <a:r>
              <a:rPr lang="en-US" dirty="0" smtClean="0"/>
              <a:t>10-m vector wind</a:t>
            </a:r>
          </a:p>
          <a:p>
            <a:r>
              <a:rPr lang="en-US" dirty="0" smtClean="0"/>
              <a:t>Background from 1 h High Resolution Rapid Refresh (HRRR) forecasts</a:t>
            </a:r>
          </a:p>
          <a:p>
            <a:r>
              <a:rPr lang="en-US" dirty="0" smtClean="0"/>
              <a:t>Adjust background by all available surface wind observations</a:t>
            </a:r>
          </a:p>
          <a:p>
            <a:endParaRPr lang="en-US" dirty="0" smtClean="0"/>
          </a:p>
          <a:p>
            <a:endParaRPr lang="en-US" dirty="0"/>
          </a:p>
        </p:txBody>
      </p:sp>
      <p:sp>
        <p:nvSpPr>
          <p:cNvPr id="6" name="Content Placeholder 5"/>
          <p:cNvSpPr>
            <a:spLocks noGrp="1"/>
          </p:cNvSpPr>
          <p:nvPr>
            <p:ph sz="half" idx="2"/>
          </p:nvPr>
        </p:nvSpPr>
        <p:spPr/>
        <p:txBody>
          <a:bodyPr/>
          <a:lstStyle/>
          <a:p>
            <a:pPr marL="0" indent="0">
              <a:buNone/>
            </a:pPr>
            <a:endParaRPr lang="en-US" dirty="0" smtClean="0"/>
          </a:p>
          <a:p>
            <a:pPr marL="0" indent="0">
              <a:buNone/>
            </a:pPr>
            <a:r>
              <a:rPr lang="en-US" dirty="0" smtClean="0"/>
              <a:t>Ozone concentration</a:t>
            </a:r>
          </a:p>
          <a:p>
            <a:r>
              <a:rPr lang="en-US" dirty="0" smtClean="0"/>
              <a:t>Background from statistical fits to subsets of fixed-site sensor data (rural, lakeshore, urban)</a:t>
            </a:r>
          </a:p>
          <a:p>
            <a:r>
              <a:rPr lang="en-US" dirty="0" smtClean="0"/>
              <a:t>Adjust background by all available ozone observations (fixed and mobile sensors)</a:t>
            </a:r>
            <a:endParaRPr lang="en-US" dirty="0"/>
          </a:p>
        </p:txBody>
      </p:sp>
      <p:sp>
        <p:nvSpPr>
          <p:cNvPr id="3" name="Rectangle 2"/>
          <p:cNvSpPr/>
          <p:nvPr/>
        </p:nvSpPr>
        <p:spPr>
          <a:xfrm>
            <a:off x="3861773" y="1459855"/>
            <a:ext cx="4401013" cy="461665"/>
          </a:xfrm>
          <a:prstGeom prst="rect">
            <a:avLst/>
          </a:prstGeom>
        </p:spPr>
        <p:txBody>
          <a:bodyPr wrap="none">
            <a:spAutoFit/>
          </a:bodyPr>
          <a:lstStyle/>
          <a:p>
            <a:r>
              <a:rPr lang="en-US" sz="2400" dirty="0" smtClean="0"/>
              <a:t>Tyndall </a:t>
            </a:r>
            <a:r>
              <a:rPr lang="en-US" sz="2400" dirty="0"/>
              <a:t>and Horel </a:t>
            </a:r>
            <a:r>
              <a:rPr lang="en-US" sz="2400" dirty="0" smtClean="0"/>
              <a:t>(2013, WAF</a:t>
            </a:r>
            <a:r>
              <a:rPr lang="en-US" sz="2400" dirty="0"/>
              <a:t>)</a:t>
            </a:r>
          </a:p>
        </p:txBody>
      </p:sp>
    </p:spTree>
    <p:extLst>
      <p:ext uri="{BB962C8B-B14F-4D97-AF65-F5344CB8AC3E}">
        <p14:creationId xmlns:p14="http://schemas.microsoft.com/office/powerpoint/2010/main" val="2129698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9162" y="-289448"/>
            <a:ext cx="8257309" cy="1325563"/>
          </a:xfrm>
        </p:spPr>
        <p:txBody>
          <a:bodyPr>
            <a:normAutofit/>
          </a:bodyPr>
          <a:lstStyle/>
          <a:p>
            <a:r>
              <a:rPr lang="en-US" sz="4000" dirty="0" smtClean="0"/>
              <a:t>18 June lake breeze case: 6 &amp; 9 MDT</a:t>
            </a:r>
            <a:endParaRPr lang="en-US" sz="4000" dirty="0"/>
          </a:p>
        </p:txBody>
      </p:sp>
      <p:sp>
        <p:nvSpPr>
          <p:cNvPr id="4" name="Slide Number Placeholder 3"/>
          <p:cNvSpPr>
            <a:spLocks noGrp="1"/>
          </p:cNvSpPr>
          <p:nvPr>
            <p:ph type="sldNum" sz="quarter" idx="12"/>
          </p:nvPr>
        </p:nvSpPr>
        <p:spPr/>
        <p:txBody>
          <a:bodyPr/>
          <a:lstStyle/>
          <a:p>
            <a:endParaRPr lang="en-US" dirty="0">
              <a:solidFill>
                <a:prstClr val="black">
                  <a:lumMod val="75000"/>
                  <a:lumOff val="25000"/>
                </a:prstClr>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112" y="662781"/>
            <a:ext cx="5433376" cy="585217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2200" y="662781"/>
            <a:ext cx="5433376" cy="5852172"/>
          </a:xfrm>
          <a:prstGeom prst="rect">
            <a:avLst/>
          </a:prstGeom>
        </p:spPr>
      </p:pic>
      <p:sp>
        <p:nvSpPr>
          <p:cNvPr id="7" name="TextBox 6"/>
          <p:cNvSpPr txBox="1"/>
          <p:nvPr/>
        </p:nvSpPr>
        <p:spPr>
          <a:xfrm>
            <a:off x="58596" y="3378468"/>
            <a:ext cx="671979" cy="289310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High</a:t>
            </a:r>
          </a:p>
          <a:p>
            <a:r>
              <a:rPr lang="en-US" sz="1400" dirty="0" smtClean="0"/>
              <a:t>ozone</a:t>
            </a:r>
          </a:p>
          <a:p>
            <a:endParaRPr lang="en-US" sz="1400" dirty="0"/>
          </a:p>
          <a:p>
            <a:endParaRPr lang="en-US" sz="1400" dirty="0" smtClean="0"/>
          </a:p>
          <a:p>
            <a:endParaRPr lang="en-US" sz="1400" dirty="0"/>
          </a:p>
          <a:p>
            <a:endParaRPr lang="en-US" sz="1400" dirty="0" smtClean="0"/>
          </a:p>
          <a:p>
            <a:r>
              <a:rPr lang="en-US" sz="1400" dirty="0" smtClean="0"/>
              <a:t>ppb</a:t>
            </a:r>
          </a:p>
          <a:p>
            <a:endParaRPr lang="en-US" sz="1400" dirty="0"/>
          </a:p>
          <a:p>
            <a:endParaRPr lang="en-US" sz="1400" dirty="0" smtClean="0"/>
          </a:p>
          <a:p>
            <a:endParaRPr lang="en-US" sz="1400" dirty="0" smtClean="0"/>
          </a:p>
          <a:p>
            <a:endParaRPr lang="en-US" sz="1400" dirty="0"/>
          </a:p>
          <a:p>
            <a:r>
              <a:rPr lang="en-US" sz="1400" dirty="0" smtClean="0"/>
              <a:t>Low</a:t>
            </a:r>
          </a:p>
          <a:p>
            <a:r>
              <a:rPr lang="en-US" sz="1400" dirty="0" smtClean="0"/>
              <a:t>ozone</a:t>
            </a:r>
            <a:endParaRPr lang="en-US" sz="1400" dirty="0"/>
          </a:p>
        </p:txBody>
      </p:sp>
      <p:sp>
        <p:nvSpPr>
          <p:cNvPr id="3" name="TextBox 2"/>
          <p:cNvSpPr txBox="1"/>
          <p:nvPr/>
        </p:nvSpPr>
        <p:spPr>
          <a:xfrm>
            <a:off x="1308091" y="6145621"/>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Tree>
    <p:extLst>
      <p:ext uri="{BB962C8B-B14F-4D97-AF65-F5344CB8AC3E}">
        <p14:creationId xmlns:p14="http://schemas.microsoft.com/office/powerpoint/2010/main" val="1360284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solidFill>
                <a:prstClr val="black">
                  <a:lumMod val="75000"/>
                  <a:lumOff val="25000"/>
                </a:prst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403" y="662781"/>
            <a:ext cx="5433376" cy="585217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9740" y="662781"/>
            <a:ext cx="5433376" cy="5852172"/>
          </a:xfrm>
          <a:prstGeom prst="rect">
            <a:avLst/>
          </a:prstGeom>
        </p:spPr>
      </p:pic>
      <p:sp>
        <p:nvSpPr>
          <p:cNvPr id="6" name="Title 1"/>
          <p:cNvSpPr txBox="1">
            <a:spLocks/>
          </p:cNvSpPr>
          <p:nvPr/>
        </p:nvSpPr>
        <p:spPr>
          <a:xfrm>
            <a:off x="2447635" y="-374073"/>
            <a:ext cx="91162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w Cen MT" panose="020B0602020104020603" pitchFamily="34" charset="0"/>
                <a:ea typeface="+mj-ea"/>
                <a:cs typeface="+mj-cs"/>
              </a:defRPr>
            </a:lvl1pPr>
          </a:lstStyle>
          <a:p>
            <a:r>
              <a:rPr lang="en-US" sz="4000" dirty="0" smtClean="0"/>
              <a:t>18 June lake breeze case: 12 &amp; 15 MDT</a:t>
            </a:r>
            <a:endParaRPr lang="en-US" sz="4000" dirty="0"/>
          </a:p>
        </p:txBody>
      </p:sp>
      <p:sp>
        <p:nvSpPr>
          <p:cNvPr id="7" name="TextBox 6"/>
          <p:cNvSpPr txBox="1"/>
          <p:nvPr/>
        </p:nvSpPr>
        <p:spPr>
          <a:xfrm>
            <a:off x="58596" y="3378468"/>
            <a:ext cx="671979" cy="289310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High</a:t>
            </a:r>
          </a:p>
          <a:p>
            <a:r>
              <a:rPr lang="en-US" sz="1400" dirty="0" smtClean="0"/>
              <a:t>ozone</a:t>
            </a:r>
          </a:p>
          <a:p>
            <a:endParaRPr lang="en-US" sz="1400" dirty="0"/>
          </a:p>
          <a:p>
            <a:endParaRPr lang="en-US" sz="1400" dirty="0" smtClean="0"/>
          </a:p>
          <a:p>
            <a:endParaRPr lang="en-US" sz="1400" dirty="0"/>
          </a:p>
          <a:p>
            <a:endParaRPr lang="en-US" sz="1400" dirty="0" smtClean="0"/>
          </a:p>
          <a:p>
            <a:r>
              <a:rPr lang="en-US" sz="1400" dirty="0" smtClean="0"/>
              <a:t>ppb</a:t>
            </a:r>
          </a:p>
          <a:p>
            <a:endParaRPr lang="en-US" sz="1400" dirty="0"/>
          </a:p>
          <a:p>
            <a:endParaRPr lang="en-US" sz="1400" dirty="0" smtClean="0"/>
          </a:p>
          <a:p>
            <a:endParaRPr lang="en-US" sz="1400" dirty="0" smtClean="0"/>
          </a:p>
          <a:p>
            <a:endParaRPr lang="en-US" sz="1400" dirty="0"/>
          </a:p>
          <a:p>
            <a:r>
              <a:rPr lang="en-US" sz="1400" dirty="0" smtClean="0"/>
              <a:t>Low</a:t>
            </a:r>
          </a:p>
          <a:p>
            <a:r>
              <a:rPr lang="en-US" sz="1400" dirty="0" smtClean="0"/>
              <a:t>ozone</a:t>
            </a:r>
            <a:endParaRPr lang="en-US" sz="1400" dirty="0"/>
          </a:p>
        </p:txBody>
      </p:sp>
      <p:sp>
        <p:nvSpPr>
          <p:cNvPr id="8" name="TextBox 7"/>
          <p:cNvSpPr txBox="1"/>
          <p:nvPr/>
        </p:nvSpPr>
        <p:spPr>
          <a:xfrm>
            <a:off x="1308091" y="6145621"/>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Tree>
    <p:extLst>
      <p:ext uri="{BB962C8B-B14F-4D97-AF65-F5344CB8AC3E}">
        <p14:creationId xmlns:p14="http://schemas.microsoft.com/office/powerpoint/2010/main" val="1928309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solidFill>
                <a:prstClr val="black">
                  <a:lumMod val="75000"/>
                  <a:lumOff val="25000"/>
                </a:prstClr>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709" y="662781"/>
            <a:ext cx="5516361" cy="585217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2200" y="662781"/>
            <a:ext cx="5433376" cy="5852172"/>
          </a:xfrm>
          <a:prstGeom prst="rect">
            <a:avLst/>
          </a:prstGeom>
        </p:spPr>
      </p:pic>
      <p:sp>
        <p:nvSpPr>
          <p:cNvPr id="6" name="Title 1"/>
          <p:cNvSpPr txBox="1">
            <a:spLocks/>
          </p:cNvSpPr>
          <p:nvPr/>
        </p:nvSpPr>
        <p:spPr>
          <a:xfrm>
            <a:off x="2493819" y="-374073"/>
            <a:ext cx="89500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w Cen MT" panose="020B0602020104020603" pitchFamily="34" charset="0"/>
                <a:ea typeface="+mj-ea"/>
                <a:cs typeface="+mj-cs"/>
              </a:defRPr>
            </a:lvl1pPr>
          </a:lstStyle>
          <a:p>
            <a:r>
              <a:rPr lang="en-US" sz="4000" dirty="0" smtClean="0"/>
              <a:t>18 June lake breeze case: 16 &amp; 17 MDT</a:t>
            </a:r>
            <a:endParaRPr lang="en-US" sz="4000" dirty="0"/>
          </a:p>
        </p:txBody>
      </p:sp>
      <p:sp>
        <p:nvSpPr>
          <p:cNvPr id="7" name="TextBox 6"/>
          <p:cNvSpPr txBox="1"/>
          <p:nvPr/>
        </p:nvSpPr>
        <p:spPr>
          <a:xfrm>
            <a:off x="58596" y="3378468"/>
            <a:ext cx="671979" cy="289310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High</a:t>
            </a:r>
          </a:p>
          <a:p>
            <a:r>
              <a:rPr lang="en-US" sz="1400" dirty="0" smtClean="0"/>
              <a:t>ozone</a:t>
            </a:r>
          </a:p>
          <a:p>
            <a:endParaRPr lang="en-US" sz="1400" dirty="0"/>
          </a:p>
          <a:p>
            <a:endParaRPr lang="en-US" sz="1400" dirty="0" smtClean="0"/>
          </a:p>
          <a:p>
            <a:endParaRPr lang="en-US" sz="1400" dirty="0"/>
          </a:p>
          <a:p>
            <a:endParaRPr lang="en-US" sz="1400" dirty="0" smtClean="0"/>
          </a:p>
          <a:p>
            <a:r>
              <a:rPr lang="en-US" sz="1400" dirty="0" smtClean="0"/>
              <a:t>ppb</a:t>
            </a:r>
          </a:p>
          <a:p>
            <a:endParaRPr lang="en-US" sz="1400" dirty="0"/>
          </a:p>
          <a:p>
            <a:endParaRPr lang="en-US" sz="1400" dirty="0" smtClean="0"/>
          </a:p>
          <a:p>
            <a:endParaRPr lang="en-US" sz="1400" dirty="0" smtClean="0"/>
          </a:p>
          <a:p>
            <a:endParaRPr lang="en-US" sz="1400" dirty="0"/>
          </a:p>
          <a:p>
            <a:r>
              <a:rPr lang="en-US" sz="1400" dirty="0" smtClean="0"/>
              <a:t>Low</a:t>
            </a:r>
          </a:p>
          <a:p>
            <a:r>
              <a:rPr lang="en-US" sz="1400" dirty="0" smtClean="0"/>
              <a:t>ozone</a:t>
            </a:r>
            <a:endParaRPr lang="en-US" sz="1400" dirty="0"/>
          </a:p>
        </p:txBody>
      </p:sp>
      <p:sp>
        <p:nvSpPr>
          <p:cNvPr id="8" name="TextBox 7"/>
          <p:cNvSpPr txBox="1"/>
          <p:nvPr/>
        </p:nvSpPr>
        <p:spPr>
          <a:xfrm>
            <a:off x="1308091" y="6145621"/>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Tree>
    <p:extLst>
      <p:ext uri="{BB962C8B-B14F-4D97-AF65-F5344CB8AC3E}">
        <p14:creationId xmlns:p14="http://schemas.microsoft.com/office/powerpoint/2010/main" val="63783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endParaRPr lang="en-US" dirty="0">
              <a:solidFill>
                <a:prstClr val="black">
                  <a:lumMod val="75000"/>
                  <a:lumOff val="2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695" y="662781"/>
            <a:ext cx="5433376" cy="585217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032" y="662781"/>
            <a:ext cx="5433376" cy="5852172"/>
          </a:xfrm>
          <a:prstGeom prst="rect">
            <a:avLst/>
          </a:prstGeom>
        </p:spPr>
      </p:pic>
      <p:sp>
        <p:nvSpPr>
          <p:cNvPr id="7" name="Title 1"/>
          <p:cNvSpPr txBox="1">
            <a:spLocks/>
          </p:cNvSpPr>
          <p:nvPr/>
        </p:nvSpPr>
        <p:spPr>
          <a:xfrm>
            <a:off x="2456873" y="-374073"/>
            <a:ext cx="90793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w Cen MT" panose="020B0602020104020603" pitchFamily="34" charset="0"/>
                <a:ea typeface="+mj-ea"/>
                <a:cs typeface="+mj-cs"/>
              </a:defRPr>
            </a:lvl1pPr>
          </a:lstStyle>
          <a:p>
            <a:r>
              <a:rPr lang="en-US" sz="4000" dirty="0" smtClean="0"/>
              <a:t>18 June lake breeze case: 18 &amp; 21 MDT</a:t>
            </a:r>
            <a:endParaRPr lang="en-US" sz="4000" dirty="0"/>
          </a:p>
        </p:txBody>
      </p:sp>
      <p:sp>
        <p:nvSpPr>
          <p:cNvPr id="8" name="TextBox 7"/>
          <p:cNvSpPr txBox="1"/>
          <p:nvPr/>
        </p:nvSpPr>
        <p:spPr>
          <a:xfrm>
            <a:off x="58596" y="3378468"/>
            <a:ext cx="671979" cy="289310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sz="1400" dirty="0" smtClean="0"/>
              <a:t>High</a:t>
            </a:r>
          </a:p>
          <a:p>
            <a:r>
              <a:rPr lang="en-US" sz="1400" dirty="0" smtClean="0"/>
              <a:t>ozone</a:t>
            </a:r>
          </a:p>
          <a:p>
            <a:endParaRPr lang="en-US" sz="1400" dirty="0"/>
          </a:p>
          <a:p>
            <a:endParaRPr lang="en-US" sz="1400" dirty="0" smtClean="0"/>
          </a:p>
          <a:p>
            <a:endParaRPr lang="en-US" sz="1400" dirty="0"/>
          </a:p>
          <a:p>
            <a:endParaRPr lang="en-US" sz="1400" dirty="0" smtClean="0"/>
          </a:p>
          <a:p>
            <a:r>
              <a:rPr lang="en-US" sz="1400" dirty="0" smtClean="0"/>
              <a:t>ppb</a:t>
            </a:r>
          </a:p>
          <a:p>
            <a:endParaRPr lang="en-US" sz="1400" dirty="0"/>
          </a:p>
          <a:p>
            <a:endParaRPr lang="en-US" sz="1400" dirty="0" smtClean="0"/>
          </a:p>
          <a:p>
            <a:endParaRPr lang="en-US" sz="1400" dirty="0" smtClean="0"/>
          </a:p>
          <a:p>
            <a:endParaRPr lang="en-US" sz="1400" dirty="0"/>
          </a:p>
          <a:p>
            <a:r>
              <a:rPr lang="en-US" sz="1400" dirty="0" smtClean="0"/>
              <a:t>Low</a:t>
            </a:r>
          </a:p>
          <a:p>
            <a:r>
              <a:rPr lang="en-US" sz="1400" dirty="0" smtClean="0"/>
              <a:t>ozone</a:t>
            </a:r>
            <a:endParaRPr lang="en-US" sz="1400" dirty="0"/>
          </a:p>
        </p:txBody>
      </p:sp>
      <p:sp>
        <p:nvSpPr>
          <p:cNvPr id="9" name="TextBox 8"/>
          <p:cNvSpPr txBox="1"/>
          <p:nvPr/>
        </p:nvSpPr>
        <p:spPr>
          <a:xfrm>
            <a:off x="1308091" y="6145621"/>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Tree>
    <p:extLst>
      <p:ext uri="{BB962C8B-B14F-4D97-AF65-F5344CB8AC3E}">
        <p14:creationId xmlns:p14="http://schemas.microsoft.com/office/powerpoint/2010/main" val="3945660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BEBA8EAE-BF5A-486C-A8C5-ECC9F3942E4B}">
                <a14:imgProps xmlns:a14="http://schemas.microsoft.com/office/drawing/2010/main">
                  <a14:imgLayer r:embed="rId5">
                    <a14:imgEffect>
                      <a14:sharpenSoften amount="20000"/>
                    </a14:imgEffect>
                    <a14:imgEffect>
                      <a14:brightnessContrast contrast="25000"/>
                    </a14:imgEffect>
                  </a14:imgLayer>
                </a14:imgProps>
              </a:ext>
              <a:ext uri="{28A0092B-C50C-407E-A947-70E740481C1C}">
                <a14:useLocalDpi xmlns:a14="http://schemas.microsoft.com/office/drawing/2010/main"/>
              </a:ext>
            </a:extLst>
          </a:blip>
          <a:srcRect/>
          <a:stretch>
            <a:fillRect l="-13000" t="-13000" r="-13000" b="-13000"/>
          </a:stretch>
        </a:blipFill>
        <a:effectLst/>
      </p:bgPr>
    </p:bg>
    <p:spTree>
      <p:nvGrpSpPr>
        <p:cNvPr id="1" name=""/>
        <p:cNvGrpSpPr/>
        <p:nvPr/>
      </p:nvGrpSpPr>
      <p:grpSpPr>
        <a:xfrm>
          <a:off x="0" y="0"/>
          <a:ext cx="0" cy="0"/>
          <a:chOff x="0" y="0"/>
          <a:chExt cx="0" cy="0"/>
        </a:xfrm>
      </p:grpSpPr>
      <p:sp>
        <p:nvSpPr>
          <p:cNvPr id="20" name="Content Placeholder 19"/>
          <p:cNvSpPr txBox="1">
            <a:spLocks noGrp="1"/>
          </p:cNvSpPr>
          <p:nvPr>
            <p:ph sz="half" idx="1"/>
          </p:nvPr>
        </p:nvSpPr>
        <p:spPr>
          <a:xfrm>
            <a:off x="838199" y="1114425"/>
            <a:ext cx="10625051" cy="2287806"/>
          </a:xfrm>
          <a:prstGeom prst="rect">
            <a:avLst/>
          </a:prstGeom>
          <a:noFill/>
        </p:spPr>
        <p:txBody>
          <a:bodyPr wrap="square" rtlCol="0">
            <a:spAutoFit/>
          </a:bodyPr>
          <a:lstStyle/>
          <a:p>
            <a:pPr marL="285750" indent="-285750"/>
            <a:r>
              <a:rPr lang="en-US" dirty="0">
                <a:solidFill>
                  <a:schemeClr val="bg1"/>
                </a:solidFill>
              </a:rPr>
              <a:t>Two-week composites illustrating aggregate effects of </a:t>
            </a:r>
            <a:r>
              <a:rPr lang="en-US" smtClean="0">
                <a:solidFill>
                  <a:schemeClr val="bg1"/>
                </a:solidFill>
              </a:rPr>
              <a:t>thermally- driven flows</a:t>
            </a:r>
            <a:endParaRPr lang="en-US" dirty="0">
              <a:solidFill>
                <a:schemeClr val="bg1"/>
              </a:solidFill>
            </a:endParaRPr>
          </a:p>
          <a:p>
            <a:pPr marL="285750" indent="-285750"/>
            <a:r>
              <a:rPr lang="en-US" dirty="0" smtClean="0">
                <a:solidFill>
                  <a:schemeClr val="bg1"/>
                </a:solidFill>
              </a:rPr>
              <a:t>Averages within 3-h blocks of hourly analyses at 1 km resolution of 10-m vector wind and ozone concentration</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8F14A4C4-95A4-411C-97CF-B793BC892A64}" type="slidenum">
              <a:rPr lang="en-US" smtClean="0">
                <a:solidFill>
                  <a:prstClr val="black">
                    <a:lumMod val="75000"/>
                    <a:lumOff val="25000"/>
                  </a:prstClr>
                </a:solidFill>
              </a:rPr>
              <a:pPr/>
              <a:t>17</a:t>
            </a:fld>
            <a:endParaRPr lang="en-US" dirty="0">
              <a:solidFill>
                <a:prstClr val="black">
                  <a:lumMod val="75000"/>
                  <a:lumOff val="25000"/>
                </a:prstClr>
              </a:solidFill>
            </a:endParaRPr>
          </a:p>
        </p:txBody>
      </p:sp>
      <p:sp>
        <p:nvSpPr>
          <p:cNvPr id="13" name="Title 12"/>
          <p:cNvSpPr>
            <a:spLocks noGrp="1"/>
          </p:cNvSpPr>
          <p:nvPr>
            <p:ph type="title"/>
          </p:nvPr>
        </p:nvSpPr>
        <p:spPr>
          <a:xfrm>
            <a:off x="838200" y="227806"/>
            <a:ext cx="10515600" cy="638175"/>
          </a:xfrm>
        </p:spPr>
        <p:txBody>
          <a:bodyPr>
            <a:normAutofit fontScale="90000"/>
          </a:bodyPr>
          <a:lstStyle/>
          <a:p>
            <a:pPr algn="ctr"/>
            <a:r>
              <a:rPr lang="en-US" dirty="0" smtClean="0">
                <a:solidFill>
                  <a:schemeClr val="bg1"/>
                </a:solidFill>
              </a:rPr>
              <a:t>Composites: 16-30 June 2015</a:t>
            </a:r>
            <a:endParaRPr lang="en-US" dirty="0">
              <a:solidFill>
                <a:schemeClr val="bg1"/>
              </a:solidFill>
            </a:endParaRPr>
          </a:p>
        </p:txBody>
      </p:sp>
    </p:spTree>
    <p:extLst>
      <p:ext uri="{BB962C8B-B14F-4D97-AF65-F5344CB8AC3E}">
        <p14:creationId xmlns:p14="http://schemas.microsoft.com/office/powerpoint/2010/main" val="843669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9607" y="0"/>
            <a:ext cx="5375667" cy="1325563"/>
          </a:xfrm>
        </p:spPr>
        <p:txBody>
          <a:bodyPr/>
          <a:lstStyle/>
          <a:p>
            <a:r>
              <a:rPr lang="en-US" dirty="0" smtClean="0"/>
              <a:t>Midnight – 2 AM MDT</a:t>
            </a:r>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168" y="420611"/>
            <a:ext cx="5433376" cy="6437389"/>
          </a:xfrm>
          <a:prstGeom prst="rect">
            <a:avLst/>
          </a:prstGeom>
        </p:spPr>
      </p:pic>
      <p:sp>
        <p:nvSpPr>
          <p:cNvPr id="5" name="TextBox 4"/>
          <p:cNvSpPr txBox="1"/>
          <p:nvPr/>
        </p:nvSpPr>
        <p:spPr>
          <a:xfrm>
            <a:off x="642168" y="5904081"/>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
        <p:nvSpPr>
          <p:cNvPr id="3" name="TextBox 2"/>
          <p:cNvSpPr txBox="1"/>
          <p:nvPr/>
        </p:nvSpPr>
        <p:spPr>
          <a:xfrm>
            <a:off x="6209607" y="1604513"/>
            <a:ext cx="5470357"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Low ozone concentrations in urban corridor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Moderate ozone levels over Oquirrh and Wasatch Mountains</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Nocturnal drainage flows</a:t>
            </a:r>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Easterly winds across central Lake</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8165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168" y="420611"/>
            <a:ext cx="5433376" cy="6437389"/>
          </a:xfrm>
          <a:prstGeom prst="rect">
            <a:avLst/>
          </a:prstGeom>
        </p:spPr>
      </p:pic>
      <p:sp>
        <p:nvSpPr>
          <p:cNvPr id="5" name="Title 1"/>
          <p:cNvSpPr txBox="1">
            <a:spLocks/>
          </p:cNvSpPr>
          <p:nvPr/>
        </p:nvSpPr>
        <p:spPr>
          <a:xfrm>
            <a:off x="6209607" y="0"/>
            <a:ext cx="5375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w Cen MT" panose="020B0602020104020603" pitchFamily="34" charset="0"/>
                <a:ea typeface="+mj-ea"/>
                <a:cs typeface="+mj-cs"/>
              </a:defRPr>
            </a:lvl1pPr>
          </a:lstStyle>
          <a:p>
            <a:r>
              <a:rPr lang="en-US" dirty="0" smtClean="0"/>
              <a:t>3 – </a:t>
            </a:r>
            <a:r>
              <a:rPr lang="en-US" dirty="0"/>
              <a:t>5</a:t>
            </a:r>
            <a:r>
              <a:rPr lang="en-US" dirty="0" smtClean="0"/>
              <a:t> AM MDT</a:t>
            </a:r>
            <a:endParaRPr lang="en-US" dirty="0"/>
          </a:p>
        </p:txBody>
      </p:sp>
      <p:sp>
        <p:nvSpPr>
          <p:cNvPr id="6" name="TextBox 5"/>
          <p:cNvSpPr txBox="1"/>
          <p:nvPr/>
        </p:nvSpPr>
        <p:spPr>
          <a:xfrm>
            <a:off x="642168" y="5886828"/>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
        <p:nvSpPr>
          <p:cNvPr id="7" name="TextBox 6"/>
          <p:cNvSpPr txBox="1"/>
          <p:nvPr/>
        </p:nvSpPr>
        <p:spPr>
          <a:xfrm>
            <a:off x="6209607" y="1604513"/>
            <a:ext cx="5470357"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Lowest ozone levels resulting from nocturnal titration in urban corridor &amp; wetlands southeast of the Lake</a:t>
            </a:r>
          </a:p>
          <a:p>
            <a:endParaRPr lang="en-US" sz="2800" dirty="0"/>
          </a:p>
          <a:p>
            <a:pPr marL="457200" indent="-457200">
              <a:buFont typeface="Arial" panose="020B0604020202020204" pitchFamily="34" charset="0"/>
              <a:buChar char="•"/>
            </a:pPr>
            <a:r>
              <a:rPr lang="en-US" sz="2800" dirty="0"/>
              <a:t>Easterly winds across central Lake continue</a:t>
            </a:r>
          </a:p>
          <a:p>
            <a:endParaRPr lang="en-US" sz="2800" dirty="0"/>
          </a:p>
          <a:p>
            <a:endParaRPr lang="en-US" sz="2800" dirty="0" smtClean="0"/>
          </a:p>
          <a:p>
            <a:endParaRPr lang="en-US" sz="2800" dirty="0"/>
          </a:p>
          <a:p>
            <a:endParaRPr lang="en-US" sz="2800" dirty="0"/>
          </a:p>
        </p:txBody>
      </p:sp>
    </p:spTree>
    <p:extLst>
      <p:ext uri="{BB962C8B-B14F-4D97-AF65-F5344CB8AC3E}">
        <p14:creationId xmlns:p14="http://schemas.microsoft.com/office/powerpoint/2010/main" val="3978082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1832" y="-947092"/>
            <a:ext cx="7839987" cy="3351530"/>
          </a:xfrm>
        </p:spPr>
        <p:txBody>
          <a:bodyPr>
            <a:normAutofit/>
          </a:bodyPr>
          <a:lstStyle/>
          <a:p>
            <a:pPr algn="ctr"/>
            <a:r>
              <a:rPr lang="en-US" sz="3600" b="1" dirty="0" smtClean="0"/>
              <a:t>Why is summer ozone a concern in Utah?</a:t>
            </a:r>
            <a:endParaRPr lang="en-US" sz="3600" b="1" dirty="0"/>
          </a:p>
        </p:txBody>
      </p:sp>
      <p:sp>
        <p:nvSpPr>
          <p:cNvPr id="3" name="Content Placeholder 2"/>
          <p:cNvSpPr>
            <a:spLocks noGrp="1"/>
          </p:cNvSpPr>
          <p:nvPr>
            <p:ph sz="half" idx="1"/>
          </p:nvPr>
        </p:nvSpPr>
        <p:spPr>
          <a:xfrm>
            <a:off x="241832" y="3977191"/>
            <a:ext cx="6378453" cy="2251220"/>
          </a:xfrm>
        </p:spPr>
        <p:txBody>
          <a:bodyPr vert="horz" lIns="91440" tIns="45720" rIns="91440" bIns="45720" rtlCol="0" anchor="t">
            <a:noAutofit/>
          </a:bodyPr>
          <a:lstStyle/>
          <a:p>
            <a:r>
              <a:rPr lang="en-US" sz="3200" dirty="0" smtClean="0">
                <a:effectLst>
                  <a:glow rad="63500">
                    <a:schemeClr val="bg1">
                      <a:alpha val="40000"/>
                    </a:schemeClr>
                  </a:glow>
                </a:effectLst>
                <a:latin typeface="Calibri" charset="0"/>
              </a:rPr>
              <a:t>Health effects</a:t>
            </a:r>
          </a:p>
          <a:p>
            <a:r>
              <a:rPr lang="en-US" sz="3200" dirty="0" smtClean="0">
                <a:effectLst>
                  <a:glow rad="63500">
                    <a:schemeClr val="bg1">
                      <a:alpha val="40000"/>
                    </a:schemeClr>
                  </a:glow>
                </a:effectLst>
                <a:latin typeface="Calibri" charset="0"/>
              </a:rPr>
              <a:t>Background </a:t>
            </a:r>
            <a:r>
              <a:rPr lang="en-US" sz="3200" dirty="0">
                <a:effectLst>
                  <a:glow rad="63500">
                    <a:schemeClr val="bg1">
                      <a:alpha val="40000"/>
                    </a:schemeClr>
                  </a:glow>
                </a:effectLst>
                <a:latin typeface="Calibri" charset="0"/>
              </a:rPr>
              <a:t>ozone levels in W</a:t>
            </a:r>
            <a:r>
              <a:rPr lang="en-US" sz="3200" dirty="0" smtClean="0">
                <a:effectLst>
                  <a:glow rad="63500">
                    <a:schemeClr val="bg1">
                      <a:alpha val="40000"/>
                    </a:schemeClr>
                  </a:glow>
                </a:effectLst>
                <a:latin typeface="Calibri" charset="0"/>
              </a:rPr>
              <a:t>est </a:t>
            </a:r>
            <a:r>
              <a:rPr lang="en-US" sz="3200" dirty="0">
                <a:effectLst>
                  <a:glow rad="63500">
                    <a:schemeClr val="bg1">
                      <a:alpha val="40000"/>
                    </a:schemeClr>
                  </a:glow>
                </a:effectLst>
                <a:latin typeface="Calibri" charset="0"/>
              </a:rPr>
              <a:t>are </a:t>
            </a:r>
            <a:r>
              <a:rPr lang="en-US" sz="3200" dirty="0" smtClean="0">
                <a:effectLst>
                  <a:glow rad="63500">
                    <a:schemeClr val="bg1">
                      <a:alpha val="40000"/>
                    </a:schemeClr>
                  </a:glow>
                </a:effectLst>
                <a:latin typeface="Calibri" charset="0"/>
              </a:rPr>
              <a:t>high and will likely increase </a:t>
            </a:r>
            <a:endParaRPr lang="en-US" sz="3200" dirty="0">
              <a:effectLst>
                <a:glow rad="63500">
                  <a:schemeClr val="bg1">
                    <a:alpha val="40000"/>
                  </a:schemeClr>
                </a:glow>
              </a:effectLst>
              <a:latin typeface="Calibri" charset="0"/>
            </a:endParaRPr>
          </a:p>
          <a:p>
            <a:r>
              <a:rPr lang="en-US" sz="3200" dirty="0" smtClean="0">
                <a:effectLst>
                  <a:glow rad="63500">
                    <a:schemeClr val="bg1">
                      <a:alpha val="40000"/>
                    </a:schemeClr>
                  </a:glow>
                </a:effectLst>
                <a:latin typeface="Calibri" charset="0"/>
              </a:rPr>
              <a:t>State </a:t>
            </a:r>
            <a:r>
              <a:rPr lang="en-US" sz="3200" dirty="0">
                <a:effectLst>
                  <a:glow rad="63500">
                    <a:schemeClr val="bg1">
                      <a:alpha val="40000"/>
                    </a:schemeClr>
                  </a:glow>
                </a:effectLst>
                <a:latin typeface="Calibri" charset="0"/>
              </a:rPr>
              <a:t>will be in </a:t>
            </a:r>
            <a:r>
              <a:rPr lang="en-US" sz="3200" dirty="0" smtClean="0">
                <a:effectLst>
                  <a:glow rad="63500">
                    <a:schemeClr val="bg1">
                      <a:alpha val="40000"/>
                    </a:schemeClr>
                  </a:glow>
                </a:effectLst>
                <a:latin typeface="Calibri" charset="0"/>
              </a:rPr>
              <a:t>non-attainment</a:t>
            </a:r>
          </a:p>
          <a:p>
            <a:pPr marL="457200" lvl="1" indent="0">
              <a:buNone/>
            </a:pPr>
            <a:endParaRPr lang="en-US" sz="2800" dirty="0">
              <a:effectLst>
                <a:glow rad="63500">
                  <a:schemeClr val="bg1">
                    <a:alpha val="40000"/>
                  </a:schemeClr>
                </a:glow>
              </a:effectLst>
              <a:latin typeface="Calibri" charset="0"/>
            </a:endParaRPr>
          </a:p>
        </p:txBody>
      </p:sp>
      <p:sp>
        <p:nvSpPr>
          <p:cNvPr id="8" name="Slide Number Placeholder 7"/>
          <p:cNvSpPr>
            <a:spLocks noGrp="1"/>
          </p:cNvSpPr>
          <p:nvPr>
            <p:ph type="sldNum" sz="quarter" idx="12"/>
          </p:nvPr>
        </p:nvSpPr>
        <p:spPr/>
        <p:txBody>
          <a:bodyPr/>
          <a:lstStyle/>
          <a:p>
            <a:fld id="{C80B413E-8DA9-4CFB-BBA4-6517EDDCF893}" type="slidenum">
              <a:rPr lang="en-US" smtClean="0">
                <a:solidFill>
                  <a:prstClr val="black"/>
                </a:solidFill>
              </a:rPr>
              <a:pPr/>
              <a:t>2</a:t>
            </a:fld>
            <a:endParaRPr lang="en-US">
              <a:solidFill>
                <a:prstClr val="black"/>
              </a:solidFill>
            </a:endParaRPr>
          </a:p>
        </p:txBody>
      </p:sp>
      <p:pic>
        <p:nvPicPr>
          <p:cNvPr id="4" name="Picture 3"/>
          <p:cNvPicPr>
            <a:picLocks noChangeAspect="1"/>
          </p:cNvPicPr>
          <p:nvPr/>
        </p:nvPicPr>
        <p:blipFill>
          <a:blip r:embed="rId5"/>
          <a:stretch>
            <a:fillRect/>
          </a:stretch>
        </p:blipFill>
        <p:spPr>
          <a:xfrm>
            <a:off x="6741354" y="1096382"/>
            <a:ext cx="5450646" cy="5761618"/>
          </a:xfrm>
          <a:prstGeom prst="rect">
            <a:avLst/>
          </a:prstGeom>
        </p:spPr>
      </p:pic>
      <p:sp>
        <p:nvSpPr>
          <p:cNvPr id="7" name="TextBox 6"/>
          <p:cNvSpPr txBox="1"/>
          <p:nvPr/>
        </p:nvSpPr>
        <p:spPr>
          <a:xfrm rot="4134115">
            <a:off x="10506651" y="4788745"/>
            <a:ext cx="2047099" cy="369332"/>
          </a:xfrm>
          <a:prstGeom prst="rect">
            <a:avLst/>
          </a:prstGeom>
          <a:noFill/>
        </p:spPr>
        <p:txBody>
          <a:bodyPr wrap="none" rtlCol="0">
            <a:spAutoFit/>
          </a:bodyPr>
          <a:lstStyle/>
          <a:p>
            <a:r>
              <a:rPr lang="en-US" dirty="0" smtClean="0">
                <a:solidFill>
                  <a:prstClr val="white"/>
                </a:solidFill>
              </a:rPr>
              <a:t>Wasatch Mountains</a:t>
            </a:r>
            <a:endParaRPr lang="en-US" dirty="0">
              <a:solidFill>
                <a:prstClr val="white"/>
              </a:solidFill>
            </a:endParaRPr>
          </a:p>
        </p:txBody>
      </p:sp>
      <p:sp>
        <p:nvSpPr>
          <p:cNvPr id="9" name="TextBox 8"/>
          <p:cNvSpPr txBox="1"/>
          <p:nvPr/>
        </p:nvSpPr>
        <p:spPr>
          <a:xfrm rot="3447064">
            <a:off x="7946391" y="3690392"/>
            <a:ext cx="2351541" cy="523220"/>
          </a:xfrm>
          <a:prstGeom prst="rect">
            <a:avLst/>
          </a:prstGeom>
          <a:noFill/>
        </p:spPr>
        <p:txBody>
          <a:bodyPr wrap="none" rtlCol="0">
            <a:spAutoFit/>
          </a:bodyPr>
          <a:lstStyle/>
          <a:p>
            <a:r>
              <a:rPr lang="en-US" sz="2800" dirty="0" smtClean="0">
                <a:solidFill>
                  <a:prstClr val="white"/>
                </a:solidFill>
              </a:rPr>
              <a:t>Great Salt Lake</a:t>
            </a:r>
            <a:endParaRPr lang="en-US" sz="2800" dirty="0">
              <a:solidFill>
                <a:prstClr val="white"/>
              </a:solidFill>
            </a:endParaRPr>
          </a:p>
        </p:txBody>
      </p:sp>
      <p:sp>
        <p:nvSpPr>
          <p:cNvPr id="11" name="TextBox 10"/>
          <p:cNvSpPr txBox="1"/>
          <p:nvPr/>
        </p:nvSpPr>
        <p:spPr>
          <a:xfrm rot="4145114">
            <a:off x="9604251" y="4353437"/>
            <a:ext cx="2290627" cy="523220"/>
          </a:xfrm>
          <a:prstGeom prst="rect">
            <a:avLst/>
          </a:prstGeom>
          <a:noFill/>
        </p:spPr>
        <p:txBody>
          <a:bodyPr wrap="none" rtlCol="0">
            <a:spAutoFit/>
          </a:bodyPr>
          <a:lstStyle/>
          <a:p>
            <a:r>
              <a:rPr lang="en-US" sz="2800" dirty="0" smtClean="0">
                <a:solidFill>
                  <a:prstClr val="white"/>
                </a:solidFill>
              </a:rPr>
              <a:t>Wasatch Front</a:t>
            </a:r>
            <a:endParaRPr lang="en-US" sz="2800" dirty="0">
              <a:solidFill>
                <a:prstClr val="white"/>
              </a:solidFill>
            </a:endParaRPr>
          </a:p>
        </p:txBody>
      </p:sp>
      <p:sp>
        <p:nvSpPr>
          <p:cNvPr id="12" name="TextBox 11"/>
          <p:cNvSpPr txBox="1"/>
          <p:nvPr/>
        </p:nvSpPr>
        <p:spPr>
          <a:xfrm>
            <a:off x="10185871" y="5529268"/>
            <a:ext cx="1057277" cy="646331"/>
          </a:xfrm>
          <a:prstGeom prst="rect">
            <a:avLst/>
          </a:prstGeom>
          <a:noFill/>
        </p:spPr>
        <p:txBody>
          <a:bodyPr wrap="none" rtlCol="0">
            <a:spAutoFit/>
          </a:bodyPr>
          <a:lstStyle/>
          <a:p>
            <a:r>
              <a:rPr lang="en-US" dirty="0" smtClean="0">
                <a:solidFill>
                  <a:prstClr val="white"/>
                </a:solidFill>
              </a:rPr>
              <a:t> Salt Lake</a:t>
            </a:r>
          </a:p>
          <a:p>
            <a:r>
              <a:rPr lang="en-US" dirty="0" smtClean="0">
                <a:solidFill>
                  <a:prstClr val="white"/>
                </a:solidFill>
              </a:rPr>
              <a:t> Valley</a:t>
            </a:r>
            <a:endParaRPr lang="en-US" dirty="0">
              <a:solidFill>
                <a:prstClr val="white"/>
              </a:solidFill>
            </a:endParaRPr>
          </a:p>
        </p:txBody>
      </p:sp>
      <p:pic>
        <p:nvPicPr>
          <p:cNvPr id="13" name="Picture 12"/>
          <p:cNvPicPr>
            <a:picLocks noChangeAspect="1"/>
          </p:cNvPicPr>
          <p:nvPr/>
        </p:nvPicPr>
        <p:blipFill rotWithShape="1">
          <a:blip r:embed="rId6"/>
          <a:srcRect l="41895" t="31718" r="36704" b="23322"/>
          <a:stretch/>
        </p:blipFill>
        <p:spPr>
          <a:xfrm>
            <a:off x="10531191" y="1116182"/>
            <a:ext cx="1660809" cy="1815630"/>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7817" t="23074" r="17817"/>
          <a:stretch/>
        </p:blipFill>
        <p:spPr>
          <a:xfrm>
            <a:off x="993408" y="1096382"/>
            <a:ext cx="4765964" cy="2867520"/>
          </a:xfrm>
          <a:prstGeom prst="rect">
            <a:avLst/>
          </a:prstGeom>
        </p:spPr>
      </p:pic>
    </p:spTree>
    <p:extLst>
      <p:ext uri="{BB962C8B-B14F-4D97-AF65-F5344CB8AC3E}">
        <p14:creationId xmlns:p14="http://schemas.microsoft.com/office/powerpoint/2010/main" val="2819722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902" y="420611"/>
            <a:ext cx="5433376" cy="6437389"/>
          </a:xfrm>
          <a:prstGeom prst="rect">
            <a:avLst/>
          </a:prstGeom>
        </p:spPr>
      </p:pic>
      <p:sp>
        <p:nvSpPr>
          <p:cNvPr id="5" name="Title 1"/>
          <p:cNvSpPr txBox="1">
            <a:spLocks/>
          </p:cNvSpPr>
          <p:nvPr/>
        </p:nvSpPr>
        <p:spPr>
          <a:xfrm>
            <a:off x="6209607" y="0"/>
            <a:ext cx="5375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w Cen MT" panose="020B0602020104020603" pitchFamily="34" charset="0"/>
                <a:ea typeface="+mj-ea"/>
                <a:cs typeface="+mj-cs"/>
              </a:defRPr>
            </a:lvl1pPr>
          </a:lstStyle>
          <a:p>
            <a:r>
              <a:rPr lang="en-US" dirty="0" smtClean="0"/>
              <a:t>6 – 8 AM MDT</a:t>
            </a:r>
            <a:endParaRPr lang="en-US" dirty="0"/>
          </a:p>
        </p:txBody>
      </p:sp>
      <p:sp>
        <p:nvSpPr>
          <p:cNvPr id="6" name="TextBox 5"/>
          <p:cNvSpPr txBox="1"/>
          <p:nvPr/>
        </p:nvSpPr>
        <p:spPr>
          <a:xfrm>
            <a:off x="642168" y="5886828"/>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Tree>
    <p:extLst>
      <p:ext uri="{BB962C8B-B14F-4D97-AF65-F5344CB8AC3E}">
        <p14:creationId xmlns:p14="http://schemas.microsoft.com/office/powerpoint/2010/main" val="7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723" y="420611"/>
            <a:ext cx="5433376" cy="6437389"/>
          </a:xfrm>
          <a:prstGeom prst="rect">
            <a:avLst/>
          </a:prstGeom>
        </p:spPr>
      </p:pic>
      <p:sp>
        <p:nvSpPr>
          <p:cNvPr id="5" name="Title 1"/>
          <p:cNvSpPr txBox="1">
            <a:spLocks/>
          </p:cNvSpPr>
          <p:nvPr/>
        </p:nvSpPr>
        <p:spPr>
          <a:xfrm>
            <a:off x="6209607" y="0"/>
            <a:ext cx="5375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w Cen MT" panose="020B0602020104020603" pitchFamily="34" charset="0"/>
                <a:ea typeface="+mj-ea"/>
                <a:cs typeface="+mj-cs"/>
              </a:defRPr>
            </a:lvl1pPr>
          </a:lstStyle>
          <a:p>
            <a:r>
              <a:rPr lang="en-US" dirty="0" smtClean="0"/>
              <a:t>9 </a:t>
            </a:r>
            <a:r>
              <a:rPr lang="en-US" dirty="0"/>
              <a:t>– </a:t>
            </a:r>
            <a:r>
              <a:rPr lang="en-US" dirty="0" smtClean="0"/>
              <a:t>11 AM MDT</a:t>
            </a:r>
            <a:endParaRPr lang="en-US" dirty="0"/>
          </a:p>
        </p:txBody>
      </p:sp>
      <p:sp>
        <p:nvSpPr>
          <p:cNvPr id="6" name="TextBox 5"/>
          <p:cNvSpPr txBox="1"/>
          <p:nvPr/>
        </p:nvSpPr>
        <p:spPr>
          <a:xfrm>
            <a:off x="642168" y="5886828"/>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
        <p:nvSpPr>
          <p:cNvPr id="7" name="TextBox 6"/>
          <p:cNvSpPr txBox="1"/>
          <p:nvPr/>
        </p:nvSpPr>
        <p:spPr>
          <a:xfrm>
            <a:off x="6209607" y="1604513"/>
            <a:ext cx="5470357"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Increasing ozone levels east/southeast of the Lake with highest concentrations in wetlands</a:t>
            </a:r>
          </a:p>
          <a:p>
            <a:endParaRPr lang="en-US" sz="2800" dirty="0"/>
          </a:p>
          <a:p>
            <a:pPr marL="457200" indent="-457200">
              <a:buFont typeface="Arial" panose="020B0604020202020204" pitchFamily="34" charset="0"/>
              <a:buChar char="•"/>
            </a:pPr>
            <a:r>
              <a:rPr lang="en-US" sz="2800" dirty="0" smtClean="0"/>
              <a:t>Lake breezes developing to east and south of Lake</a:t>
            </a:r>
          </a:p>
          <a:p>
            <a:pPr marL="457200" indent="-457200">
              <a:buFont typeface="Arial" panose="020B0604020202020204" pitchFamily="34" charset="0"/>
              <a:buChar char="•"/>
            </a:pPr>
            <a:endParaRPr lang="en-US" sz="2800" dirty="0"/>
          </a:p>
          <a:p>
            <a:endParaRPr lang="en-US" sz="2800" dirty="0" smtClean="0"/>
          </a:p>
          <a:p>
            <a:endParaRPr lang="en-US" sz="2800" dirty="0"/>
          </a:p>
          <a:p>
            <a:endParaRPr lang="en-US" sz="2800" dirty="0"/>
          </a:p>
        </p:txBody>
      </p:sp>
    </p:spTree>
    <p:extLst>
      <p:ext uri="{BB962C8B-B14F-4D97-AF65-F5344CB8AC3E}">
        <p14:creationId xmlns:p14="http://schemas.microsoft.com/office/powerpoint/2010/main" val="4123060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435" y="399301"/>
            <a:ext cx="5433376" cy="6437389"/>
          </a:xfrm>
          <a:prstGeom prst="rect">
            <a:avLst/>
          </a:prstGeom>
        </p:spPr>
      </p:pic>
      <p:sp>
        <p:nvSpPr>
          <p:cNvPr id="6" name="Title 1"/>
          <p:cNvSpPr txBox="1">
            <a:spLocks/>
          </p:cNvSpPr>
          <p:nvPr/>
        </p:nvSpPr>
        <p:spPr>
          <a:xfrm>
            <a:off x="6209607" y="0"/>
            <a:ext cx="5375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w Cen MT" panose="020B0602020104020603" pitchFamily="34" charset="0"/>
                <a:ea typeface="+mj-ea"/>
                <a:cs typeface="+mj-cs"/>
              </a:defRPr>
            </a:lvl1pPr>
          </a:lstStyle>
          <a:p>
            <a:r>
              <a:rPr lang="en-US" dirty="0"/>
              <a:t>N</a:t>
            </a:r>
            <a:r>
              <a:rPr lang="en-US" dirty="0" smtClean="0"/>
              <a:t>oon </a:t>
            </a:r>
            <a:r>
              <a:rPr lang="en-US" dirty="0"/>
              <a:t>– 2</a:t>
            </a:r>
            <a:r>
              <a:rPr lang="en-US" dirty="0" smtClean="0"/>
              <a:t> </a:t>
            </a:r>
            <a:r>
              <a:rPr lang="en-US" dirty="0"/>
              <a:t>P</a:t>
            </a:r>
            <a:r>
              <a:rPr lang="en-US" dirty="0" smtClean="0"/>
              <a:t>M MDT</a:t>
            </a:r>
            <a:endParaRPr lang="en-US" dirty="0"/>
          </a:p>
        </p:txBody>
      </p:sp>
      <p:sp>
        <p:nvSpPr>
          <p:cNvPr id="7" name="TextBox 6"/>
          <p:cNvSpPr txBox="1"/>
          <p:nvPr/>
        </p:nvSpPr>
        <p:spPr>
          <a:xfrm>
            <a:off x="642168" y="5886828"/>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
        <p:nvSpPr>
          <p:cNvPr id="8" name="TextBox 7"/>
          <p:cNvSpPr txBox="1"/>
          <p:nvPr/>
        </p:nvSpPr>
        <p:spPr>
          <a:xfrm>
            <a:off x="6209607" y="1604513"/>
            <a:ext cx="5470357"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Highest ozone levels east/southeast of the Lake</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Lake breezes penetrating southward  </a:t>
            </a:r>
            <a:endParaRPr lang="en-US" sz="2800" dirty="0"/>
          </a:p>
          <a:p>
            <a:endParaRPr lang="en-US" sz="2800" dirty="0" smtClean="0"/>
          </a:p>
          <a:p>
            <a:endParaRPr lang="en-US" sz="2800" dirty="0"/>
          </a:p>
          <a:p>
            <a:endParaRPr lang="en-US" sz="2800" dirty="0"/>
          </a:p>
        </p:txBody>
      </p:sp>
    </p:spTree>
    <p:extLst>
      <p:ext uri="{BB962C8B-B14F-4D97-AF65-F5344CB8AC3E}">
        <p14:creationId xmlns:p14="http://schemas.microsoft.com/office/powerpoint/2010/main" val="2261267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903" y="420611"/>
            <a:ext cx="5433376" cy="6437389"/>
          </a:xfrm>
          <a:prstGeom prst="rect">
            <a:avLst/>
          </a:prstGeom>
        </p:spPr>
      </p:pic>
      <p:sp>
        <p:nvSpPr>
          <p:cNvPr id="5" name="Title 1"/>
          <p:cNvSpPr txBox="1">
            <a:spLocks/>
          </p:cNvSpPr>
          <p:nvPr/>
        </p:nvSpPr>
        <p:spPr>
          <a:xfrm>
            <a:off x="6209607" y="0"/>
            <a:ext cx="5375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w Cen MT" panose="020B0602020104020603" pitchFamily="34" charset="0"/>
                <a:ea typeface="+mj-ea"/>
                <a:cs typeface="+mj-cs"/>
              </a:defRPr>
            </a:lvl1pPr>
          </a:lstStyle>
          <a:p>
            <a:r>
              <a:rPr lang="en-US" dirty="0" smtClean="0"/>
              <a:t>3 – 5 </a:t>
            </a:r>
            <a:r>
              <a:rPr lang="en-US" dirty="0"/>
              <a:t>P</a:t>
            </a:r>
            <a:r>
              <a:rPr lang="en-US" dirty="0" smtClean="0"/>
              <a:t>M MDT</a:t>
            </a:r>
            <a:endParaRPr lang="en-US" dirty="0"/>
          </a:p>
        </p:txBody>
      </p:sp>
      <p:sp>
        <p:nvSpPr>
          <p:cNvPr id="6" name="TextBox 5"/>
          <p:cNvSpPr txBox="1"/>
          <p:nvPr/>
        </p:nvSpPr>
        <p:spPr>
          <a:xfrm>
            <a:off x="642168" y="5886828"/>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
        <p:nvSpPr>
          <p:cNvPr id="8" name="TextBox 7"/>
          <p:cNvSpPr txBox="1"/>
          <p:nvPr/>
        </p:nvSpPr>
        <p:spPr>
          <a:xfrm>
            <a:off x="6209607" y="1604513"/>
            <a:ext cx="5470357"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Higher ozone levels in southern Salt Lake Valley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Higher ozone levels in Wasatch than </a:t>
            </a:r>
            <a:r>
              <a:rPr lang="en-US" sz="2800" dirty="0" err="1" smtClean="0"/>
              <a:t>Oquirrhs</a:t>
            </a:r>
            <a:endParaRPr lang="en-US" sz="2800" dirty="0"/>
          </a:p>
          <a:p>
            <a:endParaRPr lang="en-US" sz="2800" dirty="0" smtClean="0"/>
          </a:p>
          <a:p>
            <a:endParaRPr lang="en-US" sz="2800" dirty="0"/>
          </a:p>
          <a:p>
            <a:endParaRPr lang="en-US" sz="2800" dirty="0"/>
          </a:p>
        </p:txBody>
      </p:sp>
    </p:spTree>
    <p:extLst>
      <p:ext uri="{BB962C8B-B14F-4D97-AF65-F5344CB8AC3E}">
        <p14:creationId xmlns:p14="http://schemas.microsoft.com/office/powerpoint/2010/main" val="952042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726" y="420611"/>
            <a:ext cx="5433376" cy="6437389"/>
          </a:xfrm>
          <a:prstGeom prst="rect">
            <a:avLst/>
          </a:prstGeom>
        </p:spPr>
      </p:pic>
      <p:sp>
        <p:nvSpPr>
          <p:cNvPr id="5" name="Title 1"/>
          <p:cNvSpPr txBox="1">
            <a:spLocks/>
          </p:cNvSpPr>
          <p:nvPr/>
        </p:nvSpPr>
        <p:spPr>
          <a:xfrm>
            <a:off x="6209607" y="0"/>
            <a:ext cx="5375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w Cen MT" panose="020B0602020104020603" pitchFamily="34" charset="0"/>
                <a:ea typeface="+mj-ea"/>
                <a:cs typeface="+mj-cs"/>
              </a:defRPr>
            </a:lvl1pPr>
          </a:lstStyle>
          <a:p>
            <a:r>
              <a:rPr lang="en-US" dirty="0" smtClean="0"/>
              <a:t>6 </a:t>
            </a:r>
            <a:r>
              <a:rPr lang="en-US" dirty="0"/>
              <a:t>– </a:t>
            </a:r>
            <a:r>
              <a:rPr lang="en-US" dirty="0" smtClean="0"/>
              <a:t>8 </a:t>
            </a:r>
            <a:r>
              <a:rPr lang="en-US" dirty="0"/>
              <a:t>P</a:t>
            </a:r>
            <a:r>
              <a:rPr lang="en-US" dirty="0" smtClean="0"/>
              <a:t>M MDT</a:t>
            </a:r>
            <a:endParaRPr lang="en-US" dirty="0"/>
          </a:p>
        </p:txBody>
      </p:sp>
      <p:sp>
        <p:nvSpPr>
          <p:cNvPr id="7" name="TextBox 6"/>
          <p:cNvSpPr txBox="1"/>
          <p:nvPr/>
        </p:nvSpPr>
        <p:spPr>
          <a:xfrm>
            <a:off x="642168" y="5886828"/>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
        <p:nvSpPr>
          <p:cNvPr id="8" name="TextBox 7"/>
          <p:cNvSpPr txBox="1"/>
          <p:nvPr/>
        </p:nvSpPr>
        <p:spPr>
          <a:xfrm>
            <a:off x="6209607" y="1604513"/>
            <a:ext cx="5470357"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Highest ozone concentrations in Wasatch</a:t>
            </a:r>
            <a:endParaRPr lang="en-US" sz="2800" dirty="0"/>
          </a:p>
          <a:p>
            <a:endParaRPr lang="en-US" sz="2800" dirty="0" smtClean="0"/>
          </a:p>
          <a:p>
            <a:endParaRPr lang="en-US" sz="2800" dirty="0"/>
          </a:p>
          <a:p>
            <a:endParaRPr lang="en-US" sz="2800" dirty="0"/>
          </a:p>
        </p:txBody>
      </p:sp>
    </p:spTree>
    <p:extLst>
      <p:ext uri="{BB962C8B-B14F-4D97-AF65-F5344CB8AC3E}">
        <p14:creationId xmlns:p14="http://schemas.microsoft.com/office/powerpoint/2010/main" val="1632512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871" y="420611"/>
            <a:ext cx="5433376" cy="6437389"/>
          </a:xfrm>
          <a:prstGeom prst="rect">
            <a:avLst/>
          </a:prstGeom>
        </p:spPr>
      </p:pic>
      <p:sp>
        <p:nvSpPr>
          <p:cNvPr id="6" name="Title 1"/>
          <p:cNvSpPr txBox="1">
            <a:spLocks/>
          </p:cNvSpPr>
          <p:nvPr/>
        </p:nvSpPr>
        <p:spPr>
          <a:xfrm>
            <a:off x="6209607" y="0"/>
            <a:ext cx="5375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w Cen MT" panose="020B0602020104020603" pitchFamily="34" charset="0"/>
                <a:ea typeface="+mj-ea"/>
                <a:cs typeface="+mj-cs"/>
              </a:defRPr>
            </a:lvl1pPr>
          </a:lstStyle>
          <a:p>
            <a:r>
              <a:rPr lang="en-US" dirty="0" smtClean="0"/>
              <a:t>9 – 11 </a:t>
            </a:r>
            <a:r>
              <a:rPr lang="en-US" dirty="0"/>
              <a:t>P</a:t>
            </a:r>
            <a:r>
              <a:rPr lang="en-US" dirty="0" smtClean="0"/>
              <a:t>M MDT</a:t>
            </a:r>
            <a:endParaRPr lang="en-US" dirty="0"/>
          </a:p>
        </p:txBody>
      </p:sp>
      <p:sp>
        <p:nvSpPr>
          <p:cNvPr id="7" name="TextBox 6"/>
          <p:cNvSpPr txBox="1"/>
          <p:nvPr/>
        </p:nvSpPr>
        <p:spPr>
          <a:xfrm>
            <a:off x="642168" y="5886828"/>
            <a:ext cx="1915909" cy="369332"/>
          </a:xfrm>
          <a:prstGeom prst="rect">
            <a:avLst/>
          </a:prstGeom>
          <a:solidFill>
            <a:schemeClr val="bg1"/>
          </a:solidFill>
        </p:spPr>
        <p:txBody>
          <a:bodyPr wrap="none" rtlCol="0">
            <a:spAutoFit/>
          </a:bodyPr>
          <a:lstStyle/>
          <a:p>
            <a:r>
              <a:rPr lang="en-US" dirty="0" smtClean="0"/>
              <a:t>Full barb 2 m s</a:t>
            </a:r>
            <a:r>
              <a:rPr lang="en-US" baseline="30000" dirty="0" smtClean="0"/>
              <a:t>-1</a:t>
            </a:r>
            <a:endParaRPr lang="en-US" baseline="30000" dirty="0"/>
          </a:p>
        </p:txBody>
      </p:sp>
      <p:sp>
        <p:nvSpPr>
          <p:cNvPr id="8" name="TextBox 7"/>
          <p:cNvSpPr txBox="1"/>
          <p:nvPr/>
        </p:nvSpPr>
        <p:spPr>
          <a:xfrm>
            <a:off x="6209607" y="1604513"/>
            <a:ext cx="5470357"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Higher ozone concentrations in mountains and “benches”</a:t>
            </a:r>
          </a:p>
          <a:p>
            <a:endParaRPr lang="en-US" sz="2800" dirty="0"/>
          </a:p>
          <a:p>
            <a:pPr marL="457200" indent="-457200">
              <a:buFont typeface="Arial" panose="020B0604020202020204" pitchFamily="34" charset="0"/>
              <a:buChar char="•"/>
            </a:pPr>
            <a:r>
              <a:rPr lang="en-US" sz="2800" dirty="0" smtClean="0"/>
              <a:t>Nocturnal flows developing</a:t>
            </a:r>
            <a:endParaRPr lang="en-US" sz="2800" dirty="0"/>
          </a:p>
          <a:p>
            <a:endParaRPr lang="en-US" sz="2800" dirty="0" smtClean="0"/>
          </a:p>
          <a:p>
            <a:endParaRPr lang="en-US" sz="2800" dirty="0"/>
          </a:p>
          <a:p>
            <a:endParaRPr lang="en-US" sz="2800" dirty="0"/>
          </a:p>
        </p:txBody>
      </p:sp>
    </p:spTree>
    <p:extLst>
      <p:ext uri="{BB962C8B-B14F-4D97-AF65-F5344CB8AC3E}">
        <p14:creationId xmlns:p14="http://schemas.microsoft.com/office/powerpoint/2010/main" val="276688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39208"/>
          </a:xfrm>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838200" y="919691"/>
            <a:ext cx="10515600" cy="6048376"/>
          </a:xfrm>
          <a:prstGeom prst="rect">
            <a:avLst/>
          </a:prstGeom>
          <a:effectLst>
            <a:glow rad="63500">
              <a:schemeClr val="bg1">
                <a:alpha val="40000"/>
              </a:schemeClr>
            </a:glow>
          </a:effectLst>
        </p:spPr>
        <p:txBody>
          <a:bodyPr>
            <a:normAutofit fontScale="77500" lnSpcReduction="20000"/>
          </a:bodyPr>
          <a:lstStyle/>
          <a:p>
            <a:pPr marL="0" indent="0">
              <a:buNone/>
            </a:pPr>
            <a:endParaRPr lang="en-US" sz="900" dirty="0" smtClean="0"/>
          </a:p>
          <a:p>
            <a:r>
              <a:rPr lang="en-US" sz="3200" dirty="0" smtClean="0"/>
              <a:t>Utilized existing infrastructure,  temporary deployments, and sensors on diverse mobile platforms to monitor ozone concentrations </a:t>
            </a:r>
          </a:p>
          <a:p>
            <a:r>
              <a:rPr lang="en-US" sz="3200" dirty="0" smtClean="0"/>
              <a:t>Case studies in </a:t>
            </a:r>
            <a:r>
              <a:rPr lang="en-US" sz="3200" u="sng" dirty="0" smtClean="0"/>
              <a:t>June  (lake breeze) </a:t>
            </a:r>
            <a:r>
              <a:rPr lang="en-US" sz="3200" dirty="0" smtClean="0"/>
              <a:t>and August (distant wildfires) highlight the diverse processes affecting ozone levels along the Wasatch Front</a:t>
            </a:r>
          </a:p>
          <a:p>
            <a:r>
              <a:rPr lang="en-US" sz="3200" dirty="0" smtClean="0"/>
              <a:t>Ozone pollution roses and 15-day composites illustrate the aggregate effects of local thermally-driven circulations on ozone concentrations</a:t>
            </a:r>
          </a:p>
          <a:p>
            <a:pPr marL="0" indent="0">
              <a:buNone/>
            </a:pPr>
            <a:endParaRPr lang="en-US" sz="3200" dirty="0" smtClean="0"/>
          </a:p>
          <a:p>
            <a:endParaRPr lang="en-US" sz="3200" dirty="0"/>
          </a:p>
          <a:p>
            <a:pPr marL="0" indent="0">
              <a:buNone/>
            </a:pPr>
            <a:endParaRPr lang="en-US" sz="3200" dirty="0" smtClean="0"/>
          </a:p>
          <a:p>
            <a:pPr marL="0" indent="0">
              <a:buNone/>
            </a:pPr>
            <a:endParaRPr lang="en-US" sz="3200" dirty="0" smtClean="0"/>
          </a:p>
          <a:p>
            <a:r>
              <a:rPr lang="en-US" sz="3200" dirty="0" smtClean="0"/>
              <a:t>Summer </a:t>
            </a:r>
            <a:r>
              <a:rPr lang="en-US" sz="3200" dirty="0"/>
              <a:t>Ozone Concentrations in the Vicinity of the Great Salt Lake. </a:t>
            </a:r>
            <a:r>
              <a:rPr lang="en-US" sz="3200" i="1" dirty="0"/>
              <a:t>Atmospheric Science Letters. </a:t>
            </a:r>
            <a:r>
              <a:rPr lang="en-US" sz="3200" dirty="0"/>
              <a:t>Accepted. 2016. J. Horel, E.  Crosman, A. Jacques, B. Blaylock, S. Arens, A. Long, J. </a:t>
            </a:r>
            <a:r>
              <a:rPr lang="en-US" sz="3200" dirty="0" err="1"/>
              <a:t>Sohl</a:t>
            </a:r>
            <a:r>
              <a:rPr lang="en-US" sz="3200" dirty="0"/>
              <a:t>, R. Martin </a:t>
            </a:r>
            <a:endParaRPr lang="en-US" sz="3200" dirty="0" smtClean="0"/>
          </a:p>
          <a:p>
            <a:r>
              <a:rPr lang="en-US" sz="3200" dirty="0"/>
              <a:t>Impact of Lake Breezes on Summer Ozone Concentrations in the Salt Lake </a:t>
            </a:r>
            <a:r>
              <a:rPr lang="en-US" sz="3200" dirty="0" smtClean="0"/>
              <a:t>Valley. </a:t>
            </a:r>
            <a:r>
              <a:rPr lang="en-US" sz="3200" i="1" dirty="0" smtClean="0"/>
              <a:t>J. Appl. Meteor. </a:t>
            </a:r>
            <a:r>
              <a:rPr lang="en-US" sz="3200" i="1" dirty="0" err="1" smtClean="0"/>
              <a:t>Clim</a:t>
            </a:r>
            <a:r>
              <a:rPr lang="en-US" sz="3200" i="1" dirty="0" smtClean="0"/>
              <a:t>. </a:t>
            </a:r>
            <a:r>
              <a:rPr lang="en-US" sz="3200" dirty="0" smtClean="0"/>
              <a:t>Submitted. B. Blaylock, J. Horel, E. Crosman</a:t>
            </a:r>
          </a:p>
          <a:p>
            <a:r>
              <a:rPr lang="en-US" sz="3200" dirty="0" smtClean="0"/>
              <a:t>Online info: </a:t>
            </a:r>
            <a:r>
              <a:rPr lang="en-US" sz="3200" dirty="0" smtClean="0">
                <a:hlinkClick r:id="rId5" action="ppaction://hlinkfile"/>
              </a:rPr>
              <a:t>meso2.chpc.utah.edu/gslso3s</a:t>
            </a:r>
            <a:r>
              <a:rPr lang="en-US" sz="3200" dirty="0">
                <a:hlinkClick r:id="rId5" action="ppaction://hlinkfile"/>
              </a:rPr>
              <a:t>/</a:t>
            </a:r>
            <a:endParaRPr lang="en-US" sz="3200" dirty="0"/>
          </a:p>
          <a:p>
            <a:endParaRPr lang="en-US" dirty="0" smtClean="0"/>
          </a:p>
          <a:p>
            <a:endParaRPr lang="en-US" dirty="0" smtClean="0"/>
          </a:p>
        </p:txBody>
      </p:sp>
      <p:sp>
        <p:nvSpPr>
          <p:cNvPr id="4" name="Title 1"/>
          <p:cNvSpPr txBox="1">
            <a:spLocks/>
          </p:cNvSpPr>
          <p:nvPr/>
        </p:nvSpPr>
        <p:spPr>
          <a:xfrm>
            <a:off x="838200" y="3867678"/>
            <a:ext cx="10515600" cy="4392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t>Further Info</a:t>
            </a:r>
            <a:endParaRPr lang="en-US" sz="4000" dirty="0"/>
          </a:p>
        </p:txBody>
      </p:sp>
    </p:spTree>
    <p:extLst>
      <p:ext uri="{BB962C8B-B14F-4D97-AF65-F5344CB8AC3E}">
        <p14:creationId xmlns:p14="http://schemas.microsoft.com/office/powerpoint/2010/main" val="25491214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39208"/>
          </a:xfrm>
        </p:spPr>
        <p:txBody>
          <a:bodyPr>
            <a:normAutofit fontScale="90000"/>
          </a:bodyPr>
          <a:lstStyle/>
          <a:p>
            <a:r>
              <a:rPr lang="en-US" dirty="0" smtClean="0"/>
              <a:t>Ongoing Work</a:t>
            </a:r>
            <a:endParaRPr lang="en-US" dirty="0"/>
          </a:p>
        </p:txBody>
      </p:sp>
      <p:sp>
        <p:nvSpPr>
          <p:cNvPr id="3" name="Content Placeholder 2"/>
          <p:cNvSpPr>
            <a:spLocks noGrp="1"/>
          </p:cNvSpPr>
          <p:nvPr>
            <p:ph idx="1"/>
          </p:nvPr>
        </p:nvSpPr>
        <p:spPr>
          <a:xfrm>
            <a:off x="838200" y="919691"/>
            <a:ext cx="6338455" cy="6048376"/>
          </a:xfrm>
          <a:prstGeom prst="rect">
            <a:avLst/>
          </a:prstGeom>
          <a:effectLst>
            <a:glow rad="63500">
              <a:schemeClr val="bg1">
                <a:alpha val="40000"/>
              </a:schemeClr>
            </a:glow>
          </a:effectLst>
        </p:spPr>
        <p:txBody>
          <a:bodyPr>
            <a:normAutofit lnSpcReduction="10000"/>
          </a:bodyPr>
          <a:lstStyle/>
          <a:p>
            <a:pPr marL="0" indent="0">
              <a:buNone/>
            </a:pPr>
            <a:endParaRPr lang="en-US" sz="900" dirty="0" smtClean="0"/>
          </a:p>
          <a:p>
            <a:pPr>
              <a:lnSpc>
                <a:spcPct val="100000"/>
              </a:lnSpc>
              <a:spcBef>
                <a:spcPts val="0"/>
              </a:spcBef>
              <a:defRPr/>
            </a:pPr>
            <a:r>
              <a:rPr lang="en-US" sz="3200" dirty="0"/>
              <a:t>Ozone and PM2.5 sensors onboard 2 TRAX cars and KSL copter</a:t>
            </a:r>
          </a:p>
          <a:p>
            <a:pPr marL="0" indent="0">
              <a:lnSpc>
                <a:spcPct val="100000"/>
              </a:lnSpc>
              <a:spcBef>
                <a:spcPts val="0"/>
              </a:spcBef>
              <a:buNone/>
              <a:defRPr/>
            </a:pPr>
            <a:endParaRPr lang="en-US" sz="3200" dirty="0"/>
          </a:p>
          <a:p>
            <a:pPr>
              <a:lnSpc>
                <a:spcPct val="100000"/>
              </a:lnSpc>
              <a:spcBef>
                <a:spcPts val="0"/>
              </a:spcBef>
              <a:defRPr/>
            </a:pPr>
            <a:r>
              <a:rPr lang="en-US" sz="3200" dirty="0"/>
              <a:t>Observations available in real-time</a:t>
            </a:r>
          </a:p>
          <a:p>
            <a:pPr marL="0" indent="0">
              <a:buNone/>
            </a:pPr>
            <a:endParaRPr lang="en-US" sz="3200" dirty="0" smtClean="0"/>
          </a:p>
          <a:p>
            <a:endParaRPr lang="en-US" sz="3200" dirty="0" smtClean="0"/>
          </a:p>
          <a:p>
            <a:endParaRPr lang="en-US" sz="3200" dirty="0"/>
          </a:p>
          <a:p>
            <a:r>
              <a:rPr lang="en-US" sz="3200" i="1" dirty="0" smtClean="0"/>
              <a:t>Clear need for </a:t>
            </a:r>
            <a:r>
              <a:rPr lang="en-US" sz="3200" i="1" dirty="0"/>
              <a:t>field </a:t>
            </a:r>
            <a:r>
              <a:rPr lang="en-US" sz="3200" i="1" dirty="0" smtClean="0"/>
              <a:t>campaigns/modeling to improve </a:t>
            </a:r>
            <a:r>
              <a:rPr lang="en-US" sz="3200" i="1" dirty="0"/>
              <a:t>understanding of air </a:t>
            </a:r>
            <a:r>
              <a:rPr lang="en-US" sz="3200" i="1" dirty="0" smtClean="0"/>
              <a:t>quality in urban valleys and basins during summer as well as winter</a:t>
            </a:r>
            <a:endParaRPr lang="en-US" sz="3200" i="1" dirty="0"/>
          </a:p>
          <a:p>
            <a:endParaRPr lang="en-US" sz="3200" dirty="0" smtClean="0"/>
          </a:p>
          <a:p>
            <a:endParaRPr lang="en-US" sz="3200" dirty="0"/>
          </a:p>
          <a:p>
            <a:pPr marL="0" indent="0">
              <a:buNone/>
            </a:pPr>
            <a:endParaRPr lang="en-US" sz="3200" dirty="0" smtClean="0"/>
          </a:p>
          <a:p>
            <a:pPr marL="0" indent="0">
              <a:buNone/>
            </a:pPr>
            <a:endParaRPr lang="en-US" sz="3200" dirty="0" smtClean="0"/>
          </a:p>
          <a:p>
            <a:endParaRPr lang="en-US" dirty="0" smtClean="0"/>
          </a:p>
          <a:p>
            <a:endParaRPr lang="en-US" dirty="0" smtClean="0"/>
          </a:p>
        </p:txBody>
      </p:sp>
      <p:sp>
        <p:nvSpPr>
          <p:cNvPr id="4" name="Title 1"/>
          <p:cNvSpPr txBox="1">
            <a:spLocks/>
          </p:cNvSpPr>
          <p:nvPr/>
        </p:nvSpPr>
        <p:spPr>
          <a:xfrm>
            <a:off x="838200" y="3867678"/>
            <a:ext cx="10515600" cy="4392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smtClean="0">
                <a:solidFill>
                  <a:prstClr val="black"/>
                </a:solidFill>
              </a:rPr>
              <a:t>Future Work</a:t>
            </a:r>
            <a:endParaRPr lang="en-US" sz="4000" dirty="0">
              <a:solidFill>
                <a:prstClr val="black"/>
              </a:solidFill>
            </a:endParaRPr>
          </a:p>
        </p:txBody>
      </p:sp>
      <p:grpSp>
        <p:nvGrpSpPr>
          <p:cNvPr id="6" name="Group 5"/>
          <p:cNvGrpSpPr/>
          <p:nvPr/>
        </p:nvGrpSpPr>
        <p:grpSpPr>
          <a:xfrm>
            <a:off x="7359761" y="19162"/>
            <a:ext cx="4832239" cy="4287724"/>
            <a:chOff x="7359015" y="2570276"/>
            <a:chExt cx="4832239" cy="4287724"/>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9761" y="2589297"/>
              <a:ext cx="4831493" cy="4268703"/>
            </a:xfrm>
            <a:prstGeom prst="rect">
              <a:avLst/>
            </a:prstGeom>
          </p:spPr>
        </p:pic>
        <p:sp>
          <p:nvSpPr>
            <p:cNvPr id="8" name="TextBox 7"/>
            <p:cNvSpPr txBox="1"/>
            <p:nvPr/>
          </p:nvSpPr>
          <p:spPr>
            <a:xfrm>
              <a:off x="7359015" y="2570276"/>
              <a:ext cx="2593054" cy="461665"/>
            </a:xfrm>
            <a:prstGeom prst="rect">
              <a:avLst/>
            </a:prstGeom>
            <a:solidFill>
              <a:schemeClr val="bg1"/>
            </a:solidFill>
          </p:spPr>
          <p:txBody>
            <a:bodyPr wrap="square" rtlCol="0">
              <a:spAutoFit/>
            </a:bodyPr>
            <a:lstStyle/>
            <a:p>
              <a:r>
                <a:rPr lang="en-US" sz="2400" dirty="0" smtClean="0"/>
                <a:t>Mon, 27 June 2016</a:t>
              </a:r>
              <a:endParaRPr lang="en-US" sz="2400" dirty="0"/>
            </a:p>
          </p:txBody>
        </p:sp>
      </p:grpSp>
      <p:grpSp>
        <p:nvGrpSpPr>
          <p:cNvPr id="12" name="Group 11"/>
          <p:cNvGrpSpPr/>
          <p:nvPr/>
        </p:nvGrpSpPr>
        <p:grpSpPr>
          <a:xfrm>
            <a:off x="7416473" y="2761673"/>
            <a:ext cx="4779049" cy="4096327"/>
            <a:chOff x="7416473" y="2761673"/>
            <a:chExt cx="4779049" cy="4096327"/>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6473" y="2761673"/>
              <a:ext cx="4779049" cy="4096327"/>
            </a:xfrm>
            <a:prstGeom prst="rect">
              <a:avLst/>
            </a:prstGeom>
          </p:spPr>
        </p:pic>
        <p:cxnSp>
          <p:nvCxnSpPr>
            <p:cNvPr id="11" name="Straight Connector 10"/>
            <p:cNvCxnSpPr/>
            <p:nvPr/>
          </p:nvCxnSpPr>
          <p:spPr>
            <a:xfrm flipV="1">
              <a:off x="9661236" y="3149600"/>
              <a:ext cx="9237" cy="33066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7647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000" r="-4000"/>
          </a:stretch>
        </a:blipFill>
        <a:effectLst/>
      </p:bgPr>
    </p:bg>
    <p:spTree>
      <p:nvGrpSpPr>
        <p:cNvPr id="1" name=""/>
        <p:cNvGrpSpPr/>
        <p:nvPr/>
      </p:nvGrpSpPr>
      <p:grpSpPr>
        <a:xfrm>
          <a:off x="0" y="0"/>
          <a:ext cx="0" cy="0"/>
          <a:chOff x="0" y="0"/>
          <a:chExt cx="0" cy="0"/>
        </a:xfrm>
      </p:grpSpPr>
      <p:sp>
        <p:nvSpPr>
          <p:cNvPr id="67" name="TextBox 66"/>
          <p:cNvSpPr txBox="1"/>
          <p:nvPr/>
        </p:nvSpPr>
        <p:spPr>
          <a:xfrm>
            <a:off x="1282149" y="154255"/>
            <a:ext cx="10227364" cy="1077218"/>
          </a:xfrm>
          <a:prstGeom prst="rect">
            <a:avLst/>
          </a:prstGeom>
          <a:noFill/>
        </p:spPr>
        <p:txBody>
          <a:bodyPr wrap="square" rtlCol="0">
            <a:spAutoFit/>
          </a:bodyPr>
          <a:lstStyle/>
          <a:p>
            <a:r>
              <a:rPr lang="en-US" sz="3200" dirty="0" smtClean="0">
                <a:solidFill>
                  <a:prstClr val="black"/>
                </a:solidFill>
              </a:rPr>
              <a:t>Daily 8-h Maximum Ozone in Salt Lake Valley (Hawthorne) during summer</a:t>
            </a:r>
          </a:p>
        </p:txBody>
      </p:sp>
      <p:pic>
        <p:nvPicPr>
          <p:cNvPr id="26" name="Picture 25"/>
          <p:cNvPicPr/>
          <p:nvPr/>
        </p:nvPicPr>
        <p:blipFill>
          <a:blip r:embed="rId5" cstate="print">
            <a:extLst>
              <a:ext uri="{28A0092B-C50C-407E-A947-70E740481C1C}">
                <a14:useLocalDpi xmlns:a14="http://schemas.microsoft.com/office/drawing/2010/main" val="0"/>
              </a:ext>
            </a:extLst>
          </a:blip>
          <a:stretch>
            <a:fillRect/>
          </a:stretch>
        </p:blipFill>
        <p:spPr>
          <a:xfrm>
            <a:off x="474133" y="846976"/>
            <a:ext cx="11227110" cy="3011064"/>
          </a:xfrm>
          <a:prstGeom prst="rect">
            <a:avLst/>
          </a:prstGeom>
        </p:spPr>
      </p:pic>
      <p:cxnSp>
        <p:nvCxnSpPr>
          <p:cNvPr id="7" name="Straight Connector 6"/>
          <p:cNvCxnSpPr/>
          <p:nvPr/>
        </p:nvCxnSpPr>
        <p:spPr>
          <a:xfrm flipV="1">
            <a:off x="880533" y="1811867"/>
            <a:ext cx="10820710" cy="16934"/>
          </a:xfrm>
          <a:prstGeom prst="line">
            <a:avLst/>
          </a:prstGeom>
          <a:ln w="38100">
            <a:solidFill>
              <a:schemeClr val="tx1"/>
            </a:solidFill>
          </a:ln>
        </p:spPr>
        <p:style>
          <a:lnRef idx="3">
            <a:schemeClr val="accent5"/>
          </a:lnRef>
          <a:fillRef idx="0">
            <a:schemeClr val="accent5"/>
          </a:fillRef>
          <a:effectRef idx="2">
            <a:schemeClr val="accent5"/>
          </a:effectRef>
          <a:fontRef idx="minor">
            <a:schemeClr val="tx1"/>
          </a:fontRef>
        </p:style>
      </p:cxnSp>
      <p:grpSp>
        <p:nvGrpSpPr>
          <p:cNvPr id="24" name="Group 23"/>
          <p:cNvGrpSpPr/>
          <p:nvPr/>
        </p:nvGrpSpPr>
        <p:grpSpPr>
          <a:xfrm>
            <a:off x="4843539" y="3858040"/>
            <a:ext cx="6495021" cy="1387601"/>
            <a:chOff x="4843539" y="3858041"/>
            <a:chExt cx="6495021" cy="1387601"/>
          </a:xfrm>
        </p:grpSpPr>
        <p:sp>
          <p:nvSpPr>
            <p:cNvPr id="17" name="Rectangle 16"/>
            <p:cNvSpPr/>
            <p:nvPr/>
          </p:nvSpPr>
          <p:spPr>
            <a:xfrm>
              <a:off x="4843539" y="4822931"/>
              <a:ext cx="3260458" cy="422711"/>
            </a:xfrm>
            <a:prstGeom prst="rect">
              <a:avLst/>
            </a:prstGeom>
            <a:solidFill>
              <a:schemeClr val="accent4">
                <a:alpha val="29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solidFill>
                    <a:prstClr val="black"/>
                  </a:solidFill>
                </a:rPr>
                <a:t>Wildfire Smoke</a:t>
              </a:r>
            </a:p>
          </p:txBody>
        </p:sp>
        <p:grpSp>
          <p:nvGrpSpPr>
            <p:cNvPr id="13" name="Group 12"/>
            <p:cNvGrpSpPr/>
            <p:nvPr/>
          </p:nvGrpSpPr>
          <p:grpSpPr>
            <a:xfrm>
              <a:off x="5285232" y="3858041"/>
              <a:ext cx="6053328" cy="964891"/>
              <a:chOff x="5285232" y="3858041"/>
              <a:chExt cx="6053328" cy="964891"/>
            </a:xfrm>
          </p:grpSpPr>
          <p:cxnSp>
            <p:nvCxnSpPr>
              <p:cNvPr id="5" name="Straight Arrow Connector 4"/>
              <p:cNvCxnSpPr/>
              <p:nvPr/>
            </p:nvCxnSpPr>
            <p:spPr>
              <a:xfrm flipH="1" flipV="1">
                <a:off x="5285232" y="3858041"/>
                <a:ext cx="1316736" cy="964889"/>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672862" y="3922776"/>
                <a:ext cx="4665698" cy="900156"/>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815400" y="3890410"/>
                <a:ext cx="786568" cy="872788"/>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7" name="Group 26"/>
          <p:cNvGrpSpPr/>
          <p:nvPr/>
        </p:nvGrpSpPr>
        <p:grpSpPr>
          <a:xfrm>
            <a:off x="7247931" y="3858040"/>
            <a:ext cx="4627048" cy="1346195"/>
            <a:chOff x="7247931" y="3858040"/>
            <a:chExt cx="4627048" cy="1346195"/>
          </a:xfrm>
        </p:grpSpPr>
        <p:sp>
          <p:nvSpPr>
            <p:cNvPr id="25" name="Rectangle 24"/>
            <p:cNvSpPr/>
            <p:nvPr/>
          </p:nvSpPr>
          <p:spPr>
            <a:xfrm>
              <a:off x="8864374" y="4822931"/>
              <a:ext cx="3010605" cy="381304"/>
            </a:xfrm>
            <a:prstGeom prst="rect">
              <a:avLst/>
            </a:prstGeom>
            <a:solidFill>
              <a:srgbClr val="FF0000">
                <a:alpha val="29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a:solidFill>
                    <a:prstClr val="black"/>
                  </a:solidFill>
                </a:rPr>
                <a:t>Synoptic Ridge</a:t>
              </a:r>
            </a:p>
          </p:txBody>
        </p:sp>
        <p:grpSp>
          <p:nvGrpSpPr>
            <p:cNvPr id="20" name="Group 19"/>
            <p:cNvGrpSpPr/>
            <p:nvPr/>
          </p:nvGrpSpPr>
          <p:grpSpPr>
            <a:xfrm>
              <a:off x="7247931" y="3858040"/>
              <a:ext cx="3386541" cy="905159"/>
              <a:chOff x="5285232" y="3825673"/>
              <a:chExt cx="3386541" cy="905159"/>
            </a:xfrm>
          </p:grpSpPr>
          <p:cxnSp>
            <p:nvCxnSpPr>
              <p:cNvPr id="21" name="Straight Arrow Connector 20"/>
              <p:cNvCxnSpPr/>
              <p:nvPr/>
            </p:nvCxnSpPr>
            <p:spPr>
              <a:xfrm flipH="1" flipV="1">
                <a:off x="5285232" y="3858042"/>
                <a:ext cx="3386541" cy="872789"/>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8502101" y="3825673"/>
                <a:ext cx="169672" cy="905159"/>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4541561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35000"/>
            <a:lum/>
            <a:extLst>
              <a:ext uri="{BEBA8EAE-BF5A-486C-A8C5-ECC9F3942E4B}">
                <a14:imgProps xmlns:a14="http://schemas.microsoft.com/office/drawing/2010/main">
                  <a14:imgLayer r:embed="rId5">
                    <a14:imgEffect>
                      <a14:sharpenSoften amount="20000"/>
                    </a14:imgEffect>
                    <a14:imgEffect>
                      <a14:brightnessContrast contrast="25000"/>
                    </a14:imgEffect>
                  </a14:imgLayer>
                </a14:imgProps>
              </a:ext>
              <a:ext uri="{28A0092B-C50C-407E-A947-70E740481C1C}">
                <a14:useLocalDpi xmlns:a14="http://schemas.microsoft.com/office/drawing/2010/main"/>
              </a:ext>
            </a:extLst>
          </a:blip>
          <a:srcRect/>
          <a:stretch>
            <a:fillRect l="-13000" t="-13000" r="-13000" b="-13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F14A4C4-95A4-411C-97CF-B793BC892A64}" type="slidenum">
              <a:rPr lang="en-US" smtClean="0">
                <a:solidFill>
                  <a:prstClr val="black">
                    <a:lumMod val="75000"/>
                    <a:lumOff val="25000"/>
                  </a:prstClr>
                </a:solidFill>
              </a:rPr>
              <a:pPr/>
              <a:t>29</a:t>
            </a:fld>
            <a:endParaRPr lang="en-US" dirty="0">
              <a:solidFill>
                <a:prstClr val="black">
                  <a:lumMod val="75000"/>
                  <a:lumOff val="25000"/>
                </a:prstClr>
              </a:solidFill>
            </a:endParaRPr>
          </a:p>
        </p:txBody>
      </p:sp>
      <p:sp>
        <p:nvSpPr>
          <p:cNvPr id="18" name="Title 4"/>
          <p:cNvSpPr>
            <a:spLocks noGrp="1"/>
          </p:cNvSpPr>
          <p:nvPr>
            <p:ph type="title"/>
          </p:nvPr>
        </p:nvSpPr>
        <p:spPr>
          <a:xfrm>
            <a:off x="1164364" y="-252413"/>
            <a:ext cx="10515600" cy="1325563"/>
          </a:xfrm>
        </p:spPr>
        <p:txBody>
          <a:bodyPr/>
          <a:lstStyle/>
          <a:p>
            <a:r>
              <a:rPr lang="en-US" dirty="0" smtClean="0"/>
              <a:t>16-30 June: ozone pollution roses</a:t>
            </a:r>
            <a:endParaRPr lang="en-US" dirty="0"/>
          </a:p>
        </p:txBody>
      </p:sp>
      <p:pic>
        <p:nvPicPr>
          <p:cNvPr id="23" name="Content Placeholder 7"/>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7062640" y="915136"/>
            <a:ext cx="5129360" cy="5901964"/>
          </a:xfrm>
          <a:prstGeom prst="rect">
            <a:avLst/>
          </a:prstGeom>
        </p:spPr>
      </p:pic>
      <p:pic>
        <p:nvPicPr>
          <p:cNvPr id="24" name="Content Placeholder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0" y="960607"/>
            <a:ext cx="5106502" cy="5897393"/>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4630" y="3379122"/>
            <a:ext cx="1941612" cy="390018"/>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93026" y="1118240"/>
            <a:ext cx="1360752" cy="2124682"/>
          </a:xfrm>
          <a:prstGeom prst="rect">
            <a:avLst/>
          </a:prstGeom>
        </p:spPr>
      </p:pic>
      <p:sp>
        <p:nvSpPr>
          <p:cNvPr id="9" name="TextBox 8"/>
          <p:cNvSpPr txBox="1"/>
          <p:nvPr/>
        </p:nvSpPr>
        <p:spPr>
          <a:xfrm>
            <a:off x="2386149" y="960607"/>
            <a:ext cx="2723123" cy="369332"/>
          </a:xfrm>
          <a:prstGeom prst="rect">
            <a:avLst/>
          </a:prstGeom>
          <a:solidFill>
            <a:schemeClr val="bg1"/>
          </a:solidFill>
        </p:spPr>
        <p:txBody>
          <a:bodyPr wrap="square" rtlCol="0">
            <a:spAutoFit/>
          </a:bodyPr>
          <a:lstStyle/>
          <a:p>
            <a:r>
              <a:rPr lang="en-US" dirty="0" smtClean="0"/>
              <a:t>Night: 8 PM- 8 AM MDT</a:t>
            </a:r>
            <a:endParaRPr lang="en-US" dirty="0"/>
          </a:p>
        </p:txBody>
      </p:sp>
      <p:sp>
        <p:nvSpPr>
          <p:cNvPr id="27" name="TextBox 26"/>
          <p:cNvSpPr txBox="1"/>
          <p:nvPr/>
        </p:nvSpPr>
        <p:spPr>
          <a:xfrm>
            <a:off x="9596845" y="888484"/>
            <a:ext cx="2608951" cy="369332"/>
          </a:xfrm>
          <a:prstGeom prst="rect">
            <a:avLst/>
          </a:prstGeom>
          <a:solidFill>
            <a:schemeClr val="bg1"/>
          </a:solidFill>
        </p:spPr>
        <p:txBody>
          <a:bodyPr wrap="square" rtlCol="0">
            <a:spAutoFit/>
          </a:bodyPr>
          <a:lstStyle/>
          <a:p>
            <a:r>
              <a:rPr lang="en-US" dirty="0" smtClean="0"/>
              <a:t>Day: 8 AM- 8 PM MDT</a:t>
            </a:r>
            <a:endParaRPr lang="en-US" dirty="0"/>
          </a:p>
        </p:txBody>
      </p:sp>
      <p:sp>
        <p:nvSpPr>
          <p:cNvPr id="11" name="TextBox 10"/>
          <p:cNvSpPr txBox="1"/>
          <p:nvPr/>
        </p:nvSpPr>
        <p:spPr>
          <a:xfrm>
            <a:off x="5257616" y="3904167"/>
            <a:ext cx="1749148" cy="1754326"/>
          </a:xfrm>
          <a:prstGeom prst="rect">
            <a:avLst/>
          </a:prstGeom>
          <a:noFill/>
        </p:spPr>
        <p:txBody>
          <a:bodyPr wrap="square" rtlCol="0">
            <a:spAutoFit/>
          </a:bodyPr>
          <a:lstStyle/>
          <a:p>
            <a:r>
              <a:rPr lang="en-US" dirty="0" smtClean="0"/>
              <a:t>Percentage of time ozone concentrations in ranges as function of wind direction</a:t>
            </a:r>
            <a:endParaRPr lang="en-US" dirty="0"/>
          </a:p>
        </p:txBody>
      </p:sp>
      <p:grpSp>
        <p:nvGrpSpPr>
          <p:cNvPr id="33" name="Group 32"/>
          <p:cNvGrpSpPr/>
          <p:nvPr/>
        </p:nvGrpSpPr>
        <p:grpSpPr>
          <a:xfrm>
            <a:off x="565265" y="1687484"/>
            <a:ext cx="1708123" cy="3971009"/>
            <a:chOff x="565265" y="1687484"/>
            <a:chExt cx="1708123" cy="3971009"/>
          </a:xfrm>
        </p:grpSpPr>
        <p:cxnSp>
          <p:nvCxnSpPr>
            <p:cNvPr id="6" name="Straight Arrow Connector 5"/>
            <p:cNvCxnSpPr/>
            <p:nvPr/>
          </p:nvCxnSpPr>
          <p:spPr>
            <a:xfrm>
              <a:off x="565265" y="1687484"/>
              <a:ext cx="191194" cy="423948"/>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2242868" y="5141343"/>
              <a:ext cx="30520" cy="51715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537855" y="3668229"/>
              <a:ext cx="430586" cy="313567"/>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7545241" y="1918309"/>
            <a:ext cx="2290909" cy="3822091"/>
            <a:chOff x="7545241" y="1918309"/>
            <a:chExt cx="2290909" cy="3822091"/>
          </a:xfrm>
        </p:grpSpPr>
        <p:cxnSp>
          <p:nvCxnSpPr>
            <p:cNvPr id="19" name="Straight Arrow Connector 18"/>
            <p:cNvCxnSpPr/>
            <p:nvPr/>
          </p:nvCxnSpPr>
          <p:spPr>
            <a:xfrm flipH="1">
              <a:off x="8540303" y="3432291"/>
              <a:ext cx="680077" cy="471875"/>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545241" y="1918309"/>
              <a:ext cx="43009" cy="452380"/>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9627321" y="5141343"/>
              <a:ext cx="208829" cy="599057"/>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6104129" y="832213"/>
            <a:ext cx="569387" cy="369332"/>
          </a:xfrm>
          <a:prstGeom prst="rect">
            <a:avLst/>
          </a:prstGeom>
          <a:noFill/>
        </p:spPr>
        <p:txBody>
          <a:bodyPr wrap="none" rtlCol="0">
            <a:spAutoFit/>
          </a:bodyPr>
          <a:lstStyle/>
          <a:p>
            <a:r>
              <a:rPr lang="en-US" dirty="0" smtClean="0"/>
              <a:t>ppb</a:t>
            </a:r>
            <a:endParaRPr lang="en-US" dirty="0"/>
          </a:p>
        </p:txBody>
      </p:sp>
    </p:spTree>
    <p:extLst>
      <p:ext uri="{BB962C8B-B14F-4D97-AF65-F5344CB8AC3E}">
        <p14:creationId xmlns:p14="http://schemas.microsoft.com/office/powerpoint/2010/main" val="3830852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204" y="401639"/>
            <a:ext cx="11185187" cy="218534"/>
          </a:xfrm>
        </p:spPr>
        <p:txBody>
          <a:bodyPr>
            <a:noAutofit/>
          </a:bodyPr>
          <a:lstStyle/>
          <a:p>
            <a:pPr algn="ctr"/>
            <a:r>
              <a:rPr lang="en-US" sz="4000" b="1" dirty="0">
                <a:effectLst>
                  <a:glow rad="63500">
                    <a:schemeClr val="bg1">
                      <a:alpha val="40000"/>
                    </a:schemeClr>
                  </a:glow>
                </a:effectLst>
                <a:latin typeface="+mn-lt"/>
                <a:cs typeface="Courier New" panose="02070309020205020404" pitchFamily="49" charset="0"/>
              </a:rPr>
              <a:t>2015 Great Salt Lake Summer Ozone </a:t>
            </a:r>
            <a:r>
              <a:rPr lang="en-US" sz="4000" b="1" dirty="0" smtClean="0">
                <a:effectLst>
                  <a:glow rad="63500">
                    <a:schemeClr val="bg1">
                      <a:alpha val="40000"/>
                    </a:schemeClr>
                  </a:glow>
                </a:effectLst>
                <a:latin typeface="+mn-lt"/>
                <a:cs typeface="Courier New" panose="02070309020205020404" pitchFamily="49" charset="0"/>
              </a:rPr>
              <a:t>Study</a:t>
            </a:r>
            <a:br>
              <a:rPr lang="en-US" sz="4000" b="1" dirty="0" smtClean="0">
                <a:effectLst>
                  <a:glow rad="63500">
                    <a:schemeClr val="bg1">
                      <a:alpha val="40000"/>
                    </a:schemeClr>
                  </a:glow>
                </a:effectLst>
                <a:latin typeface="+mn-lt"/>
                <a:cs typeface="Courier New" panose="02070309020205020404" pitchFamily="49" charset="0"/>
              </a:rPr>
            </a:br>
            <a:r>
              <a:rPr lang="en-US" sz="2800" b="1" dirty="0" smtClean="0">
                <a:effectLst>
                  <a:glow rad="63500">
                    <a:schemeClr val="bg1">
                      <a:alpha val="40000"/>
                    </a:schemeClr>
                  </a:glow>
                </a:effectLst>
                <a:latin typeface="+mn-lt"/>
                <a:cs typeface="Courier New" panose="02070309020205020404" pitchFamily="49" charset="0"/>
              </a:rPr>
              <a:t>funded by  </a:t>
            </a:r>
            <a:r>
              <a:rPr lang="en-US" sz="2800" b="1" dirty="0">
                <a:effectLst>
                  <a:glow rad="63500">
                    <a:schemeClr val="bg1">
                      <a:alpha val="40000"/>
                    </a:schemeClr>
                  </a:glow>
                </a:effectLst>
                <a:latin typeface="+mn-lt"/>
              </a:rPr>
              <a:t>Utah Division of Air Quality (DAQ</a:t>
            </a:r>
            <a:r>
              <a:rPr lang="en-US" sz="2800" b="1" dirty="0" smtClean="0">
                <a:effectLst>
                  <a:glow rad="63500">
                    <a:schemeClr val="bg1">
                      <a:alpha val="40000"/>
                    </a:schemeClr>
                  </a:glow>
                </a:effectLst>
                <a:latin typeface="+mn-lt"/>
              </a:rPr>
              <a:t>)</a:t>
            </a:r>
            <a:endParaRPr lang="en-US" sz="2800" b="1" dirty="0">
              <a:latin typeface="+mn-lt"/>
            </a:endParaRPr>
          </a:p>
        </p:txBody>
      </p:sp>
      <p:sp>
        <p:nvSpPr>
          <p:cNvPr id="3" name="Content Placeholder 2"/>
          <p:cNvSpPr>
            <a:spLocks noGrp="1"/>
          </p:cNvSpPr>
          <p:nvPr>
            <p:ph sz="half" idx="1"/>
          </p:nvPr>
        </p:nvSpPr>
        <p:spPr>
          <a:xfrm>
            <a:off x="262859" y="1240346"/>
            <a:ext cx="11467461" cy="5196432"/>
          </a:xfrm>
        </p:spPr>
        <p:txBody>
          <a:bodyPr vert="horz" lIns="91440" tIns="45720" rIns="91440" bIns="45720" rtlCol="0" anchor="t">
            <a:normAutofit/>
          </a:bodyPr>
          <a:lstStyle/>
          <a:p>
            <a:pPr marL="0" indent="0">
              <a:buNone/>
            </a:pPr>
            <a:r>
              <a:rPr lang="en-US" sz="3600" b="1" dirty="0" smtClean="0">
                <a:latin typeface="Calibri" charset="0"/>
              </a:rPr>
              <a:t>Objectives:</a:t>
            </a:r>
          </a:p>
          <a:p>
            <a:pPr marL="0" indent="0">
              <a:buNone/>
            </a:pPr>
            <a:endParaRPr lang="en-US" sz="1800" b="1" dirty="0" smtClean="0">
              <a:latin typeface="Calibri" charset="0"/>
            </a:endParaRPr>
          </a:p>
          <a:p>
            <a:r>
              <a:rPr lang="en-US" sz="3600" dirty="0">
                <a:effectLst>
                  <a:glow rad="63500">
                    <a:schemeClr val="bg1">
                      <a:alpha val="40000"/>
                    </a:schemeClr>
                  </a:glow>
                </a:effectLst>
                <a:latin typeface="Calibri" charset="0"/>
              </a:rPr>
              <a:t>Determine distribution of ozone near Great Salt Lake during </a:t>
            </a:r>
            <a:r>
              <a:rPr lang="en-US" sz="3600" dirty="0" smtClean="0">
                <a:effectLst>
                  <a:glow rad="63500">
                    <a:schemeClr val="bg1">
                      <a:alpha val="40000"/>
                    </a:schemeClr>
                  </a:glow>
                </a:effectLst>
                <a:latin typeface="Calibri" charset="0"/>
              </a:rPr>
              <a:t>summer</a:t>
            </a:r>
          </a:p>
          <a:p>
            <a:pPr marL="0" indent="0">
              <a:buNone/>
            </a:pPr>
            <a:endParaRPr lang="en-US" sz="1800" dirty="0">
              <a:effectLst>
                <a:glow rad="63500">
                  <a:schemeClr val="bg1">
                    <a:alpha val="40000"/>
                  </a:schemeClr>
                </a:glow>
              </a:effectLst>
              <a:latin typeface="Calibri" charset="0"/>
            </a:endParaRPr>
          </a:p>
          <a:p>
            <a:r>
              <a:rPr lang="en-US" sz="3600" dirty="0" smtClean="0">
                <a:effectLst>
                  <a:glow rad="63500">
                    <a:schemeClr val="bg1">
                      <a:alpha val="40000"/>
                    </a:schemeClr>
                  </a:glow>
                </a:effectLst>
                <a:latin typeface="Calibri" charset="0"/>
              </a:rPr>
              <a:t>Examine meteorological </a:t>
            </a:r>
            <a:r>
              <a:rPr lang="en-US" sz="3600" dirty="0">
                <a:effectLst>
                  <a:glow rad="63500">
                    <a:schemeClr val="bg1">
                      <a:alpha val="40000"/>
                    </a:schemeClr>
                  </a:glow>
                </a:effectLst>
                <a:latin typeface="Calibri" charset="0"/>
              </a:rPr>
              <a:t>processes that control ozone concentrations </a:t>
            </a:r>
            <a:r>
              <a:rPr lang="en-US" sz="3600" dirty="0" smtClean="0">
                <a:effectLst>
                  <a:glow rad="63500">
                    <a:schemeClr val="bg1">
                      <a:alpha val="40000"/>
                    </a:schemeClr>
                  </a:glow>
                </a:effectLst>
                <a:latin typeface="Calibri" charset="0"/>
              </a:rPr>
              <a:t>near the </a:t>
            </a:r>
            <a:r>
              <a:rPr lang="en-US" sz="3600" dirty="0">
                <a:effectLst>
                  <a:glow rad="63500">
                    <a:schemeClr val="bg1">
                      <a:alpha val="40000"/>
                    </a:schemeClr>
                  </a:glow>
                </a:effectLst>
                <a:latin typeface="Calibri" charset="0"/>
              </a:rPr>
              <a:t>Lake </a:t>
            </a:r>
            <a:r>
              <a:rPr lang="en-US" sz="3600" dirty="0" smtClean="0">
                <a:effectLst>
                  <a:glow rad="63500">
                    <a:schemeClr val="bg1">
                      <a:alpha val="40000"/>
                    </a:schemeClr>
                  </a:glow>
                </a:effectLst>
              </a:rPr>
              <a:t>to improve</a:t>
            </a:r>
            <a:r>
              <a:rPr lang="en-US" sz="3600" dirty="0" smtClean="0">
                <a:latin typeface="Calibri" charset="0"/>
              </a:rPr>
              <a:t> </a:t>
            </a:r>
            <a:r>
              <a:rPr lang="en-US" sz="3600" dirty="0">
                <a:latin typeface="Calibri" charset="0"/>
              </a:rPr>
              <a:t>ozone </a:t>
            </a:r>
            <a:r>
              <a:rPr lang="en-US" sz="3600" dirty="0">
                <a:effectLst>
                  <a:glow rad="63500">
                    <a:schemeClr val="bg1">
                      <a:alpha val="40000"/>
                    </a:schemeClr>
                  </a:glow>
                </a:effectLst>
              </a:rPr>
              <a:t>forecasts by </a:t>
            </a:r>
            <a:r>
              <a:rPr lang="en-US" sz="3600" dirty="0" smtClean="0">
                <a:effectLst>
                  <a:glow rad="63500">
                    <a:schemeClr val="bg1">
                      <a:alpha val="40000"/>
                    </a:schemeClr>
                  </a:glow>
                </a:effectLst>
              </a:rPr>
              <a:t>DAQ</a:t>
            </a:r>
            <a:endParaRPr lang="en-US" sz="3600" dirty="0">
              <a:effectLst>
                <a:glow rad="63500">
                  <a:schemeClr val="bg1">
                    <a:alpha val="40000"/>
                  </a:schemeClr>
                </a:glow>
              </a:effectLst>
            </a:endParaRPr>
          </a:p>
          <a:p>
            <a:pPr marL="0" indent="0">
              <a:buNone/>
            </a:pPr>
            <a:endParaRPr lang="en-US" dirty="0">
              <a:latin typeface="Calibri" charset="0"/>
            </a:endParaRP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44783" y="0"/>
            <a:ext cx="1647217" cy="1646603"/>
          </a:xfrm>
          <a:prstGeom prst="rect">
            <a:avLst/>
          </a:prstGeom>
          <a:solidFill>
            <a:schemeClr val="bg1"/>
          </a:solidFill>
        </p:spPr>
      </p:pic>
    </p:spTree>
    <p:extLst>
      <p:ext uri="{BB962C8B-B14F-4D97-AF65-F5344CB8AC3E}">
        <p14:creationId xmlns:p14="http://schemas.microsoft.com/office/powerpoint/2010/main" val="879274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35000"/>
            <a:lum/>
            <a:extLst>
              <a:ext uri="{BEBA8EAE-BF5A-486C-A8C5-ECC9F3942E4B}">
                <a14:imgProps xmlns:a14="http://schemas.microsoft.com/office/drawing/2010/main">
                  <a14:imgLayer r:embed="rId5">
                    <a14:imgEffect>
                      <a14:sharpenSoften amount="20000"/>
                    </a14:imgEffect>
                    <a14:imgEffect>
                      <a14:brightnessContrast contrast="25000"/>
                    </a14:imgEffect>
                  </a14:imgLayer>
                </a14:imgProps>
              </a:ext>
              <a:ext uri="{28A0092B-C50C-407E-A947-70E740481C1C}">
                <a14:useLocalDpi xmlns:a14="http://schemas.microsoft.com/office/drawing/2010/main"/>
              </a:ext>
            </a:extLst>
          </a:blip>
          <a:srcRect/>
          <a:stretch>
            <a:fillRect l="-13000" t="-13000" r="-13000" b="-13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8108"/>
          <a:stretch/>
        </p:blipFill>
        <p:spPr bwMode="auto">
          <a:xfrm>
            <a:off x="-218943" y="1197948"/>
            <a:ext cx="5120216" cy="5654485"/>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7">
            <a:extLst>
              <a:ext uri="{28A0092B-C50C-407E-A947-70E740481C1C}">
                <a14:useLocalDpi xmlns:a14="http://schemas.microsoft.com/office/drawing/2010/main" val="0"/>
              </a:ext>
            </a:extLst>
          </a:blip>
          <a:srcRect t="8141"/>
          <a:stretch/>
        </p:blipFill>
        <p:spPr bwMode="auto">
          <a:xfrm>
            <a:off x="6843627" y="1221666"/>
            <a:ext cx="5486400" cy="5669252"/>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8F14A4C4-95A4-411C-97CF-B793BC892A64}" type="slidenum">
              <a:rPr lang="en-US" smtClean="0">
                <a:solidFill>
                  <a:prstClr val="black">
                    <a:lumMod val="75000"/>
                    <a:lumOff val="25000"/>
                  </a:prstClr>
                </a:solidFill>
              </a:rPr>
              <a:pPr/>
              <a:t>30</a:t>
            </a:fld>
            <a:endParaRPr lang="en-US" dirty="0">
              <a:solidFill>
                <a:prstClr val="black">
                  <a:lumMod val="75000"/>
                  <a:lumOff val="25000"/>
                </a:prstClr>
              </a:solidFill>
            </a:endParaRPr>
          </a:p>
        </p:txBody>
      </p:sp>
      <p:sp>
        <p:nvSpPr>
          <p:cNvPr id="18" name="Title 4"/>
          <p:cNvSpPr>
            <a:spLocks noGrp="1"/>
          </p:cNvSpPr>
          <p:nvPr>
            <p:ph type="title"/>
          </p:nvPr>
        </p:nvSpPr>
        <p:spPr>
          <a:xfrm>
            <a:off x="1164364" y="-252413"/>
            <a:ext cx="10515600" cy="1325563"/>
          </a:xfrm>
        </p:spPr>
        <p:txBody>
          <a:bodyPr/>
          <a:lstStyle/>
          <a:p>
            <a:r>
              <a:rPr lang="en-US" dirty="0" smtClean="0"/>
              <a:t>16-30 June: ozone pollution roses</a:t>
            </a:r>
            <a:endParaRPr lang="en-US" dirty="0"/>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3026" y="1118240"/>
            <a:ext cx="1360752" cy="2124682"/>
          </a:xfrm>
          <a:prstGeom prst="rect">
            <a:avLst/>
          </a:prstGeom>
        </p:spPr>
      </p:pic>
      <p:sp>
        <p:nvSpPr>
          <p:cNvPr id="9" name="TextBox 8"/>
          <p:cNvSpPr txBox="1"/>
          <p:nvPr/>
        </p:nvSpPr>
        <p:spPr>
          <a:xfrm>
            <a:off x="2430190" y="1215532"/>
            <a:ext cx="2723123" cy="369332"/>
          </a:xfrm>
          <a:prstGeom prst="rect">
            <a:avLst/>
          </a:prstGeom>
          <a:solidFill>
            <a:schemeClr val="bg1"/>
          </a:solidFill>
        </p:spPr>
        <p:txBody>
          <a:bodyPr wrap="square" rtlCol="0">
            <a:spAutoFit/>
          </a:bodyPr>
          <a:lstStyle/>
          <a:p>
            <a:r>
              <a:rPr lang="en-US" dirty="0" smtClean="0">
                <a:solidFill>
                  <a:prstClr val="black"/>
                </a:solidFill>
              </a:rPr>
              <a:t>Night: 8 PM- 8 AM MDT</a:t>
            </a:r>
            <a:endParaRPr lang="en-US" dirty="0">
              <a:solidFill>
                <a:prstClr val="black"/>
              </a:solidFill>
            </a:endParaRPr>
          </a:p>
        </p:txBody>
      </p:sp>
      <p:sp>
        <p:nvSpPr>
          <p:cNvPr id="27" name="TextBox 26"/>
          <p:cNvSpPr txBox="1"/>
          <p:nvPr/>
        </p:nvSpPr>
        <p:spPr>
          <a:xfrm>
            <a:off x="9753599" y="1179373"/>
            <a:ext cx="2608951" cy="369332"/>
          </a:xfrm>
          <a:prstGeom prst="rect">
            <a:avLst/>
          </a:prstGeom>
          <a:solidFill>
            <a:schemeClr val="bg1"/>
          </a:solidFill>
        </p:spPr>
        <p:txBody>
          <a:bodyPr wrap="square" rtlCol="0">
            <a:spAutoFit/>
          </a:bodyPr>
          <a:lstStyle/>
          <a:p>
            <a:r>
              <a:rPr lang="en-US" dirty="0" smtClean="0">
                <a:solidFill>
                  <a:prstClr val="black"/>
                </a:solidFill>
              </a:rPr>
              <a:t>Day: 8 AM- 8 PM MDT</a:t>
            </a:r>
            <a:endParaRPr lang="en-US" dirty="0">
              <a:solidFill>
                <a:prstClr val="black"/>
              </a:solidFill>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2166" y="3354425"/>
            <a:ext cx="1941612" cy="390018"/>
          </a:xfrm>
          <a:prstGeom prst="rect">
            <a:avLst/>
          </a:prstGeom>
        </p:spPr>
      </p:pic>
      <p:sp>
        <p:nvSpPr>
          <p:cNvPr id="16" name="TextBox 15"/>
          <p:cNvSpPr txBox="1"/>
          <p:nvPr/>
        </p:nvSpPr>
        <p:spPr>
          <a:xfrm>
            <a:off x="4997876" y="3907992"/>
            <a:ext cx="1749148" cy="1754326"/>
          </a:xfrm>
          <a:prstGeom prst="rect">
            <a:avLst/>
          </a:prstGeom>
          <a:noFill/>
        </p:spPr>
        <p:txBody>
          <a:bodyPr wrap="square" rtlCol="0">
            <a:spAutoFit/>
          </a:bodyPr>
          <a:lstStyle/>
          <a:p>
            <a:r>
              <a:rPr lang="en-US" dirty="0" smtClean="0"/>
              <a:t>Percentage of time ozone concentrations in ranges as function of wind direction</a:t>
            </a:r>
            <a:endParaRPr lang="en-US" dirty="0"/>
          </a:p>
        </p:txBody>
      </p:sp>
      <p:sp>
        <p:nvSpPr>
          <p:cNvPr id="11" name="TextBox 10"/>
          <p:cNvSpPr txBox="1"/>
          <p:nvPr/>
        </p:nvSpPr>
        <p:spPr>
          <a:xfrm>
            <a:off x="6104129" y="832213"/>
            <a:ext cx="569387" cy="369332"/>
          </a:xfrm>
          <a:prstGeom prst="rect">
            <a:avLst/>
          </a:prstGeom>
          <a:noFill/>
        </p:spPr>
        <p:txBody>
          <a:bodyPr wrap="none" rtlCol="0">
            <a:spAutoFit/>
          </a:bodyPr>
          <a:lstStyle/>
          <a:p>
            <a:r>
              <a:rPr lang="en-US" dirty="0" smtClean="0"/>
              <a:t>ppb</a:t>
            </a:r>
            <a:endParaRPr lang="en-US" dirty="0"/>
          </a:p>
        </p:txBody>
      </p:sp>
    </p:spTree>
    <p:extLst>
      <p:ext uri="{BB962C8B-B14F-4D97-AF65-F5344CB8AC3E}">
        <p14:creationId xmlns:p14="http://schemas.microsoft.com/office/powerpoint/2010/main" val="20061130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undria.com/trams/USA/Photos/TRAX-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05374" y="3688344"/>
            <a:ext cx="4238744" cy="2824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s://gslso3s.files.wordpress.com/2015/06/20150605_122738.jpg?w=1000&amp;h="/>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259329" y="1325563"/>
            <a:ext cx="2671416" cy="3025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Observational Assets: JJA 2015</a:t>
            </a:r>
            <a:endParaRPr lang="en-US" dirty="0"/>
          </a:p>
        </p:txBody>
      </p:sp>
      <p:sp>
        <p:nvSpPr>
          <p:cNvPr id="3" name="Content Placeholder 2"/>
          <p:cNvSpPr>
            <a:spLocks noGrp="1"/>
          </p:cNvSpPr>
          <p:nvPr>
            <p:ph idx="1"/>
          </p:nvPr>
        </p:nvSpPr>
        <p:spPr>
          <a:xfrm>
            <a:off x="379561" y="1103791"/>
            <a:ext cx="5785937" cy="5610518"/>
          </a:xfrm>
          <a:solidFill>
            <a:schemeClr val="bg1">
              <a:lumMod val="95000"/>
              <a:alpha val="50000"/>
            </a:schemeClr>
          </a:solidFill>
        </p:spPr>
        <p:txBody>
          <a:bodyPr vert="horz" lIns="91440" tIns="45720" rIns="91440" bIns="45720" rtlCol="0">
            <a:noAutofit/>
          </a:bodyPr>
          <a:lstStyle/>
          <a:p>
            <a:pPr>
              <a:lnSpc>
                <a:spcPct val="100000"/>
              </a:lnSpc>
              <a:spcBef>
                <a:spcPts val="1200"/>
              </a:spcBef>
            </a:pPr>
            <a:r>
              <a:rPr lang="en-US" sz="3200" dirty="0" smtClean="0"/>
              <a:t>26 permanent and seasonally deployed ozone monitors</a:t>
            </a:r>
          </a:p>
          <a:p>
            <a:pPr>
              <a:lnSpc>
                <a:spcPct val="100000"/>
              </a:lnSpc>
              <a:spcBef>
                <a:spcPts val="1200"/>
              </a:spcBef>
            </a:pPr>
            <a:r>
              <a:rPr lang="en-US" sz="3200" dirty="0"/>
              <a:t> </a:t>
            </a:r>
            <a:r>
              <a:rPr lang="en-US" sz="3200" dirty="0" smtClean="0"/>
              <a:t>Ozone sensors on:</a:t>
            </a:r>
          </a:p>
          <a:p>
            <a:pPr lvl="1">
              <a:lnSpc>
                <a:spcPct val="100000"/>
              </a:lnSpc>
              <a:spcBef>
                <a:spcPts val="1200"/>
              </a:spcBef>
            </a:pPr>
            <a:r>
              <a:rPr lang="en-US" sz="3200" dirty="0"/>
              <a:t>v</a:t>
            </a:r>
            <a:r>
              <a:rPr lang="en-US" sz="3200" dirty="0" smtClean="0"/>
              <a:t>ehicles</a:t>
            </a:r>
          </a:p>
          <a:p>
            <a:pPr lvl="1">
              <a:lnSpc>
                <a:spcPct val="100000"/>
              </a:lnSpc>
              <a:spcBef>
                <a:spcPts val="1200"/>
              </a:spcBef>
            </a:pPr>
            <a:r>
              <a:rPr lang="en-US" dirty="0" smtClean="0"/>
              <a:t>   .</a:t>
            </a:r>
          </a:p>
          <a:p>
            <a:pPr lvl="1">
              <a:lnSpc>
                <a:spcPct val="100000"/>
              </a:lnSpc>
              <a:spcBef>
                <a:spcPts val="1200"/>
              </a:spcBef>
            </a:pPr>
            <a:r>
              <a:rPr lang="en-US" sz="3200" dirty="0" smtClean="0"/>
              <a:t>KSL       helicopter</a:t>
            </a:r>
          </a:p>
          <a:p>
            <a:pPr marL="0" indent="0">
              <a:lnSpc>
                <a:spcPct val="100000"/>
              </a:lnSpc>
              <a:spcBef>
                <a:spcPts val="1200"/>
              </a:spcBef>
              <a:buNone/>
            </a:pPr>
            <a:endParaRPr lang="en-US" sz="3200" dirty="0" smtClean="0"/>
          </a:p>
          <a:p>
            <a:pPr>
              <a:lnSpc>
                <a:spcPct val="100000"/>
              </a:lnSpc>
              <a:spcBef>
                <a:spcPts val="1200"/>
              </a:spcBef>
            </a:pPr>
            <a:r>
              <a:rPr lang="en-US" sz="3200" dirty="0" smtClean="0"/>
              <a:t>                     &amp; field campaign met sensors</a:t>
            </a:r>
          </a:p>
          <a:p>
            <a:pPr>
              <a:lnSpc>
                <a:spcPct val="100000"/>
              </a:lnSpc>
              <a:spcBef>
                <a:spcPts val="1200"/>
              </a:spcBef>
            </a:pPr>
            <a:endParaRPr lang="en-US" sz="3600" dirty="0"/>
          </a:p>
          <a:p>
            <a:pPr marL="0" indent="0">
              <a:lnSpc>
                <a:spcPct val="100000"/>
              </a:lnSpc>
              <a:spcBef>
                <a:spcPts val="1200"/>
              </a:spcBef>
              <a:buNone/>
            </a:pPr>
            <a:r>
              <a:rPr lang="en-US" sz="3200" dirty="0"/>
              <a:t>.</a:t>
            </a:r>
          </a:p>
        </p:txBody>
      </p:sp>
      <p:sp>
        <p:nvSpPr>
          <p:cNvPr id="4" name="Slide Number Placeholder 3"/>
          <p:cNvSpPr>
            <a:spLocks noGrp="1"/>
          </p:cNvSpPr>
          <p:nvPr>
            <p:ph type="sldNum" sz="quarter" idx="12"/>
          </p:nvPr>
        </p:nvSpPr>
        <p:spPr/>
        <p:txBody>
          <a:bodyPr/>
          <a:lstStyle/>
          <a:p>
            <a:endParaRPr lang="en-US" dirty="0">
              <a:solidFill>
                <a:prstClr val="black">
                  <a:lumMod val="75000"/>
                  <a:lumOff val="25000"/>
                </a:prstClr>
              </a:solidFill>
            </a:endParaRPr>
          </a:p>
        </p:txBody>
      </p:sp>
      <p:pic>
        <p:nvPicPr>
          <p:cNvPr id="8" name="Picture 7" descr="http://meso2.chpc.utah.edu/gslso3s/images/photos/IOP1/17_June_2015/KSL_Chopper/DSCN3893.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62125" y="171310"/>
            <a:ext cx="3706970" cy="282987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19878" y="4036193"/>
            <a:ext cx="573208" cy="57210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4515" y="5184272"/>
            <a:ext cx="2312451" cy="637407"/>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83914" y="3460214"/>
            <a:ext cx="2669881" cy="601735"/>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96575" y="4025841"/>
            <a:ext cx="940339" cy="259196"/>
          </a:xfrm>
          <a:prstGeom prst="rect">
            <a:avLst/>
          </a:prstGeom>
        </p:spPr>
      </p:pic>
      <p:sp>
        <p:nvSpPr>
          <p:cNvPr id="5" name="TextBox 4">
            <a:hlinkClick r:id="rId10"/>
          </p:cNvPr>
          <p:cNvSpPr txBox="1"/>
          <p:nvPr/>
        </p:nvSpPr>
        <p:spPr>
          <a:xfrm>
            <a:off x="5135224" y="6010022"/>
            <a:ext cx="6450050" cy="646331"/>
          </a:xfrm>
          <a:prstGeom prst="rect">
            <a:avLst/>
          </a:prstGeom>
          <a:solidFill>
            <a:srgbClr val="FFFFFF"/>
          </a:solidFill>
        </p:spPr>
        <p:txBody>
          <a:bodyPr wrap="square" rtlCol="0">
            <a:spAutoFit/>
          </a:bodyPr>
          <a:lstStyle/>
          <a:p>
            <a:r>
              <a:rPr lang="en-US" sz="3600" dirty="0" smtClean="0">
                <a:solidFill>
                  <a:prstClr val="black"/>
                </a:solidFill>
                <a:hlinkClick r:id="rId11" action="ppaction://hlinkfile"/>
              </a:rPr>
              <a:t>meso2.chpc.utah.edu/gslso3s/</a:t>
            </a:r>
            <a:endParaRPr lang="en-US" sz="3600" dirty="0">
              <a:solidFill>
                <a:prstClr val="black"/>
              </a:solidFill>
            </a:endParaRPr>
          </a:p>
        </p:txBody>
      </p:sp>
      <p:pic>
        <p:nvPicPr>
          <p:cNvPr id="19" name="Picture 18"/>
          <p:cNvPicPr>
            <a:picLocks noChangeAspect="1"/>
          </p:cNvPicPr>
          <p:nvPr/>
        </p:nvPicPr>
        <p:blipFill rotWithShape="1">
          <a:blip r:embed="rId12" cstate="print">
            <a:extLst>
              <a:ext uri="{28A0092B-C50C-407E-A947-70E740481C1C}">
                <a14:useLocalDpi xmlns:a14="http://schemas.microsoft.com/office/drawing/2010/main" val="0"/>
              </a:ext>
            </a:extLst>
          </a:blip>
          <a:srcRect l="8484" r="29627"/>
          <a:stretch/>
        </p:blipFill>
        <p:spPr>
          <a:xfrm>
            <a:off x="10135178" y="3050844"/>
            <a:ext cx="1933917" cy="1763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3008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BEBA8EAE-BF5A-486C-A8C5-ECC9F3942E4B}">
                <a14:imgProps xmlns:a14="http://schemas.microsoft.com/office/drawing/2010/main">
                  <a14:imgLayer r:embed="rId5">
                    <a14:imgEffect>
                      <a14:sharpenSoften amount="20000"/>
                    </a14:imgEffect>
                    <a14:imgEffect>
                      <a14:brightnessContrast contrast="25000"/>
                    </a14:imgEffect>
                  </a14:imgLayer>
                </a14:imgProps>
              </a:ext>
              <a:ext uri="{28A0092B-C50C-407E-A947-70E740481C1C}">
                <a14:useLocalDpi xmlns:a14="http://schemas.microsoft.com/office/drawing/2010/main"/>
              </a:ext>
            </a:extLst>
          </a:blip>
          <a:srcRect/>
          <a:stretch>
            <a:fillRect l="-13000" t="-13000" r="-13000" b="-13000"/>
          </a:stretch>
        </a:blipFill>
        <a:effectLst/>
      </p:bgPr>
    </p:bg>
    <p:spTree>
      <p:nvGrpSpPr>
        <p:cNvPr id="1" name=""/>
        <p:cNvGrpSpPr/>
        <p:nvPr/>
      </p:nvGrpSpPr>
      <p:grpSpPr>
        <a:xfrm>
          <a:off x="0" y="0"/>
          <a:ext cx="0" cy="0"/>
          <a:chOff x="0" y="0"/>
          <a:chExt cx="0" cy="0"/>
        </a:xfrm>
      </p:grpSpPr>
      <p:sp>
        <p:nvSpPr>
          <p:cNvPr id="20" name="Content Placeholder 19"/>
          <p:cNvSpPr txBox="1">
            <a:spLocks noGrp="1"/>
          </p:cNvSpPr>
          <p:nvPr>
            <p:ph sz="half" idx="1"/>
          </p:nvPr>
        </p:nvSpPr>
        <p:spPr>
          <a:xfrm>
            <a:off x="838200" y="1114425"/>
            <a:ext cx="5181600" cy="2416046"/>
          </a:xfrm>
          <a:prstGeom prst="rect">
            <a:avLst/>
          </a:prstGeom>
          <a:noFill/>
        </p:spPr>
        <p:txBody>
          <a:bodyPr wrap="square" rtlCol="0">
            <a:spAutoFit/>
          </a:bodyPr>
          <a:lstStyle/>
          <a:p>
            <a:pPr marL="285750" indent="-285750"/>
            <a:r>
              <a:rPr lang="en-US" dirty="0" smtClean="0">
                <a:solidFill>
                  <a:schemeClr val="bg1"/>
                </a:solidFill>
              </a:rPr>
              <a:t>Ridging aloft</a:t>
            </a:r>
            <a:endParaRPr lang="en-US" dirty="0">
              <a:solidFill>
                <a:schemeClr val="bg1"/>
              </a:solidFill>
            </a:endParaRPr>
          </a:p>
          <a:p>
            <a:pPr marL="285750" indent="-285750"/>
            <a:r>
              <a:rPr lang="en-US" dirty="0">
                <a:solidFill>
                  <a:schemeClr val="bg1"/>
                </a:solidFill>
              </a:rPr>
              <a:t>Highest ozone concentrations of summer</a:t>
            </a:r>
          </a:p>
          <a:p>
            <a:pPr marL="285750" indent="-285750"/>
            <a:r>
              <a:rPr lang="en-US" dirty="0" smtClean="0">
                <a:solidFill>
                  <a:schemeClr val="bg1"/>
                </a:solidFill>
              </a:rPr>
              <a:t>Local processes dominate</a:t>
            </a:r>
          </a:p>
          <a:p>
            <a:endParaRPr lang="en-US" dirty="0">
              <a:solidFill>
                <a:schemeClr val="bg1"/>
              </a:solidFill>
            </a:endParaRPr>
          </a:p>
        </p:txBody>
      </p:sp>
      <p:sp>
        <p:nvSpPr>
          <p:cNvPr id="12" name="Content Placeholder 11"/>
          <p:cNvSpPr>
            <a:spLocks noGrp="1"/>
          </p:cNvSpPr>
          <p:nvPr>
            <p:ph sz="half" idx="2"/>
          </p:nvPr>
        </p:nvSpPr>
        <p:spPr>
          <a:xfrm>
            <a:off x="6210300" y="1025525"/>
            <a:ext cx="5397500" cy="4351338"/>
          </a:xfrm>
        </p:spPr>
        <p:txBody>
          <a:bodyPr/>
          <a:lstStyle/>
          <a:p>
            <a:r>
              <a:rPr lang="en-US" dirty="0" smtClean="0">
                <a:solidFill>
                  <a:schemeClr val="bg1"/>
                </a:solidFill>
              </a:rPr>
              <a:t>Analysis and simulation of impact of lake breeze:</a:t>
            </a:r>
          </a:p>
          <a:p>
            <a:pPr lvl="1"/>
            <a:r>
              <a:rPr lang="en-US" dirty="0" smtClean="0">
                <a:solidFill>
                  <a:schemeClr val="bg1"/>
                </a:solidFill>
              </a:rPr>
              <a:t>B. Blaylock, M.S. thesis</a:t>
            </a:r>
          </a:p>
          <a:p>
            <a:pPr lvl="1"/>
            <a:r>
              <a:rPr lang="en-US" dirty="0" smtClean="0">
                <a:solidFill>
                  <a:schemeClr val="bg1"/>
                </a:solidFill>
              </a:rPr>
              <a:t>Blaylock et al. (2016, submitted)</a:t>
            </a:r>
          </a:p>
          <a:p>
            <a:r>
              <a:rPr lang="en-US" dirty="0" smtClean="0">
                <a:solidFill>
                  <a:schemeClr val="bg1"/>
                </a:solidFill>
              </a:rPr>
              <a:t>Two-week composites illustrating aggregate effects of thermally-driven flows</a:t>
            </a:r>
          </a:p>
          <a:p>
            <a:pPr lvl="1"/>
            <a:r>
              <a:rPr lang="en-US" dirty="0" smtClean="0">
                <a:solidFill>
                  <a:schemeClr val="bg1"/>
                </a:solidFill>
              </a:rPr>
              <a:t>A. Long, M.S. thesis</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8F14A4C4-95A4-411C-97CF-B793BC892A64}" type="slidenum">
              <a:rPr lang="en-US" smtClean="0">
                <a:solidFill>
                  <a:prstClr val="black">
                    <a:lumMod val="75000"/>
                    <a:lumOff val="25000"/>
                  </a:prstClr>
                </a:solidFill>
              </a:rPr>
              <a:pPr/>
              <a:t>5</a:t>
            </a:fld>
            <a:endParaRPr lang="en-US" dirty="0">
              <a:solidFill>
                <a:prstClr val="black">
                  <a:lumMod val="75000"/>
                  <a:lumOff val="25000"/>
                </a:prstClr>
              </a:solidFill>
            </a:endParaRPr>
          </a:p>
        </p:txBody>
      </p:sp>
      <p:sp>
        <p:nvSpPr>
          <p:cNvPr id="13" name="Title 12"/>
          <p:cNvSpPr>
            <a:spLocks noGrp="1"/>
          </p:cNvSpPr>
          <p:nvPr>
            <p:ph type="title"/>
          </p:nvPr>
        </p:nvSpPr>
        <p:spPr>
          <a:xfrm>
            <a:off x="838200" y="227806"/>
            <a:ext cx="10515600" cy="638175"/>
          </a:xfrm>
        </p:spPr>
        <p:txBody>
          <a:bodyPr>
            <a:normAutofit fontScale="90000"/>
          </a:bodyPr>
          <a:lstStyle/>
          <a:p>
            <a:pPr algn="ctr"/>
            <a:r>
              <a:rPr lang="en-US" dirty="0" smtClean="0">
                <a:solidFill>
                  <a:schemeClr val="bg1"/>
                </a:solidFill>
              </a:rPr>
              <a:t>16-30 June 2015</a:t>
            </a:r>
            <a:endParaRPr lang="en-US" dirty="0">
              <a:solidFill>
                <a:schemeClr val="bg1"/>
              </a:solidFill>
            </a:endParaRPr>
          </a:p>
        </p:txBody>
      </p:sp>
    </p:spTree>
    <p:extLst>
      <p:ext uri="{BB962C8B-B14F-4D97-AF65-F5344CB8AC3E}">
        <p14:creationId xmlns:p14="http://schemas.microsoft.com/office/powerpoint/2010/main" val="40605495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a:ext>
            </a:extLst>
          </a:blip>
          <a:srcRect b="10634"/>
          <a:stretch/>
        </p:blipFill>
        <p:spPr>
          <a:xfrm>
            <a:off x="231190" y="845019"/>
            <a:ext cx="11752263" cy="5803487"/>
          </a:xfrm>
        </p:spPr>
      </p:pic>
      <p:sp>
        <p:nvSpPr>
          <p:cNvPr id="5" name="TextBox 4"/>
          <p:cNvSpPr txBox="1"/>
          <p:nvPr/>
        </p:nvSpPr>
        <p:spPr>
          <a:xfrm>
            <a:off x="9545053" y="6218500"/>
            <a:ext cx="2438400" cy="369332"/>
          </a:xfrm>
          <a:prstGeom prst="rect">
            <a:avLst/>
          </a:prstGeom>
          <a:noFill/>
        </p:spPr>
        <p:txBody>
          <a:bodyPr wrap="square" rtlCol="0">
            <a:spAutoFit/>
          </a:bodyPr>
          <a:lstStyle/>
          <a:p>
            <a:pPr algn="r"/>
            <a:r>
              <a:rPr lang="en-US" dirty="0" smtClean="0"/>
              <a:t>Google Earth</a:t>
            </a:r>
            <a:endParaRPr lang="en-US" dirty="0"/>
          </a:p>
        </p:txBody>
      </p:sp>
      <p:sp>
        <p:nvSpPr>
          <p:cNvPr id="3" name="TextBox 2"/>
          <p:cNvSpPr txBox="1"/>
          <p:nvPr/>
        </p:nvSpPr>
        <p:spPr>
          <a:xfrm>
            <a:off x="370114" y="2381315"/>
            <a:ext cx="3684167" cy="830997"/>
          </a:xfrm>
          <a:prstGeom prst="rect">
            <a:avLst/>
          </a:prstGeom>
          <a:noFill/>
          <a:effectLst>
            <a:glow rad="127000">
              <a:schemeClr val="accent1"/>
            </a:glow>
          </a:effectLst>
        </p:spPr>
        <p:txBody>
          <a:bodyPr wrap="square" rtlCol="0">
            <a:spAutoFit/>
          </a:bodyPr>
          <a:lstStyle/>
          <a:p>
            <a:pPr algn="ctr"/>
            <a:r>
              <a:rPr lang="en-US" sz="4800" b="1" dirty="0">
                <a:effectLst>
                  <a:glow rad="63500">
                    <a:schemeClr val="bg1">
                      <a:alpha val="65000"/>
                    </a:schemeClr>
                  </a:glow>
                </a:effectLst>
                <a:latin typeface="Tw Cen MT Condensed" panose="020B0606020104020203" pitchFamily="34" charset="0"/>
              </a:rPr>
              <a:t>Great Salt Lake</a:t>
            </a:r>
          </a:p>
        </p:txBody>
      </p:sp>
      <p:sp>
        <p:nvSpPr>
          <p:cNvPr id="7" name="TextBox 6"/>
          <p:cNvSpPr txBox="1"/>
          <p:nvPr/>
        </p:nvSpPr>
        <p:spPr>
          <a:xfrm>
            <a:off x="4224355" y="3898404"/>
            <a:ext cx="4124988" cy="923330"/>
          </a:xfrm>
          <a:prstGeom prst="rect">
            <a:avLst/>
          </a:prstGeom>
          <a:noFill/>
          <a:effectLst>
            <a:glow rad="127000">
              <a:schemeClr val="accent1"/>
            </a:glow>
          </a:effectLst>
        </p:spPr>
        <p:txBody>
          <a:bodyPr wrap="square" rtlCol="0">
            <a:spAutoFit/>
          </a:bodyPr>
          <a:lstStyle/>
          <a:p>
            <a:pPr algn="ctr"/>
            <a:r>
              <a:rPr lang="en-US" sz="5400" b="1" dirty="0" smtClean="0">
                <a:effectLst>
                  <a:glow rad="63500">
                    <a:schemeClr val="bg1">
                      <a:alpha val="65000"/>
                    </a:schemeClr>
                  </a:glow>
                </a:effectLst>
                <a:latin typeface="Tw Cen MT Condensed" panose="020B0606020104020203" pitchFamily="34" charset="0"/>
              </a:rPr>
              <a:t>Salt Lake Valley</a:t>
            </a:r>
            <a:endParaRPr lang="en-US" sz="5400" b="1" dirty="0">
              <a:effectLst>
                <a:glow rad="63500">
                  <a:schemeClr val="bg1">
                    <a:alpha val="65000"/>
                  </a:schemeClr>
                </a:glow>
              </a:effectLst>
              <a:latin typeface="Tw Cen MT Condensed" panose="020B0606020104020203" pitchFamily="34" charset="0"/>
            </a:endParaRPr>
          </a:p>
        </p:txBody>
      </p:sp>
      <p:sp>
        <p:nvSpPr>
          <p:cNvPr id="8" name="TextBox 7"/>
          <p:cNvSpPr txBox="1"/>
          <p:nvPr/>
        </p:nvSpPr>
        <p:spPr>
          <a:xfrm rot="1732488">
            <a:off x="6310407" y="3123502"/>
            <a:ext cx="4463278" cy="830997"/>
          </a:xfrm>
          <a:prstGeom prst="rect">
            <a:avLst/>
          </a:prstGeom>
          <a:noFill/>
          <a:effectLst>
            <a:glow rad="127000">
              <a:schemeClr val="accent1"/>
            </a:glow>
          </a:effectLst>
        </p:spPr>
        <p:txBody>
          <a:bodyPr wrap="square" rtlCol="0">
            <a:spAutoFit/>
          </a:bodyPr>
          <a:lstStyle/>
          <a:p>
            <a:pPr algn="ctr"/>
            <a:r>
              <a:rPr lang="en-US" sz="4800" b="1" dirty="0" smtClean="0">
                <a:effectLst>
                  <a:glow rad="63500">
                    <a:schemeClr val="bg1">
                      <a:alpha val="65000"/>
                    </a:schemeClr>
                  </a:glow>
                </a:effectLst>
                <a:latin typeface="Tw Cen MT Condensed" panose="020B0606020104020203" pitchFamily="34" charset="0"/>
              </a:rPr>
              <a:t>Wasatch </a:t>
            </a:r>
            <a:r>
              <a:rPr lang="en-US" sz="4800" b="1" dirty="0" err="1" smtClean="0">
                <a:effectLst>
                  <a:glow rad="63500">
                    <a:schemeClr val="bg1">
                      <a:alpha val="65000"/>
                    </a:schemeClr>
                  </a:glow>
                </a:effectLst>
                <a:latin typeface="Tw Cen MT Condensed" panose="020B0606020104020203" pitchFamily="34" charset="0"/>
              </a:rPr>
              <a:t>Mtns</a:t>
            </a:r>
            <a:r>
              <a:rPr lang="en-US" sz="4800" b="1" dirty="0" smtClean="0">
                <a:effectLst>
                  <a:glow rad="63500">
                    <a:schemeClr val="bg1">
                      <a:alpha val="65000"/>
                    </a:schemeClr>
                  </a:glow>
                </a:effectLst>
                <a:latin typeface="Tw Cen MT Condensed" panose="020B0606020104020203" pitchFamily="34" charset="0"/>
              </a:rPr>
              <a:t>.</a:t>
            </a:r>
            <a:endParaRPr lang="en-US" sz="4800" b="1" dirty="0">
              <a:effectLst>
                <a:glow rad="63500">
                  <a:schemeClr val="bg1">
                    <a:alpha val="65000"/>
                  </a:schemeClr>
                </a:glow>
              </a:effectLst>
              <a:latin typeface="Tw Cen MT Condensed" panose="020B0606020104020203" pitchFamily="34" charset="0"/>
            </a:endParaRPr>
          </a:p>
        </p:txBody>
      </p:sp>
      <p:sp>
        <p:nvSpPr>
          <p:cNvPr id="9" name="TextBox 8"/>
          <p:cNvSpPr txBox="1"/>
          <p:nvPr/>
        </p:nvSpPr>
        <p:spPr>
          <a:xfrm rot="18748093">
            <a:off x="459642" y="4551953"/>
            <a:ext cx="3458152" cy="830997"/>
          </a:xfrm>
          <a:prstGeom prst="rect">
            <a:avLst/>
          </a:prstGeom>
          <a:noFill/>
          <a:effectLst>
            <a:glow rad="127000">
              <a:schemeClr val="accent1"/>
            </a:glow>
          </a:effectLst>
        </p:spPr>
        <p:txBody>
          <a:bodyPr wrap="square" rtlCol="0">
            <a:spAutoFit/>
          </a:bodyPr>
          <a:lstStyle/>
          <a:p>
            <a:pPr algn="ctr"/>
            <a:r>
              <a:rPr lang="en-US" sz="4800" b="1" dirty="0" err="1" smtClean="0">
                <a:effectLst>
                  <a:glow rad="63500">
                    <a:schemeClr val="bg1">
                      <a:alpha val="65000"/>
                    </a:schemeClr>
                  </a:glow>
                </a:effectLst>
                <a:latin typeface="Tw Cen MT Condensed" panose="020B0606020104020203" pitchFamily="34" charset="0"/>
              </a:rPr>
              <a:t>Oquirrh</a:t>
            </a:r>
            <a:r>
              <a:rPr lang="en-US" sz="4800" b="1" dirty="0" smtClean="0">
                <a:effectLst>
                  <a:glow rad="63500">
                    <a:schemeClr val="bg1">
                      <a:alpha val="65000"/>
                    </a:schemeClr>
                  </a:glow>
                </a:effectLst>
                <a:latin typeface="Tw Cen MT Condensed" panose="020B0606020104020203" pitchFamily="34" charset="0"/>
              </a:rPr>
              <a:t> </a:t>
            </a:r>
            <a:r>
              <a:rPr lang="en-US" sz="4800" b="1" dirty="0" err="1" smtClean="0">
                <a:effectLst>
                  <a:glow rad="63500">
                    <a:schemeClr val="bg1">
                      <a:alpha val="65000"/>
                    </a:schemeClr>
                  </a:glow>
                </a:effectLst>
                <a:latin typeface="Tw Cen MT Condensed" panose="020B0606020104020203" pitchFamily="34" charset="0"/>
              </a:rPr>
              <a:t>Mtns</a:t>
            </a:r>
            <a:r>
              <a:rPr lang="en-US" sz="4800" b="1" dirty="0" smtClean="0">
                <a:effectLst>
                  <a:glow rad="63500">
                    <a:schemeClr val="bg1">
                      <a:alpha val="65000"/>
                    </a:schemeClr>
                  </a:glow>
                </a:effectLst>
                <a:latin typeface="Tw Cen MT Condensed" panose="020B0606020104020203" pitchFamily="34" charset="0"/>
              </a:rPr>
              <a:t>.</a:t>
            </a:r>
            <a:endParaRPr lang="en-US" sz="4800" b="1" dirty="0">
              <a:effectLst>
                <a:glow rad="63500">
                  <a:schemeClr val="bg1">
                    <a:alpha val="65000"/>
                  </a:schemeClr>
                </a:glow>
              </a:effectLst>
              <a:latin typeface="Tw Cen MT Condensed" panose="020B0606020104020203" pitchFamily="34" charset="0"/>
            </a:endParaRPr>
          </a:p>
        </p:txBody>
      </p:sp>
      <p:sp>
        <p:nvSpPr>
          <p:cNvPr id="4" name="Slide Number Placeholder 3"/>
          <p:cNvSpPr>
            <a:spLocks noGrp="1"/>
          </p:cNvSpPr>
          <p:nvPr>
            <p:ph type="sldNum" sz="quarter" idx="12"/>
          </p:nvPr>
        </p:nvSpPr>
        <p:spPr/>
        <p:txBody>
          <a:bodyPr/>
          <a:lstStyle/>
          <a:p>
            <a:fld id="{8CD7156B-098C-4367-A568-C65AC2B59004}" type="slidenum">
              <a:rPr lang="en-US" smtClean="0"/>
              <a:t>6</a:t>
            </a:fld>
            <a:endParaRPr lang="en-US"/>
          </a:p>
        </p:txBody>
      </p:sp>
      <p:grpSp>
        <p:nvGrpSpPr>
          <p:cNvPr id="14" name="Group 13"/>
          <p:cNvGrpSpPr/>
          <p:nvPr/>
        </p:nvGrpSpPr>
        <p:grpSpPr>
          <a:xfrm>
            <a:off x="5261504" y="2381315"/>
            <a:ext cx="877163" cy="546884"/>
            <a:chOff x="5072649" y="2371418"/>
            <a:chExt cx="877163" cy="546884"/>
          </a:xfrm>
        </p:grpSpPr>
        <p:sp>
          <p:nvSpPr>
            <p:cNvPr id="13" name="Oval 12"/>
            <p:cNvSpPr/>
            <p:nvPr/>
          </p:nvSpPr>
          <p:spPr>
            <a:xfrm>
              <a:off x="5353113" y="2758997"/>
              <a:ext cx="159305" cy="15930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5072649" y="2371418"/>
              <a:ext cx="877163" cy="369332"/>
            </a:xfrm>
            <a:prstGeom prst="rect">
              <a:avLst/>
            </a:prstGeom>
            <a:solidFill>
              <a:schemeClr val="bg1"/>
            </a:solidFill>
            <a:ln w="31750">
              <a:solidFill>
                <a:schemeClr val="tx1"/>
              </a:solidFill>
            </a:ln>
          </p:spPr>
          <p:txBody>
            <a:bodyPr wrap="none" rtlCol="0">
              <a:spAutoFit/>
            </a:bodyPr>
            <a:lstStyle/>
            <a:p>
              <a:r>
                <a:rPr lang="en-US" dirty="0" smtClean="0"/>
                <a:t>TDWR</a:t>
              </a:r>
              <a:endParaRPr lang="en-US" dirty="0"/>
            </a:p>
          </p:txBody>
        </p:sp>
      </p:grpSp>
      <p:grpSp>
        <p:nvGrpSpPr>
          <p:cNvPr id="15" name="Group 14"/>
          <p:cNvGrpSpPr/>
          <p:nvPr/>
        </p:nvGrpSpPr>
        <p:grpSpPr>
          <a:xfrm>
            <a:off x="5339970" y="3173968"/>
            <a:ext cx="787395" cy="546884"/>
            <a:chOff x="5072649" y="2371418"/>
            <a:chExt cx="787395" cy="546884"/>
          </a:xfrm>
        </p:grpSpPr>
        <p:sp>
          <p:nvSpPr>
            <p:cNvPr id="16" name="Oval 15"/>
            <p:cNvSpPr/>
            <p:nvPr/>
          </p:nvSpPr>
          <p:spPr>
            <a:xfrm>
              <a:off x="5353113" y="2758997"/>
              <a:ext cx="159305" cy="159305"/>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p:cNvSpPr txBox="1"/>
            <p:nvPr/>
          </p:nvSpPr>
          <p:spPr>
            <a:xfrm>
              <a:off x="5072649" y="2371418"/>
              <a:ext cx="787395" cy="369332"/>
            </a:xfrm>
            <a:prstGeom prst="rect">
              <a:avLst/>
            </a:prstGeom>
            <a:solidFill>
              <a:schemeClr val="bg1"/>
            </a:solidFill>
            <a:ln w="31750">
              <a:solidFill>
                <a:schemeClr val="tx1"/>
              </a:solidFill>
            </a:ln>
          </p:spPr>
          <p:txBody>
            <a:bodyPr wrap="none" rtlCol="0">
              <a:spAutoFit/>
            </a:bodyPr>
            <a:lstStyle/>
            <a:p>
              <a:r>
                <a:rPr lang="en-US" dirty="0" smtClean="0"/>
                <a:t>KSLC</a:t>
              </a:r>
              <a:endParaRPr lang="en-US" dirty="0"/>
            </a:p>
          </p:txBody>
        </p:sp>
      </p:grpSp>
      <p:sp>
        <p:nvSpPr>
          <p:cNvPr id="18" name="Title 1"/>
          <p:cNvSpPr>
            <a:spLocks noGrp="1"/>
          </p:cNvSpPr>
          <p:nvPr>
            <p:ph type="title"/>
          </p:nvPr>
        </p:nvSpPr>
        <p:spPr>
          <a:xfrm>
            <a:off x="679863" y="-128508"/>
            <a:ext cx="11205713" cy="1325563"/>
          </a:xfrm>
        </p:spPr>
        <p:txBody>
          <a:bodyPr/>
          <a:lstStyle/>
          <a:p>
            <a:r>
              <a:rPr lang="en-US" dirty="0"/>
              <a:t>18 </a:t>
            </a:r>
            <a:r>
              <a:rPr lang="en-US" dirty="0" smtClean="0"/>
              <a:t>June lake breeze</a:t>
            </a:r>
            <a:endParaRPr lang="en-US" dirty="0"/>
          </a:p>
        </p:txBody>
      </p:sp>
    </p:spTree>
    <p:extLst>
      <p:ext uri="{BB962C8B-B14F-4D97-AF65-F5344CB8AC3E}">
        <p14:creationId xmlns:p14="http://schemas.microsoft.com/office/powerpoint/2010/main" val="248813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85000">
              <a:srgbClr val="79D1F0"/>
            </a:gs>
            <a:gs pos="0">
              <a:schemeClr val="bg1"/>
            </a:gs>
          </a:gsLst>
          <a:lin ang="5400000" scaled="1"/>
        </a:gra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6017" y="5822090"/>
            <a:ext cx="5486400" cy="938733"/>
          </a:xfrm>
          <a:prstGeom prst="rect">
            <a:avLst/>
          </a:prstGeom>
        </p:spPr>
      </p:pic>
      <p:pic>
        <p:nvPicPr>
          <p:cNvPr id="26" name="Picture 2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8483" y="1069977"/>
            <a:ext cx="11527093" cy="4558358"/>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53024" y="1726"/>
            <a:ext cx="11205713" cy="1325563"/>
          </a:xfrm>
        </p:spPr>
        <p:txBody>
          <a:bodyPr/>
          <a:lstStyle/>
          <a:p>
            <a:r>
              <a:rPr lang="en-US" dirty="0"/>
              <a:t>18 </a:t>
            </a:r>
            <a:r>
              <a:rPr lang="en-US" dirty="0" smtClean="0"/>
              <a:t>June lake breeze: TDWR radial velocity</a:t>
            </a:r>
            <a:endParaRPr lang="en-US" dirty="0"/>
          </a:p>
        </p:txBody>
      </p:sp>
      <p:pic>
        <p:nvPicPr>
          <p:cNvPr id="19" name="Picture 18"/>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655955" y="131244"/>
            <a:ext cx="1250699" cy="1877466"/>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890473" y="5356231"/>
            <a:ext cx="2752378" cy="400110"/>
          </a:xfrm>
          <a:prstGeom prst="rect">
            <a:avLst/>
          </a:prstGeom>
          <a:solidFill>
            <a:schemeClr val="bg1"/>
          </a:solidFill>
          <a:ln w="12700">
            <a:solidFill>
              <a:schemeClr val="tx1"/>
            </a:solidFill>
          </a:ln>
        </p:spPr>
        <p:txBody>
          <a:bodyPr wrap="square" rtlCol="0">
            <a:spAutoFit/>
          </a:bodyPr>
          <a:lstStyle/>
          <a:p>
            <a:pPr algn="ctr"/>
            <a:r>
              <a:rPr lang="en-US" sz="2000" dirty="0" smtClean="0">
                <a:solidFill>
                  <a:prstClr val="black"/>
                </a:solidFill>
              </a:rPr>
              <a:t>12:00 MDT</a:t>
            </a:r>
            <a:endParaRPr lang="en-US" sz="2000" dirty="0">
              <a:solidFill>
                <a:prstClr val="black"/>
              </a:solidFill>
            </a:endParaRPr>
          </a:p>
        </p:txBody>
      </p:sp>
      <p:sp>
        <p:nvSpPr>
          <p:cNvPr id="21" name="TextBox 20"/>
          <p:cNvSpPr txBox="1"/>
          <p:nvPr/>
        </p:nvSpPr>
        <p:spPr>
          <a:xfrm>
            <a:off x="4745840" y="5356231"/>
            <a:ext cx="2752378" cy="400110"/>
          </a:xfrm>
          <a:prstGeom prst="rect">
            <a:avLst/>
          </a:prstGeom>
          <a:solidFill>
            <a:schemeClr val="bg1"/>
          </a:solidFill>
          <a:ln w="12700">
            <a:solidFill>
              <a:schemeClr val="tx1"/>
            </a:solidFill>
          </a:ln>
        </p:spPr>
        <p:txBody>
          <a:bodyPr wrap="square" rtlCol="0">
            <a:spAutoFit/>
          </a:bodyPr>
          <a:lstStyle/>
          <a:p>
            <a:pPr algn="ctr"/>
            <a:r>
              <a:rPr lang="en-US" sz="2000" dirty="0" smtClean="0">
                <a:solidFill>
                  <a:prstClr val="black"/>
                </a:solidFill>
              </a:rPr>
              <a:t>15:00 MDT</a:t>
            </a:r>
            <a:endParaRPr lang="en-US" sz="2000" dirty="0">
              <a:solidFill>
                <a:prstClr val="black"/>
              </a:solidFill>
            </a:endParaRPr>
          </a:p>
        </p:txBody>
      </p:sp>
      <p:sp>
        <p:nvSpPr>
          <p:cNvPr id="22" name="TextBox 21"/>
          <p:cNvSpPr txBox="1"/>
          <p:nvPr/>
        </p:nvSpPr>
        <p:spPr>
          <a:xfrm>
            <a:off x="8601207" y="5356231"/>
            <a:ext cx="2752378" cy="400110"/>
          </a:xfrm>
          <a:prstGeom prst="rect">
            <a:avLst/>
          </a:prstGeom>
          <a:solidFill>
            <a:schemeClr val="bg1"/>
          </a:solidFill>
          <a:ln w="12700">
            <a:solidFill>
              <a:schemeClr val="tx1"/>
            </a:solidFill>
          </a:ln>
        </p:spPr>
        <p:txBody>
          <a:bodyPr wrap="square" rtlCol="0">
            <a:spAutoFit/>
          </a:bodyPr>
          <a:lstStyle/>
          <a:p>
            <a:pPr algn="ctr"/>
            <a:r>
              <a:rPr lang="en-US" sz="2000" dirty="0" smtClean="0">
                <a:solidFill>
                  <a:prstClr val="black"/>
                </a:solidFill>
              </a:rPr>
              <a:t>18:00 MDT</a:t>
            </a:r>
            <a:endParaRPr lang="en-US" sz="2000" dirty="0">
              <a:solidFill>
                <a:prstClr val="black"/>
              </a:solidFill>
            </a:endParaRPr>
          </a:p>
        </p:txBody>
      </p:sp>
      <p:sp>
        <p:nvSpPr>
          <p:cNvPr id="40" name="Right Arrow 39"/>
          <p:cNvSpPr/>
          <p:nvPr/>
        </p:nvSpPr>
        <p:spPr>
          <a:xfrm>
            <a:off x="1416435" y="1267012"/>
            <a:ext cx="913385" cy="231624"/>
          </a:xfrm>
          <a:prstGeom prst="rightArrow">
            <a:avLst>
              <a:gd name="adj1" fmla="val 100000"/>
              <a:gd name="adj2" fmla="val 3216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TDWR</a:t>
            </a:r>
          </a:p>
        </p:txBody>
      </p:sp>
      <p:sp>
        <p:nvSpPr>
          <p:cNvPr id="41" name="Right Arrow 40"/>
          <p:cNvSpPr/>
          <p:nvPr/>
        </p:nvSpPr>
        <p:spPr>
          <a:xfrm>
            <a:off x="5234044" y="1263732"/>
            <a:ext cx="913385" cy="231624"/>
          </a:xfrm>
          <a:prstGeom prst="rightArrow">
            <a:avLst>
              <a:gd name="adj1" fmla="val 100000"/>
              <a:gd name="adj2" fmla="val 3216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TDWR</a:t>
            </a:r>
          </a:p>
        </p:txBody>
      </p:sp>
      <p:sp>
        <p:nvSpPr>
          <p:cNvPr id="42" name="Right Arrow 41"/>
          <p:cNvSpPr/>
          <p:nvPr/>
        </p:nvSpPr>
        <p:spPr>
          <a:xfrm>
            <a:off x="9064640" y="1263732"/>
            <a:ext cx="913385" cy="231624"/>
          </a:xfrm>
          <a:prstGeom prst="rightArrow">
            <a:avLst>
              <a:gd name="adj1" fmla="val 100000"/>
              <a:gd name="adj2" fmla="val 32163"/>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TDWR</a:t>
            </a:r>
          </a:p>
        </p:txBody>
      </p:sp>
      <p:pic>
        <p:nvPicPr>
          <p:cNvPr id="13" name="Pictur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37723" y="5808896"/>
            <a:ext cx="2312451" cy="637407"/>
          </a:xfrm>
          <a:prstGeom prst="rect">
            <a:avLst/>
          </a:prstGeom>
        </p:spPr>
      </p:pic>
      <p:sp>
        <p:nvSpPr>
          <p:cNvPr id="3" name="TextBox 2"/>
          <p:cNvSpPr txBox="1"/>
          <p:nvPr/>
        </p:nvSpPr>
        <p:spPr>
          <a:xfrm>
            <a:off x="7050313" y="6446303"/>
            <a:ext cx="1980029" cy="369332"/>
          </a:xfrm>
          <a:prstGeom prst="rect">
            <a:avLst/>
          </a:prstGeom>
          <a:noFill/>
        </p:spPr>
        <p:txBody>
          <a:bodyPr wrap="none" rtlCol="0">
            <a:spAutoFit/>
          </a:bodyPr>
          <a:lstStyle/>
          <a:p>
            <a:r>
              <a:rPr lang="en-US" dirty="0" smtClean="0"/>
              <a:t>Full barb: 2 m s</a:t>
            </a:r>
            <a:r>
              <a:rPr lang="en-US" baseline="30000" dirty="0" smtClean="0"/>
              <a:t>-1</a:t>
            </a:r>
            <a:endParaRPr lang="en-US" baseline="30000" dirty="0"/>
          </a:p>
        </p:txBody>
      </p:sp>
    </p:spTree>
    <p:extLst>
      <p:ext uri="{BB962C8B-B14F-4D97-AF65-F5344CB8AC3E}">
        <p14:creationId xmlns:p14="http://schemas.microsoft.com/office/powerpoint/2010/main" val="4005544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80B413E-8DA9-4CFB-BBA4-6517EDDCF893}" type="slidenum">
              <a:rPr lang="en-US" smtClean="0"/>
              <a:pPr/>
              <a:t>8</a:t>
            </a:fld>
            <a:endParaRPr lang="en-US"/>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harpenSoften amount="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rot="20332333">
            <a:off x="1137685" y="3242931"/>
            <a:ext cx="2513830" cy="1200329"/>
          </a:xfrm>
          <a:prstGeom prst="rect">
            <a:avLst/>
          </a:prstGeom>
          <a:noFill/>
        </p:spPr>
        <p:txBody>
          <a:bodyPr wrap="none" rtlCol="0">
            <a:spAutoFit/>
          </a:bodyPr>
          <a:lstStyle/>
          <a:p>
            <a:r>
              <a:rPr lang="en-US" sz="7200" dirty="0" smtClean="0">
                <a:solidFill>
                  <a:schemeClr val="accent6"/>
                </a:solidFill>
              </a:rPr>
              <a:t>Urban</a:t>
            </a:r>
            <a:endParaRPr lang="en-US" sz="7200" dirty="0">
              <a:solidFill>
                <a:schemeClr val="accent6"/>
              </a:solidFill>
            </a:endParaRPr>
          </a:p>
        </p:txBody>
      </p:sp>
      <p:sp>
        <p:nvSpPr>
          <p:cNvPr id="8" name="TextBox 7"/>
          <p:cNvSpPr txBox="1"/>
          <p:nvPr/>
        </p:nvSpPr>
        <p:spPr>
          <a:xfrm>
            <a:off x="7556978" y="5659774"/>
            <a:ext cx="2831031" cy="1015663"/>
          </a:xfrm>
          <a:prstGeom prst="rect">
            <a:avLst/>
          </a:prstGeom>
          <a:noFill/>
        </p:spPr>
        <p:txBody>
          <a:bodyPr wrap="none" rtlCol="0">
            <a:spAutoFit/>
          </a:bodyPr>
          <a:lstStyle/>
          <a:p>
            <a:r>
              <a:rPr lang="en-US" sz="6000" dirty="0" smtClean="0">
                <a:solidFill>
                  <a:srgbClr val="FFC000"/>
                </a:solidFill>
              </a:rPr>
              <a:t>Wetland</a:t>
            </a:r>
            <a:endParaRPr lang="en-US" sz="6000" dirty="0">
              <a:solidFill>
                <a:srgbClr val="FFC000"/>
              </a:solidFill>
            </a:endParaRPr>
          </a:p>
        </p:txBody>
      </p:sp>
      <p:sp>
        <p:nvSpPr>
          <p:cNvPr id="9" name="TextBox 8"/>
          <p:cNvSpPr txBox="1"/>
          <p:nvPr/>
        </p:nvSpPr>
        <p:spPr>
          <a:xfrm>
            <a:off x="6308653" y="1779182"/>
            <a:ext cx="3669274" cy="769441"/>
          </a:xfrm>
          <a:prstGeom prst="rect">
            <a:avLst/>
          </a:prstGeom>
          <a:noFill/>
        </p:spPr>
        <p:txBody>
          <a:bodyPr wrap="none" rtlCol="0">
            <a:spAutoFit/>
          </a:bodyPr>
          <a:lstStyle/>
          <a:p>
            <a:r>
              <a:rPr lang="en-US" sz="4400" dirty="0" smtClean="0">
                <a:solidFill>
                  <a:schemeClr val="bg1"/>
                </a:solidFill>
              </a:rPr>
              <a:t>Salt Lake Valley</a:t>
            </a:r>
            <a:endParaRPr lang="en-US" sz="4400" dirty="0">
              <a:solidFill>
                <a:schemeClr val="bg1"/>
              </a:solidFill>
            </a:endParaRPr>
          </a:p>
        </p:txBody>
      </p:sp>
      <p:cxnSp>
        <p:nvCxnSpPr>
          <p:cNvPr id="11" name="Straight Arrow Connector 10"/>
          <p:cNvCxnSpPr/>
          <p:nvPr/>
        </p:nvCxnSpPr>
        <p:spPr>
          <a:xfrm flipH="1" flipV="1">
            <a:off x="6320658" y="5497552"/>
            <a:ext cx="40616" cy="995322"/>
          </a:xfrm>
          <a:prstGeom prst="straightConnector1">
            <a:avLst/>
          </a:prstGeom>
          <a:ln w="793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61274" y="5225772"/>
            <a:ext cx="444352" cy="769441"/>
          </a:xfrm>
          <a:prstGeom prst="rect">
            <a:avLst/>
          </a:prstGeom>
          <a:noFill/>
        </p:spPr>
        <p:txBody>
          <a:bodyPr wrap="none" rtlCol="0">
            <a:spAutoFit/>
          </a:bodyPr>
          <a:lstStyle/>
          <a:p>
            <a:r>
              <a:rPr lang="en-US" sz="4400" dirty="0" smtClean="0"/>
              <a:t>S</a:t>
            </a:r>
            <a:endParaRPr lang="en-US" sz="4400" dirty="0"/>
          </a:p>
        </p:txBody>
      </p:sp>
      <p:grpSp>
        <p:nvGrpSpPr>
          <p:cNvPr id="21" name="Group 20"/>
          <p:cNvGrpSpPr/>
          <p:nvPr/>
        </p:nvGrpSpPr>
        <p:grpSpPr>
          <a:xfrm>
            <a:off x="219528" y="1517572"/>
            <a:ext cx="11656931" cy="5340427"/>
            <a:chOff x="219528" y="1517572"/>
            <a:chExt cx="11656931" cy="5340427"/>
          </a:xfrm>
        </p:grpSpPr>
        <p:sp>
          <p:nvSpPr>
            <p:cNvPr id="13" name="Oval 12"/>
            <p:cNvSpPr/>
            <p:nvPr/>
          </p:nvSpPr>
          <p:spPr>
            <a:xfrm>
              <a:off x="1368492" y="6492874"/>
              <a:ext cx="350875" cy="365125"/>
            </a:xfrm>
            <a:prstGeom prst="ellipse">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49730" y="1517572"/>
              <a:ext cx="970137" cy="523220"/>
            </a:xfrm>
            <a:prstGeom prst="rect">
              <a:avLst/>
            </a:prstGeom>
            <a:solidFill>
              <a:schemeClr val="bg1"/>
            </a:solidFill>
          </p:spPr>
          <p:txBody>
            <a:bodyPr wrap="none" rtlCol="0">
              <a:spAutoFit/>
            </a:bodyPr>
            <a:lstStyle/>
            <a:p>
              <a:r>
                <a:rPr lang="en-US" sz="2800" dirty="0" smtClean="0">
                  <a:solidFill>
                    <a:schemeClr val="accent6"/>
                  </a:solidFill>
                </a:rPr>
                <a:t>QHW</a:t>
              </a:r>
              <a:endParaRPr lang="en-US" sz="2800" dirty="0">
                <a:solidFill>
                  <a:schemeClr val="accent6"/>
                </a:solidFill>
              </a:endParaRPr>
            </a:p>
          </p:txBody>
        </p:sp>
        <p:sp>
          <p:nvSpPr>
            <p:cNvPr id="15" name="Oval 14"/>
            <p:cNvSpPr/>
            <p:nvPr/>
          </p:nvSpPr>
          <p:spPr>
            <a:xfrm>
              <a:off x="2973739" y="1629378"/>
              <a:ext cx="350875" cy="365125"/>
            </a:xfrm>
            <a:prstGeom prst="ellipse">
              <a:avLst/>
            </a:prstGeom>
            <a:solidFill>
              <a:schemeClr val="accent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6" name="TextBox 15"/>
            <p:cNvSpPr txBox="1"/>
            <p:nvPr/>
          </p:nvSpPr>
          <p:spPr>
            <a:xfrm>
              <a:off x="1779824" y="6231264"/>
              <a:ext cx="1135247" cy="523220"/>
            </a:xfrm>
            <a:prstGeom prst="rect">
              <a:avLst/>
            </a:prstGeom>
            <a:solidFill>
              <a:schemeClr val="bg1"/>
            </a:solidFill>
          </p:spPr>
          <p:txBody>
            <a:bodyPr wrap="none" rtlCol="0">
              <a:spAutoFit/>
            </a:bodyPr>
            <a:lstStyle/>
            <a:p>
              <a:r>
                <a:rPr lang="en-US" sz="2800" dirty="0" smtClean="0">
                  <a:solidFill>
                    <a:srgbClr val="FFC000"/>
                  </a:solidFill>
                </a:rPr>
                <a:t>O3S02</a:t>
              </a:r>
              <a:endParaRPr lang="en-US" sz="2800" dirty="0">
                <a:solidFill>
                  <a:srgbClr val="FFC000"/>
                </a:solidFill>
              </a:endParaRPr>
            </a:p>
          </p:txBody>
        </p:sp>
        <p:sp>
          <p:nvSpPr>
            <p:cNvPr id="17" name="TextBox 16"/>
            <p:cNvSpPr txBox="1"/>
            <p:nvPr/>
          </p:nvSpPr>
          <p:spPr>
            <a:xfrm>
              <a:off x="11042576" y="1779182"/>
              <a:ext cx="833883" cy="523220"/>
            </a:xfrm>
            <a:prstGeom prst="rect">
              <a:avLst/>
            </a:prstGeom>
            <a:solidFill>
              <a:schemeClr val="bg1"/>
            </a:solidFill>
          </p:spPr>
          <p:txBody>
            <a:bodyPr wrap="none" rtlCol="0">
              <a:spAutoFit/>
            </a:bodyPr>
            <a:lstStyle/>
            <a:p>
              <a:r>
                <a:rPr lang="en-US" sz="2800" dirty="0" smtClean="0">
                  <a:solidFill>
                    <a:schemeClr val="accent1">
                      <a:lumMod val="75000"/>
                    </a:schemeClr>
                  </a:solidFill>
                </a:rPr>
                <a:t>NAA</a:t>
              </a:r>
              <a:endParaRPr lang="en-US" sz="2800" dirty="0">
                <a:solidFill>
                  <a:schemeClr val="accent1">
                    <a:lumMod val="75000"/>
                  </a:schemeClr>
                </a:solidFill>
              </a:endParaRPr>
            </a:p>
          </p:txBody>
        </p:sp>
        <p:sp>
          <p:nvSpPr>
            <p:cNvPr id="18" name="Oval 17"/>
            <p:cNvSpPr/>
            <p:nvPr/>
          </p:nvSpPr>
          <p:spPr>
            <a:xfrm>
              <a:off x="10598224" y="1846386"/>
              <a:ext cx="350875" cy="365125"/>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9" name="Oval 18"/>
            <p:cNvSpPr/>
            <p:nvPr/>
          </p:nvSpPr>
          <p:spPr>
            <a:xfrm>
              <a:off x="1066781" y="1734500"/>
              <a:ext cx="350875" cy="365125"/>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0" name="TextBox 19"/>
            <p:cNvSpPr txBox="1"/>
            <p:nvPr/>
          </p:nvSpPr>
          <p:spPr>
            <a:xfrm>
              <a:off x="219528" y="2163902"/>
              <a:ext cx="1324402" cy="523220"/>
            </a:xfrm>
            <a:prstGeom prst="rect">
              <a:avLst/>
            </a:prstGeom>
            <a:solidFill>
              <a:schemeClr val="bg1"/>
            </a:solidFill>
          </p:spPr>
          <p:txBody>
            <a:bodyPr wrap="none" rtlCol="0">
              <a:spAutoFit/>
            </a:bodyPr>
            <a:lstStyle/>
            <a:p>
              <a:r>
                <a:rPr lang="en-US" sz="2800" dirty="0" smtClean="0">
                  <a:solidFill>
                    <a:srgbClr val="FF0000"/>
                  </a:solidFill>
                </a:rPr>
                <a:t>MTMET</a:t>
              </a:r>
              <a:endParaRPr lang="en-US" sz="2800" dirty="0">
                <a:solidFill>
                  <a:srgbClr val="FF0000"/>
                </a:solidFill>
              </a:endParaRPr>
            </a:p>
          </p:txBody>
        </p:sp>
      </p:grpSp>
    </p:spTree>
    <p:extLst>
      <p:ext uri="{BB962C8B-B14F-4D97-AF65-F5344CB8AC3E}">
        <p14:creationId xmlns:p14="http://schemas.microsoft.com/office/powerpoint/2010/main" val="675161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85000">
              <a:srgbClr val="79D1F0"/>
            </a:gs>
            <a:gs pos="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t>Lake breeze transports high ozone </a:t>
            </a:r>
            <a:br>
              <a:rPr lang="en-US" sz="4000" dirty="0" smtClean="0"/>
            </a:br>
            <a:r>
              <a:rPr lang="en-US" sz="4000" dirty="0" smtClean="0"/>
              <a:t>into Salt Lake Valley: afternoon </a:t>
            </a:r>
            <a:r>
              <a:rPr lang="en-US" sz="4000" dirty="0"/>
              <a:t>18 June 2015</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a:ext>
            </a:extLst>
          </a:blip>
          <a:srcRect/>
          <a:stretch/>
        </p:blipFill>
        <p:spPr>
          <a:xfrm>
            <a:off x="1038784" y="1123719"/>
            <a:ext cx="9614528" cy="5359338"/>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0282010" y="2317081"/>
            <a:ext cx="1706790" cy="179220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10406041" y="2350964"/>
            <a:ext cx="1434422" cy="1688804"/>
            <a:chOff x="10669452" y="2721711"/>
            <a:chExt cx="1434422" cy="1688804"/>
          </a:xfrm>
        </p:grpSpPr>
        <p:sp>
          <p:nvSpPr>
            <p:cNvPr id="9" name="Oval 8"/>
            <p:cNvSpPr/>
            <p:nvPr/>
          </p:nvSpPr>
          <p:spPr>
            <a:xfrm>
              <a:off x="10669452" y="4094404"/>
              <a:ext cx="193638" cy="193638"/>
            </a:xfrm>
            <a:prstGeom prst="ellipse">
              <a:avLst/>
            </a:prstGeom>
            <a:solidFill>
              <a:srgbClr val="0000FA"/>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10669452" y="3659123"/>
              <a:ext cx="193638" cy="193638"/>
            </a:xfrm>
            <a:prstGeom prst="ellipse">
              <a:avLst/>
            </a:prstGeom>
            <a:solidFill>
              <a:schemeClr val="accent6">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10669452" y="3197884"/>
              <a:ext cx="193638" cy="193638"/>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10669452" y="2809558"/>
              <a:ext cx="193638" cy="193638"/>
            </a:xfrm>
            <a:prstGeom prst="ellipse">
              <a:avLst/>
            </a:prstGeom>
            <a:solidFill>
              <a:schemeClr val="accent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10885716" y="4010405"/>
              <a:ext cx="843201" cy="400110"/>
            </a:xfrm>
            <a:prstGeom prst="rect">
              <a:avLst/>
            </a:prstGeom>
            <a:solidFill>
              <a:schemeClr val="bg1"/>
            </a:solidFill>
            <a:ln w="19050">
              <a:noFill/>
            </a:ln>
          </p:spPr>
          <p:txBody>
            <a:bodyPr wrap="square" rtlCol="0">
              <a:spAutoFit/>
            </a:bodyPr>
            <a:lstStyle/>
            <a:p>
              <a:r>
                <a:rPr lang="en-US" sz="2000" dirty="0">
                  <a:solidFill>
                    <a:prstClr val="black"/>
                  </a:solidFill>
                </a:rPr>
                <a:t>NAA</a:t>
              </a:r>
            </a:p>
          </p:txBody>
        </p:sp>
        <p:sp>
          <p:nvSpPr>
            <p:cNvPr id="15" name="TextBox 14"/>
            <p:cNvSpPr txBox="1"/>
            <p:nvPr/>
          </p:nvSpPr>
          <p:spPr>
            <a:xfrm>
              <a:off x="10885716" y="3594598"/>
              <a:ext cx="933941" cy="400110"/>
            </a:xfrm>
            <a:prstGeom prst="rect">
              <a:avLst/>
            </a:prstGeom>
            <a:solidFill>
              <a:schemeClr val="bg1"/>
            </a:solidFill>
            <a:ln w="19050">
              <a:noFill/>
            </a:ln>
          </p:spPr>
          <p:txBody>
            <a:bodyPr wrap="square" rtlCol="0">
              <a:spAutoFit/>
            </a:bodyPr>
            <a:lstStyle/>
            <a:p>
              <a:r>
                <a:rPr lang="en-US" sz="2000" dirty="0">
                  <a:solidFill>
                    <a:prstClr val="black"/>
                  </a:solidFill>
                </a:rPr>
                <a:t>QHW</a:t>
              </a:r>
            </a:p>
          </p:txBody>
        </p:sp>
        <p:sp>
          <p:nvSpPr>
            <p:cNvPr id="16" name="TextBox 15"/>
            <p:cNvSpPr txBox="1"/>
            <p:nvPr/>
          </p:nvSpPr>
          <p:spPr>
            <a:xfrm>
              <a:off x="10885716" y="3142527"/>
              <a:ext cx="1218158" cy="400110"/>
            </a:xfrm>
            <a:prstGeom prst="rect">
              <a:avLst/>
            </a:prstGeom>
            <a:solidFill>
              <a:schemeClr val="bg1"/>
            </a:solidFill>
            <a:ln w="19050">
              <a:noFill/>
            </a:ln>
          </p:spPr>
          <p:txBody>
            <a:bodyPr wrap="square" rtlCol="0">
              <a:spAutoFit/>
            </a:bodyPr>
            <a:lstStyle/>
            <a:p>
              <a:r>
                <a:rPr lang="en-US" sz="2000" dirty="0">
                  <a:solidFill>
                    <a:prstClr val="black"/>
                  </a:solidFill>
                </a:rPr>
                <a:t>MTMET</a:t>
              </a:r>
            </a:p>
          </p:txBody>
        </p:sp>
        <p:sp>
          <p:nvSpPr>
            <p:cNvPr id="18" name="TextBox 17"/>
            <p:cNvSpPr txBox="1"/>
            <p:nvPr/>
          </p:nvSpPr>
          <p:spPr>
            <a:xfrm>
              <a:off x="10885716" y="2721711"/>
              <a:ext cx="1218158" cy="400110"/>
            </a:xfrm>
            <a:prstGeom prst="rect">
              <a:avLst/>
            </a:prstGeom>
            <a:solidFill>
              <a:schemeClr val="bg1"/>
            </a:solidFill>
            <a:ln w="19050">
              <a:noFill/>
            </a:ln>
          </p:spPr>
          <p:txBody>
            <a:bodyPr wrap="square" rtlCol="0">
              <a:spAutoFit/>
            </a:bodyPr>
            <a:lstStyle/>
            <a:p>
              <a:r>
                <a:rPr lang="en-US" sz="2000" dirty="0">
                  <a:solidFill>
                    <a:prstClr val="black"/>
                  </a:solidFill>
                </a:rPr>
                <a:t>O3S02</a:t>
              </a:r>
            </a:p>
          </p:txBody>
        </p:sp>
      </p:grpSp>
      <p:sp>
        <p:nvSpPr>
          <p:cNvPr id="24" name="TextBox 23"/>
          <p:cNvSpPr txBox="1"/>
          <p:nvPr/>
        </p:nvSpPr>
        <p:spPr>
          <a:xfrm>
            <a:off x="1038784" y="6234547"/>
            <a:ext cx="9614528" cy="523220"/>
          </a:xfrm>
          <a:prstGeom prst="rect">
            <a:avLst/>
          </a:prstGeom>
          <a:solidFill>
            <a:schemeClr val="bg1"/>
          </a:solidFill>
          <a:ln w="19050">
            <a:noFill/>
          </a:ln>
        </p:spPr>
        <p:txBody>
          <a:bodyPr wrap="square" rtlCol="0">
            <a:spAutoFit/>
          </a:bodyPr>
          <a:lstStyle/>
          <a:p>
            <a:pPr algn="ctr"/>
            <a:r>
              <a:rPr lang="en-US" sz="2800" dirty="0">
                <a:solidFill>
                  <a:prstClr val="black"/>
                </a:solidFill>
              </a:rPr>
              <a:t>UTC</a:t>
            </a:r>
          </a:p>
        </p:txBody>
      </p:sp>
      <p:cxnSp>
        <p:nvCxnSpPr>
          <p:cNvPr id="10" name="Straight Connector 9"/>
          <p:cNvCxnSpPr/>
          <p:nvPr/>
        </p:nvCxnSpPr>
        <p:spPr>
          <a:xfrm flipV="1">
            <a:off x="2567709" y="2554102"/>
            <a:ext cx="7315200" cy="15389"/>
          </a:xfrm>
          <a:prstGeom prst="line">
            <a:avLst/>
          </a:prstGeom>
          <a:ln w="5715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02889" y="5607271"/>
            <a:ext cx="8456161" cy="1384995"/>
          </a:xfrm>
          <a:prstGeom prst="rect">
            <a:avLst/>
          </a:prstGeom>
          <a:solidFill>
            <a:schemeClr val="bg1"/>
          </a:solidFill>
        </p:spPr>
        <p:txBody>
          <a:bodyPr wrap="none" rtlCol="0">
            <a:spAutoFit/>
          </a:bodyPr>
          <a:lstStyle/>
          <a:p>
            <a:r>
              <a:rPr lang="en-US" sz="2800" dirty="0" smtClean="0"/>
              <a:t> 6:00                 12:00                18:00                 0:00</a:t>
            </a:r>
          </a:p>
          <a:p>
            <a:r>
              <a:rPr lang="en-US" sz="2800" dirty="0"/>
              <a:t> </a:t>
            </a:r>
            <a:r>
              <a:rPr lang="en-US" sz="2800" dirty="0" smtClean="0"/>
              <a:t>                                      MDT</a:t>
            </a:r>
          </a:p>
          <a:p>
            <a:endParaRPr lang="en-US" sz="2800" dirty="0"/>
          </a:p>
        </p:txBody>
      </p:sp>
    </p:spTree>
    <p:extLst>
      <p:ext uri="{BB962C8B-B14F-4D97-AF65-F5344CB8AC3E}">
        <p14:creationId xmlns:p14="http://schemas.microsoft.com/office/powerpoint/2010/main" val="3888085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65000"/>
          </a:schemeClr>
        </a:solid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65000"/>
          </a:schemeClr>
        </a:solid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11629</TotalTime>
  <Words>2362</Words>
  <Application>Microsoft Office PowerPoint</Application>
  <PresentationFormat>Widescreen</PresentationFormat>
  <Paragraphs>409</Paragraphs>
  <Slides>30</Slides>
  <Notes>17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30</vt:i4>
      </vt:variant>
    </vt:vector>
  </HeadingPairs>
  <TitlesOfParts>
    <vt:vector size="40" baseType="lpstr">
      <vt:lpstr>Arial</vt:lpstr>
      <vt:lpstr>Calibri</vt:lpstr>
      <vt:lpstr>Calibri Light</vt:lpstr>
      <vt:lpstr>Courier New</vt:lpstr>
      <vt:lpstr>Tw Cen MT</vt:lpstr>
      <vt:lpstr>Tw Cen MT Condensed</vt:lpstr>
      <vt:lpstr>Wingdings</vt:lpstr>
      <vt:lpstr>Office Theme</vt:lpstr>
      <vt:lpstr>1_Office Theme</vt:lpstr>
      <vt:lpstr>2_Office Theme</vt:lpstr>
      <vt:lpstr>PowerPoint Presentation</vt:lpstr>
      <vt:lpstr>Why is summer ozone a concern in Utah?</vt:lpstr>
      <vt:lpstr>2015 Great Salt Lake Summer Ozone Study funded by  Utah Division of Air Quality (DAQ)</vt:lpstr>
      <vt:lpstr>Observational Assets: JJA 2015</vt:lpstr>
      <vt:lpstr>16-30 June 2015</vt:lpstr>
      <vt:lpstr>18 June lake breeze</vt:lpstr>
      <vt:lpstr>18 June lake breeze: TDWR radial velocity</vt:lpstr>
      <vt:lpstr>PowerPoint Presentation</vt:lpstr>
      <vt:lpstr>Lake breeze transports high ozone  into Salt Lake Valley: afternoon 18 June 2015</vt:lpstr>
      <vt:lpstr>18 June 2015</vt:lpstr>
      <vt:lpstr>Helicopter travelling north  through lake breeze front</vt:lpstr>
      <vt:lpstr>Hourly 1 km 2-D variational analyses vector wind and ozone concentrations </vt:lpstr>
      <vt:lpstr>18 June lake breeze case: 6 &amp; 9 MDT</vt:lpstr>
      <vt:lpstr>PowerPoint Presentation</vt:lpstr>
      <vt:lpstr>PowerPoint Presentation</vt:lpstr>
      <vt:lpstr>PowerPoint Presentation</vt:lpstr>
      <vt:lpstr>Composites: 16-30 June 2015</vt:lpstr>
      <vt:lpstr>Midnight – 2 AM MDT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Ongoing Work</vt:lpstr>
      <vt:lpstr>PowerPoint Presentation</vt:lpstr>
      <vt:lpstr>16-30 June: ozone pollution roses</vt:lpstr>
      <vt:lpstr>16-30 June: ozone pollution roses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GSLSO3S</dc:title>
  <dc:creator>Brian Kenneth Blaylock</dc:creator>
  <cp:lastModifiedBy>john horel</cp:lastModifiedBy>
  <cp:revision>440</cp:revision>
  <cp:lastPrinted>2015-09-08T21:35:47Z</cp:lastPrinted>
  <dcterms:created xsi:type="dcterms:W3CDTF">2015-08-25T16:24:00Z</dcterms:created>
  <dcterms:modified xsi:type="dcterms:W3CDTF">2016-06-28T17:00:18Z</dcterms:modified>
</cp:coreProperties>
</file>