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74" r:id="rId4"/>
    <p:sldId id="276" r:id="rId5"/>
    <p:sldId id="257" r:id="rId6"/>
    <p:sldId id="263" r:id="rId7"/>
    <p:sldId id="277" r:id="rId8"/>
    <p:sldId id="264" r:id="rId9"/>
    <p:sldId id="278" r:id="rId10"/>
    <p:sldId id="265" r:id="rId11"/>
    <p:sldId id="279" r:id="rId12"/>
    <p:sldId id="268" r:id="rId13"/>
    <p:sldId id="266" r:id="rId14"/>
    <p:sldId id="267" r:id="rId15"/>
    <p:sldId id="258" r:id="rId16"/>
    <p:sldId id="270" r:id="rId17"/>
    <p:sldId id="273" r:id="rId18"/>
    <p:sldId id="269" r:id="rId19"/>
    <p:sldId id="281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2" autoAdjust="0"/>
    <p:restoredTop sz="94660"/>
  </p:normalViewPr>
  <p:slideViewPr>
    <p:cSldViewPr snapToGrid="0">
      <p:cViewPr varScale="1">
        <p:scale>
          <a:sx n="60" d="100"/>
          <a:sy n="60" d="100"/>
        </p:scale>
        <p:origin x="1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2A9A-1AFC-4026-B3A3-56CF7F61CE6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72A31-4748-45C9-BA4D-06D09EF7F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 days of 8-hr ozone</a:t>
            </a:r>
            <a:r>
              <a:rPr lang="en-US" baseline="0" dirty="0" smtClean="0"/>
              <a:t> concentrations from the in-situ stations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7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 days of 8-hr ozone</a:t>
            </a:r>
            <a:r>
              <a:rPr lang="en-US" baseline="0" dirty="0" smtClean="0"/>
              <a:t> concentrations from the in-situ stations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5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r>
              <a:rPr lang="en-US" baseline="0" dirty="0" smtClean="0"/>
              <a:t> from the 17+ in-situ stations, IOP 1 had a large observation fleet of mobile units and a balloon.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5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9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Smoke from California</a:t>
            </a:r>
            <a:r>
              <a:rPr lang="en-US" baseline="0" dirty="0" smtClean="0"/>
              <a:t> fires came to Utah around Saturday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72A31-4748-45C9-BA4D-06D09EF7F9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3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5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51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41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10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6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6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8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25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7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3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1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37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5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9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28E3-06D1-431F-8AE1-B64F2A9C5A19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2BC0-5290-4A1E-A79D-10A46912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2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BBD68-7EF1-4662-A945-DB0A4E6A04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FEF44-CCA4-4CF0-AC06-A0090D47D5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76" y="35288"/>
            <a:ext cx="2810024" cy="17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0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eso2.chpc.utah.edu/gslso3s/" TargetMode="External"/><Relationship Id="rId4" Type="http://schemas.openxmlformats.org/officeDocument/2006/relationships/hyperlink" Target="https://gslso3s.wordpres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hyperlink" Target="https://gslso3s.wordpress.com/2015/06/16/trax-and-you-riding-a-mobile-air-quality-station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2.png"/><Relationship Id="rId5" Type="http://schemas.openxmlformats.org/officeDocument/2006/relationships/hyperlink" Target="https://gslso3s.wordpress.com/tag/ksl-copter/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cc.utah.edu/~hoch/SO3S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://asn.synoptic.io/s/@mtmet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Relationship Id="rId6" Type="http://schemas.openxmlformats.org/officeDocument/2006/relationships/hyperlink" Target="http://home.chpc.utah.edu/~u0035056/sodar/data_viewer.cgi" TargetMode="External"/><Relationship Id="rId5" Type="http://schemas.openxmlformats.org/officeDocument/2006/relationships/hyperlink" Target="http://meso2.chpc.utah.edu/gslso3s/cgi-bin/map.cgi?yr=2015&amp;mo=06&amp;dy=17&amp;hr=13&amp;mm=59&amp;tz=local&amp;min=720&amp;var=OZNE&amp;opacchange=Off&amp;past=1&amp;region=GSL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://mesowest.utah.edu/cgi-bin/droman/mesomap.cgi?lat=41.039403&amp;lon=-112.231565&amp;radius=75&amp;rawsflag=290&amp;unit=1&amp;time=LOCA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6.gif"/><Relationship Id="rId5" Type="http://schemas.openxmlformats.org/officeDocument/2006/relationships/hyperlink" Target="http://weather.utah.edu/index.php?runcode=2015071700&amp;t=nam218&amp;r=WE&amp;d=SY" TargetMode="Externa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8.png"/><Relationship Id="rId5" Type="http://schemas.openxmlformats.org/officeDocument/2006/relationships/hyperlink" Target="http://weather.uwyo.edu/cgi-bin/sounding?region=naconf&amp;TYPE=GIF:SKEWT&amp;YEAR=2015&amp;MONTH=07&amp;FROM=1500&amp;TO=1700&amp;STNM=72572" TargetMode="External"/><Relationship Id="rId4" Type="http://schemas.openxmlformats.org/officeDocument/2006/relationships/hyperlink" Target="http://meso2.chpc.utah.edu/gslso3s/hrrr_sounding_viewer.ph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5.xml"/><Relationship Id="rId6" Type="http://schemas.openxmlformats.org/officeDocument/2006/relationships/hyperlink" Target="http://home.chpc.utah.edu/~u0553130/gslso3s/UU2DVAR_firstcut_IOP2.gif" TargetMode="External"/><Relationship Id="rId5" Type="http://schemas.openxmlformats.org/officeDocument/2006/relationships/image" Target="../media/image39.gif"/><Relationship Id="rId4" Type="http://schemas.openxmlformats.org/officeDocument/2006/relationships/hyperlink" Target="http://meso1.chpc.utah.edu/uu2dvar/webGL/so3sGLTes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://meso2.chpc.utah.edu/gslso3s/cgi-bin/statistic_summary.cgi?yr=2015&amp;mo=06&amp;dy=20&amp;tz=local&amp;min=7200&amp;stat=8hr&amp;past=1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6.xml"/><Relationship Id="rId6" Type="http://schemas.openxmlformats.org/officeDocument/2006/relationships/hyperlink" Target="http://meso2.chpc.utah.edu/gslso3s/cgi-bin/statistic_summary.cgi?yr=2015&amp;mo=06&amp;dy=20&amp;tz=local&amp;min=7200&amp;stat=obs&amp;past=1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meso2.chpc.utah.edu/gslso3s/cgi-bin/statistic_summary.cgi?yr=2015&amp;mo=06&amp;dy=24&amp;tz=local&amp;min=20160&amp;stat=8hr&amp;past=1" TargetMode="External"/><Relationship Id="rId5" Type="http://schemas.openxmlformats.org/officeDocument/2006/relationships/hyperlink" Target="https://onedrive.live.com/view.aspx?resid=633FADFF92D04BD2!114492&amp;ithint=file,xlsx&amp;app=Excel&amp;authkey=!AIWT1AZLkcqXx1U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onedrive.live.com/view.aspx?resid=633FADFF92D04BD2!114492&amp;ithint=file,xlsx&amp;app=Excel&amp;authkey=!AIWT1AZLkcqXx1U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hyperlink" Target="http://meso2.chpc.utah.edu/gslso3s/cgi-bin/statistic_summary.cgi?yr=2015&amp;mo=07&amp;dy=21&amp;tz=local&amp;min=20160&amp;stat=8hr&amp;past=1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slide" Target="slide11.xml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slide" Target="slide13.xml"/><Relationship Id="rId12" Type="http://schemas.openxmlformats.org/officeDocument/2006/relationships/image" Target="../media/image9.jpeg"/><Relationship Id="rId17" Type="http://schemas.openxmlformats.org/officeDocument/2006/relationships/slide" Target="slide5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jpeg"/><Relationship Id="rId11" Type="http://schemas.openxmlformats.org/officeDocument/2006/relationships/slide" Target="slide9.xml"/><Relationship Id="rId5" Type="http://schemas.openxmlformats.org/officeDocument/2006/relationships/slide" Target="slide7.xml"/><Relationship Id="rId15" Type="http://schemas.openxmlformats.org/officeDocument/2006/relationships/slide" Target="slide6.xml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slide" Target="slide12.xml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hyperlink" Target="https://www.google.com/maps/d/viewer?usp=sharing&amp;mid=zhM_lZVamCxU.kl2AxR_gqC1g" TargetMode="External"/><Relationship Id="rId5" Type="http://schemas.openxmlformats.org/officeDocument/2006/relationships/hyperlink" Target="https://gslso3s.wordpress.com/tag/nerdmobile/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facebook.com/photo.php?fbid=10207150842352848&amp;set=oa.10153569321292845&amp;type=1&amp;theater" TargetMode="Externa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hyperlink" Target="https://gslso3s.wordpress.com/2015/06/17/preliminary-ozone-vertical-profiles-from-ogden-bay-day-1-of-iop1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8920" y="2144013"/>
            <a:ext cx="9144000" cy="1659287"/>
          </a:xfrm>
        </p:spPr>
        <p:txBody>
          <a:bodyPr>
            <a:noAutofit/>
          </a:bodyPr>
          <a:lstStyle/>
          <a:p>
            <a:r>
              <a:rPr lang="en-US" sz="9600" dirty="0" smtClean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IOP 2 Summary</a:t>
            </a:r>
            <a:endParaRPr lang="en-US" sz="9600" dirty="0">
              <a:effectLst>
                <a:glow rad="152400">
                  <a:schemeClr val="bg1">
                    <a:alpha val="25000"/>
                  </a:schemeClr>
                </a:glow>
              </a:effectLst>
              <a:latin typeface="Tw Cen MT" panose="020B06020201040206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8920" y="5087413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glow rad="190500">
                    <a:schemeClr val="bg1">
                      <a:alpha val="26000"/>
                    </a:schemeClr>
                  </a:glow>
                </a:effectLst>
                <a:latin typeface="Tw Cen MT" panose="020B0602020104020603" pitchFamily="34" charset="0"/>
              </a:rPr>
              <a:t>July 15-16, 2015</a:t>
            </a:r>
          </a:p>
          <a:p>
            <a:r>
              <a:rPr lang="en-US" sz="3600" dirty="0" smtClean="0">
                <a:effectLst>
                  <a:glow rad="190500">
                    <a:schemeClr val="bg1">
                      <a:alpha val="26000"/>
                    </a:schemeClr>
                  </a:glow>
                </a:effectLst>
                <a:latin typeface="Tw Cen MT" panose="020B0602020104020603" pitchFamily="34" charset="0"/>
              </a:rPr>
              <a:t>Wed-Thu</a:t>
            </a:r>
            <a:endParaRPr lang="en-US" sz="5400" dirty="0">
              <a:effectLst>
                <a:glow rad="190500">
                  <a:schemeClr val="bg1">
                    <a:alpha val="26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760" y="0"/>
            <a:ext cx="2814320" cy="2813271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172720" y="6075680"/>
            <a:ext cx="1798320" cy="558800"/>
          </a:xfrm>
          <a:prstGeom prst="rect">
            <a:avLst/>
          </a:prstGeom>
          <a:effectLst>
            <a:outerShdw blurRad="139700" dist="88900" dir="18900000" sx="103000" sy="103000" algn="bl" rotWithShape="0">
              <a:prstClr val="black">
                <a:alpha val="42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WordPress Blog</a:t>
            </a:r>
            <a:endParaRPr lang="en-US" dirty="0"/>
          </a:p>
        </p:txBody>
      </p:sp>
      <p:sp>
        <p:nvSpPr>
          <p:cNvPr id="6" name="Rectangle 5">
            <a:hlinkClick r:id="rId5"/>
          </p:cNvPr>
          <p:cNvSpPr/>
          <p:nvPr/>
        </p:nvSpPr>
        <p:spPr>
          <a:xfrm>
            <a:off x="172720" y="5356494"/>
            <a:ext cx="1798320" cy="558800"/>
          </a:xfrm>
          <a:prstGeom prst="rect">
            <a:avLst/>
          </a:prstGeom>
          <a:effectLst>
            <a:outerShdw blurRad="139700" dist="88900" dir="18900000" sx="103000" sy="103000" algn="bl" rotWithShape="0">
              <a:prstClr val="black">
                <a:alpha val="42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UU Truck 3/POM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284480" y="1063625"/>
            <a:ext cx="4167879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Comparison of POM and 2B Ozone Monitors on the Causeway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25" y="0"/>
            <a:ext cx="387007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60662"/>
            <a:ext cx="8203545" cy="409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359" y="368301"/>
            <a:ext cx="3717225" cy="21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1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TRAX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088" y="0"/>
            <a:ext cx="3908552" cy="6870090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947293" y="1241584"/>
            <a:ext cx="6429502" cy="1141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Tuesday, Wednesday, Thursday</a:t>
            </a:r>
          </a:p>
          <a:p>
            <a:pPr marL="0" indent="0" algn="ctr">
              <a:buNone/>
            </a:pPr>
            <a:r>
              <a:rPr lang="en-US" sz="2800" b="1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Red Line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188" y="2298700"/>
            <a:ext cx="364854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8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276" y="0"/>
            <a:ext cx="38912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5"/>
              </a:rPr>
              <a:t>KSL Chopper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" t="1826" r="524" b="2448"/>
          <a:stretch/>
        </p:blipFill>
        <p:spPr>
          <a:xfrm>
            <a:off x="3991322" y="3252519"/>
            <a:ext cx="2320255" cy="3427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5456" r="4875" b="4295"/>
          <a:stretch/>
        </p:blipFill>
        <p:spPr>
          <a:xfrm>
            <a:off x="818785" y="3220051"/>
            <a:ext cx="2781375" cy="349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18" y="1354952"/>
            <a:ext cx="5322382" cy="1720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1122" y="3220050"/>
            <a:ext cx="14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Thursday Evening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47259" y="3220051"/>
            <a:ext cx="1702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Wednesday</a:t>
            </a:r>
          </a:p>
          <a:p>
            <a:pPr algn="ctr"/>
            <a:r>
              <a:rPr lang="en-US" sz="2400" dirty="0" smtClean="0"/>
              <a:t>Evening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47259" y="1325563"/>
            <a:ext cx="156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Tuesday</a:t>
            </a:r>
          </a:p>
          <a:p>
            <a:pPr algn="ctr"/>
            <a:r>
              <a:rPr lang="en-US" sz="2400" dirty="0" smtClean="0"/>
              <a:t>Evening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35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040" y="0"/>
            <a:ext cx="38805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Other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7175"/>
          </a:xfrm>
        </p:spPr>
        <p:txBody>
          <a:bodyPr>
            <a:noAutofit/>
          </a:bodyPr>
          <a:lstStyle/>
          <a:p>
            <a:r>
              <a:rPr lang="en-US" sz="3600" dirty="0" smtClean="0">
                <a:hlinkClick r:id="rId5"/>
              </a:rPr>
              <a:t>17+ in situ observations</a:t>
            </a:r>
            <a:endParaRPr lang="en-US" sz="3600" dirty="0" smtClean="0"/>
          </a:p>
          <a:p>
            <a:r>
              <a:rPr lang="en-US" sz="3600" dirty="0" smtClean="0">
                <a:hlinkClick r:id="rId6"/>
              </a:rPr>
              <a:t>Sodars</a:t>
            </a:r>
            <a:endParaRPr lang="en-US" sz="3600" dirty="0" smtClean="0"/>
          </a:p>
          <a:p>
            <a:pPr lvl="1"/>
            <a:r>
              <a:rPr lang="en-US" dirty="0" smtClean="0">
                <a:hlinkClick r:id="rId6"/>
              </a:rPr>
              <a:t>Badger Island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Antelope Causeway</a:t>
            </a:r>
            <a:endParaRPr lang="en-US" dirty="0" smtClean="0"/>
          </a:p>
          <a:p>
            <a:r>
              <a:rPr lang="en-US" sz="3600" dirty="0" smtClean="0">
                <a:hlinkClick r:id="rId7"/>
              </a:rPr>
              <a:t>Ceilometers</a:t>
            </a:r>
            <a:endParaRPr lang="en-US" sz="3600" dirty="0" smtClean="0"/>
          </a:p>
          <a:p>
            <a:r>
              <a:rPr lang="en-US" sz="3600" dirty="0" smtClean="0">
                <a:hlinkClick r:id="rId8"/>
              </a:rPr>
              <a:t>Lidar</a:t>
            </a:r>
            <a:endParaRPr lang="en-US" sz="3600" dirty="0" smtClean="0"/>
          </a:p>
          <a:p>
            <a:r>
              <a:rPr lang="en-US" sz="3600" dirty="0" smtClean="0">
                <a:hlinkClick r:id="rId9"/>
              </a:rPr>
              <a:t>MesoWest</a:t>
            </a:r>
            <a:endParaRPr lang="en-US" sz="3600" dirty="0" smtClean="0"/>
          </a:p>
          <a:p>
            <a:r>
              <a:rPr lang="en-US" sz="3600" dirty="0" smtClean="0"/>
              <a:t>Conway Trucks</a:t>
            </a:r>
          </a:p>
        </p:txBody>
      </p:sp>
    </p:spTree>
    <p:extLst>
      <p:ext uri="{BB962C8B-B14F-4D97-AF65-F5344CB8AC3E}">
        <p14:creationId xmlns:p14="http://schemas.microsoft.com/office/powerpoint/2010/main" val="2172488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Weather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150" y="1524519"/>
            <a:ext cx="3256280" cy="3193415"/>
          </a:xfrm>
        </p:spPr>
        <p:txBody>
          <a:bodyPr>
            <a:noAutofit/>
          </a:bodyPr>
          <a:lstStyle/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90628" y="668453"/>
            <a:ext cx="40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w Cen MT "/>
              </a:rPr>
              <a:t>NAM Analysis: 2015071618 z</a:t>
            </a:r>
            <a:endParaRPr lang="en-US" dirty="0">
              <a:solidFill>
                <a:srgbClr val="FF0000"/>
              </a:solidFill>
              <a:latin typeface="Tw Cen MT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347" y="6149792"/>
            <a:ext cx="3671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MODIS TERRA</a:t>
            </a:r>
          </a:p>
          <a:p>
            <a:pPr algn="ctr"/>
            <a:r>
              <a:rPr lang="en-US" sz="1400" dirty="0" smtClean="0"/>
              <a:t>July 16, 2015, 12:35 PM (18:35 UTC)</a:t>
            </a:r>
            <a:endParaRPr lang="en-US" sz="1400" dirty="0"/>
          </a:p>
        </p:txBody>
      </p:sp>
      <p:pic>
        <p:nvPicPr>
          <p:cNvPr id="2050" name="Picture 2" descr="http://weather.utah.edu/20150716/images/models/nam218/NAMSY_WE2015071618F000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83" y="1061157"/>
            <a:ext cx="7706463" cy="575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88" y="3691282"/>
            <a:ext cx="4075444" cy="2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1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Weather 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432560"/>
            <a:ext cx="2854960" cy="10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3229" y="956231"/>
            <a:ext cx="572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July 16, 6:00 PM (00 UTC) Sounding</a:t>
            </a:r>
            <a:endParaRPr lang="en-US" dirty="0"/>
          </a:p>
        </p:txBody>
      </p:sp>
      <p:sp>
        <p:nvSpPr>
          <p:cNvPr id="18" name="Rectangle 17">
            <a:hlinkClick r:id="rId4"/>
          </p:cNvPr>
          <p:cNvSpPr/>
          <p:nvPr/>
        </p:nvSpPr>
        <p:spPr>
          <a:xfrm>
            <a:off x="7974458" y="6324322"/>
            <a:ext cx="1747520" cy="40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HRRR Soundings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26000" cy="4351338"/>
          </a:xfrm>
        </p:spPr>
        <p:txBody>
          <a:bodyPr/>
          <a:lstStyle/>
          <a:p>
            <a:r>
              <a:rPr lang="en-US" dirty="0" smtClean="0"/>
              <a:t>Well mixed, deep boundary layer up to 550 </a:t>
            </a:r>
            <a:r>
              <a:rPr lang="en-US" dirty="0" err="1" smtClean="0"/>
              <a:t>mb</a:t>
            </a:r>
            <a:endParaRPr lang="en-US" dirty="0"/>
          </a:p>
        </p:txBody>
      </p: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538" y="1325562"/>
            <a:ext cx="5883672" cy="4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8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5532437"/>
            <a:ext cx="10515600" cy="1325563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9811" y="198928"/>
            <a:ext cx="6145216" cy="5175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hlinkClick r:id="rId4"/>
              </a:rPr>
              <a:t>UU2DVAR</a:t>
            </a:r>
            <a:r>
              <a:rPr lang="en-US" sz="3600" dirty="0" smtClean="0"/>
              <a:t> July 16-17 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5" y="820983"/>
            <a:ext cx="10560208" cy="5935417"/>
          </a:xfrm>
          <a:prstGeom prst="rect">
            <a:avLst/>
          </a:prstGeom>
        </p:spPr>
      </p:pic>
      <p:sp>
        <p:nvSpPr>
          <p:cNvPr id="9" name="Rectangle 8">
            <a:hlinkClick r:id="rId6"/>
          </p:cNvPr>
          <p:cNvSpPr/>
          <p:nvPr/>
        </p:nvSpPr>
        <p:spPr>
          <a:xfrm>
            <a:off x="9817100" y="171941"/>
            <a:ext cx="21971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Play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27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In-situ Ozone 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10" y="1185545"/>
            <a:ext cx="5984580" cy="4751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43953"/>
          <a:stretch/>
        </p:blipFill>
        <p:spPr>
          <a:xfrm>
            <a:off x="6160940" y="1185545"/>
            <a:ext cx="5976110" cy="315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74595"/>
          <a:stretch/>
        </p:blipFill>
        <p:spPr>
          <a:xfrm>
            <a:off x="6160940" y="4495491"/>
            <a:ext cx="5976110" cy="1428623"/>
          </a:xfrm>
          <a:prstGeom prst="rect">
            <a:avLst/>
          </a:prstGeom>
        </p:spPr>
      </p:pic>
      <p:sp>
        <p:nvSpPr>
          <p:cNvPr id="9" name="Rectangle 8">
            <a:hlinkClick r:id="rId6"/>
          </p:cNvPr>
          <p:cNvSpPr/>
          <p:nvPr/>
        </p:nvSpPr>
        <p:spPr>
          <a:xfrm>
            <a:off x="1529080" y="1483730"/>
            <a:ext cx="2032510" cy="2293704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  <a:effectLst>
            <a:glow rad="127000">
              <a:schemeClr val="accent1">
                <a:alpha val="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</p:cNvPr>
          <p:cNvSpPr/>
          <p:nvPr/>
        </p:nvSpPr>
        <p:spPr>
          <a:xfrm>
            <a:off x="7553960" y="1483730"/>
            <a:ext cx="1983740" cy="2293704"/>
          </a:xfrm>
          <a:prstGeom prst="rect">
            <a:avLst/>
          </a:prstGeom>
          <a:solidFill>
            <a:srgbClr val="FFC000">
              <a:alpha val="15000"/>
            </a:srgbClr>
          </a:solidFill>
          <a:ln>
            <a:noFill/>
          </a:ln>
          <a:effectLst>
            <a:glow rad="127000">
              <a:schemeClr val="accent1">
                <a:alpha val="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provide 1-2 paragraph descriptions of </a:t>
            </a:r>
            <a:r>
              <a:rPr lang="en-US" dirty="0" err="1" smtClean="0"/>
              <a:t>Nerdmobile</a:t>
            </a:r>
            <a:r>
              <a:rPr lang="en-US" dirty="0" smtClean="0"/>
              <a:t>, USU UAV, WSU </a:t>
            </a:r>
            <a:r>
              <a:rPr lang="en-US" dirty="0" err="1" smtClean="0"/>
              <a:t>sonde</a:t>
            </a:r>
            <a:r>
              <a:rPr lang="en-US" dirty="0" smtClean="0"/>
              <a:t> systems, etc. for reports and future pubs</a:t>
            </a:r>
          </a:p>
          <a:p>
            <a:r>
              <a:rPr lang="en-US" dirty="0"/>
              <a:t>O</a:t>
            </a:r>
            <a:r>
              <a:rPr lang="en-US" dirty="0" smtClean="0"/>
              <a:t>btaining data from other fixed sites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43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6475"/>
          </a:xfrm>
        </p:spPr>
        <p:txBody>
          <a:bodyPr>
            <a:normAutofit/>
          </a:bodyPr>
          <a:lstStyle/>
          <a:p>
            <a:r>
              <a:rPr lang="en-US" dirty="0"/>
              <a:t>Brian, Ansley, Alex will </a:t>
            </a:r>
            <a:r>
              <a:rPr lang="en-US" dirty="0" smtClean="0"/>
              <a:t>monitor conditions August 3-7</a:t>
            </a:r>
          </a:p>
          <a:p>
            <a:r>
              <a:rPr lang="en-US" dirty="0" smtClean="0"/>
              <a:t>Call likely August 7 10 AM</a:t>
            </a:r>
          </a:p>
          <a:p>
            <a:r>
              <a:rPr lang="en-US" dirty="0" smtClean="0"/>
              <a:t>Unless optimal conditions on Mon August 10, IOP will be in the Aug. 11-14 window</a:t>
            </a:r>
          </a:p>
          <a:p>
            <a:r>
              <a:rPr lang="en-US" dirty="0" smtClean="0"/>
              <a:t> Limited operations if conditions unfavorable and no intent to push back operations to later in August</a:t>
            </a:r>
          </a:p>
          <a:p>
            <a:r>
              <a:rPr lang="en-US" dirty="0" smtClean="0"/>
              <a:t>Operations similar to IOP-2: if conditions are really favorable, then might do UU </a:t>
            </a:r>
            <a:r>
              <a:rPr lang="en-US" dirty="0" err="1" smtClean="0"/>
              <a:t>sonde</a:t>
            </a:r>
            <a:r>
              <a:rPr lang="en-US" dirty="0" smtClean="0"/>
              <a:t> launches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333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b="1" dirty="0" smtClean="0"/>
              <a:t>June</a:t>
            </a:r>
            <a:r>
              <a:rPr lang="en-US" dirty="0" smtClean="0"/>
              <a:t> 8-hr Ozone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5563" y="5000902"/>
            <a:ext cx="285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DAQ SL County Forecast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99363"/>
              </p:ext>
            </p:extLst>
          </p:nvPr>
        </p:nvGraphicFramePr>
        <p:xfrm>
          <a:off x="873120" y="5885180"/>
          <a:ext cx="106381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89207" y="5531287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302864"/>
              </p:ext>
            </p:extLst>
          </p:nvPr>
        </p:nvGraphicFramePr>
        <p:xfrm>
          <a:off x="873124" y="64566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9206" y="6141800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Ridge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70C0"/>
                </a:solidFill>
              </a:rPr>
              <a:t>Trough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52838"/>
              </p:ext>
            </p:extLst>
          </p:nvPr>
        </p:nvGraphicFramePr>
        <p:xfrm>
          <a:off x="873124" y="72567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89206" y="6932375"/>
            <a:ext cx="606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***High Lake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High Urban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Marsh Ozone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Action Button: Custom 49">
            <a:hlinkClick r:id="rId5" highlightClick="1"/>
          </p:cNvPr>
          <p:cNvSpPr/>
          <p:nvPr/>
        </p:nvSpPr>
        <p:spPr>
          <a:xfrm>
            <a:off x="9868071" y="87114"/>
            <a:ext cx="2224936" cy="3712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Daily Description</a:t>
            </a:r>
            <a:endParaRPr lang="en-US" dirty="0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427456"/>
              </p:ext>
            </p:extLst>
          </p:nvPr>
        </p:nvGraphicFramePr>
        <p:xfrm>
          <a:off x="873247" y="5351542"/>
          <a:ext cx="1061188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266700" y="673080"/>
            <a:ext cx="11617325" cy="4327822"/>
            <a:chOff x="266700" y="666808"/>
            <a:chExt cx="11617325" cy="3817324"/>
          </a:xfrm>
        </p:grpSpPr>
        <p:grpSp>
          <p:nvGrpSpPr>
            <p:cNvPr id="38" name="Group 37"/>
            <p:cNvGrpSpPr/>
            <p:nvPr/>
          </p:nvGrpSpPr>
          <p:grpSpPr>
            <a:xfrm>
              <a:off x="266700" y="666808"/>
              <a:ext cx="11617325" cy="3817324"/>
              <a:chOff x="266700" y="666808"/>
              <a:chExt cx="11617325" cy="381732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66700" y="1071563"/>
                <a:ext cx="11617325" cy="3412569"/>
                <a:chOff x="12700" y="1325563"/>
                <a:chExt cx="11617325" cy="3412569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2700" y="1325563"/>
                  <a:ext cx="11617325" cy="334144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35088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19613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11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831445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12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542315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13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249740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14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948170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15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66146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16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364681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17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06418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18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771933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19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489376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20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206819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21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892746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22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9614071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23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0329838" y="4368800"/>
                  <a:ext cx="4760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24</a:t>
                  </a:r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>
                  <a:off x="466725" y="2031206"/>
                  <a:ext cx="111633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Rectangle 36"/>
              <p:cNvSpPr/>
              <p:nvPr/>
            </p:nvSpPr>
            <p:spPr>
              <a:xfrm>
                <a:off x="5822227" y="666808"/>
                <a:ext cx="1449909" cy="5000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Tw Cen MT" panose="020B0602020104020603" pitchFamily="34" charset="0"/>
                  </a:rPr>
                  <a:t>IOP 1</a:t>
                </a:r>
                <a:endParaRPr lang="en-US" b="1" dirty="0">
                  <a:latin typeface="Tw Cen MT" panose="020B0602020104020603" pitchFamily="34" charset="0"/>
                </a:endParaRPr>
              </a:p>
            </p:txBody>
          </p:sp>
        </p:grpSp>
        <p:pic>
          <p:nvPicPr>
            <p:cNvPr id="54" name="Picture 53">
              <a:hlinkClick r:id="rId6"/>
            </p:cNvPr>
            <p:cNvPicPr>
              <a:picLocks noChangeAspect="1"/>
            </p:cNvPicPr>
            <p:nvPr/>
          </p:nvPicPr>
          <p:blipFill rotWithShape="1">
            <a:blip r:embed="rId7"/>
            <a:srcRect l="8138" t="8881" r="1292" b="19217"/>
            <a:stretch/>
          </p:blipFill>
          <p:spPr>
            <a:xfrm>
              <a:off x="325048" y="1127795"/>
              <a:ext cx="11558977" cy="30441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808141" y="1151238"/>
              <a:ext cx="1449909" cy="296356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873125" y="1667816"/>
              <a:ext cx="992822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804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266700" y="1131964"/>
            <a:ext cx="11617325" cy="3788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7930" t="8375" r="1406" b="19007"/>
          <a:stretch/>
        </p:blipFill>
        <p:spPr>
          <a:xfrm>
            <a:off x="304801" y="1140749"/>
            <a:ext cx="11557000" cy="3458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b="1" dirty="0" smtClean="0"/>
              <a:t>July</a:t>
            </a:r>
            <a:r>
              <a:rPr lang="en-US" dirty="0" smtClean="0"/>
              <a:t> 8-hr Ozone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5563" y="5000902"/>
            <a:ext cx="285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DAQ SL County Forecast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01646"/>
              </p:ext>
            </p:extLst>
          </p:nvPr>
        </p:nvGraphicFramePr>
        <p:xfrm>
          <a:off x="873120" y="5885180"/>
          <a:ext cx="106381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  <a:gridCol w="7092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89207" y="5531287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69665"/>
              </p:ext>
            </p:extLst>
          </p:nvPr>
        </p:nvGraphicFramePr>
        <p:xfrm>
          <a:off x="873124" y="64566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589206" y="6141800"/>
            <a:ext cx="1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Ridge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0070C0"/>
                </a:solidFill>
              </a:rPr>
              <a:t>Trough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873124" y="7256780"/>
          <a:ext cx="106426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  <a:gridCol w="709507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589206" y="6932375"/>
            <a:ext cx="606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***High Lake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High Urban Ozone</a:t>
            </a:r>
            <a:r>
              <a:rPr lang="en-US" dirty="0" smtClean="0"/>
              <a:t>/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Marsh Ozone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Action Button: Custom 49">
            <a:hlinkClick r:id="rId7" highlightClick="1"/>
          </p:cNvPr>
          <p:cNvSpPr/>
          <p:nvPr/>
        </p:nvSpPr>
        <p:spPr>
          <a:xfrm>
            <a:off x="9868071" y="87114"/>
            <a:ext cx="2224936" cy="37123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Daily Description</a:t>
            </a:r>
            <a:endParaRPr lang="en-US" dirty="0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008713"/>
              </p:ext>
            </p:extLst>
          </p:nvPr>
        </p:nvGraphicFramePr>
        <p:xfrm>
          <a:off x="873247" y="5351542"/>
          <a:ext cx="1061188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  <a:gridCol w="707459"/>
              </a:tblGrid>
              <a:tr h="21336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689088" y="645921"/>
            <a:ext cx="10370843" cy="4305590"/>
            <a:chOff x="689088" y="642853"/>
            <a:chExt cx="10370843" cy="3797714"/>
          </a:xfrm>
        </p:grpSpPr>
        <p:grpSp>
          <p:nvGrpSpPr>
            <p:cNvPr id="38" name="Group 37"/>
            <p:cNvGrpSpPr/>
            <p:nvPr/>
          </p:nvGrpSpPr>
          <p:grpSpPr>
            <a:xfrm>
              <a:off x="689088" y="642853"/>
              <a:ext cx="10370843" cy="3797714"/>
              <a:chOff x="689088" y="642853"/>
              <a:chExt cx="10370843" cy="379771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89088" y="4114800"/>
                <a:ext cx="10370843" cy="325767"/>
                <a:chOff x="435088" y="4368800"/>
                <a:chExt cx="10370843" cy="325767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435088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08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19613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09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831445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10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542315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11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249740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12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948170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13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661469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14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364681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15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064189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16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771933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17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489376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18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206819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19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892746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9614071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21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0329838" y="4368800"/>
                  <a:ext cx="476093" cy="325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22</a:t>
                  </a:r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5831280" y="642853"/>
                <a:ext cx="1449909" cy="5000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Tw Cen MT" panose="020B0602020104020603" pitchFamily="34" charset="0"/>
                  </a:rPr>
                  <a:t>IOP </a:t>
                </a:r>
                <a:r>
                  <a:rPr lang="en-US" b="1" dirty="0">
                    <a:latin typeface="Tw Cen MT" panose="020B0602020104020603" pitchFamily="34" charset="0"/>
                  </a:rPr>
                  <a:t>2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808141" y="1151172"/>
              <a:ext cx="1449909" cy="2963627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873125" y="1667816"/>
              <a:ext cx="992822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9051073" y="4180438"/>
            <a:ext cx="177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*Midpoint averages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002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xx.fbcdn.net/hphotos-xtf1/v/t1.0-9/p180x540/11742785_10207150869193519_4108512124137963211_n.jpg?oh=6eafc4827dbddb85c6746deabac8ddee&amp;oe=561AFACB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r="8888" b="458"/>
          <a:stretch/>
        </p:blipFill>
        <p:spPr bwMode="auto">
          <a:xfrm>
            <a:off x="7857067" y="1036547"/>
            <a:ext cx="4144843" cy="38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Operations IOP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182" y="1570989"/>
            <a:ext cx="2669441" cy="4351338"/>
          </a:xfrm>
        </p:spPr>
        <p:txBody>
          <a:bodyPr anchor="ctr"/>
          <a:lstStyle/>
          <a:p>
            <a:r>
              <a:rPr lang="en-US" b="1" dirty="0" smtClean="0"/>
              <a:t>Nerdmobile</a:t>
            </a:r>
          </a:p>
          <a:p>
            <a:r>
              <a:rPr lang="en-US" b="1" dirty="0" smtClean="0"/>
              <a:t>Aerostat</a:t>
            </a:r>
          </a:p>
          <a:p>
            <a:r>
              <a:rPr lang="en-US" b="1" dirty="0" smtClean="0"/>
              <a:t>UAV</a:t>
            </a:r>
          </a:p>
          <a:p>
            <a:r>
              <a:rPr lang="en-US" b="1" dirty="0" smtClean="0"/>
              <a:t>Trucks</a:t>
            </a:r>
          </a:p>
          <a:p>
            <a:r>
              <a:rPr lang="en-US" b="1" dirty="0" smtClean="0"/>
              <a:t>TRAX</a:t>
            </a:r>
          </a:p>
          <a:p>
            <a:r>
              <a:rPr lang="en-US" b="1" dirty="0" smtClean="0"/>
              <a:t>KSL Chopper 5</a:t>
            </a:r>
          </a:p>
          <a:p>
            <a:r>
              <a:rPr lang="en-US" b="1" dirty="0" smtClean="0"/>
              <a:t>17+ in situ</a:t>
            </a:r>
          </a:p>
          <a:p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60856" y="3876694"/>
            <a:ext cx="8687304" cy="2522201"/>
            <a:chOff x="3260856" y="3876694"/>
            <a:chExt cx="8687304" cy="2522201"/>
          </a:xfrm>
        </p:grpSpPr>
        <p:grpSp>
          <p:nvGrpSpPr>
            <p:cNvPr id="13" name="Group 12"/>
            <p:cNvGrpSpPr/>
            <p:nvPr/>
          </p:nvGrpSpPr>
          <p:grpSpPr>
            <a:xfrm>
              <a:off x="3260856" y="3876694"/>
              <a:ext cx="8687304" cy="2522201"/>
              <a:chOff x="3682643" y="3457605"/>
              <a:chExt cx="8143597" cy="2384394"/>
            </a:xfrm>
          </p:grpSpPr>
          <p:pic>
            <p:nvPicPr>
              <p:cNvPr id="7" name="Picture 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2643" y="3457605"/>
                <a:ext cx="1398129" cy="23843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Picture 7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4387" y="3457606"/>
                <a:ext cx="2699095" cy="238439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11891" y="4480742"/>
                <a:ext cx="1914349" cy="13612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5" name="Picture 14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3360" y="4982262"/>
              <a:ext cx="1981199" cy="1416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l="19053" t="620" r="14110" b="-620"/>
          <a:stretch/>
        </p:blipFill>
        <p:spPr>
          <a:xfrm>
            <a:off x="5269218" y="1056014"/>
            <a:ext cx="2435449" cy="27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l="25075" r="22681"/>
          <a:stretch/>
        </p:blipFill>
        <p:spPr>
          <a:xfrm>
            <a:off x="3260154" y="1075371"/>
            <a:ext cx="1896533" cy="272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367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374" r="18057"/>
          <a:stretch/>
        </p:blipFill>
        <p:spPr>
          <a:xfrm>
            <a:off x="8331200" y="0"/>
            <a:ext cx="38709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hlinkClick r:id="rId5"/>
              </a:rPr>
              <a:t>Nerdmobile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325562"/>
            <a:ext cx="4688840" cy="5197157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 smtClean="0"/>
              <a:t>Transects between North Ogden, Antelope Island, and SLC Airport</a:t>
            </a:r>
          </a:p>
          <a:p>
            <a:endParaRPr lang="en-US" dirty="0" smtClean="0"/>
          </a:p>
          <a:p>
            <a:r>
              <a:rPr lang="en-US" dirty="0" smtClean="0"/>
              <a:t>Tuesday, July 14</a:t>
            </a:r>
          </a:p>
          <a:p>
            <a:r>
              <a:rPr lang="en-US" dirty="0" smtClean="0"/>
              <a:t>Wednesday, July 15</a:t>
            </a:r>
          </a:p>
          <a:p>
            <a:r>
              <a:rPr lang="en-US" dirty="0" smtClean="0"/>
              <a:t>Thursday, July 16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Data being processed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240" y="1644015"/>
            <a:ext cx="2843148" cy="393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19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500" t="185" r="26278" b="-185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Utah State UAV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325562"/>
            <a:ext cx="4688840" cy="519715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" y="3590456"/>
            <a:ext cx="6923405" cy="3267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3" y="990283"/>
            <a:ext cx="3371850" cy="3035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375" y="990283"/>
            <a:ext cx="3371850" cy="30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8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202" t="975" r="37740" b="244"/>
          <a:stretch/>
        </p:blipFill>
        <p:spPr>
          <a:xfrm>
            <a:off x="8314267" y="0"/>
            <a:ext cx="38777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Aerostat and </a:t>
            </a:r>
            <a:r>
              <a:rPr lang="en-US" dirty="0" err="1" smtClean="0"/>
              <a:t>AtmoSniffer</a:t>
            </a:r>
            <a:r>
              <a:rPr lang="en-US" dirty="0" smtClean="0">
                <a:hlinkClick r:id="rId6"/>
              </a:rPr>
              <a:t>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Thursday, July 16</a:t>
            </a:r>
          </a:p>
          <a:p>
            <a:r>
              <a:rPr lang="en-US" dirty="0" smtClean="0"/>
              <a:t>Antelope Is. causeway gate</a:t>
            </a:r>
          </a:p>
        </p:txBody>
      </p:sp>
      <p:sp>
        <p:nvSpPr>
          <p:cNvPr id="9" name="Rectangle 8">
            <a:hlinkClick r:id="rId7"/>
          </p:cNvPr>
          <p:cNvSpPr/>
          <p:nvPr/>
        </p:nvSpPr>
        <p:spPr>
          <a:xfrm>
            <a:off x="76200" y="6324600"/>
            <a:ext cx="18796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Pictures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21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2674" r="15112"/>
          <a:stretch/>
        </p:blipFill>
        <p:spPr>
          <a:xfrm>
            <a:off x="8343900" y="0"/>
            <a:ext cx="38481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UU Truck 1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219890" y="1430606"/>
            <a:ext cx="35890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Tuesday – Causeway </a:t>
            </a:r>
            <a:r>
              <a:rPr lang="en-US" sz="2000" dirty="0" smtClean="0"/>
              <a:t>(GPS and power issues--only did one run)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Tooele to Badger Is.</a:t>
            </a:r>
          </a:p>
          <a:p>
            <a:pPr lvl="1"/>
            <a:r>
              <a:rPr lang="en-US" dirty="0" smtClean="0"/>
              <a:t>~12:30 PM – 3:30 PM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910" y="2904331"/>
            <a:ext cx="4180809" cy="389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910" y="1063625"/>
            <a:ext cx="4180809" cy="147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917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UU Truck 3</a:t>
            </a:r>
            <a:endParaRPr lang="en-US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276" y="0"/>
            <a:ext cx="3881724" cy="6858000"/>
          </a:xfrm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840016" y="1325563"/>
            <a:ext cx="4894465" cy="3441700"/>
          </a:xfrm>
        </p:spPr>
        <p:txBody>
          <a:bodyPr>
            <a:normAutofit/>
          </a:bodyPr>
          <a:lstStyle/>
          <a:p>
            <a:r>
              <a:rPr lang="en-US" dirty="0" smtClean="0"/>
              <a:t>Wednesday</a:t>
            </a:r>
          </a:p>
          <a:p>
            <a:pPr lvl="1"/>
            <a:r>
              <a:rPr lang="en-US" dirty="0" smtClean="0"/>
              <a:t>Promontory Point Causeway</a:t>
            </a:r>
          </a:p>
          <a:p>
            <a:pPr lvl="2"/>
            <a:r>
              <a:rPr lang="en-US" dirty="0" smtClean="0"/>
              <a:t>Start 1:30 PM</a:t>
            </a:r>
          </a:p>
          <a:p>
            <a:pPr lvl="2"/>
            <a:r>
              <a:rPr lang="en-US" dirty="0" smtClean="0"/>
              <a:t>End 4:30 PM</a:t>
            </a:r>
          </a:p>
          <a:p>
            <a:r>
              <a:rPr lang="en-US" dirty="0" smtClean="0"/>
              <a:t>Thursday UUTK3</a:t>
            </a:r>
          </a:p>
          <a:p>
            <a:pPr lvl="1"/>
            <a:r>
              <a:rPr lang="en-US" dirty="0" smtClean="0"/>
              <a:t>Promontory Point Causeway</a:t>
            </a:r>
          </a:p>
          <a:p>
            <a:pPr lvl="2"/>
            <a:r>
              <a:rPr lang="en-US" dirty="0" smtClean="0"/>
              <a:t>Start </a:t>
            </a:r>
            <a:r>
              <a:rPr lang="en-US" dirty="0"/>
              <a:t>1</a:t>
            </a:r>
            <a:r>
              <a:rPr lang="en-US" dirty="0" smtClean="0"/>
              <a:t>:00 PM</a:t>
            </a:r>
          </a:p>
          <a:p>
            <a:pPr lvl="2"/>
            <a:r>
              <a:rPr lang="en-US" dirty="0" smtClean="0"/>
              <a:t>End 5:00 PM </a:t>
            </a:r>
          </a:p>
          <a:p>
            <a:pPr lvl="2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2" t="-185" r="8256" b="185"/>
          <a:stretch/>
        </p:blipFill>
        <p:spPr>
          <a:xfrm>
            <a:off x="8293100" y="0"/>
            <a:ext cx="38989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16" y="4946650"/>
            <a:ext cx="6220898" cy="1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475</Words>
  <Application>Microsoft Office PowerPoint</Application>
  <PresentationFormat>Widescreen</PresentationFormat>
  <Paragraphs>146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Tw Cen MT</vt:lpstr>
      <vt:lpstr>Tw Cen MT </vt:lpstr>
      <vt:lpstr>Office Theme</vt:lpstr>
      <vt:lpstr>1_Office Theme</vt:lpstr>
      <vt:lpstr>IOP 2 Summary</vt:lpstr>
      <vt:lpstr>   June 8-hr Ozone</vt:lpstr>
      <vt:lpstr>   July 8-hr Ozone</vt:lpstr>
      <vt:lpstr>   Operations IOP 2</vt:lpstr>
      <vt:lpstr>   Nerdmobile</vt:lpstr>
      <vt:lpstr>   Utah State UAV</vt:lpstr>
      <vt:lpstr>   Aerostat and AtmoSniffer </vt:lpstr>
      <vt:lpstr>   UU Truck 1</vt:lpstr>
      <vt:lpstr>   UU Truck 3</vt:lpstr>
      <vt:lpstr>   UU Truck 3/POM</vt:lpstr>
      <vt:lpstr>  TRAX</vt:lpstr>
      <vt:lpstr>   KSL Chopper 5</vt:lpstr>
      <vt:lpstr>   Other Observations</vt:lpstr>
      <vt:lpstr>   Weather Summary</vt:lpstr>
      <vt:lpstr>   Weather Summary</vt:lpstr>
      <vt:lpstr>   </vt:lpstr>
      <vt:lpstr>   In-situ Ozone Summary</vt:lpstr>
      <vt:lpstr>Other topics</vt:lpstr>
      <vt:lpstr>IOP 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IOP 1</dc:title>
  <dc:creator>Brian Kenneth Blaylock</dc:creator>
  <cp:lastModifiedBy>john horel</cp:lastModifiedBy>
  <cp:revision>76</cp:revision>
  <dcterms:created xsi:type="dcterms:W3CDTF">2015-06-23T17:05:57Z</dcterms:created>
  <dcterms:modified xsi:type="dcterms:W3CDTF">2015-07-22T15:51:07Z</dcterms:modified>
</cp:coreProperties>
</file>