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62" r:id="rId2"/>
    <p:sldId id="276" r:id="rId3"/>
    <p:sldId id="278" r:id="rId4"/>
    <p:sldId id="325" r:id="rId5"/>
    <p:sldId id="327" r:id="rId6"/>
    <p:sldId id="326" r:id="rId7"/>
    <p:sldId id="346" r:id="rId8"/>
    <p:sldId id="324" r:id="rId9"/>
    <p:sldId id="347" r:id="rId10"/>
    <p:sldId id="349" r:id="rId11"/>
    <p:sldId id="351" r:id="rId12"/>
    <p:sldId id="304" r:id="rId13"/>
    <p:sldId id="345" r:id="rId14"/>
    <p:sldId id="322" r:id="rId15"/>
    <p:sldId id="329" r:id="rId16"/>
    <p:sldId id="279" r:id="rId17"/>
    <p:sldId id="280" r:id="rId18"/>
    <p:sldId id="323" r:id="rId19"/>
    <p:sldId id="331" r:id="rId20"/>
    <p:sldId id="335" r:id="rId21"/>
    <p:sldId id="340" r:id="rId22"/>
    <p:sldId id="334" r:id="rId23"/>
    <p:sldId id="333" r:id="rId24"/>
    <p:sldId id="330" r:id="rId25"/>
    <p:sldId id="343" r:id="rId26"/>
    <p:sldId id="352" r:id="rId27"/>
    <p:sldId id="354" r:id="rId28"/>
    <p:sldId id="353" r:id="rId29"/>
    <p:sldId id="332" r:id="rId30"/>
    <p:sldId id="342" r:id="rId31"/>
    <p:sldId id="336" r:id="rId32"/>
    <p:sldId id="337" r:id="rId33"/>
    <p:sldId id="338" r:id="rId34"/>
    <p:sldId id="339" r:id="rId35"/>
    <p:sldId id="344" r:id="rId36"/>
    <p:sldId id="309" r:id="rId37"/>
    <p:sldId id="308" r:id="rId38"/>
    <p:sldId id="318" r:id="rId39"/>
    <p:sldId id="317" r:id="rId40"/>
    <p:sldId id="321" r:id="rId41"/>
    <p:sldId id="319" r:id="rId42"/>
    <p:sldId id="286" r:id="rId43"/>
    <p:sldId id="300" r:id="rId44"/>
    <p:sldId id="301" r:id="rId45"/>
    <p:sldId id="302" r:id="rId46"/>
    <p:sldId id="303" r:id="rId47"/>
    <p:sldId id="289" r:id="rId48"/>
    <p:sldId id="287" r:id="rId49"/>
    <p:sldId id="288" r:id="rId50"/>
    <p:sldId id="29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autoAdjust="0"/>
    <p:restoredTop sz="94641" autoAdjust="0"/>
  </p:normalViewPr>
  <p:slideViewPr>
    <p:cSldViewPr snapToGrid="0" snapToObjects="1">
      <p:cViewPr varScale="1">
        <p:scale>
          <a:sx n="70" d="100"/>
          <a:sy n="70" d="100"/>
        </p:scale>
        <p:origin x="-1374" y="-90"/>
      </p:cViewPr>
      <p:guideLst>
        <p:guide orient="horz" pos="2160"/>
        <p:guide pos="2880"/>
      </p:guideLst>
    </p:cSldViewPr>
  </p:slideViewPr>
  <p:outlineViewPr>
    <p:cViewPr>
      <p:scale>
        <a:sx n="33" d="100"/>
        <a:sy n="33" d="100"/>
      </p:scale>
      <p:origin x="0" y="6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62A29-9C05-8144-9712-7B8AD16FF9BC}" type="datetimeFigureOut">
              <a:rPr lang="en-US" smtClean="0"/>
              <a:pPr/>
              <a:t>4/15/2014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4A1A23-99F0-FB4F-A910-A96977E90CED}" type="slidenum">
              <a:rPr lang="en-US" smtClean="0"/>
              <a:pPr/>
              <a:t>‹#›</a:t>
            </a:fld>
            <a:endParaRPr lang="en-US"/>
          </a:p>
        </p:txBody>
      </p:sp>
    </p:spTree>
    <p:extLst>
      <p:ext uri="{BB962C8B-B14F-4D97-AF65-F5344CB8AC3E}">
        <p14:creationId xmlns:p14="http://schemas.microsoft.com/office/powerpoint/2010/main" val="1210842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51A0C47-018D-4460-B945-BFF7981B6CA6}"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0C47-018D-4460-B945-BFF7981B6CA6}" type="datetimeFigureOut">
              <a:rPr lang="en-US" smtClean="0"/>
              <a:pPr/>
              <a:t>4/15/2014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1A0C47-018D-4460-B945-BFF7981B6CA6}"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51A0C47-018D-4460-B945-BFF7981B6CA6}" type="datetimeFigureOut">
              <a:rPr lang="en-US" smtClean="0"/>
              <a:pPr/>
              <a:t>4/15/2014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1F5A0A-F6FC-4FFD-9B49-0DA8697211D9}" type="slidenum">
              <a:rPr lang="en-US" smtClean="0"/>
              <a:pPr/>
              <a:t>‹#›</a:t>
            </a:fld>
            <a:endParaRPr lang="en-US"/>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51A0C47-018D-4460-B945-BFF7981B6CA6}" type="datetimeFigureOut">
              <a:rPr lang="en-US" smtClean="0"/>
              <a:pPr/>
              <a:t>4/15/2014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0C47-018D-4460-B945-BFF7981B6CA6}" type="datetimeFigureOut">
              <a:rPr lang="en-US" smtClean="0"/>
              <a:pPr/>
              <a:t>4/15/2014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1A0C47-018D-4460-B945-BFF7981B6CA6}" type="datetimeFigureOut">
              <a:rPr lang="en-US" smtClean="0"/>
              <a:pPr/>
              <a:t>4/15/2014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1F5A0A-F6FC-4FFD-9B49-0DA8697211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651A0C47-018D-4460-B945-BFF7981B6CA6}" type="datetimeFigureOut">
              <a:rPr lang="en-US" smtClean="0"/>
              <a:pPr/>
              <a:t>4/15/2014</a:t>
            </a:fld>
            <a:endParaRPr lang="en-US"/>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9C1F5A0A-F6FC-4FFD-9B49-0DA8697211D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886" y="719748"/>
            <a:ext cx="8500923" cy="1371235"/>
          </a:xfrm>
        </p:spPr>
        <p:txBody>
          <a:bodyPr>
            <a:noAutofit/>
          </a:bodyPr>
          <a:lstStyle/>
          <a:p>
            <a:r>
              <a:rPr lang="en-US" sz="4000" dirty="0" smtClean="0"/>
              <a:t>Accuracy of Early GFS and ECMWF Sandy Track Forecasts: Evidence for a Dependence on Cumulus Parameterization </a:t>
            </a:r>
            <a:endParaRPr lang="en-US" sz="4000" dirty="0"/>
          </a:p>
        </p:txBody>
      </p:sp>
      <p:sp>
        <p:nvSpPr>
          <p:cNvPr id="3" name="Title 1"/>
          <p:cNvSpPr txBox="1">
            <a:spLocks/>
          </p:cNvSpPr>
          <p:nvPr/>
        </p:nvSpPr>
        <p:spPr>
          <a:xfrm>
            <a:off x="688792" y="3375000"/>
            <a:ext cx="7770813" cy="1677164"/>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z="3600" dirty="0" smtClean="0"/>
              <a:t>Nick </a:t>
            </a:r>
            <a:r>
              <a:rPr lang="en-US" sz="3600" dirty="0" err="1" smtClean="0"/>
              <a:t>Bassill</a:t>
            </a:r>
            <a:endParaRPr lang="en-US" sz="3600" dirty="0" smtClean="0"/>
          </a:p>
          <a:p>
            <a:endParaRPr lang="en-US" sz="3600" dirty="0" smtClean="0"/>
          </a:p>
          <a:p>
            <a:r>
              <a:rPr lang="en-US" sz="2400" dirty="0" smtClean="0"/>
              <a:t>Supported by DOE grant DEFG0208ER64557</a:t>
            </a:r>
            <a:endParaRPr lang="en-US" sz="2400" dirty="0"/>
          </a:p>
        </p:txBody>
      </p:sp>
    </p:spTree>
    <p:extLst>
      <p:ext uri="{BB962C8B-B14F-4D97-AF65-F5344CB8AC3E}">
        <p14:creationId xmlns:p14="http://schemas.microsoft.com/office/powerpoint/2010/main" val="4076287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llp4.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0807" y="0"/>
            <a:ext cx="8572500" cy="6858000"/>
          </a:xfrm>
          <a:prstGeom prst="rect">
            <a:avLst/>
          </a:prstGeom>
        </p:spPr>
      </p:pic>
      <p:sp>
        <p:nvSpPr>
          <p:cNvPr id="5" name="TextBox 4"/>
          <p:cNvSpPr txBox="1"/>
          <p:nvPr/>
        </p:nvSpPr>
        <p:spPr>
          <a:xfrm>
            <a:off x="2116797" y="152772"/>
            <a:ext cx="2916256" cy="1384995"/>
          </a:xfrm>
          <a:prstGeom prst="rect">
            <a:avLst/>
          </a:prstGeom>
          <a:solidFill>
            <a:schemeClr val="tx1"/>
          </a:solidFill>
        </p:spPr>
        <p:txBody>
          <a:bodyPr wrap="square" rtlCol="0">
            <a:spAutoFit/>
          </a:bodyPr>
          <a:lstStyle/>
          <a:p>
            <a:pPr algn="ctr"/>
            <a:r>
              <a:rPr lang="en-US" sz="2800" b="1" dirty="0" smtClean="0">
                <a:solidFill>
                  <a:schemeClr val="bg1"/>
                </a:solidFill>
              </a:rPr>
              <a:t>Best Track</a:t>
            </a:r>
          </a:p>
          <a:p>
            <a:pPr algn="ctr"/>
            <a:r>
              <a:rPr lang="en-US" sz="2800" b="1" dirty="0" smtClean="0">
                <a:solidFill>
                  <a:srgbClr val="FF0000"/>
                </a:solidFill>
              </a:rPr>
              <a:t>WRF OLD GFS </a:t>
            </a:r>
            <a:r>
              <a:rPr lang="en-US" sz="2800" b="1" dirty="0" smtClean="0">
                <a:solidFill>
                  <a:srgbClr val="0000FF"/>
                </a:solidFill>
              </a:rPr>
              <a:t>WRF GFS</a:t>
            </a:r>
            <a:endParaRPr lang="en-US" sz="2800" b="1" dirty="0">
              <a:solidFill>
                <a:srgbClr val="0000FF"/>
              </a:solidFill>
            </a:endParaRPr>
          </a:p>
        </p:txBody>
      </p:sp>
    </p:spTree>
    <p:extLst>
      <p:ext uri="{BB962C8B-B14F-4D97-AF65-F5344CB8AC3E}">
        <p14:creationId xmlns:p14="http://schemas.microsoft.com/office/powerpoint/2010/main" val="1890022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localall.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6019" y="0"/>
            <a:ext cx="8572500" cy="6858000"/>
          </a:xfrm>
          <a:prstGeom prst="rect">
            <a:avLst/>
          </a:prstGeom>
        </p:spPr>
      </p:pic>
      <p:sp>
        <p:nvSpPr>
          <p:cNvPr id="5" name="TextBox 4"/>
          <p:cNvSpPr txBox="1"/>
          <p:nvPr/>
        </p:nvSpPr>
        <p:spPr>
          <a:xfrm>
            <a:off x="2434900" y="152772"/>
            <a:ext cx="2598152" cy="1384995"/>
          </a:xfrm>
          <a:prstGeom prst="rect">
            <a:avLst/>
          </a:prstGeom>
          <a:solidFill>
            <a:schemeClr val="tx1"/>
          </a:solidFill>
        </p:spPr>
        <p:txBody>
          <a:bodyPr wrap="square" rtlCol="0">
            <a:spAutoFit/>
          </a:bodyPr>
          <a:lstStyle/>
          <a:p>
            <a:pPr algn="ctr"/>
            <a:r>
              <a:rPr lang="en-US" sz="2800" b="1" dirty="0" smtClean="0">
                <a:solidFill>
                  <a:schemeClr val="bg1"/>
                </a:solidFill>
              </a:rPr>
              <a:t>Best Track </a:t>
            </a:r>
            <a:r>
              <a:rPr lang="en-US" sz="2800" b="1" dirty="0" smtClean="0">
                <a:solidFill>
                  <a:srgbClr val="FF0000"/>
                </a:solidFill>
              </a:rPr>
              <a:t>WRF ECMWF </a:t>
            </a:r>
            <a:r>
              <a:rPr lang="en-US" sz="2800" b="1" dirty="0" smtClean="0">
                <a:solidFill>
                  <a:srgbClr val="0000FF"/>
                </a:solidFill>
              </a:rPr>
              <a:t>WRF GFS</a:t>
            </a:r>
            <a:endParaRPr lang="en-US" sz="2800" b="1" dirty="0">
              <a:solidFill>
                <a:srgbClr val="0000FF"/>
              </a:solidFill>
            </a:endParaRPr>
          </a:p>
        </p:txBody>
      </p:sp>
    </p:spTree>
    <p:extLst>
      <p:ext uri="{BB962C8B-B14F-4D97-AF65-F5344CB8AC3E}">
        <p14:creationId xmlns:p14="http://schemas.microsoft.com/office/powerpoint/2010/main" val="465839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Changes Between GFS CP Iterations</a:t>
            </a:r>
            <a:endParaRPr lang="en-US" dirty="0"/>
          </a:p>
        </p:txBody>
      </p:sp>
      <p:sp>
        <p:nvSpPr>
          <p:cNvPr id="3" name="Content Placeholder 2"/>
          <p:cNvSpPr>
            <a:spLocks noGrp="1"/>
          </p:cNvSpPr>
          <p:nvPr>
            <p:ph idx="1"/>
          </p:nvPr>
        </p:nvSpPr>
        <p:spPr>
          <a:xfrm>
            <a:off x="685800" y="1723263"/>
            <a:ext cx="7770813" cy="4813723"/>
          </a:xfrm>
        </p:spPr>
        <p:txBody>
          <a:bodyPr>
            <a:normAutofit lnSpcReduction="10000"/>
          </a:bodyPr>
          <a:lstStyle/>
          <a:p>
            <a:r>
              <a:rPr lang="en-US" dirty="0"/>
              <a:t>According to (Han and Pan 2011</a:t>
            </a:r>
            <a:r>
              <a:rPr lang="en-US" dirty="0" smtClean="0"/>
              <a:t>), changes to the deep convection scheme were made, in order to reduce ‘grid-point storms’</a:t>
            </a:r>
          </a:p>
          <a:p>
            <a:r>
              <a:rPr lang="en-US" dirty="0" smtClean="0"/>
              <a:t>“For deep convection, the scheme is revised to make cumulus convection stronger and deeper to deplete more instability in the atmospheric column and result in the suppression of the excessive grid-scale precipitation</a:t>
            </a:r>
            <a:r>
              <a:rPr lang="en-US" dirty="0"/>
              <a:t>” (Han and Pan 2011</a:t>
            </a:r>
            <a:r>
              <a:rPr lang="en-US" dirty="0" smtClean="0"/>
              <a:t>)</a:t>
            </a:r>
          </a:p>
          <a:p>
            <a:r>
              <a:rPr lang="en-US" dirty="0" smtClean="0"/>
              <a:t>One way to scale back (or exaggerate) this change is to modify the amount of sub-cloud entrainment for deep convective clouds</a:t>
            </a:r>
          </a:p>
          <a:p>
            <a:r>
              <a:rPr lang="en-US" dirty="0" smtClean="0"/>
              <a:t>More entrainment than the default allows the CP to create less/shorter clouds, while less entrainment allows more/deeper clouds</a:t>
            </a:r>
            <a:endParaRPr lang="en-US" dirty="0"/>
          </a:p>
        </p:txBody>
      </p:sp>
    </p:spTree>
    <p:extLst>
      <p:ext uri="{BB962C8B-B14F-4D97-AF65-F5344CB8AC3E}">
        <p14:creationId xmlns:p14="http://schemas.microsoft.com/office/powerpoint/2010/main" val="1762985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312-30only.gif"/>
          <p:cNvPicPr>
            <a:picLocks noChangeAspect="1"/>
          </p:cNvPicPr>
          <p:nvPr/>
        </p:nvPicPr>
        <p:blipFill rotWithShape="1">
          <a:blip r:embed="rId2" cstate="email">
            <a:extLst>
              <a:ext uri="{28A0092B-C50C-407E-A947-70E740481C1C}">
                <a14:useLocalDpi xmlns:a14="http://schemas.microsoft.com/office/drawing/2010/main" val="0"/>
              </a:ext>
            </a:extLst>
          </a:blip>
          <a:srcRect t="13798" b="18669"/>
          <a:stretch/>
        </p:blipFill>
        <p:spPr>
          <a:xfrm>
            <a:off x="3076" y="1919410"/>
            <a:ext cx="9140924" cy="4938590"/>
          </a:xfrm>
          <a:prstGeom prst="rect">
            <a:avLst/>
          </a:prstGeom>
        </p:spPr>
      </p:pic>
      <p:sp>
        <p:nvSpPr>
          <p:cNvPr id="10" name="Content Placeholder 2"/>
          <p:cNvSpPr>
            <a:spLocks noGrp="1"/>
          </p:cNvSpPr>
          <p:nvPr>
            <p:ph idx="1"/>
          </p:nvPr>
        </p:nvSpPr>
        <p:spPr>
          <a:xfrm>
            <a:off x="328884" y="154536"/>
            <a:ext cx="8477909" cy="1571896"/>
          </a:xfrm>
        </p:spPr>
        <p:txBody>
          <a:bodyPr>
            <a:normAutofit lnSpcReduction="10000"/>
          </a:bodyPr>
          <a:lstStyle/>
          <a:p>
            <a:r>
              <a:rPr lang="en-US" dirty="0" smtClean="0"/>
              <a:t>All entrainment-modified simulations use the domain shown below</a:t>
            </a:r>
          </a:p>
          <a:p>
            <a:r>
              <a:rPr lang="en-US" dirty="0" smtClean="0"/>
              <a:t>All simulations use a 30 km horizontal grid spacing, and the 1200 UTC 23 October GFS operational forecast for initial and boundary conditions</a:t>
            </a:r>
            <a:endParaRPr lang="en-US" dirty="0"/>
          </a:p>
        </p:txBody>
      </p:sp>
      <p:sp>
        <p:nvSpPr>
          <p:cNvPr id="11" name="TextBox 10"/>
          <p:cNvSpPr txBox="1"/>
          <p:nvPr/>
        </p:nvSpPr>
        <p:spPr>
          <a:xfrm>
            <a:off x="4648260" y="4814085"/>
            <a:ext cx="3646759" cy="1538883"/>
          </a:xfrm>
          <a:prstGeom prst="rect">
            <a:avLst/>
          </a:prstGeom>
          <a:solidFill>
            <a:schemeClr val="tx1"/>
          </a:solidFill>
          <a:ln>
            <a:solidFill>
              <a:schemeClr val="tx1">
                <a:alpha val="0"/>
              </a:schemeClr>
            </a:solidFill>
          </a:ln>
        </p:spPr>
        <p:txBody>
          <a:bodyPr wrap="square" rtlCol="0">
            <a:spAutoFit/>
          </a:bodyPr>
          <a:lstStyle/>
          <a:p>
            <a:pPr algn="ctr"/>
            <a:r>
              <a:rPr lang="en-US" sz="2200" dirty="0" smtClean="0">
                <a:solidFill>
                  <a:schemeClr val="bg1"/>
                </a:solidFill>
              </a:rPr>
              <a:t>For reference, shown here is the </a:t>
            </a:r>
            <a:r>
              <a:rPr lang="en-US" sz="2400" b="1" dirty="0" smtClean="0">
                <a:solidFill>
                  <a:schemeClr val="bg1"/>
                </a:solidFill>
              </a:rPr>
              <a:t>Best Track, </a:t>
            </a:r>
            <a:r>
              <a:rPr lang="en-US" sz="2400" b="1" dirty="0" smtClean="0">
                <a:solidFill>
                  <a:srgbClr val="008000"/>
                </a:solidFill>
              </a:rPr>
              <a:t>GFS, </a:t>
            </a:r>
            <a:r>
              <a:rPr lang="en-US" sz="2400" b="1" dirty="0" smtClean="0">
                <a:solidFill>
                  <a:srgbClr val="FF00FF"/>
                </a:solidFill>
              </a:rPr>
              <a:t>ECMWF,</a:t>
            </a:r>
            <a:r>
              <a:rPr lang="en-US" sz="2400" b="1" dirty="0" smtClean="0">
                <a:solidFill>
                  <a:srgbClr val="008000"/>
                </a:solidFill>
              </a:rPr>
              <a:t> </a:t>
            </a:r>
            <a:r>
              <a:rPr lang="en-US" sz="2400" b="1" dirty="0" smtClean="0">
                <a:solidFill>
                  <a:srgbClr val="0000FF"/>
                </a:solidFill>
              </a:rPr>
              <a:t>WRF GFS, </a:t>
            </a:r>
            <a:r>
              <a:rPr lang="en-US" sz="2400" b="1" dirty="0" smtClean="0">
                <a:solidFill>
                  <a:srgbClr val="FF0000"/>
                </a:solidFill>
              </a:rPr>
              <a:t>and WRF ECMWF</a:t>
            </a:r>
            <a:endParaRPr lang="en-US" b="1" dirty="0">
              <a:solidFill>
                <a:srgbClr val="FF0000"/>
              </a:solidFill>
            </a:endParaRPr>
          </a:p>
        </p:txBody>
      </p:sp>
    </p:spTree>
    <p:extLst>
      <p:ext uri="{BB962C8B-B14F-4D97-AF65-F5344CB8AC3E}">
        <p14:creationId xmlns:p14="http://schemas.microsoft.com/office/powerpoint/2010/main" val="2537901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2312.gif"/>
          <p:cNvPicPr>
            <a:picLocks noChangeAspect="1"/>
          </p:cNvPicPr>
          <p:nvPr/>
        </p:nvPicPr>
        <p:blipFill rotWithShape="1">
          <a:blip r:embed="rId2" cstate="email">
            <a:extLst>
              <a:ext uri="{28A0092B-C50C-407E-A947-70E740481C1C}">
                <a14:useLocalDpi xmlns:a14="http://schemas.microsoft.com/office/drawing/2010/main" val="0"/>
              </a:ext>
            </a:extLst>
          </a:blip>
          <a:srcRect l="9468" r="9730" b="4490"/>
          <a:stretch/>
        </p:blipFill>
        <p:spPr>
          <a:xfrm>
            <a:off x="0" y="-13326"/>
            <a:ext cx="7266502" cy="6871326"/>
          </a:xfrm>
          <a:prstGeom prst="rect">
            <a:avLst/>
          </a:prstGeom>
        </p:spPr>
      </p:pic>
      <p:sp>
        <p:nvSpPr>
          <p:cNvPr id="5" name="TextBox 4"/>
          <p:cNvSpPr txBox="1"/>
          <p:nvPr/>
        </p:nvSpPr>
        <p:spPr>
          <a:xfrm>
            <a:off x="3327358" y="3718797"/>
            <a:ext cx="5808342" cy="2862322"/>
          </a:xfrm>
          <a:prstGeom prst="rect">
            <a:avLst/>
          </a:prstGeom>
          <a:solidFill>
            <a:schemeClr val="tx1"/>
          </a:solidFill>
          <a:ln>
            <a:solidFill>
              <a:schemeClr val="tx1">
                <a:alpha val="0"/>
              </a:schemeClr>
            </a:solidFill>
          </a:ln>
        </p:spPr>
        <p:txBody>
          <a:bodyPr wrap="square" rtlCol="0">
            <a:spAutoFit/>
          </a:bodyPr>
          <a:lstStyle/>
          <a:p>
            <a:pPr algn="ctr"/>
            <a:r>
              <a:rPr lang="en-US" sz="2200" dirty="0" smtClean="0">
                <a:solidFill>
                  <a:schemeClr val="bg1"/>
                </a:solidFill>
              </a:rPr>
              <a:t>The default entrainment of .10 is modified over a series of recreated WRF GFS simulations</a:t>
            </a:r>
          </a:p>
          <a:p>
            <a:pPr algn="ctr"/>
            <a:endParaRPr lang="en-US" sz="2200" dirty="0">
              <a:solidFill>
                <a:schemeClr val="bg1"/>
              </a:solidFill>
            </a:endParaRPr>
          </a:p>
          <a:p>
            <a:pPr algn="ctr"/>
            <a:r>
              <a:rPr lang="en-US" sz="2200" dirty="0" smtClean="0">
                <a:solidFill>
                  <a:schemeClr val="bg1"/>
                </a:solidFill>
              </a:rPr>
              <a:t>Values from .01 through .30 are used for the recreated fake GFS simulations (all else held constant)</a:t>
            </a:r>
          </a:p>
          <a:p>
            <a:pPr algn="ctr"/>
            <a:endParaRPr lang="en-US" sz="2400" dirty="0">
              <a:solidFill>
                <a:schemeClr val="bg1"/>
              </a:solidFill>
            </a:endParaRPr>
          </a:p>
          <a:p>
            <a:pPr algn="ctr"/>
            <a:r>
              <a:rPr lang="en-US" sz="2400" b="1" dirty="0" smtClean="0">
                <a:solidFill>
                  <a:schemeClr val="bg1"/>
                </a:solidFill>
              </a:rPr>
              <a:t>Best Track, </a:t>
            </a:r>
            <a:r>
              <a:rPr lang="en-US" sz="2400" b="1" dirty="0" smtClean="0">
                <a:solidFill>
                  <a:srgbClr val="0000FF"/>
                </a:solidFill>
              </a:rPr>
              <a:t>WRF ECMWF</a:t>
            </a:r>
            <a:endParaRPr lang="en-US" b="1" dirty="0">
              <a:solidFill>
                <a:schemeClr val="bg1"/>
              </a:solidFill>
            </a:endParaRPr>
          </a:p>
        </p:txBody>
      </p:sp>
    </p:spTree>
    <p:extLst>
      <p:ext uri="{BB962C8B-B14F-4D97-AF65-F5344CB8AC3E}">
        <p14:creationId xmlns:p14="http://schemas.microsoft.com/office/powerpoint/2010/main" val="781714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2312.gif"/>
          <p:cNvPicPr>
            <a:picLocks noChangeAspect="1"/>
          </p:cNvPicPr>
          <p:nvPr/>
        </p:nvPicPr>
        <p:blipFill rotWithShape="1">
          <a:blip r:embed="rId2" cstate="email">
            <a:extLst>
              <a:ext uri="{28A0092B-C50C-407E-A947-70E740481C1C}">
                <a14:useLocalDpi xmlns:a14="http://schemas.microsoft.com/office/drawing/2010/main" val="0"/>
              </a:ext>
            </a:extLst>
          </a:blip>
          <a:srcRect l="9468" r="9730" b="4490"/>
          <a:stretch/>
        </p:blipFill>
        <p:spPr>
          <a:xfrm>
            <a:off x="0" y="-13326"/>
            <a:ext cx="7266502" cy="6871326"/>
          </a:xfrm>
          <a:prstGeom prst="rect">
            <a:avLst/>
          </a:prstGeom>
        </p:spPr>
      </p:pic>
      <p:sp>
        <p:nvSpPr>
          <p:cNvPr id="5" name="TextBox 4"/>
          <p:cNvSpPr txBox="1"/>
          <p:nvPr/>
        </p:nvSpPr>
        <p:spPr>
          <a:xfrm>
            <a:off x="3576359" y="3651382"/>
            <a:ext cx="5490604" cy="2246769"/>
          </a:xfrm>
          <a:prstGeom prst="rect">
            <a:avLst/>
          </a:prstGeom>
          <a:solidFill>
            <a:schemeClr val="tx1"/>
          </a:solidFill>
          <a:ln>
            <a:solidFill>
              <a:schemeClr val="tx1">
                <a:alpha val="0"/>
              </a:schemeClr>
            </a:solidFill>
          </a:ln>
        </p:spPr>
        <p:txBody>
          <a:bodyPr wrap="square" rtlCol="0">
            <a:spAutoFit/>
          </a:bodyPr>
          <a:lstStyle/>
          <a:p>
            <a:pPr algn="ctr"/>
            <a:r>
              <a:rPr lang="en-US" sz="2800" dirty="0" smtClean="0">
                <a:solidFill>
                  <a:schemeClr val="bg1"/>
                </a:solidFill>
              </a:rPr>
              <a:t>A tri-modal distribution of forecast tracks occurs when these forecasts are analyzed together, with the tracks clustering according to different entrainment values </a:t>
            </a:r>
            <a:endParaRPr lang="en-US" sz="2800" dirty="0">
              <a:solidFill>
                <a:schemeClr val="bg1"/>
              </a:solidFill>
            </a:endParaRPr>
          </a:p>
        </p:txBody>
      </p:sp>
    </p:spTree>
    <p:extLst>
      <p:ext uri="{BB962C8B-B14F-4D97-AF65-F5344CB8AC3E}">
        <p14:creationId xmlns:p14="http://schemas.microsoft.com/office/powerpoint/2010/main" val="3627109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2312p1.gif"/>
          <p:cNvPicPr>
            <a:picLocks noChangeAspect="1"/>
          </p:cNvPicPr>
          <p:nvPr/>
        </p:nvPicPr>
        <p:blipFill rotWithShape="1">
          <a:blip r:embed="rId2" cstate="email">
            <a:extLst>
              <a:ext uri="{28A0092B-C50C-407E-A947-70E740481C1C}">
                <a14:useLocalDpi xmlns:a14="http://schemas.microsoft.com/office/drawing/2010/main" val="0"/>
              </a:ext>
            </a:extLst>
          </a:blip>
          <a:srcRect l="9690" r="9666" b="4629"/>
          <a:stretch/>
        </p:blipFill>
        <p:spPr>
          <a:xfrm>
            <a:off x="19098" y="-16775"/>
            <a:ext cx="7266502" cy="6874775"/>
          </a:xfrm>
          <a:prstGeom prst="rect">
            <a:avLst/>
          </a:prstGeom>
        </p:spPr>
      </p:pic>
      <p:sp>
        <p:nvSpPr>
          <p:cNvPr id="8" name="TextBox 7"/>
          <p:cNvSpPr txBox="1"/>
          <p:nvPr/>
        </p:nvSpPr>
        <p:spPr>
          <a:xfrm>
            <a:off x="3576359" y="3651382"/>
            <a:ext cx="4071266" cy="2062103"/>
          </a:xfrm>
          <a:prstGeom prst="rect">
            <a:avLst/>
          </a:prstGeom>
          <a:solidFill>
            <a:schemeClr val="tx1"/>
          </a:solidFill>
          <a:ln>
            <a:solidFill>
              <a:schemeClr val="tx1">
                <a:alpha val="0"/>
              </a:schemeClr>
            </a:solidFill>
          </a:ln>
        </p:spPr>
        <p:txBody>
          <a:bodyPr wrap="square" rtlCol="0">
            <a:spAutoFit/>
          </a:bodyPr>
          <a:lstStyle/>
          <a:p>
            <a:pPr algn="ctr"/>
            <a:r>
              <a:rPr lang="en-US" sz="3200" dirty="0" smtClean="0">
                <a:solidFill>
                  <a:schemeClr val="bg1"/>
                </a:solidFill>
              </a:rPr>
              <a:t>Warm colored tracks (values between .01 and .06) take a northward track</a:t>
            </a:r>
            <a:endParaRPr lang="en-US" sz="3200" dirty="0">
              <a:solidFill>
                <a:schemeClr val="bg1"/>
              </a:solidFill>
            </a:endParaRPr>
          </a:p>
        </p:txBody>
      </p:sp>
    </p:spTree>
    <p:extLst>
      <p:ext uri="{BB962C8B-B14F-4D97-AF65-F5344CB8AC3E}">
        <p14:creationId xmlns:p14="http://schemas.microsoft.com/office/powerpoint/2010/main" val="34859075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2312p2.gif"/>
          <p:cNvPicPr>
            <a:picLocks noChangeAspect="1"/>
          </p:cNvPicPr>
          <p:nvPr/>
        </p:nvPicPr>
        <p:blipFill rotWithShape="1">
          <a:blip r:embed="rId2" cstate="email">
            <a:extLst>
              <a:ext uri="{28A0092B-C50C-407E-A947-70E740481C1C}">
                <a14:useLocalDpi xmlns:a14="http://schemas.microsoft.com/office/drawing/2010/main" val="0"/>
              </a:ext>
            </a:extLst>
          </a:blip>
          <a:srcRect l="9468" r="9331" b="4490"/>
          <a:stretch/>
        </p:blipFill>
        <p:spPr>
          <a:xfrm>
            <a:off x="0" y="-6544"/>
            <a:ext cx="7295148" cy="6864544"/>
          </a:xfrm>
          <a:prstGeom prst="rect">
            <a:avLst/>
          </a:prstGeom>
        </p:spPr>
      </p:pic>
      <p:sp>
        <p:nvSpPr>
          <p:cNvPr id="8" name="TextBox 7"/>
          <p:cNvSpPr txBox="1"/>
          <p:nvPr/>
        </p:nvSpPr>
        <p:spPr>
          <a:xfrm>
            <a:off x="3576357" y="3651382"/>
            <a:ext cx="4594181" cy="2246769"/>
          </a:xfrm>
          <a:prstGeom prst="rect">
            <a:avLst/>
          </a:prstGeom>
          <a:solidFill>
            <a:schemeClr val="tx1"/>
          </a:solidFill>
          <a:ln>
            <a:solidFill>
              <a:schemeClr val="tx1">
                <a:alpha val="0"/>
              </a:schemeClr>
            </a:solidFill>
          </a:ln>
        </p:spPr>
        <p:txBody>
          <a:bodyPr wrap="square" rtlCol="0">
            <a:spAutoFit/>
          </a:bodyPr>
          <a:lstStyle/>
          <a:p>
            <a:pPr algn="ctr"/>
            <a:r>
              <a:rPr lang="en-US" sz="2800" dirty="0" smtClean="0">
                <a:solidFill>
                  <a:schemeClr val="bg1"/>
                </a:solidFill>
              </a:rPr>
              <a:t>Values between .07 - .15 follow a track very similar to the original WRF GFS (.10, shown in yellow with black inlay)</a:t>
            </a:r>
            <a:endParaRPr lang="en-US" sz="2800" dirty="0">
              <a:solidFill>
                <a:schemeClr val="bg1"/>
              </a:solidFill>
            </a:endParaRPr>
          </a:p>
        </p:txBody>
      </p:sp>
    </p:spTree>
    <p:extLst>
      <p:ext uri="{BB962C8B-B14F-4D97-AF65-F5344CB8AC3E}">
        <p14:creationId xmlns:p14="http://schemas.microsoft.com/office/powerpoint/2010/main" val="27557613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2312p3.gif"/>
          <p:cNvPicPr>
            <a:picLocks noChangeAspect="1"/>
          </p:cNvPicPr>
          <p:nvPr/>
        </p:nvPicPr>
        <p:blipFill rotWithShape="1">
          <a:blip r:embed="rId2" cstate="email">
            <a:extLst>
              <a:ext uri="{28A0092B-C50C-407E-A947-70E740481C1C}">
                <a14:useLocalDpi xmlns:a14="http://schemas.microsoft.com/office/drawing/2010/main" val="0"/>
              </a:ext>
            </a:extLst>
          </a:blip>
          <a:srcRect l="9468" r="9455" b="4351"/>
          <a:stretch/>
        </p:blipFill>
        <p:spPr>
          <a:xfrm>
            <a:off x="0" y="1"/>
            <a:ext cx="7266502" cy="6858000"/>
          </a:xfrm>
          <a:prstGeom prst="rect">
            <a:avLst/>
          </a:prstGeom>
        </p:spPr>
      </p:pic>
      <p:sp>
        <p:nvSpPr>
          <p:cNvPr id="5" name="TextBox 4"/>
          <p:cNvSpPr txBox="1"/>
          <p:nvPr/>
        </p:nvSpPr>
        <p:spPr>
          <a:xfrm>
            <a:off x="3557681" y="3716755"/>
            <a:ext cx="4790275" cy="1384995"/>
          </a:xfrm>
          <a:prstGeom prst="rect">
            <a:avLst/>
          </a:prstGeom>
          <a:solidFill>
            <a:schemeClr val="tx1"/>
          </a:solidFill>
          <a:ln>
            <a:solidFill>
              <a:schemeClr val="tx1">
                <a:alpha val="0"/>
              </a:schemeClr>
            </a:solidFill>
          </a:ln>
        </p:spPr>
        <p:txBody>
          <a:bodyPr wrap="square" rtlCol="0">
            <a:spAutoFit/>
          </a:bodyPr>
          <a:lstStyle/>
          <a:p>
            <a:pPr algn="ctr"/>
            <a:r>
              <a:rPr lang="en-US" sz="2800" dirty="0" smtClean="0">
                <a:solidFill>
                  <a:schemeClr val="bg1"/>
                </a:solidFill>
              </a:rPr>
              <a:t>Values of .16 or greater follow a track more similar to that of the WRF ECMWF track</a:t>
            </a:r>
            <a:endParaRPr lang="en-US" sz="2800" dirty="0">
              <a:solidFill>
                <a:schemeClr val="bg1"/>
              </a:solidFill>
            </a:endParaRPr>
          </a:p>
        </p:txBody>
      </p:sp>
    </p:spTree>
    <p:extLst>
      <p:ext uri="{BB962C8B-B14F-4D97-AF65-F5344CB8AC3E}">
        <p14:creationId xmlns:p14="http://schemas.microsoft.com/office/powerpoint/2010/main" val="2568015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Storm-Centered Composites</a:t>
            </a:r>
            <a:endParaRPr lang="en-US" dirty="0"/>
          </a:p>
        </p:txBody>
      </p:sp>
      <p:pic>
        <p:nvPicPr>
          <p:cNvPr id="4" name="Picture 3" descr="50SAS2312-30.gif"/>
          <p:cNvPicPr>
            <a:picLocks noChangeAspect="1"/>
          </p:cNvPicPr>
          <p:nvPr/>
        </p:nvPicPr>
        <p:blipFill rotWithShape="1">
          <a:blip r:embed="rId2" cstate="email">
            <a:extLst>
              <a:ext uri="{28A0092B-C50C-407E-A947-70E740481C1C}">
                <a14:useLocalDpi xmlns:a14="http://schemas.microsoft.com/office/drawing/2010/main" val="0"/>
              </a:ext>
            </a:extLst>
          </a:blip>
          <a:srcRect l="2591" t="27098" r="51442" b="16528"/>
          <a:stretch/>
        </p:blipFill>
        <p:spPr>
          <a:xfrm>
            <a:off x="438881" y="2139951"/>
            <a:ext cx="3940535" cy="3866161"/>
          </a:xfrm>
          <a:prstGeom prst="rect">
            <a:avLst/>
          </a:prstGeom>
        </p:spPr>
      </p:pic>
      <p:sp>
        <p:nvSpPr>
          <p:cNvPr id="5" name="TextBox 4"/>
          <p:cNvSpPr txBox="1"/>
          <p:nvPr/>
        </p:nvSpPr>
        <p:spPr>
          <a:xfrm>
            <a:off x="4637470" y="1766391"/>
            <a:ext cx="4027970" cy="4832093"/>
          </a:xfrm>
          <a:prstGeom prst="rect">
            <a:avLst/>
          </a:prstGeom>
          <a:solidFill>
            <a:schemeClr val="tx1"/>
          </a:solidFill>
          <a:ln>
            <a:solidFill>
              <a:schemeClr val="tx1">
                <a:alpha val="0"/>
              </a:schemeClr>
            </a:solidFill>
          </a:ln>
        </p:spPr>
        <p:txBody>
          <a:bodyPr wrap="square" rtlCol="0">
            <a:spAutoFit/>
          </a:bodyPr>
          <a:lstStyle/>
          <a:p>
            <a:pPr algn="ctr"/>
            <a:r>
              <a:rPr lang="en-US" sz="2800" dirty="0" smtClean="0">
                <a:solidFill>
                  <a:schemeClr val="bg1"/>
                </a:solidFill>
              </a:rPr>
              <a:t>For the forecast hours between 50 and 100 (tracks shown at left), storm-centered composites are created (using all forecast hours)</a:t>
            </a:r>
          </a:p>
          <a:p>
            <a:pPr algn="ctr"/>
            <a:endParaRPr lang="en-US" sz="2800" dirty="0" smtClean="0">
              <a:solidFill>
                <a:schemeClr val="bg1"/>
              </a:solidFill>
            </a:endParaRPr>
          </a:p>
          <a:p>
            <a:pPr algn="ctr"/>
            <a:r>
              <a:rPr lang="en-US" sz="2800" dirty="0" smtClean="0">
                <a:solidFill>
                  <a:schemeClr val="bg1"/>
                </a:solidFill>
              </a:rPr>
              <a:t>After this is done, the forecasts representing the three track modes are also averaged</a:t>
            </a:r>
            <a:endParaRPr lang="en-US" sz="2800" dirty="0">
              <a:solidFill>
                <a:schemeClr val="bg1"/>
              </a:solidFill>
            </a:endParaRPr>
          </a:p>
        </p:txBody>
      </p:sp>
      <p:sp>
        <p:nvSpPr>
          <p:cNvPr id="6" name="TextBox 5"/>
          <p:cNvSpPr txBox="1"/>
          <p:nvPr/>
        </p:nvSpPr>
        <p:spPr>
          <a:xfrm>
            <a:off x="1936597" y="2198187"/>
            <a:ext cx="2389871" cy="923330"/>
          </a:xfrm>
          <a:prstGeom prst="rect">
            <a:avLst/>
          </a:prstGeom>
          <a:solidFill>
            <a:schemeClr val="tx1">
              <a:alpha val="0"/>
            </a:schemeClr>
          </a:solidFill>
          <a:ln>
            <a:solidFill>
              <a:schemeClr val="tx1">
                <a:alpha val="0"/>
              </a:schemeClr>
            </a:solidFill>
          </a:ln>
        </p:spPr>
        <p:txBody>
          <a:bodyPr wrap="square" rtlCol="0">
            <a:spAutoFit/>
          </a:bodyPr>
          <a:lstStyle/>
          <a:p>
            <a:pPr algn="ctr"/>
            <a:r>
              <a:rPr lang="en-US" dirty="0" smtClean="0">
                <a:solidFill>
                  <a:schemeClr val="bg1"/>
                </a:solidFill>
              </a:rPr>
              <a:t>1400 UTC 25 October through 1600 UTC 27 October</a:t>
            </a:r>
            <a:endParaRPr lang="en-US" dirty="0">
              <a:solidFill>
                <a:schemeClr val="bg1"/>
              </a:solidFill>
            </a:endParaRPr>
          </a:p>
        </p:txBody>
      </p:sp>
    </p:spTree>
    <p:extLst>
      <p:ext uri="{BB962C8B-B14F-4D97-AF65-F5344CB8AC3E}">
        <p14:creationId xmlns:p14="http://schemas.microsoft.com/office/powerpoint/2010/main" val="3046388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262663"/>
          </a:xfrm>
        </p:spPr>
        <p:txBody>
          <a:bodyPr/>
          <a:lstStyle/>
          <a:p>
            <a:r>
              <a:rPr lang="en-US" dirty="0" smtClean="0"/>
              <a:t>Sample Track Differences</a:t>
            </a:r>
            <a:endParaRPr lang="en-US" dirty="0"/>
          </a:p>
        </p:txBody>
      </p:sp>
      <p:pic>
        <p:nvPicPr>
          <p:cNvPr id="3" name="Picture 2" descr="slide2.gif"/>
          <p:cNvPicPr>
            <a:picLocks noChangeAspect="1"/>
          </p:cNvPicPr>
          <p:nvPr/>
        </p:nvPicPr>
        <p:blipFill rotWithShape="1">
          <a:blip r:embed="rId2" cstate="email">
            <a:extLst>
              <a:ext uri="{28A0092B-C50C-407E-A947-70E740481C1C}">
                <a14:useLocalDpi xmlns:a14="http://schemas.microsoft.com/office/drawing/2010/main" val="0"/>
              </a:ext>
            </a:extLst>
          </a:blip>
          <a:srcRect t="-268" b="5697"/>
          <a:stretch/>
        </p:blipFill>
        <p:spPr>
          <a:xfrm>
            <a:off x="0" y="-59995"/>
            <a:ext cx="9144000" cy="6917995"/>
          </a:xfrm>
          <a:prstGeom prst="rect">
            <a:avLst/>
          </a:prstGeom>
        </p:spPr>
      </p:pic>
      <p:sp>
        <p:nvSpPr>
          <p:cNvPr id="4" name="TextBox 3"/>
          <p:cNvSpPr txBox="1"/>
          <p:nvPr/>
        </p:nvSpPr>
        <p:spPr>
          <a:xfrm>
            <a:off x="2387179" y="181419"/>
            <a:ext cx="1737834" cy="830997"/>
          </a:xfrm>
          <a:prstGeom prst="rect">
            <a:avLst/>
          </a:prstGeom>
          <a:solidFill>
            <a:schemeClr val="tx1"/>
          </a:solidFill>
        </p:spPr>
        <p:txBody>
          <a:bodyPr wrap="square" rtlCol="0">
            <a:spAutoFit/>
          </a:bodyPr>
          <a:lstStyle/>
          <a:p>
            <a:pPr algn="ctr"/>
            <a:r>
              <a:rPr lang="en-US" sz="2400" dirty="0" smtClean="0">
                <a:solidFill>
                  <a:schemeClr val="bg1"/>
                </a:solidFill>
              </a:rPr>
              <a:t>0000 UTC 23 October</a:t>
            </a:r>
          </a:p>
        </p:txBody>
      </p:sp>
      <p:sp>
        <p:nvSpPr>
          <p:cNvPr id="10" name="TextBox 9"/>
          <p:cNvSpPr txBox="1"/>
          <p:nvPr/>
        </p:nvSpPr>
        <p:spPr>
          <a:xfrm>
            <a:off x="7190112" y="219611"/>
            <a:ext cx="1690124" cy="830997"/>
          </a:xfrm>
          <a:prstGeom prst="rect">
            <a:avLst/>
          </a:prstGeom>
          <a:solidFill>
            <a:schemeClr val="tx1"/>
          </a:solidFill>
        </p:spPr>
        <p:txBody>
          <a:bodyPr wrap="square" rtlCol="0">
            <a:spAutoFit/>
          </a:bodyPr>
          <a:lstStyle/>
          <a:p>
            <a:pPr algn="ctr"/>
            <a:r>
              <a:rPr lang="en-US" sz="2400" dirty="0" smtClean="0">
                <a:solidFill>
                  <a:schemeClr val="bg1"/>
                </a:solidFill>
              </a:rPr>
              <a:t>1200 UTC 23 October</a:t>
            </a:r>
          </a:p>
        </p:txBody>
      </p:sp>
      <p:sp>
        <p:nvSpPr>
          <p:cNvPr id="11" name="TextBox 10"/>
          <p:cNvSpPr txBox="1"/>
          <p:nvPr/>
        </p:nvSpPr>
        <p:spPr>
          <a:xfrm>
            <a:off x="2393120" y="5279778"/>
            <a:ext cx="1737834" cy="830997"/>
          </a:xfrm>
          <a:prstGeom prst="rect">
            <a:avLst/>
          </a:prstGeom>
          <a:solidFill>
            <a:schemeClr val="tx1"/>
          </a:solidFill>
        </p:spPr>
        <p:txBody>
          <a:bodyPr wrap="square" rtlCol="0">
            <a:spAutoFit/>
          </a:bodyPr>
          <a:lstStyle/>
          <a:p>
            <a:pPr algn="ctr"/>
            <a:r>
              <a:rPr lang="en-US" sz="2400" dirty="0" smtClean="0">
                <a:solidFill>
                  <a:schemeClr val="bg1"/>
                </a:solidFill>
              </a:rPr>
              <a:t>0000 UTC 24 October</a:t>
            </a:r>
          </a:p>
        </p:txBody>
      </p:sp>
      <p:sp>
        <p:nvSpPr>
          <p:cNvPr id="12" name="TextBox 11"/>
          <p:cNvSpPr txBox="1"/>
          <p:nvPr/>
        </p:nvSpPr>
        <p:spPr>
          <a:xfrm>
            <a:off x="7142367" y="5317970"/>
            <a:ext cx="1686516" cy="830997"/>
          </a:xfrm>
          <a:prstGeom prst="rect">
            <a:avLst/>
          </a:prstGeom>
          <a:solidFill>
            <a:schemeClr val="tx1"/>
          </a:solidFill>
        </p:spPr>
        <p:txBody>
          <a:bodyPr wrap="square" rtlCol="0">
            <a:spAutoFit/>
          </a:bodyPr>
          <a:lstStyle/>
          <a:p>
            <a:pPr algn="ctr"/>
            <a:r>
              <a:rPr lang="en-US" sz="2400" dirty="0" smtClean="0">
                <a:solidFill>
                  <a:schemeClr val="bg1"/>
                </a:solidFill>
              </a:rPr>
              <a:t>1200 UTC 24 October</a:t>
            </a:r>
          </a:p>
        </p:txBody>
      </p:sp>
      <p:sp>
        <p:nvSpPr>
          <p:cNvPr id="13" name="TextBox 12"/>
          <p:cNvSpPr txBox="1"/>
          <p:nvPr/>
        </p:nvSpPr>
        <p:spPr>
          <a:xfrm>
            <a:off x="257809" y="3150910"/>
            <a:ext cx="8717893" cy="523220"/>
          </a:xfrm>
          <a:prstGeom prst="rect">
            <a:avLst/>
          </a:prstGeom>
          <a:noFill/>
        </p:spPr>
        <p:txBody>
          <a:bodyPr wrap="square" rtlCol="0">
            <a:spAutoFit/>
          </a:bodyPr>
          <a:lstStyle/>
          <a:p>
            <a:r>
              <a:rPr lang="en-US" sz="2800" b="1" dirty="0" smtClean="0">
                <a:solidFill>
                  <a:schemeClr val="bg1"/>
                </a:solidFill>
              </a:rPr>
              <a:t>BLACK = Best Track  </a:t>
            </a:r>
            <a:r>
              <a:rPr lang="en-US" sz="2800" b="1" dirty="0" smtClean="0">
                <a:solidFill>
                  <a:srgbClr val="FF0000"/>
                </a:solidFill>
              </a:rPr>
              <a:t>RED = ECMWF  </a:t>
            </a:r>
            <a:r>
              <a:rPr lang="en-US" sz="2800" b="1" dirty="0" smtClean="0">
                <a:solidFill>
                  <a:srgbClr val="0000FF"/>
                </a:solidFill>
              </a:rPr>
              <a:t>BLUE = GFS</a:t>
            </a:r>
            <a:endParaRPr lang="en-US" sz="2800" b="1" dirty="0">
              <a:solidFill>
                <a:srgbClr val="0000FF"/>
              </a:solidFill>
            </a:endParaRPr>
          </a:p>
        </p:txBody>
      </p:sp>
    </p:spTree>
    <p:extLst>
      <p:ext uri="{BB962C8B-B14F-4D97-AF65-F5344CB8AC3E}">
        <p14:creationId xmlns:p14="http://schemas.microsoft.com/office/powerpoint/2010/main" val="2306062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pvensemble.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5135768" y="2627115"/>
            <a:ext cx="2072981" cy="461665"/>
          </a:xfrm>
          <a:prstGeom prst="rect">
            <a:avLst/>
          </a:prstGeom>
          <a:solidFill>
            <a:schemeClr val="tx1"/>
          </a:solidFill>
          <a:ln>
            <a:solidFill>
              <a:schemeClr val="tx1">
                <a:alpha val="0"/>
              </a:schemeClr>
            </a:solidFill>
          </a:ln>
        </p:spPr>
        <p:txBody>
          <a:bodyPr wrap="square" rtlCol="0">
            <a:spAutoFit/>
          </a:bodyPr>
          <a:lstStyle/>
          <a:p>
            <a:pPr algn="ctr"/>
            <a:r>
              <a:rPr lang="en-US" sz="2400" dirty="0" smtClean="0">
                <a:solidFill>
                  <a:schemeClr val="bg1"/>
                </a:solidFill>
              </a:rPr>
              <a:t>GFS-like track</a:t>
            </a:r>
            <a:endParaRPr lang="en-US" sz="2400" dirty="0">
              <a:solidFill>
                <a:schemeClr val="bg1"/>
              </a:solidFill>
            </a:endParaRPr>
          </a:p>
        </p:txBody>
      </p:sp>
      <p:sp>
        <p:nvSpPr>
          <p:cNvPr id="9" name="TextBox 8"/>
          <p:cNvSpPr txBox="1"/>
          <p:nvPr/>
        </p:nvSpPr>
        <p:spPr>
          <a:xfrm>
            <a:off x="49685" y="5724529"/>
            <a:ext cx="1453695" cy="830997"/>
          </a:xfrm>
          <a:prstGeom prst="rect">
            <a:avLst/>
          </a:prstGeom>
          <a:solidFill>
            <a:schemeClr val="tx1"/>
          </a:solidFill>
          <a:ln>
            <a:solidFill>
              <a:schemeClr val="tx1">
                <a:alpha val="0"/>
              </a:schemeClr>
            </a:solidFill>
          </a:ln>
        </p:spPr>
        <p:txBody>
          <a:bodyPr wrap="square" rtlCol="0">
            <a:spAutoFit/>
          </a:bodyPr>
          <a:lstStyle/>
          <a:p>
            <a:pPr algn="ctr"/>
            <a:r>
              <a:rPr lang="en-US" sz="2400" dirty="0" smtClean="0">
                <a:solidFill>
                  <a:schemeClr val="bg1"/>
                </a:solidFill>
              </a:rPr>
              <a:t>ECMWF-like track</a:t>
            </a:r>
            <a:endParaRPr lang="en-US" sz="2400" dirty="0">
              <a:solidFill>
                <a:schemeClr val="bg1"/>
              </a:solidFill>
            </a:endParaRPr>
          </a:p>
        </p:txBody>
      </p:sp>
      <p:sp>
        <p:nvSpPr>
          <p:cNvPr id="10" name="TextBox 9"/>
          <p:cNvSpPr txBox="1"/>
          <p:nvPr/>
        </p:nvSpPr>
        <p:spPr>
          <a:xfrm>
            <a:off x="2122665" y="2595377"/>
            <a:ext cx="1883231" cy="461665"/>
          </a:xfrm>
          <a:prstGeom prst="rect">
            <a:avLst/>
          </a:prstGeom>
          <a:solidFill>
            <a:schemeClr val="tx1"/>
          </a:solidFill>
          <a:ln>
            <a:solidFill>
              <a:schemeClr val="tx1">
                <a:alpha val="0"/>
              </a:schemeClr>
            </a:solidFill>
          </a:ln>
        </p:spPr>
        <p:txBody>
          <a:bodyPr wrap="square" rtlCol="0">
            <a:spAutoFit/>
          </a:bodyPr>
          <a:lstStyle/>
          <a:p>
            <a:pPr algn="ctr"/>
            <a:r>
              <a:rPr lang="en-US" sz="2400" dirty="0" smtClean="0">
                <a:solidFill>
                  <a:schemeClr val="bg1"/>
                </a:solidFill>
              </a:rPr>
              <a:t>.01-.06 track</a:t>
            </a:r>
            <a:endParaRPr lang="en-US" sz="2400" dirty="0">
              <a:solidFill>
                <a:schemeClr val="bg1"/>
              </a:solidFill>
            </a:endParaRPr>
          </a:p>
        </p:txBody>
      </p:sp>
      <p:sp>
        <p:nvSpPr>
          <p:cNvPr id="11" name="TextBox 10"/>
          <p:cNvSpPr txBox="1"/>
          <p:nvPr/>
        </p:nvSpPr>
        <p:spPr>
          <a:xfrm>
            <a:off x="4213663" y="3436587"/>
            <a:ext cx="4892985" cy="2862322"/>
          </a:xfrm>
          <a:prstGeom prst="rect">
            <a:avLst/>
          </a:prstGeom>
          <a:solidFill>
            <a:schemeClr val="tx1"/>
          </a:solidFill>
          <a:ln>
            <a:solidFill>
              <a:schemeClr val="tx1">
                <a:alpha val="0"/>
              </a:schemeClr>
            </a:solidFill>
          </a:ln>
        </p:spPr>
        <p:txBody>
          <a:bodyPr wrap="square" rtlCol="0">
            <a:spAutoFit/>
          </a:bodyPr>
          <a:lstStyle/>
          <a:p>
            <a:pPr algn="ctr"/>
            <a:r>
              <a:rPr lang="en-US" sz="2000" i="1" dirty="0" smtClean="0">
                <a:solidFill>
                  <a:schemeClr val="bg1"/>
                </a:solidFill>
              </a:rPr>
              <a:t>Mean 175 </a:t>
            </a:r>
            <a:r>
              <a:rPr lang="en-US" sz="2000" i="1" dirty="0" err="1" smtClean="0">
                <a:solidFill>
                  <a:schemeClr val="bg1"/>
                </a:solidFill>
              </a:rPr>
              <a:t>hPa</a:t>
            </a:r>
            <a:r>
              <a:rPr lang="en-US" sz="2000" i="1" dirty="0" smtClean="0">
                <a:solidFill>
                  <a:schemeClr val="bg1"/>
                </a:solidFill>
              </a:rPr>
              <a:t> potential </a:t>
            </a:r>
            <a:r>
              <a:rPr lang="en-US" sz="2000" i="1" dirty="0" err="1" smtClean="0">
                <a:solidFill>
                  <a:schemeClr val="bg1"/>
                </a:solidFill>
              </a:rPr>
              <a:t>vorticity</a:t>
            </a:r>
            <a:r>
              <a:rPr lang="en-US" sz="2000" i="1" dirty="0" smtClean="0">
                <a:solidFill>
                  <a:schemeClr val="bg1"/>
                </a:solidFill>
              </a:rPr>
              <a:t> (fill, PVU), mean 200 </a:t>
            </a:r>
            <a:r>
              <a:rPr lang="en-US" sz="2000" i="1" dirty="0" err="1" smtClean="0">
                <a:solidFill>
                  <a:schemeClr val="bg1"/>
                </a:solidFill>
              </a:rPr>
              <a:t>hPa</a:t>
            </a:r>
            <a:r>
              <a:rPr lang="en-US" sz="2000" i="1" dirty="0" smtClean="0">
                <a:solidFill>
                  <a:schemeClr val="bg1"/>
                </a:solidFill>
              </a:rPr>
              <a:t> </a:t>
            </a:r>
            <a:r>
              <a:rPr lang="en-US" sz="2000" i="1" dirty="0" err="1" smtClean="0">
                <a:solidFill>
                  <a:schemeClr val="bg1"/>
                </a:solidFill>
              </a:rPr>
              <a:t>ageostrophic</a:t>
            </a:r>
            <a:r>
              <a:rPr lang="en-US" sz="2000" i="1" dirty="0" smtClean="0">
                <a:solidFill>
                  <a:schemeClr val="bg1"/>
                </a:solidFill>
              </a:rPr>
              <a:t> wind (barbs, m s</a:t>
            </a:r>
            <a:r>
              <a:rPr lang="en-US" sz="2000" i="1" baseline="30000" dirty="0" smtClean="0">
                <a:solidFill>
                  <a:schemeClr val="bg1"/>
                </a:solidFill>
              </a:rPr>
              <a:t>-1</a:t>
            </a:r>
            <a:r>
              <a:rPr lang="en-US" sz="2000" i="1" dirty="0" smtClean="0">
                <a:solidFill>
                  <a:schemeClr val="bg1"/>
                </a:solidFill>
              </a:rPr>
              <a:t>), and mean 1 hour rainfall (contour, mm h</a:t>
            </a:r>
            <a:r>
              <a:rPr lang="en-US" sz="2000" i="1" baseline="30000" dirty="0" smtClean="0">
                <a:solidFill>
                  <a:schemeClr val="bg1"/>
                </a:solidFill>
              </a:rPr>
              <a:t>-1</a:t>
            </a:r>
            <a:r>
              <a:rPr lang="en-US" sz="2000" i="1" dirty="0" smtClean="0">
                <a:solidFill>
                  <a:schemeClr val="bg1"/>
                </a:solidFill>
              </a:rPr>
              <a:t>)</a:t>
            </a:r>
          </a:p>
          <a:p>
            <a:pPr algn="ctr"/>
            <a:endParaRPr lang="en-US" sz="2400" dirty="0">
              <a:solidFill>
                <a:schemeClr val="bg1"/>
              </a:solidFill>
            </a:endParaRPr>
          </a:p>
          <a:p>
            <a:pPr algn="ctr"/>
            <a:r>
              <a:rPr lang="en-US" sz="2400" dirty="0" smtClean="0">
                <a:solidFill>
                  <a:schemeClr val="bg1"/>
                </a:solidFill>
              </a:rPr>
              <a:t>Note the more negative tilt of the lower-left composite as well as the low PV values indicative of </a:t>
            </a:r>
            <a:r>
              <a:rPr lang="en-US" sz="2400" dirty="0" err="1" smtClean="0">
                <a:solidFill>
                  <a:schemeClr val="bg1"/>
                </a:solidFill>
              </a:rPr>
              <a:t>diabatic</a:t>
            </a:r>
            <a:r>
              <a:rPr lang="en-US" sz="2400" dirty="0" smtClean="0">
                <a:solidFill>
                  <a:schemeClr val="bg1"/>
                </a:solidFill>
              </a:rPr>
              <a:t> PV erosion </a:t>
            </a:r>
            <a:endParaRPr lang="en-US" sz="2400" dirty="0">
              <a:solidFill>
                <a:schemeClr val="bg1"/>
              </a:solidFill>
            </a:endParaRPr>
          </a:p>
        </p:txBody>
      </p:sp>
    </p:spTree>
    <p:extLst>
      <p:ext uri="{BB962C8B-B14F-4D97-AF65-F5344CB8AC3E}">
        <p14:creationId xmlns:p14="http://schemas.microsoft.com/office/powerpoint/2010/main" val="2118324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vensemble.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3" name="Straight Connector 2"/>
          <p:cNvCxnSpPr/>
          <p:nvPr/>
        </p:nvCxnSpPr>
        <p:spPr>
          <a:xfrm>
            <a:off x="447720" y="0"/>
            <a:ext cx="3590899" cy="3088099"/>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104734" y="0"/>
            <a:ext cx="3590899" cy="3088099"/>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47720" y="3505449"/>
            <a:ext cx="3590899" cy="3088099"/>
          </a:xfrm>
          <a:prstGeom prst="line">
            <a:avLst/>
          </a:prstGeom>
          <a:ln w="571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4823" y="18272"/>
            <a:ext cx="392897" cy="461665"/>
          </a:xfrm>
          <a:prstGeom prst="rect">
            <a:avLst/>
          </a:prstGeom>
          <a:noFill/>
        </p:spPr>
        <p:txBody>
          <a:bodyPr wrap="square" rtlCol="0">
            <a:spAutoFit/>
          </a:bodyPr>
          <a:lstStyle/>
          <a:p>
            <a:r>
              <a:rPr lang="en-US" sz="2400" b="1" dirty="0" smtClean="0">
                <a:solidFill>
                  <a:srgbClr val="000000"/>
                </a:solidFill>
              </a:rPr>
              <a:t>A</a:t>
            </a:r>
            <a:endParaRPr lang="en-US" sz="2400" b="1" dirty="0">
              <a:solidFill>
                <a:srgbClr val="000000"/>
              </a:solidFill>
            </a:endParaRPr>
          </a:p>
        </p:txBody>
      </p:sp>
      <p:sp>
        <p:nvSpPr>
          <p:cNvPr id="13" name="TextBox 12"/>
          <p:cNvSpPr txBox="1"/>
          <p:nvPr/>
        </p:nvSpPr>
        <p:spPr>
          <a:xfrm>
            <a:off x="4145334" y="2632651"/>
            <a:ext cx="514611" cy="461665"/>
          </a:xfrm>
          <a:prstGeom prst="rect">
            <a:avLst/>
          </a:prstGeom>
          <a:noFill/>
        </p:spPr>
        <p:txBody>
          <a:bodyPr wrap="square" rtlCol="0">
            <a:spAutoFit/>
          </a:bodyPr>
          <a:lstStyle/>
          <a:p>
            <a:r>
              <a:rPr lang="en-US" sz="2400" b="1" dirty="0" smtClean="0">
                <a:solidFill>
                  <a:srgbClr val="000000"/>
                </a:solidFill>
              </a:rPr>
              <a:t>A’</a:t>
            </a:r>
            <a:endParaRPr lang="en-US" sz="2400" b="1" dirty="0">
              <a:solidFill>
                <a:srgbClr val="000000"/>
              </a:solidFill>
            </a:endParaRPr>
          </a:p>
        </p:txBody>
      </p:sp>
      <p:sp>
        <p:nvSpPr>
          <p:cNvPr id="15" name="TextBox 14"/>
          <p:cNvSpPr txBox="1"/>
          <p:nvPr/>
        </p:nvSpPr>
        <p:spPr>
          <a:xfrm>
            <a:off x="4213663" y="3436587"/>
            <a:ext cx="4892985" cy="2862322"/>
          </a:xfrm>
          <a:prstGeom prst="rect">
            <a:avLst/>
          </a:prstGeom>
          <a:solidFill>
            <a:schemeClr val="tx1"/>
          </a:solidFill>
          <a:ln>
            <a:solidFill>
              <a:schemeClr val="tx1">
                <a:alpha val="0"/>
              </a:schemeClr>
            </a:solidFill>
          </a:ln>
        </p:spPr>
        <p:txBody>
          <a:bodyPr wrap="square" rtlCol="0">
            <a:spAutoFit/>
          </a:bodyPr>
          <a:lstStyle/>
          <a:p>
            <a:pPr algn="ctr"/>
            <a:r>
              <a:rPr lang="en-US" sz="2000" i="1" dirty="0" smtClean="0">
                <a:solidFill>
                  <a:schemeClr val="bg1"/>
                </a:solidFill>
              </a:rPr>
              <a:t>Mean 175 </a:t>
            </a:r>
            <a:r>
              <a:rPr lang="en-US" sz="2000" i="1" dirty="0" err="1" smtClean="0">
                <a:solidFill>
                  <a:schemeClr val="bg1"/>
                </a:solidFill>
              </a:rPr>
              <a:t>hPa</a:t>
            </a:r>
            <a:r>
              <a:rPr lang="en-US" sz="2000" i="1" dirty="0" smtClean="0">
                <a:solidFill>
                  <a:schemeClr val="bg1"/>
                </a:solidFill>
              </a:rPr>
              <a:t> potential </a:t>
            </a:r>
            <a:r>
              <a:rPr lang="en-US" sz="2000" i="1" dirty="0" err="1" smtClean="0">
                <a:solidFill>
                  <a:schemeClr val="bg1"/>
                </a:solidFill>
              </a:rPr>
              <a:t>vorticity</a:t>
            </a:r>
            <a:r>
              <a:rPr lang="en-US" sz="2000" i="1" dirty="0" smtClean="0">
                <a:solidFill>
                  <a:schemeClr val="bg1"/>
                </a:solidFill>
              </a:rPr>
              <a:t> (fill, PVU), mean 200 </a:t>
            </a:r>
            <a:r>
              <a:rPr lang="en-US" sz="2000" i="1" dirty="0" err="1" smtClean="0">
                <a:solidFill>
                  <a:schemeClr val="bg1"/>
                </a:solidFill>
              </a:rPr>
              <a:t>hPa</a:t>
            </a:r>
            <a:r>
              <a:rPr lang="en-US" sz="2000" i="1" dirty="0" smtClean="0">
                <a:solidFill>
                  <a:schemeClr val="bg1"/>
                </a:solidFill>
              </a:rPr>
              <a:t> </a:t>
            </a:r>
            <a:r>
              <a:rPr lang="en-US" sz="2000" i="1" dirty="0" err="1" smtClean="0">
                <a:solidFill>
                  <a:schemeClr val="bg1"/>
                </a:solidFill>
              </a:rPr>
              <a:t>ageostrophic</a:t>
            </a:r>
            <a:r>
              <a:rPr lang="en-US" sz="2000" i="1" dirty="0" smtClean="0">
                <a:solidFill>
                  <a:schemeClr val="bg1"/>
                </a:solidFill>
              </a:rPr>
              <a:t> wind (barbs, m s</a:t>
            </a:r>
            <a:r>
              <a:rPr lang="en-US" sz="2000" i="1" baseline="30000" dirty="0" smtClean="0">
                <a:solidFill>
                  <a:schemeClr val="bg1"/>
                </a:solidFill>
              </a:rPr>
              <a:t>-1</a:t>
            </a:r>
            <a:r>
              <a:rPr lang="en-US" sz="2000" i="1" dirty="0" smtClean="0">
                <a:solidFill>
                  <a:schemeClr val="bg1"/>
                </a:solidFill>
              </a:rPr>
              <a:t>), and mean 1 hour rainfall (contour, mm h</a:t>
            </a:r>
            <a:r>
              <a:rPr lang="en-US" sz="2000" i="1" baseline="30000" dirty="0" smtClean="0">
                <a:solidFill>
                  <a:schemeClr val="bg1"/>
                </a:solidFill>
              </a:rPr>
              <a:t>-1</a:t>
            </a:r>
            <a:r>
              <a:rPr lang="en-US" sz="2000" i="1" dirty="0" smtClean="0">
                <a:solidFill>
                  <a:schemeClr val="bg1"/>
                </a:solidFill>
              </a:rPr>
              <a:t>)</a:t>
            </a:r>
          </a:p>
          <a:p>
            <a:pPr algn="ctr"/>
            <a:endParaRPr lang="en-US" sz="2400" dirty="0">
              <a:solidFill>
                <a:schemeClr val="bg1"/>
              </a:solidFill>
            </a:endParaRPr>
          </a:p>
          <a:p>
            <a:pPr algn="ctr"/>
            <a:r>
              <a:rPr lang="en-US" sz="2400" dirty="0" smtClean="0">
                <a:solidFill>
                  <a:schemeClr val="bg1"/>
                </a:solidFill>
              </a:rPr>
              <a:t>Note the more negative tilt of the lower-left composite as well as the low PV values indicative of </a:t>
            </a:r>
            <a:r>
              <a:rPr lang="en-US" sz="2400" dirty="0" err="1" smtClean="0">
                <a:solidFill>
                  <a:schemeClr val="bg1"/>
                </a:solidFill>
              </a:rPr>
              <a:t>diabatic</a:t>
            </a:r>
            <a:r>
              <a:rPr lang="en-US" sz="2400" dirty="0" smtClean="0">
                <a:solidFill>
                  <a:schemeClr val="bg1"/>
                </a:solidFill>
              </a:rPr>
              <a:t> PV erosion </a:t>
            </a:r>
            <a:endParaRPr lang="en-US" sz="2400" dirty="0">
              <a:solidFill>
                <a:schemeClr val="bg1"/>
              </a:solidFill>
            </a:endParaRPr>
          </a:p>
        </p:txBody>
      </p:sp>
    </p:spTree>
    <p:extLst>
      <p:ext uri="{BB962C8B-B14F-4D97-AF65-F5344CB8AC3E}">
        <p14:creationId xmlns:p14="http://schemas.microsoft.com/office/powerpoint/2010/main" val="14376429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pv-diag.gif"/>
          <p:cNvPicPr>
            <a:picLocks noChangeAspect="1"/>
          </p:cNvPicPr>
          <p:nvPr/>
        </p:nvPicPr>
        <p:blipFill rotWithShape="1">
          <a:blip r:embed="rId2" cstate="email">
            <a:extLst>
              <a:ext uri="{28A0092B-C50C-407E-A947-70E740481C1C}">
                <a14:useLocalDpi xmlns:a14="http://schemas.microsoft.com/office/drawing/2010/main" val="0"/>
              </a:ext>
            </a:extLst>
          </a:blip>
          <a:srcRect t="2587"/>
          <a:stretch/>
        </p:blipFill>
        <p:spPr>
          <a:xfrm>
            <a:off x="0" y="-4258"/>
            <a:ext cx="9144000" cy="6862257"/>
          </a:xfrm>
          <a:prstGeom prst="rect">
            <a:avLst/>
          </a:prstGeom>
        </p:spPr>
      </p:pic>
      <p:sp>
        <p:nvSpPr>
          <p:cNvPr id="5" name="TextBox 4"/>
          <p:cNvSpPr txBox="1"/>
          <p:nvPr/>
        </p:nvSpPr>
        <p:spPr>
          <a:xfrm>
            <a:off x="4342057" y="3315185"/>
            <a:ext cx="4650204" cy="3108544"/>
          </a:xfrm>
          <a:prstGeom prst="rect">
            <a:avLst/>
          </a:prstGeom>
          <a:solidFill>
            <a:schemeClr val="tx1"/>
          </a:solidFill>
          <a:ln>
            <a:solidFill>
              <a:schemeClr val="tx1">
                <a:alpha val="0"/>
              </a:schemeClr>
            </a:solidFill>
          </a:ln>
        </p:spPr>
        <p:txBody>
          <a:bodyPr wrap="square" rtlCol="0">
            <a:spAutoFit/>
          </a:bodyPr>
          <a:lstStyle/>
          <a:p>
            <a:pPr algn="ctr"/>
            <a:r>
              <a:rPr lang="en-US" sz="2000" i="1" dirty="0" smtClean="0">
                <a:solidFill>
                  <a:schemeClr val="bg1"/>
                </a:solidFill>
              </a:rPr>
              <a:t>Mean potential </a:t>
            </a:r>
            <a:r>
              <a:rPr lang="en-US" sz="2000" i="1" dirty="0" err="1" smtClean="0">
                <a:solidFill>
                  <a:schemeClr val="bg1"/>
                </a:solidFill>
              </a:rPr>
              <a:t>vorticity</a:t>
            </a:r>
            <a:r>
              <a:rPr lang="en-US" sz="2000" i="1" dirty="0" smtClean="0">
                <a:solidFill>
                  <a:schemeClr val="bg1"/>
                </a:solidFill>
              </a:rPr>
              <a:t> (fill, PVU), mean magnitude horizontal wind (ms</a:t>
            </a:r>
            <a:r>
              <a:rPr lang="en-US" sz="2000" i="1" baseline="30000" dirty="0" smtClean="0">
                <a:solidFill>
                  <a:schemeClr val="bg1"/>
                </a:solidFill>
              </a:rPr>
              <a:t>-1</a:t>
            </a:r>
            <a:r>
              <a:rPr lang="en-US" sz="2000" i="1" dirty="0" smtClean="0">
                <a:solidFill>
                  <a:schemeClr val="bg1"/>
                </a:solidFill>
              </a:rPr>
              <a:t>,color  contour, above 20), and mean smoothed divergence (solid black contour, 10 </a:t>
            </a:r>
            <a:r>
              <a:rPr lang="en-US" sz="2000" i="1" baseline="30000" dirty="0" smtClean="0">
                <a:solidFill>
                  <a:schemeClr val="bg1"/>
                </a:solidFill>
              </a:rPr>
              <a:t>-5 </a:t>
            </a:r>
            <a:r>
              <a:rPr lang="en-US" sz="2000" i="1" dirty="0" smtClean="0">
                <a:solidFill>
                  <a:schemeClr val="bg1"/>
                </a:solidFill>
              </a:rPr>
              <a:t>s</a:t>
            </a:r>
            <a:r>
              <a:rPr lang="en-US" sz="2000" i="1" baseline="30000" dirty="0" smtClean="0">
                <a:solidFill>
                  <a:schemeClr val="bg1"/>
                </a:solidFill>
              </a:rPr>
              <a:t>-1</a:t>
            </a:r>
            <a:r>
              <a:rPr lang="en-US" sz="2000" i="1" dirty="0" smtClean="0">
                <a:solidFill>
                  <a:schemeClr val="bg1"/>
                </a:solidFill>
              </a:rPr>
              <a:t>)</a:t>
            </a:r>
          </a:p>
          <a:p>
            <a:pPr algn="ctr"/>
            <a:endParaRPr lang="en-US" sz="2000" i="1" dirty="0" smtClean="0">
              <a:solidFill>
                <a:schemeClr val="bg1"/>
              </a:solidFill>
            </a:endParaRPr>
          </a:p>
          <a:p>
            <a:pPr algn="ctr"/>
            <a:r>
              <a:rPr lang="en-US" sz="2400" dirty="0" smtClean="0">
                <a:solidFill>
                  <a:schemeClr val="bg1"/>
                </a:solidFill>
              </a:rPr>
              <a:t>Note the intensified upper jet adjacent to </a:t>
            </a:r>
            <a:r>
              <a:rPr lang="en-US" sz="2400" dirty="0" err="1" smtClean="0">
                <a:solidFill>
                  <a:schemeClr val="bg1"/>
                </a:solidFill>
              </a:rPr>
              <a:t>diabatically</a:t>
            </a:r>
            <a:r>
              <a:rPr lang="en-US" sz="2400" dirty="0" smtClean="0">
                <a:solidFill>
                  <a:schemeClr val="bg1"/>
                </a:solidFill>
              </a:rPr>
              <a:t> eroded PV and increased divergence in the lower-left composite</a:t>
            </a:r>
            <a:endParaRPr lang="en-US" sz="2400" dirty="0">
              <a:solidFill>
                <a:schemeClr val="bg1"/>
              </a:solidFill>
            </a:endParaRPr>
          </a:p>
        </p:txBody>
      </p:sp>
      <p:sp>
        <p:nvSpPr>
          <p:cNvPr id="6" name="TextBox 5"/>
          <p:cNvSpPr txBox="1"/>
          <p:nvPr/>
        </p:nvSpPr>
        <p:spPr>
          <a:xfrm>
            <a:off x="5042394" y="1998446"/>
            <a:ext cx="1372650" cy="830997"/>
          </a:xfrm>
          <a:prstGeom prst="rect">
            <a:avLst/>
          </a:prstGeom>
          <a:solidFill>
            <a:schemeClr val="tx1"/>
          </a:solidFill>
          <a:ln>
            <a:solidFill>
              <a:schemeClr val="tx1">
                <a:alpha val="0"/>
              </a:schemeClr>
            </a:solidFill>
          </a:ln>
        </p:spPr>
        <p:txBody>
          <a:bodyPr wrap="square" rtlCol="0">
            <a:spAutoFit/>
          </a:bodyPr>
          <a:lstStyle/>
          <a:p>
            <a:pPr algn="ctr"/>
            <a:r>
              <a:rPr lang="en-US" sz="2400" dirty="0" smtClean="0">
                <a:solidFill>
                  <a:schemeClr val="bg1"/>
                </a:solidFill>
              </a:rPr>
              <a:t>GFS-like track</a:t>
            </a:r>
            <a:endParaRPr lang="en-US" sz="2400" dirty="0">
              <a:solidFill>
                <a:schemeClr val="bg1"/>
              </a:solidFill>
            </a:endParaRPr>
          </a:p>
        </p:txBody>
      </p:sp>
      <p:sp>
        <p:nvSpPr>
          <p:cNvPr id="7" name="TextBox 6"/>
          <p:cNvSpPr txBox="1"/>
          <p:nvPr/>
        </p:nvSpPr>
        <p:spPr>
          <a:xfrm>
            <a:off x="395186" y="2007786"/>
            <a:ext cx="1220246" cy="830997"/>
          </a:xfrm>
          <a:prstGeom prst="rect">
            <a:avLst/>
          </a:prstGeom>
          <a:solidFill>
            <a:schemeClr val="tx1"/>
          </a:solidFill>
          <a:ln>
            <a:solidFill>
              <a:schemeClr val="tx1">
                <a:alpha val="0"/>
              </a:schemeClr>
            </a:solidFill>
          </a:ln>
        </p:spPr>
        <p:txBody>
          <a:bodyPr wrap="square" rtlCol="0">
            <a:spAutoFit/>
          </a:bodyPr>
          <a:lstStyle/>
          <a:p>
            <a:pPr algn="ctr"/>
            <a:r>
              <a:rPr lang="en-US" sz="2400" dirty="0" smtClean="0">
                <a:solidFill>
                  <a:schemeClr val="bg1"/>
                </a:solidFill>
              </a:rPr>
              <a:t>.01-.06 track</a:t>
            </a:r>
            <a:endParaRPr lang="en-US" sz="2400" dirty="0">
              <a:solidFill>
                <a:schemeClr val="bg1"/>
              </a:solidFill>
            </a:endParaRPr>
          </a:p>
        </p:txBody>
      </p:sp>
      <p:sp>
        <p:nvSpPr>
          <p:cNvPr id="8" name="TextBox 7"/>
          <p:cNvSpPr txBox="1"/>
          <p:nvPr/>
        </p:nvSpPr>
        <p:spPr>
          <a:xfrm>
            <a:off x="339158" y="5603133"/>
            <a:ext cx="1461357" cy="830997"/>
          </a:xfrm>
          <a:prstGeom prst="rect">
            <a:avLst/>
          </a:prstGeom>
          <a:solidFill>
            <a:schemeClr val="tx1"/>
          </a:solidFill>
          <a:ln>
            <a:solidFill>
              <a:schemeClr val="tx1">
                <a:alpha val="0"/>
              </a:schemeClr>
            </a:solidFill>
          </a:ln>
        </p:spPr>
        <p:txBody>
          <a:bodyPr wrap="square" rtlCol="0">
            <a:spAutoFit/>
          </a:bodyPr>
          <a:lstStyle/>
          <a:p>
            <a:pPr algn="ctr"/>
            <a:r>
              <a:rPr lang="en-US" sz="2400" dirty="0" smtClean="0">
                <a:solidFill>
                  <a:schemeClr val="bg1"/>
                </a:solidFill>
              </a:rPr>
              <a:t>ECMWF-like track</a:t>
            </a:r>
            <a:endParaRPr lang="en-US" sz="2400" dirty="0">
              <a:solidFill>
                <a:schemeClr val="bg1"/>
              </a:solidFill>
            </a:endParaRPr>
          </a:p>
        </p:txBody>
      </p:sp>
      <p:sp>
        <p:nvSpPr>
          <p:cNvPr id="9" name="TextBox 8"/>
          <p:cNvSpPr txBox="1"/>
          <p:nvPr/>
        </p:nvSpPr>
        <p:spPr>
          <a:xfrm>
            <a:off x="311747" y="-9136"/>
            <a:ext cx="392897" cy="461665"/>
          </a:xfrm>
          <a:prstGeom prst="rect">
            <a:avLst/>
          </a:prstGeom>
          <a:noFill/>
        </p:spPr>
        <p:txBody>
          <a:bodyPr wrap="square" rtlCol="0">
            <a:spAutoFit/>
          </a:bodyPr>
          <a:lstStyle/>
          <a:p>
            <a:r>
              <a:rPr lang="en-US" sz="2400" b="1" dirty="0" smtClean="0">
                <a:solidFill>
                  <a:srgbClr val="000000"/>
                </a:solidFill>
              </a:rPr>
              <a:t>A</a:t>
            </a:r>
            <a:endParaRPr lang="en-US" sz="2400" b="1" dirty="0">
              <a:solidFill>
                <a:srgbClr val="000000"/>
              </a:solidFill>
            </a:endParaRPr>
          </a:p>
        </p:txBody>
      </p:sp>
      <p:sp>
        <p:nvSpPr>
          <p:cNvPr id="10" name="TextBox 9"/>
          <p:cNvSpPr txBox="1"/>
          <p:nvPr/>
        </p:nvSpPr>
        <p:spPr>
          <a:xfrm>
            <a:off x="3673135" y="18272"/>
            <a:ext cx="539091" cy="461665"/>
          </a:xfrm>
          <a:prstGeom prst="rect">
            <a:avLst/>
          </a:prstGeom>
          <a:noFill/>
        </p:spPr>
        <p:txBody>
          <a:bodyPr wrap="square" rtlCol="0">
            <a:spAutoFit/>
          </a:bodyPr>
          <a:lstStyle/>
          <a:p>
            <a:r>
              <a:rPr lang="en-US" sz="2400" b="1" dirty="0" smtClean="0">
                <a:solidFill>
                  <a:srgbClr val="000000"/>
                </a:solidFill>
              </a:rPr>
              <a:t>A’</a:t>
            </a:r>
            <a:endParaRPr lang="en-US" sz="2400" b="1" dirty="0">
              <a:solidFill>
                <a:srgbClr val="000000"/>
              </a:solidFill>
            </a:endParaRPr>
          </a:p>
        </p:txBody>
      </p:sp>
      <p:sp>
        <p:nvSpPr>
          <p:cNvPr id="11" name="TextBox 10"/>
          <p:cNvSpPr txBox="1"/>
          <p:nvPr/>
        </p:nvSpPr>
        <p:spPr>
          <a:xfrm>
            <a:off x="310801" y="3554627"/>
            <a:ext cx="392897" cy="461665"/>
          </a:xfrm>
          <a:prstGeom prst="rect">
            <a:avLst/>
          </a:prstGeom>
          <a:noFill/>
        </p:spPr>
        <p:txBody>
          <a:bodyPr wrap="square" rtlCol="0">
            <a:spAutoFit/>
          </a:bodyPr>
          <a:lstStyle/>
          <a:p>
            <a:r>
              <a:rPr lang="en-US" sz="2400" b="1" dirty="0" smtClean="0">
                <a:solidFill>
                  <a:srgbClr val="000000"/>
                </a:solidFill>
              </a:rPr>
              <a:t>A</a:t>
            </a:r>
            <a:endParaRPr lang="en-US" sz="2400" b="1" dirty="0">
              <a:solidFill>
                <a:srgbClr val="000000"/>
              </a:solidFill>
            </a:endParaRPr>
          </a:p>
        </p:txBody>
      </p:sp>
      <p:sp>
        <p:nvSpPr>
          <p:cNvPr id="12" name="TextBox 11"/>
          <p:cNvSpPr txBox="1"/>
          <p:nvPr/>
        </p:nvSpPr>
        <p:spPr>
          <a:xfrm>
            <a:off x="3672189" y="3582035"/>
            <a:ext cx="539091" cy="461665"/>
          </a:xfrm>
          <a:prstGeom prst="rect">
            <a:avLst/>
          </a:prstGeom>
          <a:noFill/>
        </p:spPr>
        <p:txBody>
          <a:bodyPr wrap="square" rtlCol="0">
            <a:spAutoFit/>
          </a:bodyPr>
          <a:lstStyle/>
          <a:p>
            <a:r>
              <a:rPr lang="en-US" sz="2400" b="1" dirty="0" smtClean="0">
                <a:solidFill>
                  <a:srgbClr val="000000"/>
                </a:solidFill>
              </a:rPr>
              <a:t>A’</a:t>
            </a:r>
            <a:endParaRPr lang="en-US" sz="2400" b="1" dirty="0">
              <a:solidFill>
                <a:srgbClr val="000000"/>
              </a:solidFill>
            </a:endParaRPr>
          </a:p>
        </p:txBody>
      </p:sp>
      <p:sp>
        <p:nvSpPr>
          <p:cNvPr id="13" name="TextBox 12"/>
          <p:cNvSpPr txBox="1"/>
          <p:nvPr/>
        </p:nvSpPr>
        <p:spPr>
          <a:xfrm>
            <a:off x="5025794" y="-43319"/>
            <a:ext cx="392897" cy="461665"/>
          </a:xfrm>
          <a:prstGeom prst="rect">
            <a:avLst/>
          </a:prstGeom>
          <a:noFill/>
        </p:spPr>
        <p:txBody>
          <a:bodyPr wrap="square" rtlCol="0">
            <a:spAutoFit/>
          </a:bodyPr>
          <a:lstStyle/>
          <a:p>
            <a:r>
              <a:rPr lang="en-US" sz="2400" b="1" dirty="0" smtClean="0">
                <a:solidFill>
                  <a:srgbClr val="000000"/>
                </a:solidFill>
              </a:rPr>
              <a:t>A</a:t>
            </a:r>
            <a:endParaRPr lang="en-US" sz="2400" b="1" dirty="0">
              <a:solidFill>
                <a:srgbClr val="000000"/>
              </a:solidFill>
            </a:endParaRPr>
          </a:p>
        </p:txBody>
      </p:sp>
      <p:sp>
        <p:nvSpPr>
          <p:cNvPr id="14" name="TextBox 13"/>
          <p:cNvSpPr txBox="1"/>
          <p:nvPr/>
        </p:nvSpPr>
        <p:spPr>
          <a:xfrm>
            <a:off x="8387182" y="-15911"/>
            <a:ext cx="539091" cy="461665"/>
          </a:xfrm>
          <a:prstGeom prst="rect">
            <a:avLst/>
          </a:prstGeom>
          <a:noFill/>
        </p:spPr>
        <p:txBody>
          <a:bodyPr wrap="square" rtlCol="0">
            <a:spAutoFit/>
          </a:bodyPr>
          <a:lstStyle/>
          <a:p>
            <a:r>
              <a:rPr lang="en-US" sz="2400" b="1" dirty="0" smtClean="0">
                <a:solidFill>
                  <a:srgbClr val="000000"/>
                </a:solidFill>
              </a:rPr>
              <a:t>A’</a:t>
            </a:r>
            <a:endParaRPr lang="en-US" sz="2400" b="1" dirty="0">
              <a:solidFill>
                <a:srgbClr val="000000"/>
              </a:solidFill>
            </a:endParaRPr>
          </a:p>
        </p:txBody>
      </p:sp>
    </p:spTree>
    <p:extLst>
      <p:ext uri="{BB962C8B-B14F-4D97-AF65-F5344CB8AC3E}">
        <p14:creationId xmlns:p14="http://schemas.microsoft.com/office/powerpoint/2010/main" val="2182219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anPrecip.jpg"/>
          <p:cNvPicPr>
            <a:picLocks noChangeAspect="1"/>
          </p:cNvPicPr>
          <p:nvPr/>
        </p:nvPicPr>
        <p:blipFill rotWithShape="1">
          <a:blip r:embed="rId2" cstate="email">
            <a:extLst>
              <a:ext uri="{28A0092B-C50C-407E-A947-70E740481C1C}">
                <a14:useLocalDpi xmlns:a14="http://schemas.microsoft.com/office/drawing/2010/main" val="0"/>
              </a:ext>
            </a:extLst>
          </a:blip>
          <a:srcRect l="10314" t="3157" r="14526" b="7028"/>
          <a:stretch/>
        </p:blipFill>
        <p:spPr>
          <a:xfrm>
            <a:off x="-1" y="1092611"/>
            <a:ext cx="9144321" cy="5765389"/>
          </a:xfrm>
          <a:prstGeom prst="rect">
            <a:avLst/>
          </a:prstGeom>
        </p:spPr>
      </p:pic>
      <p:sp>
        <p:nvSpPr>
          <p:cNvPr id="6" name="Title 1"/>
          <p:cNvSpPr>
            <a:spLocks noGrp="1"/>
          </p:cNvSpPr>
          <p:nvPr>
            <p:ph type="title"/>
          </p:nvPr>
        </p:nvSpPr>
        <p:spPr>
          <a:xfrm>
            <a:off x="685800" y="121023"/>
            <a:ext cx="7770813" cy="887541"/>
          </a:xfrm>
        </p:spPr>
        <p:txBody>
          <a:bodyPr/>
          <a:lstStyle/>
          <a:p>
            <a:r>
              <a:rPr lang="en-US" dirty="0" smtClean="0"/>
              <a:t>Mean Hourly Precipitation</a:t>
            </a:r>
            <a:endParaRPr lang="en-US" dirty="0"/>
          </a:p>
        </p:txBody>
      </p:sp>
    </p:spTree>
    <p:extLst>
      <p:ext uri="{BB962C8B-B14F-4D97-AF65-F5344CB8AC3E}">
        <p14:creationId xmlns:p14="http://schemas.microsoft.com/office/powerpoint/2010/main" val="216050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eanPrecip.jpg"/>
          <p:cNvPicPr>
            <a:picLocks noChangeAspect="1"/>
          </p:cNvPicPr>
          <p:nvPr/>
        </p:nvPicPr>
        <p:blipFill rotWithShape="1">
          <a:blip r:embed="rId2" cstate="email">
            <a:extLst>
              <a:ext uri="{28A0092B-C50C-407E-A947-70E740481C1C}">
                <a14:useLocalDpi xmlns:a14="http://schemas.microsoft.com/office/drawing/2010/main" val="0"/>
              </a:ext>
            </a:extLst>
          </a:blip>
          <a:srcRect l="10314" t="3157" r="14526" b="7028"/>
          <a:stretch/>
        </p:blipFill>
        <p:spPr>
          <a:xfrm>
            <a:off x="-1" y="1092611"/>
            <a:ext cx="9144321" cy="5765389"/>
          </a:xfrm>
          <a:prstGeom prst="rect">
            <a:avLst/>
          </a:prstGeom>
        </p:spPr>
      </p:pic>
      <p:sp>
        <p:nvSpPr>
          <p:cNvPr id="6" name="Title 1"/>
          <p:cNvSpPr>
            <a:spLocks noGrp="1"/>
          </p:cNvSpPr>
          <p:nvPr>
            <p:ph type="title"/>
          </p:nvPr>
        </p:nvSpPr>
        <p:spPr>
          <a:xfrm>
            <a:off x="685800" y="121023"/>
            <a:ext cx="7770813" cy="887541"/>
          </a:xfrm>
        </p:spPr>
        <p:txBody>
          <a:bodyPr/>
          <a:lstStyle/>
          <a:p>
            <a:r>
              <a:rPr lang="en-US" dirty="0" smtClean="0"/>
              <a:t>Mean Hourly Precipitation</a:t>
            </a:r>
            <a:endParaRPr lang="en-US" dirty="0"/>
          </a:p>
        </p:txBody>
      </p:sp>
      <p:sp>
        <p:nvSpPr>
          <p:cNvPr id="7" name="Rectangle 6"/>
          <p:cNvSpPr/>
          <p:nvPr/>
        </p:nvSpPr>
        <p:spPr>
          <a:xfrm>
            <a:off x="4155306" y="1634243"/>
            <a:ext cx="4108609" cy="2530750"/>
          </a:xfrm>
          <a:prstGeom prst="rect">
            <a:avLst/>
          </a:prstGeom>
          <a:solidFill>
            <a:schemeClr val="tx1">
              <a:alpha val="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2378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0416"/>
          <a:stretch/>
        </p:blipFill>
        <p:spPr>
          <a:xfrm>
            <a:off x="-24681" y="697768"/>
            <a:ext cx="9168681" cy="6160232"/>
          </a:xfrm>
          <a:prstGeom prst="rect">
            <a:avLst/>
          </a:prstGeom>
        </p:spPr>
      </p:pic>
    </p:spTree>
    <p:extLst>
      <p:ext uri="{BB962C8B-B14F-4D97-AF65-F5344CB8AC3E}">
        <p14:creationId xmlns:p14="http://schemas.microsoft.com/office/powerpoint/2010/main" val="2672427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Lhov.jpg"/>
          <p:cNvPicPr>
            <a:picLocks noChangeAspect="1"/>
          </p:cNvPicPr>
          <p:nvPr/>
        </p:nvPicPr>
        <p:blipFill rotWithShape="1">
          <a:blip r:embed="rId2" cstate="email">
            <a:extLst>
              <a:ext uri="{28A0092B-C50C-407E-A947-70E740481C1C}">
                <a14:useLocalDpi xmlns:a14="http://schemas.microsoft.com/office/drawing/2010/main" val="0"/>
              </a:ext>
            </a:extLst>
          </a:blip>
          <a:srcRect l="7919" t="4511" r="12762" b="8207"/>
          <a:stretch/>
        </p:blipFill>
        <p:spPr>
          <a:xfrm>
            <a:off x="0" y="1544268"/>
            <a:ext cx="9152354" cy="5313732"/>
          </a:xfrm>
          <a:prstGeom prst="rect">
            <a:avLst/>
          </a:prstGeom>
        </p:spPr>
      </p:pic>
      <p:sp>
        <p:nvSpPr>
          <p:cNvPr id="5" name="Title 1"/>
          <p:cNvSpPr>
            <a:spLocks noGrp="1"/>
          </p:cNvSpPr>
          <p:nvPr>
            <p:ph type="title"/>
          </p:nvPr>
        </p:nvSpPr>
        <p:spPr>
          <a:xfrm>
            <a:off x="685800" y="187863"/>
            <a:ext cx="7770813" cy="887541"/>
          </a:xfrm>
        </p:spPr>
        <p:txBody>
          <a:bodyPr>
            <a:noAutofit/>
          </a:bodyPr>
          <a:lstStyle/>
          <a:p>
            <a:r>
              <a:rPr lang="en-US" sz="4000" dirty="0"/>
              <a:t>Mean </a:t>
            </a:r>
            <a:r>
              <a:rPr lang="en-US" sz="4000" dirty="0" err="1"/>
              <a:t>Hovmöller</a:t>
            </a:r>
            <a:r>
              <a:rPr lang="en-US" sz="4000" dirty="0"/>
              <a:t> of </a:t>
            </a:r>
            <a:r>
              <a:rPr lang="en-US" sz="4000" dirty="0" smtClean="0"/>
              <a:t>Total </a:t>
            </a:r>
            <a:r>
              <a:rPr lang="en-US" sz="4000" dirty="0" err="1" smtClean="0"/>
              <a:t>Diabatic</a:t>
            </a:r>
            <a:r>
              <a:rPr lang="en-US" sz="4000" dirty="0" smtClean="0"/>
              <a:t> Heating By Quadrant (K/h)</a:t>
            </a:r>
            <a:endParaRPr lang="en-US" sz="4000" dirty="0"/>
          </a:p>
        </p:txBody>
      </p:sp>
      <p:sp>
        <p:nvSpPr>
          <p:cNvPr id="6" name="TextBox 5"/>
          <p:cNvSpPr txBox="1"/>
          <p:nvPr/>
        </p:nvSpPr>
        <p:spPr>
          <a:xfrm>
            <a:off x="2640424" y="1871503"/>
            <a:ext cx="802154" cy="4524316"/>
          </a:xfrm>
          <a:prstGeom prst="rect">
            <a:avLst/>
          </a:prstGeom>
          <a:noFill/>
        </p:spPr>
        <p:txBody>
          <a:bodyPr wrap="square" rtlCol="0">
            <a:spAutoFit/>
          </a:bodyPr>
          <a:lstStyle/>
          <a:p>
            <a:r>
              <a:rPr lang="en-US" dirty="0" smtClean="0">
                <a:solidFill>
                  <a:schemeClr val="bg1"/>
                </a:solidFill>
              </a:rPr>
              <a:t>NW</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NE</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SE</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SW</a:t>
            </a:r>
            <a:endParaRPr lang="en-US" dirty="0">
              <a:solidFill>
                <a:schemeClr val="bg1"/>
              </a:solidFill>
            </a:endParaRPr>
          </a:p>
        </p:txBody>
      </p:sp>
      <p:sp>
        <p:nvSpPr>
          <p:cNvPr id="7" name="TextBox 6"/>
          <p:cNvSpPr txBox="1"/>
          <p:nvPr/>
        </p:nvSpPr>
        <p:spPr>
          <a:xfrm>
            <a:off x="5901163" y="1867943"/>
            <a:ext cx="802154" cy="4524316"/>
          </a:xfrm>
          <a:prstGeom prst="rect">
            <a:avLst/>
          </a:prstGeom>
          <a:noFill/>
        </p:spPr>
        <p:txBody>
          <a:bodyPr wrap="square" rtlCol="0">
            <a:spAutoFit/>
          </a:bodyPr>
          <a:lstStyle/>
          <a:p>
            <a:r>
              <a:rPr lang="en-US" dirty="0" smtClean="0">
                <a:solidFill>
                  <a:schemeClr val="bg1"/>
                </a:solidFill>
              </a:rPr>
              <a:t>NW</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NE</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SE</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SW</a:t>
            </a:r>
            <a:endParaRPr lang="en-US" dirty="0">
              <a:solidFill>
                <a:schemeClr val="bg1"/>
              </a:solidFill>
            </a:endParaRPr>
          </a:p>
        </p:txBody>
      </p:sp>
    </p:spTree>
    <p:extLst>
      <p:ext uri="{BB962C8B-B14F-4D97-AF65-F5344CB8AC3E}">
        <p14:creationId xmlns:p14="http://schemas.microsoft.com/office/powerpoint/2010/main" val="1397816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hov.jpg"/>
          <p:cNvPicPr>
            <a:picLocks noChangeAspect="1"/>
          </p:cNvPicPr>
          <p:nvPr/>
        </p:nvPicPr>
        <p:blipFill rotWithShape="1">
          <a:blip r:embed="rId2" cstate="email">
            <a:extLst>
              <a:ext uri="{28A0092B-C50C-407E-A947-70E740481C1C}">
                <a14:useLocalDpi xmlns:a14="http://schemas.microsoft.com/office/drawing/2010/main" val="0"/>
              </a:ext>
            </a:extLst>
          </a:blip>
          <a:srcRect l="8162" t="4973" r="13129" b="7975"/>
          <a:stretch/>
        </p:blipFill>
        <p:spPr>
          <a:xfrm>
            <a:off x="-1" y="1515027"/>
            <a:ext cx="9156263" cy="5342974"/>
          </a:xfrm>
          <a:prstGeom prst="rect">
            <a:avLst/>
          </a:prstGeom>
        </p:spPr>
      </p:pic>
      <p:sp>
        <p:nvSpPr>
          <p:cNvPr id="5" name="Title 1"/>
          <p:cNvSpPr>
            <a:spLocks noGrp="1"/>
          </p:cNvSpPr>
          <p:nvPr>
            <p:ph type="title"/>
          </p:nvPr>
        </p:nvSpPr>
        <p:spPr>
          <a:xfrm>
            <a:off x="685800" y="187863"/>
            <a:ext cx="7770813" cy="887541"/>
          </a:xfrm>
        </p:spPr>
        <p:txBody>
          <a:bodyPr>
            <a:noAutofit/>
          </a:bodyPr>
          <a:lstStyle/>
          <a:p>
            <a:r>
              <a:rPr lang="en-US" sz="4000" dirty="0"/>
              <a:t>Mean </a:t>
            </a:r>
            <a:r>
              <a:rPr lang="en-US" sz="4000" dirty="0" err="1"/>
              <a:t>Hovmöller</a:t>
            </a:r>
            <a:r>
              <a:rPr lang="en-US" sz="4000" dirty="0"/>
              <a:t> of </a:t>
            </a:r>
            <a:r>
              <a:rPr lang="en-US" sz="4000" dirty="0" smtClean="0"/>
              <a:t>CP </a:t>
            </a:r>
            <a:r>
              <a:rPr lang="en-US" sz="4000" dirty="0" err="1" smtClean="0"/>
              <a:t>Diabatic</a:t>
            </a:r>
            <a:r>
              <a:rPr lang="en-US" sz="4000" dirty="0" smtClean="0"/>
              <a:t> Heating By Quadrant (K/h)</a:t>
            </a:r>
            <a:endParaRPr lang="en-US" sz="4000" dirty="0"/>
          </a:p>
        </p:txBody>
      </p:sp>
      <p:sp>
        <p:nvSpPr>
          <p:cNvPr id="6" name="TextBox 5"/>
          <p:cNvSpPr txBox="1"/>
          <p:nvPr/>
        </p:nvSpPr>
        <p:spPr>
          <a:xfrm>
            <a:off x="2640424" y="1871503"/>
            <a:ext cx="802154" cy="4524316"/>
          </a:xfrm>
          <a:prstGeom prst="rect">
            <a:avLst/>
          </a:prstGeom>
          <a:noFill/>
        </p:spPr>
        <p:txBody>
          <a:bodyPr wrap="square" rtlCol="0">
            <a:spAutoFit/>
          </a:bodyPr>
          <a:lstStyle/>
          <a:p>
            <a:r>
              <a:rPr lang="en-US" dirty="0" smtClean="0">
                <a:solidFill>
                  <a:schemeClr val="bg1"/>
                </a:solidFill>
              </a:rPr>
              <a:t>NW</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NE</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SE</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SW</a:t>
            </a:r>
            <a:endParaRPr lang="en-US" dirty="0">
              <a:solidFill>
                <a:schemeClr val="bg1"/>
              </a:solidFill>
            </a:endParaRPr>
          </a:p>
        </p:txBody>
      </p:sp>
      <p:sp>
        <p:nvSpPr>
          <p:cNvPr id="7" name="TextBox 6"/>
          <p:cNvSpPr txBox="1"/>
          <p:nvPr/>
        </p:nvSpPr>
        <p:spPr>
          <a:xfrm>
            <a:off x="5901163" y="1867943"/>
            <a:ext cx="802154" cy="4524316"/>
          </a:xfrm>
          <a:prstGeom prst="rect">
            <a:avLst/>
          </a:prstGeom>
          <a:noFill/>
        </p:spPr>
        <p:txBody>
          <a:bodyPr wrap="square" rtlCol="0">
            <a:spAutoFit/>
          </a:bodyPr>
          <a:lstStyle/>
          <a:p>
            <a:r>
              <a:rPr lang="en-US" dirty="0" smtClean="0">
                <a:solidFill>
                  <a:schemeClr val="bg1"/>
                </a:solidFill>
              </a:rPr>
              <a:t>NW</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NE</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SE</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SW</a:t>
            </a:r>
            <a:endParaRPr lang="en-US" dirty="0">
              <a:solidFill>
                <a:schemeClr val="bg1"/>
              </a:solidFill>
            </a:endParaRPr>
          </a:p>
        </p:txBody>
      </p:sp>
    </p:spTree>
    <p:extLst>
      <p:ext uri="{BB962C8B-B14F-4D97-AF65-F5344CB8AC3E}">
        <p14:creationId xmlns:p14="http://schemas.microsoft.com/office/powerpoint/2010/main" val="3596776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Phov.jpg"/>
          <p:cNvPicPr>
            <a:picLocks noChangeAspect="1"/>
          </p:cNvPicPr>
          <p:nvPr/>
        </p:nvPicPr>
        <p:blipFill rotWithShape="1">
          <a:blip r:embed="rId2" cstate="email">
            <a:extLst>
              <a:ext uri="{28A0092B-C50C-407E-A947-70E740481C1C}">
                <a14:useLocalDpi xmlns:a14="http://schemas.microsoft.com/office/drawing/2010/main" val="0"/>
              </a:ext>
            </a:extLst>
          </a:blip>
          <a:srcRect l="7310" t="4742" r="12762" b="7975"/>
          <a:stretch/>
        </p:blipFill>
        <p:spPr>
          <a:xfrm>
            <a:off x="0" y="1593005"/>
            <a:ext cx="9138063" cy="5264995"/>
          </a:xfrm>
          <a:prstGeom prst="rect">
            <a:avLst/>
          </a:prstGeom>
        </p:spPr>
      </p:pic>
      <p:sp>
        <p:nvSpPr>
          <p:cNvPr id="5" name="Title 1"/>
          <p:cNvSpPr>
            <a:spLocks noGrp="1"/>
          </p:cNvSpPr>
          <p:nvPr>
            <p:ph type="title"/>
          </p:nvPr>
        </p:nvSpPr>
        <p:spPr>
          <a:xfrm>
            <a:off x="685800" y="187863"/>
            <a:ext cx="7770813" cy="887541"/>
          </a:xfrm>
        </p:spPr>
        <p:txBody>
          <a:bodyPr>
            <a:noAutofit/>
          </a:bodyPr>
          <a:lstStyle/>
          <a:p>
            <a:r>
              <a:rPr lang="en-US" sz="4000" dirty="0"/>
              <a:t>Mean </a:t>
            </a:r>
            <a:r>
              <a:rPr lang="en-US" sz="4000" dirty="0" err="1"/>
              <a:t>Hovmöller</a:t>
            </a:r>
            <a:r>
              <a:rPr lang="en-US" sz="4000" dirty="0"/>
              <a:t> of </a:t>
            </a:r>
            <a:r>
              <a:rPr lang="en-US" sz="4000" dirty="0" smtClean="0"/>
              <a:t>MP </a:t>
            </a:r>
            <a:r>
              <a:rPr lang="en-US" sz="4000" dirty="0" err="1" smtClean="0"/>
              <a:t>Diabatic</a:t>
            </a:r>
            <a:r>
              <a:rPr lang="en-US" sz="4000" dirty="0" smtClean="0"/>
              <a:t> Heating By Quadrant (K/h)</a:t>
            </a:r>
            <a:endParaRPr lang="en-US" sz="4000" dirty="0"/>
          </a:p>
        </p:txBody>
      </p:sp>
      <p:sp>
        <p:nvSpPr>
          <p:cNvPr id="6" name="TextBox 5"/>
          <p:cNvSpPr txBox="1"/>
          <p:nvPr/>
        </p:nvSpPr>
        <p:spPr>
          <a:xfrm>
            <a:off x="2640424" y="1871503"/>
            <a:ext cx="802154" cy="4524316"/>
          </a:xfrm>
          <a:prstGeom prst="rect">
            <a:avLst/>
          </a:prstGeom>
          <a:noFill/>
        </p:spPr>
        <p:txBody>
          <a:bodyPr wrap="square" rtlCol="0">
            <a:spAutoFit/>
          </a:bodyPr>
          <a:lstStyle/>
          <a:p>
            <a:r>
              <a:rPr lang="en-US" dirty="0" smtClean="0">
                <a:solidFill>
                  <a:schemeClr val="bg1"/>
                </a:solidFill>
              </a:rPr>
              <a:t>NW</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NE</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SE</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SW</a:t>
            </a:r>
            <a:endParaRPr lang="en-US" dirty="0">
              <a:solidFill>
                <a:schemeClr val="bg1"/>
              </a:solidFill>
            </a:endParaRPr>
          </a:p>
        </p:txBody>
      </p:sp>
      <p:sp>
        <p:nvSpPr>
          <p:cNvPr id="7" name="TextBox 6"/>
          <p:cNvSpPr txBox="1"/>
          <p:nvPr/>
        </p:nvSpPr>
        <p:spPr>
          <a:xfrm>
            <a:off x="5901163" y="1867943"/>
            <a:ext cx="802154" cy="4524316"/>
          </a:xfrm>
          <a:prstGeom prst="rect">
            <a:avLst/>
          </a:prstGeom>
          <a:noFill/>
        </p:spPr>
        <p:txBody>
          <a:bodyPr wrap="square" rtlCol="0">
            <a:spAutoFit/>
          </a:bodyPr>
          <a:lstStyle/>
          <a:p>
            <a:r>
              <a:rPr lang="en-US" dirty="0" smtClean="0">
                <a:solidFill>
                  <a:schemeClr val="bg1"/>
                </a:solidFill>
              </a:rPr>
              <a:t>NW</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NE</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SE</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SW</a:t>
            </a:r>
            <a:endParaRPr lang="en-US" dirty="0">
              <a:solidFill>
                <a:schemeClr val="bg1"/>
              </a:solidFill>
            </a:endParaRPr>
          </a:p>
        </p:txBody>
      </p:sp>
    </p:spTree>
    <p:extLst>
      <p:ext uri="{BB962C8B-B14F-4D97-AF65-F5344CB8AC3E}">
        <p14:creationId xmlns:p14="http://schemas.microsoft.com/office/powerpoint/2010/main" val="4106826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llp3.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1360" y="0"/>
            <a:ext cx="8572500" cy="6858000"/>
          </a:xfrm>
          <a:prstGeom prst="rect">
            <a:avLst/>
          </a:prstGeom>
        </p:spPr>
      </p:pic>
      <p:sp>
        <p:nvSpPr>
          <p:cNvPr id="5" name="TextBox 4"/>
          <p:cNvSpPr txBox="1"/>
          <p:nvPr/>
        </p:nvSpPr>
        <p:spPr>
          <a:xfrm>
            <a:off x="1834351" y="49800"/>
            <a:ext cx="3441632" cy="1261884"/>
          </a:xfrm>
          <a:prstGeom prst="rect">
            <a:avLst/>
          </a:prstGeom>
          <a:solidFill>
            <a:schemeClr val="tx1"/>
          </a:solidFill>
        </p:spPr>
        <p:txBody>
          <a:bodyPr wrap="square" rtlCol="0">
            <a:spAutoFit/>
          </a:bodyPr>
          <a:lstStyle/>
          <a:p>
            <a:pPr algn="ctr"/>
            <a:r>
              <a:rPr lang="en-US" sz="2800" b="1" dirty="0" smtClean="0">
                <a:solidFill>
                  <a:schemeClr val="bg1"/>
                </a:solidFill>
              </a:rPr>
              <a:t>Best Track </a:t>
            </a:r>
          </a:p>
          <a:p>
            <a:pPr algn="ctr"/>
            <a:r>
              <a:rPr lang="en-US" sz="2400" b="1" dirty="0" smtClean="0">
                <a:solidFill>
                  <a:srgbClr val="FF0000"/>
                </a:solidFill>
              </a:rPr>
              <a:t>“new” WRF GFS (.30) </a:t>
            </a:r>
          </a:p>
          <a:p>
            <a:pPr algn="ctr"/>
            <a:r>
              <a:rPr lang="en-US" sz="2400" b="1" dirty="0" smtClean="0">
                <a:solidFill>
                  <a:srgbClr val="0000FF"/>
                </a:solidFill>
              </a:rPr>
              <a:t>“old” WRF GFS (.10)</a:t>
            </a:r>
            <a:endParaRPr lang="en-US" sz="2400" b="1" dirty="0">
              <a:solidFill>
                <a:srgbClr val="0000FF"/>
              </a:solidFill>
            </a:endParaRPr>
          </a:p>
        </p:txBody>
      </p:sp>
    </p:spTree>
    <p:extLst>
      <p:ext uri="{BB962C8B-B14F-4D97-AF65-F5344CB8AC3E}">
        <p14:creationId xmlns:p14="http://schemas.microsoft.com/office/powerpoint/2010/main" val="1760314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globalall.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6012" y="0"/>
            <a:ext cx="8572500" cy="6858000"/>
          </a:xfrm>
          <a:prstGeom prst="rect">
            <a:avLst/>
          </a:prstGeom>
        </p:spPr>
      </p:pic>
      <p:sp>
        <p:nvSpPr>
          <p:cNvPr id="2" name="TextBox 1"/>
          <p:cNvSpPr txBox="1"/>
          <p:nvPr/>
        </p:nvSpPr>
        <p:spPr>
          <a:xfrm>
            <a:off x="1942256" y="3399235"/>
            <a:ext cx="2997418" cy="800219"/>
          </a:xfrm>
          <a:prstGeom prst="rect">
            <a:avLst/>
          </a:prstGeom>
          <a:solidFill>
            <a:schemeClr val="tx1"/>
          </a:solidFill>
        </p:spPr>
        <p:txBody>
          <a:bodyPr wrap="square" rtlCol="0">
            <a:spAutoFit/>
          </a:bodyPr>
          <a:lstStyle/>
          <a:p>
            <a:pPr algn="ctr"/>
            <a:r>
              <a:rPr lang="en-US" dirty="0" smtClean="0">
                <a:solidFill>
                  <a:srgbClr val="000000"/>
                </a:solidFill>
              </a:rPr>
              <a:t>From TIGGE archive</a:t>
            </a:r>
          </a:p>
          <a:p>
            <a:pPr algn="ctr"/>
            <a:r>
              <a:rPr lang="en-US" sz="1400" dirty="0" smtClean="0">
                <a:solidFill>
                  <a:srgbClr val="000000"/>
                </a:solidFill>
              </a:rPr>
              <a:t>(</a:t>
            </a:r>
            <a:r>
              <a:rPr lang="en-US" sz="1400" dirty="0">
                <a:solidFill>
                  <a:srgbClr val="000000"/>
                </a:solidFill>
              </a:rPr>
              <a:t>found </a:t>
            </a:r>
            <a:r>
              <a:rPr lang="en-US" sz="1400" dirty="0" smtClean="0">
                <a:solidFill>
                  <a:srgbClr val="000000"/>
                </a:solidFill>
              </a:rPr>
              <a:t>at</a:t>
            </a:r>
            <a:r>
              <a:rPr lang="en-US" sz="1400" dirty="0">
                <a:solidFill>
                  <a:srgbClr val="000000"/>
                </a:solidFill>
              </a:rPr>
              <a:t> http://</a:t>
            </a:r>
            <a:r>
              <a:rPr lang="en-US" sz="1400" dirty="0" err="1">
                <a:solidFill>
                  <a:srgbClr val="000000"/>
                </a:solidFill>
              </a:rPr>
              <a:t>apps.ecmwf.int</a:t>
            </a:r>
            <a:r>
              <a:rPr lang="en-US" sz="1400" dirty="0">
                <a:solidFill>
                  <a:srgbClr val="000000"/>
                </a:solidFill>
              </a:rPr>
              <a:t>/datasets/data/</a:t>
            </a:r>
            <a:r>
              <a:rPr lang="en-US" sz="1400" dirty="0" err="1" smtClean="0">
                <a:solidFill>
                  <a:srgbClr val="000000"/>
                </a:solidFill>
              </a:rPr>
              <a:t>tigge</a:t>
            </a:r>
            <a:r>
              <a:rPr lang="en-US" sz="1400" dirty="0" smtClean="0">
                <a:solidFill>
                  <a:srgbClr val="000000"/>
                </a:solidFill>
              </a:rPr>
              <a:t> )</a:t>
            </a:r>
            <a:endParaRPr lang="en-US" sz="1400" dirty="0"/>
          </a:p>
        </p:txBody>
      </p:sp>
      <p:sp>
        <p:nvSpPr>
          <p:cNvPr id="4" name="TextBox 3"/>
          <p:cNvSpPr txBox="1"/>
          <p:nvPr/>
        </p:nvSpPr>
        <p:spPr>
          <a:xfrm>
            <a:off x="2856258" y="4715"/>
            <a:ext cx="1833505" cy="1384995"/>
          </a:xfrm>
          <a:prstGeom prst="rect">
            <a:avLst/>
          </a:prstGeom>
          <a:solidFill>
            <a:srgbClr val="FFFFFF"/>
          </a:solidFill>
        </p:spPr>
        <p:txBody>
          <a:bodyPr wrap="square" rtlCol="0">
            <a:spAutoFit/>
          </a:bodyPr>
          <a:lstStyle/>
          <a:p>
            <a:pPr algn="ctr"/>
            <a:r>
              <a:rPr lang="en-US" sz="2800" b="1" dirty="0" smtClean="0">
                <a:solidFill>
                  <a:schemeClr val="bg1"/>
                </a:solidFill>
              </a:rPr>
              <a:t>Best Track</a:t>
            </a:r>
          </a:p>
          <a:p>
            <a:pPr algn="ctr"/>
            <a:r>
              <a:rPr lang="en-US" sz="2800" b="1" dirty="0" smtClean="0">
                <a:solidFill>
                  <a:srgbClr val="FF0000"/>
                </a:solidFill>
              </a:rPr>
              <a:t>EPS</a:t>
            </a:r>
          </a:p>
          <a:p>
            <a:pPr algn="ctr"/>
            <a:r>
              <a:rPr lang="en-US" sz="2800" b="1" dirty="0" smtClean="0">
                <a:solidFill>
                  <a:srgbClr val="0000FF"/>
                </a:solidFill>
              </a:rPr>
              <a:t>GEFS</a:t>
            </a:r>
            <a:endParaRPr lang="en-US" sz="2800" b="1" dirty="0">
              <a:solidFill>
                <a:srgbClr val="0000FF"/>
              </a:solidFill>
            </a:endParaRPr>
          </a:p>
        </p:txBody>
      </p:sp>
    </p:spTree>
    <p:extLst>
      <p:ext uri="{BB962C8B-B14F-4D97-AF65-F5344CB8AC3E}">
        <p14:creationId xmlns:p14="http://schemas.microsoft.com/office/powerpoint/2010/main" val="7224132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195713"/>
          </a:xfrm>
        </p:spPr>
        <p:txBody>
          <a:bodyPr/>
          <a:lstStyle/>
          <a:p>
            <a:r>
              <a:rPr lang="en-US" dirty="0" smtClean="0"/>
              <a:t>Conclusions</a:t>
            </a:r>
            <a:endParaRPr lang="en-US" dirty="0"/>
          </a:p>
        </p:txBody>
      </p:sp>
      <p:sp>
        <p:nvSpPr>
          <p:cNvPr id="3" name="Content Placeholder 2"/>
          <p:cNvSpPr>
            <a:spLocks noGrp="1"/>
          </p:cNvSpPr>
          <p:nvPr>
            <p:ph idx="1"/>
          </p:nvPr>
        </p:nvSpPr>
        <p:spPr>
          <a:xfrm>
            <a:off x="536392" y="1316736"/>
            <a:ext cx="8119710" cy="4930755"/>
          </a:xfrm>
        </p:spPr>
        <p:txBody>
          <a:bodyPr>
            <a:normAutofit/>
          </a:bodyPr>
          <a:lstStyle/>
          <a:p>
            <a:r>
              <a:rPr lang="en-US" i="1" dirty="0" smtClean="0"/>
              <a:t>For this case</a:t>
            </a:r>
            <a:r>
              <a:rPr lang="en-US" dirty="0" smtClean="0"/>
              <a:t>, cumulus parameterization is the dominant driver of forecast track accuracy (by means of altering the distribution of latent heating)</a:t>
            </a:r>
          </a:p>
          <a:p>
            <a:r>
              <a:rPr lang="en-US" dirty="0" smtClean="0"/>
              <a:t>Poor track forecasts by the GFS/GEFS are not “baked in” to the initial conditions, nor are they consequences of the differences in model resolution between the GFS (GEFS) and ECMWF (EPS)</a:t>
            </a:r>
          </a:p>
          <a:p>
            <a:r>
              <a:rPr lang="en-US" i="1" dirty="0" smtClean="0"/>
              <a:t>For this case</a:t>
            </a:r>
            <a:r>
              <a:rPr lang="en-US" dirty="0" smtClean="0"/>
              <a:t>, much improved forecasts are as simple as changing a model constant from .1 to .3</a:t>
            </a:r>
          </a:p>
          <a:p>
            <a:r>
              <a:rPr lang="en-US" dirty="0" smtClean="0"/>
              <a:t>These types of examples serve to emphasize the importance of parameterization development as a necessary condition for forecast improvement</a:t>
            </a:r>
            <a:endParaRPr lang="en-US" dirty="0"/>
          </a:p>
        </p:txBody>
      </p:sp>
    </p:spTree>
    <p:extLst>
      <p:ext uri="{BB962C8B-B14F-4D97-AF65-F5344CB8AC3E}">
        <p14:creationId xmlns:p14="http://schemas.microsoft.com/office/powerpoint/2010/main" val="800494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MM3hour-new.jpg"/>
          <p:cNvPicPr>
            <a:picLocks noChangeAspect="1"/>
          </p:cNvPicPr>
          <p:nvPr/>
        </p:nvPicPr>
        <p:blipFill rotWithShape="1">
          <a:blip r:embed="rId2" cstate="email">
            <a:extLst>
              <a:ext uri="{28A0092B-C50C-407E-A947-70E740481C1C}">
                <a14:useLocalDpi xmlns:a14="http://schemas.microsoft.com/office/drawing/2010/main" val="0"/>
              </a:ext>
            </a:extLst>
          </a:blip>
          <a:srcRect l="10314" t="6834" r="8910" b="7027"/>
          <a:stretch/>
        </p:blipFill>
        <p:spPr>
          <a:xfrm>
            <a:off x="0" y="1708955"/>
            <a:ext cx="9151791" cy="5149045"/>
          </a:xfrm>
          <a:prstGeom prst="rect">
            <a:avLst/>
          </a:prstGeom>
        </p:spPr>
      </p:pic>
    </p:spTree>
    <p:extLst>
      <p:ext uri="{BB962C8B-B14F-4D97-AF65-F5344CB8AC3E}">
        <p14:creationId xmlns:p14="http://schemas.microsoft.com/office/powerpoint/2010/main" val="2625194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003" y="351493"/>
            <a:ext cx="5848560" cy="41649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84003" y="351494"/>
            <a:ext cx="5848560" cy="4164991"/>
          </a:xfrm>
          <a:prstGeom prst="curvedConnector3">
            <a:avLst>
              <a:gd name="adj1" fmla="val 50000"/>
            </a:avLst>
          </a:prstGeom>
          <a:ln>
            <a:prstDash val="sysDash"/>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3055011" y="1780286"/>
            <a:ext cx="924438" cy="1015663"/>
          </a:xfrm>
          <a:prstGeom prst="rect">
            <a:avLst/>
          </a:prstGeom>
          <a:noFill/>
        </p:spPr>
        <p:txBody>
          <a:bodyPr wrap="square" rtlCol="0">
            <a:spAutoFit/>
          </a:bodyPr>
          <a:lstStyle/>
          <a:p>
            <a:r>
              <a:rPr lang="en-US" sz="6000" dirty="0" smtClean="0">
                <a:solidFill>
                  <a:srgbClr val="FF0000"/>
                </a:solidFill>
              </a:rPr>
              <a:t>L</a:t>
            </a:r>
            <a:endParaRPr lang="en-US" sz="6000" dirty="0">
              <a:solidFill>
                <a:srgbClr val="FF0000"/>
              </a:solidFill>
            </a:endParaRPr>
          </a:p>
        </p:txBody>
      </p:sp>
      <p:sp>
        <p:nvSpPr>
          <p:cNvPr id="10" name="Cloud 9"/>
          <p:cNvSpPr/>
          <p:nvPr/>
        </p:nvSpPr>
        <p:spPr>
          <a:xfrm>
            <a:off x="4352960" y="1276006"/>
            <a:ext cx="672318" cy="39222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Cloud 10"/>
          <p:cNvSpPr/>
          <p:nvPr/>
        </p:nvSpPr>
        <p:spPr>
          <a:xfrm>
            <a:off x="3979449" y="1942027"/>
            <a:ext cx="672318" cy="39222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Cloud 11"/>
          <p:cNvSpPr/>
          <p:nvPr/>
        </p:nvSpPr>
        <p:spPr>
          <a:xfrm>
            <a:off x="3307131" y="1487805"/>
            <a:ext cx="672318" cy="283141"/>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Cloud 12"/>
          <p:cNvSpPr/>
          <p:nvPr/>
        </p:nvSpPr>
        <p:spPr>
          <a:xfrm>
            <a:off x="3680642" y="2795949"/>
            <a:ext cx="672318" cy="39222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Cloud 13"/>
          <p:cNvSpPr/>
          <p:nvPr/>
        </p:nvSpPr>
        <p:spPr>
          <a:xfrm>
            <a:off x="4944235" y="2462744"/>
            <a:ext cx="672318" cy="39222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Cloud 14"/>
          <p:cNvSpPr/>
          <p:nvPr/>
        </p:nvSpPr>
        <p:spPr>
          <a:xfrm>
            <a:off x="5280394" y="905447"/>
            <a:ext cx="672318" cy="39222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Cloud 15"/>
          <p:cNvSpPr/>
          <p:nvPr/>
        </p:nvSpPr>
        <p:spPr>
          <a:xfrm>
            <a:off x="4570725" y="3188169"/>
            <a:ext cx="672318" cy="39222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Cloud 16"/>
          <p:cNvSpPr/>
          <p:nvPr/>
        </p:nvSpPr>
        <p:spPr>
          <a:xfrm>
            <a:off x="5215030" y="1745917"/>
            <a:ext cx="672318" cy="39222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0" name="Straight Arrow Connector 19"/>
          <p:cNvCxnSpPr/>
          <p:nvPr/>
        </p:nvCxnSpPr>
        <p:spPr>
          <a:xfrm flipV="1">
            <a:off x="869975" y="750065"/>
            <a:ext cx="9338" cy="99585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79313" y="1745917"/>
            <a:ext cx="893429"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33815" y="900319"/>
            <a:ext cx="336160" cy="369332"/>
          </a:xfrm>
          <a:prstGeom prst="rect">
            <a:avLst/>
          </a:prstGeom>
          <a:noFill/>
        </p:spPr>
        <p:txBody>
          <a:bodyPr wrap="square" rtlCol="0">
            <a:spAutoFit/>
          </a:bodyPr>
          <a:lstStyle/>
          <a:p>
            <a:r>
              <a:rPr lang="en-US" dirty="0" smtClean="0">
                <a:solidFill>
                  <a:schemeClr val="bg1"/>
                </a:solidFill>
              </a:rPr>
              <a:t>x</a:t>
            </a:r>
            <a:endParaRPr lang="en-US" dirty="0">
              <a:solidFill>
                <a:schemeClr val="bg1"/>
              </a:solidFill>
            </a:endParaRPr>
          </a:p>
        </p:txBody>
      </p:sp>
      <p:sp>
        <p:nvSpPr>
          <p:cNvPr id="24" name="TextBox 23"/>
          <p:cNvSpPr txBox="1"/>
          <p:nvPr/>
        </p:nvSpPr>
        <p:spPr>
          <a:xfrm>
            <a:off x="1131433" y="1842674"/>
            <a:ext cx="336160" cy="369332"/>
          </a:xfrm>
          <a:prstGeom prst="rect">
            <a:avLst/>
          </a:prstGeom>
          <a:noFill/>
        </p:spPr>
        <p:txBody>
          <a:bodyPr wrap="square" rtlCol="0">
            <a:spAutoFit/>
          </a:bodyPr>
          <a:lstStyle/>
          <a:p>
            <a:r>
              <a:rPr lang="en-US" dirty="0" smtClean="0">
                <a:solidFill>
                  <a:schemeClr val="bg1"/>
                </a:solidFill>
              </a:rPr>
              <a:t>y</a:t>
            </a:r>
            <a:endParaRPr lang="en-US" dirty="0">
              <a:solidFill>
                <a:schemeClr val="bg1"/>
              </a:solidFill>
            </a:endParaRPr>
          </a:p>
        </p:txBody>
      </p:sp>
      <p:sp>
        <p:nvSpPr>
          <p:cNvPr id="25" name="Rectangle 24"/>
          <p:cNvSpPr/>
          <p:nvPr/>
        </p:nvSpPr>
        <p:spPr>
          <a:xfrm>
            <a:off x="6723185" y="351494"/>
            <a:ext cx="2054308" cy="53526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loud 25"/>
          <p:cNvSpPr/>
          <p:nvPr/>
        </p:nvSpPr>
        <p:spPr>
          <a:xfrm>
            <a:off x="6863253" y="586642"/>
            <a:ext cx="1681711" cy="4370443"/>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TextBox 26"/>
          <p:cNvSpPr txBox="1"/>
          <p:nvPr/>
        </p:nvSpPr>
        <p:spPr>
          <a:xfrm>
            <a:off x="7941654" y="5216876"/>
            <a:ext cx="603310" cy="369332"/>
          </a:xfrm>
          <a:prstGeom prst="rect">
            <a:avLst/>
          </a:prstGeom>
          <a:noFill/>
        </p:spPr>
        <p:txBody>
          <a:bodyPr wrap="square" rtlCol="0">
            <a:spAutoFit/>
          </a:bodyPr>
          <a:lstStyle/>
          <a:p>
            <a:r>
              <a:rPr lang="en-US" dirty="0">
                <a:solidFill>
                  <a:schemeClr val="bg1"/>
                </a:solidFill>
              </a:rPr>
              <a:t>x</a:t>
            </a:r>
            <a:r>
              <a:rPr lang="en-US" dirty="0" smtClean="0">
                <a:solidFill>
                  <a:schemeClr val="bg1"/>
                </a:solidFill>
              </a:rPr>
              <a:t>, y</a:t>
            </a:r>
            <a:endParaRPr lang="en-US" dirty="0">
              <a:solidFill>
                <a:schemeClr val="bg1"/>
              </a:solidFill>
            </a:endParaRPr>
          </a:p>
        </p:txBody>
      </p:sp>
      <p:cxnSp>
        <p:nvCxnSpPr>
          <p:cNvPr id="28" name="Straight Arrow Connector 27"/>
          <p:cNvCxnSpPr/>
          <p:nvPr/>
        </p:nvCxnSpPr>
        <p:spPr>
          <a:xfrm flipV="1">
            <a:off x="6979865" y="4525432"/>
            <a:ext cx="9338" cy="99585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119930" y="4772419"/>
            <a:ext cx="336160" cy="369332"/>
          </a:xfrm>
          <a:prstGeom prst="rect">
            <a:avLst/>
          </a:prstGeom>
          <a:noFill/>
        </p:spPr>
        <p:txBody>
          <a:bodyPr wrap="square" rtlCol="0">
            <a:spAutoFit/>
          </a:bodyPr>
          <a:lstStyle/>
          <a:p>
            <a:r>
              <a:rPr lang="en-US" dirty="0" smtClean="0">
                <a:solidFill>
                  <a:schemeClr val="bg1"/>
                </a:solidFill>
              </a:rPr>
              <a:t>z</a:t>
            </a:r>
            <a:endParaRPr lang="en-US" dirty="0">
              <a:solidFill>
                <a:schemeClr val="bg1"/>
              </a:solidFill>
            </a:endParaRPr>
          </a:p>
        </p:txBody>
      </p:sp>
      <p:cxnSp>
        <p:nvCxnSpPr>
          <p:cNvPr id="30" name="Straight Arrow Connector 29"/>
          <p:cNvCxnSpPr/>
          <p:nvPr/>
        </p:nvCxnSpPr>
        <p:spPr>
          <a:xfrm>
            <a:off x="6979865" y="5521284"/>
            <a:ext cx="893429"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07256" y="4700055"/>
            <a:ext cx="6285202" cy="1938992"/>
          </a:xfrm>
          <a:prstGeom prst="rect">
            <a:avLst/>
          </a:prstGeom>
          <a:solidFill>
            <a:schemeClr val="tx1"/>
          </a:solidFill>
          <a:ln>
            <a:solidFill>
              <a:schemeClr val="tx1">
                <a:alpha val="0"/>
              </a:schemeClr>
            </a:solidFill>
          </a:ln>
        </p:spPr>
        <p:txBody>
          <a:bodyPr wrap="square" rtlCol="0">
            <a:spAutoFit/>
          </a:bodyPr>
          <a:lstStyle/>
          <a:p>
            <a:pPr algn="ctr"/>
            <a:r>
              <a:rPr lang="en-US" sz="2400" dirty="0" smtClean="0">
                <a:solidFill>
                  <a:schemeClr val="bg1"/>
                </a:solidFill>
              </a:rPr>
              <a:t>When entrainment is small, (CP induced) deep convection is plentiful, and is very efficient at removing instability over a deep atmospheric column, which makes grid-scale condensation less likely</a:t>
            </a:r>
            <a:endParaRPr lang="en-US" sz="2400" dirty="0">
              <a:solidFill>
                <a:schemeClr val="bg1"/>
              </a:solidFill>
            </a:endParaRPr>
          </a:p>
        </p:txBody>
      </p:sp>
      <p:sp>
        <p:nvSpPr>
          <p:cNvPr id="34" name="TextBox 33"/>
          <p:cNvSpPr txBox="1"/>
          <p:nvPr/>
        </p:nvSpPr>
        <p:spPr>
          <a:xfrm>
            <a:off x="6989202" y="2146633"/>
            <a:ext cx="1433456" cy="707886"/>
          </a:xfrm>
          <a:prstGeom prst="rect">
            <a:avLst/>
          </a:prstGeom>
          <a:noFill/>
        </p:spPr>
        <p:txBody>
          <a:bodyPr wrap="square" rtlCol="0">
            <a:spAutoFit/>
          </a:bodyPr>
          <a:lstStyle/>
          <a:p>
            <a:pPr algn="ctr"/>
            <a:r>
              <a:rPr lang="en-US" sz="2000" dirty="0" smtClean="0">
                <a:solidFill>
                  <a:srgbClr val="000000"/>
                </a:solidFill>
              </a:rPr>
              <a:t>CP Convection</a:t>
            </a:r>
            <a:endParaRPr lang="en-US" sz="2000" dirty="0">
              <a:solidFill>
                <a:srgbClr val="000000"/>
              </a:solidFill>
            </a:endParaRPr>
          </a:p>
        </p:txBody>
      </p:sp>
    </p:spTree>
    <p:extLst>
      <p:ext uri="{BB962C8B-B14F-4D97-AF65-F5344CB8AC3E}">
        <p14:creationId xmlns:p14="http://schemas.microsoft.com/office/powerpoint/2010/main" val="1929953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003" y="351493"/>
            <a:ext cx="5848560" cy="41649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84003" y="351494"/>
            <a:ext cx="5848560" cy="4164991"/>
          </a:xfrm>
          <a:prstGeom prst="curvedConnector3">
            <a:avLst>
              <a:gd name="adj1" fmla="val 50000"/>
            </a:avLst>
          </a:prstGeom>
          <a:ln>
            <a:prstDash val="sysDash"/>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3055011" y="1780286"/>
            <a:ext cx="924438" cy="1015663"/>
          </a:xfrm>
          <a:prstGeom prst="rect">
            <a:avLst/>
          </a:prstGeom>
          <a:noFill/>
        </p:spPr>
        <p:txBody>
          <a:bodyPr wrap="square" rtlCol="0">
            <a:spAutoFit/>
          </a:bodyPr>
          <a:lstStyle/>
          <a:p>
            <a:r>
              <a:rPr lang="en-US" sz="6000" dirty="0" smtClean="0">
                <a:solidFill>
                  <a:srgbClr val="FF0000"/>
                </a:solidFill>
              </a:rPr>
              <a:t>L</a:t>
            </a:r>
            <a:endParaRPr lang="en-US" sz="6000" dirty="0">
              <a:solidFill>
                <a:srgbClr val="FF0000"/>
              </a:solidFill>
            </a:endParaRPr>
          </a:p>
        </p:txBody>
      </p:sp>
      <p:sp>
        <p:nvSpPr>
          <p:cNvPr id="12" name="Cloud 11"/>
          <p:cNvSpPr/>
          <p:nvPr/>
        </p:nvSpPr>
        <p:spPr>
          <a:xfrm>
            <a:off x="3307131" y="1487805"/>
            <a:ext cx="672318" cy="283141"/>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Cloud 14"/>
          <p:cNvSpPr/>
          <p:nvPr/>
        </p:nvSpPr>
        <p:spPr>
          <a:xfrm>
            <a:off x="5280394" y="905447"/>
            <a:ext cx="672318" cy="39222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Cloud 15"/>
          <p:cNvSpPr/>
          <p:nvPr/>
        </p:nvSpPr>
        <p:spPr>
          <a:xfrm>
            <a:off x="4570725" y="3188169"/>
            <a:ext cx="672318" cy="39222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0" name="Straight Arrow Connector 19"/>
          <p:cNvCxnSpPr/>
          <p:nvPr/>
        </p:nvCxnSpPr>
        <p:spPr>
          <a:xfrm flipV="1">
            <a:off x="869975" y="750065"/>
            <a:ext cx="9338" cy="99585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879313" y="1745917"/>
            <a:ext cx="893429"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33815" y="900319"/>
            <a:ext cx="336160" cy="369332"/>
          </a:xfrm>
          <a:prstGeom prst="rect">
            <a:avLst/>
          </a:prstGeom>
          <a:noFill/>
        </p:spPr>
        <p:txBody>
          <a:bodyPr wrap="square" rtlCol="0">
            <a:spAutoFit/>
          </a:bodyPr>
          <a:lstStyle/>
          <a:p>
            <a:r>
              <a:rPr lang="en-US" dirty="0" smtClean="0">
                <a:solidFill>
                  <a:schemeClr val="bg1"/>
                </a:solidFill>
              </a:rPr>
              <a:t>x</a:t>
            </a:r>
            <a:endParaRPr lang="en-US" dirty="0">
              <a:solidFill>
                <a:schemeClr val="bg1"/>
              </a:solidFill>
            </a:endParaRPr>
          </a:p>
        </p:txBody>
      </p:sp>
      <p:sp>
        <p:nvSpPr>
          <p:cNvPr id="24" name="TextBox 23"/>
          <p:cNvSpPr txBox="1"/>
          <p:nvPr/>
        </p:nvSpPr>
        <p:spPr>
          <a:xfrm>
            <a:off x="1131433" y="1842674"/>
            <a:ext cx="336160" cy="369332"/>
          </a:xfrm>
          <a:prstGeom prst="rect">
            <a:avLst/>
          </a:prstGeom>
          <a:noFill/>
        </p:spPr>
        <p:txBody>
          <a:bodyPr wrap="square" rtlCol="0">
            <a:spAutoFit/>
          </a:bodyPr>
          <a:lstStyle/>
          <a:p>
            <a:r>
              <a:rPr lang="en-US" dirty="0" smtClean="0">
                <a:solidFill>
                  <a:schemeClr val="bg1"/>
                </a:solidFill>
              </a:rPr>
              <a:t>y</a:t>
            </a:r>
            <a:endParaRPr lang="en-US" dirty="0">
              <a:solidFill>
                <a:schemeClr val="bg1"/>
              </a:solidFill>
            </a:endParaRPr>
          </a:p>
        </p:txBody>
      </p:sp>
      <p:sp>
        <p:nvSpPr>
          <p:cNvPr id="25" name="Rectangle 24"/>
          <p:cNvSpPr/>
          <p:nvPr/>
        </p:nvSpPr>
        <p:spPr>
          <a:xfrm>
            <a:off x="6723185" y="351494"/>
            <a:ext cx="2054308" cy="53526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loud 25"/>
          <p:cNvSpPr/>
          <p:nvPr/>
        </p:nvSpPr>
        <p:spPr>
          <a:xfrm>
            <a:off x="6863253" y="3016348"/>
            <a:ext cx="1681711" cy="1838008"/>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TextBox 26"/>
          <p:cNvSpPr txBox="1"/>
          <p:nvPr/>
        </p:nvSpPr>
        <p:spPr>
          <a:xfrm>
            <a:off x="7941654" y="5216876"/>
            <a:ext cx="603310" cy="369332"/>
          </a:xfrm>
          <a:prstGeom prst="rect">
            <a:avLst/>
          </a:prstGeom>
          <a:noFill/>
        </p:spPr>
        <p:txBody>
          <a:bodyPr wrap="square" rtlCol="0">
            <a:spAutoFit/>
          </a:bodyPr>
          <a:lstStyle/>
          <a:p>
            <a:r>
              <a:rPr lang="en-US" dirty="0">
                <a:solidFill>
                  <a:schemeClr val="bg1"/>
                </a:solidFill>
              </a:rPr>
              <a:t>x</a:t>
            </a:r>
            <a:r>
              <a:rPr lang="en-US" dirty="0" smtClean="0">
                <a:solidFill>
                  <a:schemeClr val="bg1"/>
                </a:solidFill>
              </a:rPr>
              <a:t>, y</a:t>
            </a:r>
            <a:endParaRPr lang="en-US" dirty="0">
              <a:solidFill>
                <a:schemeClr val="bg1"/>
              </a:solidFill>
            </a:endParaRPr>
          </a:p>
        </p:txBody>
      </p:sp>
      <p:cxnSp>
        <p:nvCxnSpPr>
          <p:cNvPr id="28" name="Straight Arrow Connector 27"/>
          <p:cNvCxnSpPr/>
          <p:nvPr/>
        </p:nvCxnSpPr>
        <p:spPr>
          <a:xfrm flipV="1">
            <a:off x="6979865" y="4525432"/>
            <a:ext cx="9338" cy="99585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7119930" y="4772419"/>
            <a:ext cx="336160" cy="369332"/>
          </a:xfrm>
          <a:prstGeom prst="rect">
            <a:avLst/>
          </a:prstGeom>
          <a:noFill/>
        </p:spPr>
        <p:txBody>
          <a:bodyPr wrap="square" rtlCol="0">
            <a:spAutoFit/>
          </a:bodyPr>
          <a:lstStyle/>
          <a:p>
            <a:r>
              <a:rPr lang="en-US" dirty="0" smtClean="0">
                <a:solidFill>
                  <a:schemeClr val="bg1"/>
                </a:solidFill>
              </a:rPr>
              <a:t>z</a:t>
            </a:r>
            <a:endParaRPr lang="en-US" dirty="0">
              <a:solidFill>
                <a:schemeClr val="bg1"/>
              </a:solidFill>
            </a:endParaRPr>
          </a:p>
        </p:txBody>
      </p:sp>
      <p:cxnSp>
        <p:nvCxnSpPr>
          <p:cNvPr id="30" name="Straight Arrow Connector 29"/>
          <p:cNvCxnSpPr/>
          <p:nvPr/>
        </p:nvCxnSpPr>
        <p:spPr>
          <a:xfrm>
            <a:off x="6979865" y="5521284"/>
            <a:ext cx="893429"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07256" y="4700055"/>
            <a:ext cx="6285202" cy="1938992"/>
          </a:xfrm>
          <a:prstGeom prst="rect">
            <a:avLst/>
          </a:prstGeom>
          <a:solidFill>
            <a:schemeClr val="tx1"/>
          </a:solidFill>
          <a:ln>
            <a:solidFill>
              <a:schemeClr val="tx1">
                <a:alpha val="0"/>
              </a:schemeClr>
            </a:solidFill>
          </a:ln>
        </p:spPr>
        <p:txBody>
          <a:bodyPr wrap="square" rtlCol="0">
            <a:spAutoFit/>
          </a:bodyPr>
          <a:lstStyle/>
          <a:p>
            <a:pPr algn="ctr"/>
            <a:r>
              <a:rPr lang="en-US" sz="2400" dirty="0" smtClean="0">
                <a:solidFill>
                  <a:schemeClr val="bg1"/>
                </a:solidFill>
              </a:rPr>
              <a:t>When entrainment is large, (CP induced) deep convection is not plentiful, and is only efficient at removing instability over a shallow atmospheric column, which makes grid-scale condensation more likely</a:t>
            </a:r>
            <a:endParaRPr lang="en-US" sz="2400" dirty="0">
              <a:solidFill>
                <a:schemeClr val="bg1"/>
              </a:solidFill>
            </a:endParaRPr>
          </a:p>
        </p:txBody>
      </p:sp>
      <p:sp>
        <p:nvSpPr>
          <p:cNvPr id="32" name="TextBox 31"/>
          <p:cNvSpPr txBox="1"/>
          <p:nvPr/>
        </p:nvSpPr>
        <p:spPr>
          <a:xfrm>
            <a:off x="6989202" y="3318897"/>
            <a:ext cx="1433456" cy="707886"/>
          </a:xfrm>
          <a:prstGeom prst="rect">
            <a:avLst/>
          </a:prstGeom>
          <a:noFill/>
        </p:spPr>
        <p:txBody>
          <a:bodyPr wrap="square" rtlCol="0">
            <a:spAutoFit/>
          </a:bodyPr>
          <a:lstStyle/>
          <a:p>
            <a:pPr algn="ctr"/>
            <a:r>
              <a:rPr lang="en-US" sz="2000" dirty="0" smtClean="0">
                <a:solidFill>
                  <a:srgbClr val="000000"/>
                </a:solidFill>
              </a:rPr>
              <a:t>CP Convection</a:t>
            </a:r>
            <a:endParaRPr lang="en-US" sz="2000" dirty="0">
              <a:solidFill>
                <a:srgbClr val="000000"/>
              </a:solidFill>
            </a:endParaRPr>
          </a:p>
        </p:txBody>
      </p:sp>
      <p:sp>
        <p:nvSpPr>
          <p:cNvPr id="2" name="TextBox 1"/>
          <p:cNvSpPr txBox="1"/>
          <p:nvPr/>
        </p:nvSpPr>
        <p:spPr>
          <a:xfrm>
            <a:off x="6909942" y="1036581"/>
            <a:ext cx="1746160" cy="1384995"/>
          </a:xfrm>
          <a:prstGeom prst="rect">
            <a:avLst/>
          </a:prstGeom>
          <a:noFill/>
        </p:spPr>
        <p:txBody>
          <a:bodyPr wrap="square" rtlCol="0">
            <a:spAutoFit/>
          </a:bodyPr>
          <a:lstStyle/>
          <a:p>
            <a:pPr algn="ctr"/>
            <a:r>
              <a:rPr lang="en-US" sz="2800" dirty="0" smtClean="0"/>
              <a:t>Some instability remains</a:t>
            </a:r>
            <a:endParaRPr lang="en-US" sz="2800" dirty="0"/>
          </a:p>
        </p:txBody>
      </p:sp>
    </p:spTree>
    <p:extLst>
      <p:ext uri="{BB962C8B-B14F-4D97-AF65-F5344CB8AC3E}">
        <p14:creationId xmlns:p14="http://schemas.microsoft.com/office/powerpoint/2010/main" val="42011298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4003" y="351493"/>
            <a:ext cx="5848560" cy="41649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484003" y="351494"/>
            <a:ext cx="5848560" cy="4164991"/>
          </a:xfrm>
          <a:prstGeom prst="curvedConnector3">
            <a:avLst>
              <a:gd name="adj1" fmla="val 50000"/>
            </a:avLst>
          </a:prstGeom>
          <a:ln>
            <a:prstDash val="sysDash"/>
          </a:ln>
        </p:spPr>
        <p:style>
          <a:lnRef idx="2">
            <a:schemeClr val="dk1"/>
          </a:lnRef>
          <a:fillRef idx="0">
            <a:schemeClr val="dk1"/>
          </a:fillRef>
          <a:effectRef idx="1">
            <a:schemeClr val="dk1"/>
          </a:effectRef>
          <a:fontRef idx="minor">
            <a:schemeClr val="tx1"/>
          </a:fontRef>
        </p:style>
      </p:cxnSp>
      <p:sp>
        <p:nvSpPr>
          <p:cNvPr id="12" name="Cloud 11"/>
          <p:cNvSpPr/>
          <p:nvPr/>
        </p:nvSpPr>
        <p:spPr>
          <a:xfrm>
            <a:off x="3307131" y="1501612"/>
            <a:ext cx="672318" cy="283141"/>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Cloud 14"/>
          <p:cNvSpPr/>
          <p:nvPr/>
        </p:nvSpPr>
        <p:spPr>
          <a:xfrm>
            <a:off x="3176402" y="1912516"/>
            <a:ext cx="672318" cy="39222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0" name="Straight Arrow Connector 19"/>
          <p:cNvCxnSpPr/>
          <p:nvPr/>
        </p:nvCxnSpPr>
        <p:spPr>
          <a:xfrm flipV="1">
            <a:off x="5118655" y="2798928"/>
            <a:ext cx="9338" cy="995852"/>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5127993" y="3794780"/>
            <a:ext cx="893429"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782495" y="2949182"/>
            <a:ext cx="336160" cy="369332"/>
          </a:xfrm>
          <a:prstGeom prst="rect">
            <a:avLst/>
          </a:prstGeom>
          <a:noFill/>
        </p:spPr>
        <p:txBody>
          <a:bodyPr wrap="square" rtlCol="0">
            <a:spAutoFit/>
          </a:bodyPr>
          <a:lstStyle/>
          <a:p>
            <a:r>
              <a:rPr lang="en-US" dirty="0" smtClean="0">
                <a:solidFill>
                  <a:schemeClr val="bg1"/>
                </a:solidFill>
              </a:rPr>
              <a:t>x</a:t>
            </a:r>
            <a:endParaRPr lang="en-US" dirty="0">
              <a:solidFill>
                <a:schemeClr val="bg1"/>
              </a:solidFill>
            </a:endParaRPr>
          </a:p>
        </p:txBody>
      </p:sp>
      <p:sp>
        <p:nvSpPr>
          <p:cNvPr id="24" name="TextBox 23"/>
          <p:cNvSpPr txBox="1"/>
          <p:nvPr/>
        </p:nvSpPr>
        <p:spPr>
          <a:xfrm>
            <a:off x="5380113" y="3891537"/>
            <a:ext cx="336160" cy="369332"/>
          </a:xfrm>
          <a:prstGeom prst="rect">
            <a:avLst/>
          </a:prstGeom>
          <a:noFill/>
        </p:spPr>
        <p:txBody>
          <a:bodyPr wrap="square" rtlCol="0">
            <a:spAutoFit/>
          </a:bodyPr>
          <a:lstStyle/>
          <a:p>
            <a:r>
              <a:rPr lang="en-US" dirty="0" smtClean="0">
                <a:solidFill>
                  <a:schemeClr val="bg1"/>
                </a:solidFill>
              </a:rPr>
              <a:t>y</a:t>
            </a:r>
            <a:endParaRPr lang="en-US" dirty="0">
              <a:solidFill>
                <a:schemeClr val="bg1"/>
              </a:solidFill>
            </a:endParaRPr>
          </a:p>
        </p:txBody>
      </p:sp>
      <p:sp>
        <p:nvSpPr>
          <p:cNvPr id="25" name="Rectangle 24"/>
          <p:cNvSpPr/>
          <p:nvPr/>
        </p:nvSpPr>
        <p:spPr>
          <a:xfrm>
            <a:off x="6723185" y="351494"/>
            <a:ext cx="2054308" cy="53526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7941654" y="5216876"/>
            <a:ext cx="603310" cy="369332"/>
          </a:xfrm>
          <a:prstGeom prst="rect">
            <a:avLst/>
          </a:prstGeom>
          <a:noFill/>
        </p:spPr>
        <p:txBody>
          <a:bodyPr wrap="square" rtlCol="0">
            <a:spAutoFit/>
          </a:bodyPr>
          <a:lstStyle/>
          <a:p>
            <a:r>
              <a:rPr lang="en-US" dirty="0">
                <a:solidFill>
                  <a:schemeClr val="bg1"/>
                </a:solidFill>
              </a:rPr>
              <a:t>x</a:t>
            </a:r>
            <a:r>
              <a:rPr lang="en-US" dirty="0" smtClean="0">
                <a:solidFill>
                  <a:schemeClr val="bg1"/>
                </a:solidFill>
              </a:rPr>
              <a:t>, y</a:t>
            </a:r>
            <a:endParaRPr lang="en-US" dirty="0">
              <a:solidFill>
                <a:schemeClr val="bg1"/>
              </a:solidFill>
            </a:endParaRPr>
          </a:p>
        </p:txBody>
      </p:sp>
      <p:cxnSp>
        <p:nvCxnSpPr>
          <p:cNvPr id="28" name="Straight Arrow Connector 27"/>
          <p:cNvCxnSpPr/>
          <p:nvPr/>
        </p:nvCxnSpPr>
        <p:spPr>
          <a:xfrm flipV="1">
            <a:off x="6979865" y="3891537"/>
            <a:ext cx="0" cy="1629747"/>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979865" y="4340480"/>
            <a:ext cx="336160" cy="369332"/>
          </a:xfrm>
          <a:prstGeom prst="rect">
            <a:avLst/>
          </a:prstGeom>
          <a:noFill/>
        </p:spPr>
        <p:txBody>
          <a:bodyPr wrap="square" rtlCol="0">
            <a:spAutoFit/>
          </a:bodyPr>
          <a:lstStyle/>
          <a:p>
            <a:r>
              <a:rPr lang="en-US" dirty="0" smtClean="0">
                <a:solidFill>
                  <a:schemeClr val="bg1"/>
                </a:solidFill>
              </a:rPr>
              <a:t>z</a:t>
            </a:r>
            <a:endParaRPr lang="en-US" dirty="0">
              <a:solidFill>
                <a:schemeClr val="bg1"/>
              </a:solidFill>
            </a:endParaRPr>
          </a:p>
        </p:txBody>
      </p:sp>
      <p:cxnSp>
        <p:nvCxnSpPr>
          <p:cNvPr id="30" name="Straight Arrow Connector 29"/>
          <p:cNvCxnSpPr/>
          <p:nvPr/>
        </p:nvCxnSpPr>
        <p:spPr>
          <a:xfrm>
            <a:off x="6979865" y="5521284"/>
            <a:ext cx="893429"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07256" y="4700055"/>
            <a:ext cx="6285202" cy="1938992"/>
          </a:xfrm>
          <a:prstGeom prst="rect">
            <a:avLst/>
          </a:prstGeom>
          <a:solidFill>
            <a:schemeClr val="tx1"/>
          </a:solidFill>
          <a:ln>
            <a:solidFill>
              <a:schemeClr val="tx1">
                <a:alpha val="0"/>
              </a:schemeClr>
            </a:solidFill>
          </a:ln>
        </p:spPr>
        <p:txBody>
          <a:bodyPr wrap="square" rtlCol="0">
            <a:spAutoFit/>
          </a:bodyPr>
          <a:lstStyle/>
          <a:p>
            <a:pPr algn="ctr"/>
            <a:r>
              <a:rPr lang="en-US" sz="2400" dirty="0" smtClean="0">
                <a:solidFill>
                  <a:schemeClr val="bg1"/>
                </a:solidFill>
              </a:rPr>
              <a:t>When entrainment is large, (CP-induced) deep convection is not plentiful, and is only efficient at removing instability over a shallow atmospheric column, which makes grid-scale condensation more likely</a:t>
            </a:r>
            <a:endParaRPr lang="en-US" sz="2400" dirty="0">
              <a:solidFill>
                <a:schemeClr val="bg1"/>
              </a:solidFill>
            </a:endParaRPr>
          </a:p>
        </p:txBody>
      </p:sp>
      <p:sp>
        <p:nvSpPr>
          <p:cNvPr id="3" name="Oval 2"/>
          <p:cNvSpPr/>
          <p:nvPr/>
        </p:nvSpPr>
        <p:spPr>
          <a:xfrm rot="1737011">
            <a:off x="589061" y="292689"/>
            <a:ext cx="2335222" cy="283571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2" name="Cloud 21"/>
          <p:cNvSpPr/>
          <p:nvPr/>
        </p:nvSpPr>
        <p:spPr>
          <a:xfrm>
            <a:off x="6788550" y="684693"/>
            <a:ext cx="1876889" cy="2111256"/>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TextBox 32"/>
          <p:cNvSpPr txBox="1"/>
          <p:nvPr/>
        </p:nvSpPr>
        <p:spPr>
          <a:xfrm>
            <a:off x="6916578" y="1076867"/>
            <a:ext cx="1628386" cy="707886"/>
          </a:xfrm>
          <a:prstGeom prst="rect">
            <a:avLst/>
          </a:prstGeom>
          <a:noFill/>
        </p:spPr>
        <p:txBody>
          <a:bodyPr wrap="square" rtlCol="0">
            <a:spAutoFit/>
          </a:bodyPr>
          <a:lstStyle/>
          <a:p>
            <a:pPr algn="ctr"/>
            <a:r>
              <a:rPr lang="en-US" sz="2000" dirty="0" smtClean="0">
                <a:solidFill>
                  <a:srgbClr val="000000"/>
                </a:solidFill>
              </a:rPr>
              <a:t>Grid-Scale condensation</a:t>
            </a:r>
            <a:endParaRPr lang="en-US" sz="2000" dirty="0">
              <a:solidFill>
                <a:srgbClr val="000000"/>
              </a:solidFill>
            </a:endParaRPr>
          </a:p>
        </p:txBody>
      </p:sp>
      <p:sp>
        <p:nvSpPr>
          <p:cNvPr id="16" name="Cloud 15"/>
          <p:cNvSpPr/>
          <p:nvPr/>
        </p:nvSpPr>
        <p:spPr>
          <a:xfrm>
            <a:off x="2504084" y="1846396"/>
            <a:ext cx="672318" cy="39222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887086" y="765755"/>
            <a:ext cx="1579646" cy="1754327"/>
          </a:xfrm>
          <a:prstGeom prst="rect">
            <a:avLst/>
          </a:prstGeom>
          <a:noFill/>
        </p:spPr>
        <p:txBody>
          <a:bodyPr wrap="square" rtlCol="0">
            <a:spAutoFit/>
          </a:bodyPr>
          <a:lstStyle/>
          <a:p>
            <a:r>
              <a:rPr lang="en-US" dirty="0" smtClean="0"/>
              <a:t>Upper-level forcing for ascent (approaching trough, jet entrance, etc.)</a:t>
            </a:r>
            <a:endParaRPr lang="en-US" dirty="0"/>
          </a:p>
        </p:txBody>
      </p:sp>
      <p:sp>
        <p:nvSpPr>
          <p:cNvPr id="7" name="TextBox 6"/>
          <p:cNvSpPr txBox="1"/>
          <p:nvPr/>
        </p:nvSpPr>
        <p:spPr>
          <a:xfrm>
            <a:off x="3055011" y="1780286"/>
            <a:ext cx="924438" cy="1015663"/>
          </a:xfrm>
          <a:prstGeom prst="rect">
            <a:avLst/>
          </a:prstGeom>
          <a:noFill/>
        </p:spPr>
        <p:txBody>
          <a:bodyPr wrap="square" rtlCol="0">
            <a:spAutoFit/>
          </a:bodyPr>
          <a:lstStyle/>
          <a:p>
            <a:r>
              <a:rPr lang="en-US" sz="6000" dirty="0" smtClean="0">
                <a:solidFill>
                  <a:srgbClr val="FF0000"/>
                </a:solidFill>
              </a:rPr>
              <a:t>L</a:t>
            </a:r>
            <a:endParaRPr lang="en-US" sz="6000" dirty="0">
              <a:solidFill>
                <a:srgbClr val="FF0000"/>
              </a:solidFill>
            </a:endParaRPr>
          </a:p>
        </p:txBody>
      </p:sp>
    </p:spTree>
    <p:extLst>
      <p:ext uri="{BB962C8B-B14F-4D97-AF65-F5344CB8AC3E}">
        <p14:creationId xmlns:p14="http://schemas.microsoft.com/office/powerpoint/2010/main" val="73294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trace180.jpg"/>
          <p:cNvPicPr>
            <a:picLocks noChangeAspect="1"/>
          </p:cNvPicPr>
          <p:nvPr/>
        </p:nvPicPr>
        <p:blipFill rotWithShape="1">
          <a:blip r:embed="rId2" cstate="email">
            <a:extLst>
              <a:ext uri="{28A0092B-C50C-407E-A947-70E740481C1C}">
                <a14:useLocalDpi xmlns:a14="http://schemas.microsoft.com/office/drawing/2010/main" val="0"/>
              </a:ext>
            </a:extLst>
          </a:blip>
          <a:srcRect l="11204" t="4898" r="8333" b="8232"/>
          <a:stretch/>
        </p:blipFill>
        <p:spPr>
          <a:xfrm>
            <a:off x="-1" y="1642533"/>
            <a:ext cx="9156043" cy="5215467"/>
          </a:xfrm>
          <a:prstGeom prst="rect">
            <a:avLst/>
          </a:prstGeom>
        </p:spPr>
      </p:pic>
      <p:sp>
        <p:nvSpPr>
          <p:cNvPr id="5" name="Title 1"/>
          <p:cNvSpPr>
            <a:spLocks noGrp="1"/>
          </p:cNvSpPr>
          <p:nvPr>
            <p:ph type="title"/>
          </p:nvPr>
        </p:nvSpPr>
        <p:spPr>
          <a:xfrm>
            <a:off x="685800" y="121023"/>
            <a:ext cx="7770813" cy="1195713"/>
          </a:xfrm>
        </p:spPr>
        <p:txBody>
          <a:bodyPr/>
          <a:lstStyle/>
          <a:p>
            <a:r>
              <a:rPr lang="en-US" dirty="0" smtClean="0"/>
              <a:t>Pressure Trace</a:t>
            </a:r>
            <a:endParaRPr lang="en-US" dirty="0"/>
          </a:p>
        </p:txBody>
      </p:sp>
    </p:spTree>
    <p:extLst>
      <p:ext uri="{BB962C8B-B14F-4D97-AF65-F5344CB8AC3E}">
        <p14:creationId xmlns:p14="http://schemas.microsoft.com/office/powerpoint/2010/main" val="3182891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vcross60p1.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83088516"/>
              </p:ext>
            </p:extLst>
          </p:nvPr>
        </p:nvGraphicFramePr>
        <p:xfrm>
          <a:off x="6933349" y="85801"/>
          <a:ext cx="2136642" cy="1638888"/>
        </p:xfrm>
        <a:graphic>
          <a:graphicData uri="http://schemas.openxmlformats.org/drawingml/2006/table">
            <a:tbl>
              <a:tblPr firstRow="1" bandRow="1">
                <a:tableStyleId>{2D5ABB26-0587-4C30-8999-92F81FD0307C}</a:tableStyleId>
              </a:tblPr>
              <a:tblGrid>
                <a:gridCol w="712214"/>
                <a:gridCol w="712214"/>
                <a:gridCol w="712214"/>
              </a:tblGrid>
              <a:tr h="546296">
                <a:tc>
                  <a:txBody>
                    <a:bodyPr/>
                    <a:lstStyle/>
                    <a:p>
                      <a:r>
                        <a:rPr lang="en-US" sz="2400" dirty="0" smtClean="0"/>
                        <a:t>.04</a:t>
                      </a:r>
                      <a:endParaRPr lang="en-US" sz="2400" dirty="0"/>
                    </a:p>
                  </a:txBody>
                  <a:tcPr/>
                </a:tc>
                <a:tc>
                  <a:txBody>
                    <a:bodyPr/>
                    <a:lstStyle/>
                    <a:p>
                      <a:r>
                        <a:rPr lang="en-US" sz="2400" dirty="0" smtClean="0"/>
                        <a:t>.05</a:t>
                      </a:r>
                      <a:endParaRPr lang="en-US" sz="2400" dirty="0"/>
                    </a:p>
                  </a:txBody>
                  <a:tcPr/>
                </a:tc>
                <a:tc>
                  <a:txBody>
                    <a:bodyPr/>
                    <a:lstStyle/>
                    <a:p>
                      <a:r>
                        <a:rPr lang="en-US" sz="2400" dirty="0" smtClean="0"/>
                        <a:t>.06</a:t>
                      </a:r>
                      <a:endParaRPr lang="en-US" sz="2400" dirty="0"/>
                    </a:p>
                  </a:txBody>
                  <a:tcPr/>
                </a:tc>
              </a:tr>
              <a:tr h="546296">
                <a:tc>
                  <a:txBody>
                    <a:bodyPr/>
                    <a:lstStyle/>
                    <a:p>
                      <a:r>
                        <a:rPr lang="en-US" sz="2400" dirty="0" smtClean="0"/>
                        <a:t>.07</a:t>
                      </a:r>
                      <a:endParaRPr lang="en-US" sz="2400" dirty="0"/>
                    </a:p>
                  </a:txBody>
                  <a:tcPr/>
                </a:tc>
                <a:tc>
                  <a:txBody>
                    <a:bodyPr/>
                    <a:lstStyle/>
                    <a:p>
                      <a:r>
                        <a:rPr lang="en-US" sz="2400" dirty="0" smtClean="0"/>
                        <a:t>.08</a:t>
                      </a:r>
                      <a:endParaRPr lang="en-US" sz="2400" dirty="0"/>
                    </a:p>
                  </a:txBody>
                  <a:tcPr/>
                </a:tc>
                <a:tc>
                  <a:txBody>
                    <a:bodyPr/>
                    <a:lstStyle/>
                    <a:p>
                      <a:r>
                        <a:rPr lang="en-US" sz="2400" dirty="0" smtClean="0"/>
                        <a:t>.09</a:t>
                      </a:r>
                      <a:endParaRPr lang="en-US" sz="2400" dirty="0"/>
                    </a:p>
                  </a:txBody>
                  <a:tcPr/>
                </a:tc>
              </a:tr>
              <a:tr h="546296">
                <a:tc>
                  <a:txBody>
                    <a:bodyPr/>
                    <a:lstStyle/>
                    <a:p>
                      <a:r>
                        <a:rPr lang="en-US" sz="2400" b="1" i="0" dirty="0" smtClean="0">
                          <a:solidFill>
                            <a:srgbClr val="FF0000"/>
                          </a:solidFill>
                        </a:rPr>
                        <a:t>.10</a:t>
                      </a:r>
                      <a:endParaRPr lang="en-US" sz="2400" b="1" i="0" dirty="0">
                        <a:solidFill>
                          <a:srgbClr val="FF0000"/>
                        </a:solidFill>
                      </a:endParaRPr>
                    </a:p>
                  </a:txBody>
                  <a:tcPr/>
                </a:tc>
                <a:tc>
                  <a:txBody>
                    <a:bodyPr/>
                    <a:lstStyle/>
                    <a:p>
                      <a:r>
                        <a:rPr lang="en-US" sz="2400" dirty="0" smtClean="0"/>
                        <a:t>.11</a:t>
                      </a:r>
                      <a:endParaRPr lang="en-US" sz="2400" dirty="0"/>
                    </a:p>
                  </a:txBody>
                  <a:tcPr/>
                </a:tc>
                <a:tc>
                  <a:txBody>
                    <a:bodyPr/>
                    <a:lstStyle/>
                    <a:p>
                      <a:r>
                        <a:rPr lang="en-US" sz="2400" dirty="0" smtClean="0"/>
                        <a:t>.12</a:t>
                      </a:r>
                      <a:endParaRPr lang="en-US" sz="2400" dirty="0"/>
                    </a:p>
                  </a:txBody>
                  <a:tcPr/>
                </a:tc>
              </a:tr>
            </a:tbl>
          </a:graphicData>
        </a:graphic>
      </p:graphicFrame>
      <p:sp>
        <p:nvSpPr>
          <p:cNvPr id="6" name="TextBox 5"/>
          <p:cNvSpPr txBox="1"/>
          <p:nvPr/>
        </p:nvSpPr>
        <p:spPr>
          <a:xfrm>
            <a:off x="6864700" y="2368230"/>
            <a:ext cx="2244975" cy="3416320"/>
          </a:xfrm>
          <a:prstGeom prst="rect">
            <a:avLst/>
          </a:prstGeom>
          <a:noFill/>
        </p:spPr>
        <p:txBody>
          <a:bodyPr wrap="square" rtlCol="0">
            <a:spAutoFit/>
          </a:bodyPr>
          <a:lstStyle/>
          <a:p>
            <a:pPr algn="ctr"/>
            <a:r>
              <a:rPr lang="en-US" sz="2400" dirty="0" smtClean="0"/>
              <a:t>A 10</a:t>
            </a:r>
            <a:r>
              <a:rPr lang="en-US" sz="2400" dirty="0" smtClean="0">
                <a:latin typeface="Lucida Grande"/>
                <a:ea typeface="Lucida Grande"/>
                <a:cs typeface="Lucida Grande"/>
                <a:sym typeface="Wingdings"/>
              </a:rPr>
              <a:t>° west-to-east cross-section of potential </a:t>
            </a:r>
            <a:r>
              <a:rPr lang="en-US" sz="2400" dirty="0" err="1" smtClean="0">
                <a:latin typeface="Lucida Grande"/>
                <a:ea typeface="Lucida Grande"/>
                <a:cs typeface="Lucida Grande"/>
                <a:sym typeface="Wingdings"/>
              </a:rPr>
              <a:t>vorticity</a:t>
            </a:r>
            <a:r>
              <a:rPr lang="en-US" sz="2400" dirty="0" smtClean="0">
                <a:latin typeface="Lucida Grande"/>
                <a:ea typeface="Lucida Grande"/>
                <a:cs typeface="Lucida Grande"/>
                <a:sym typeface="Wingdings"/>
              </a:rPr>
              <a:t> (PVU) and smoothed divergence (10</a:t>
            </a:r>
            <a:r>
              <a:rPr lang="en-US" sz="2400" baseline="30000" dirty="0" smtClean="0">
                <a:latin typeface="Lucida Grande"/>
                <a:ea typeface="Lucida Grande"/>
                <a:cs typeface="Lucida Grande"/>
                <a:sym typeface="Wingdings"/>
              </a:rPr>
              <a:t>-5</a:t>
            </a:r>
            <a:r>
              <a:rPr lang="en-US" sz="2400" dirty="0" smtClean="0">
                <a:latin typeface="Lucida Grande"/>
                <a:ea typeface="Lucida Grande"/>
                <a:cs typeface="Lucida Grande"/>
                <a:sym typeface="Wingdings"/>
              </a:rPr>
              <a:t>/s)</a:t>
            </a:r>
            <a:endParaRPr lang="en-US" sz="2400" dirty="0" smtClean="0"/>
          </a:p>
        </p:txBody>
      </p:sp>
    </p:spTree>
    <p:extLst>
      <p:ext uri="{BB962C8B-B14F-4D97-AF65-F5344CB8AC3E}">
        <p14:creationId xmlns:p14="http://schemas.microsoft.com/office/powerpoint/2010/main" val="13411701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vcross60p2.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21197155"/>
              </p:ext>
            </p:extLst>
          </p:nvPr>
        </p:nvGraphicFramePr>
        <p:xfrm>
          <a:off x="6933349" y="85801"/>
          <a:ext cx="2136642" cy="1638888"/>
        </p:xfrm>
        <a:graphic>
          <a:graphicData uri="http://schemas.openxmlformats.org/drawingml/2006/table">
            <a:tbl>
              <a:tblPr firstRow="1" bandRow="1">
                <a:tableStyleId>{2D5ABB26-0587-4C30-8999-92F81FD0307C}</a:tableStyleId>
              </a:tblPr>
              <a:tblGrid>
                <a:gridCol w="712214"/>
                <a:gridCol w="712214"/>
                <a:gridCol w="712214"/>
              </a:tblGrid>
              <a:tr h="546296">
                <a:tc>
                  <a:txBody>
                    <a:bodyPr/>
                    <a:lstStyle/>
                    <a:p>
                      <a:r>
                        <a:rPr lang="en-US" sz="2400" dirty="0" smtClean="0"/>
                        <a:t>.13</a:t>
                      </a:r>
                      <a:endParaRPr lang="en-US" sz="2400" dirty="0"/>
                    </a:p>
                  </a:txBody>
                  <a:tcPr/>
                </a:tc>
                <a:tc>
                  <a:txBody>
                    <a:bodyPr/>
                    <a:lstStyle/>
                    <a:p>
                      <a:r>
                        <a:rPr lang="en-US" sz="2400" dirty="0" smtClean="0"/>
                        <a:t>.14</a:t>
                      </a:r>
                      <a:endParaRPr lang="en-US" sz="2400" dirty="0"/>
                    </a:p>
                  </a:txBody>
                  <a:tcPr/>
                </a:tc>
                <a:tc>
                  <a:txBody>
                    <a:bodyPr/>
                    <a:lstStyle/>
                    <a:p>
                      <a:r>
                        <a:rPr lang="en-US" sz="2400" dirty="0" smtClean="0"/>
                        <a:t>.15</a:t>
                      </a:r>
                      <a:endParaRPr lang="en-US" sz="2400" dirty="0"/>
                    </a:p>
                  </a:txBody>
                  <a:tcPr/>
                </a:tc>
              </a:tr>
              <a:tr h="546296">
                <a:tc>
                  <a:txBody>
                    <a:bodyPr/>
                    <a:lstStyle/>
                    <a:p>
                      <a:r>
                        <a:rPr lang="en-US" sz="2400" dirty="0" smtClean="0"/>
                        <a:t>.16</a:t>
                      </a:r>
                      <a:endParaRPr lang="en-US" sz="2400" dirty="0"/>
                    </a:p>
                  </a:txBody>
                  <a:tcPr/>
                </a:tc>
                <a:tc>
                  <a:txBody>
                    <a:bodyPr/>
                    <a:lstStyle/>
                    <a:p>
                      <a:r>
                        <a:rPr lang="en-US" sz="2400" dirty="0" smtClean="0"/>
                        <a:t>.17</a:t>
                      </a:r>
                      <a:endParaRPr lang="en-US" sz="2400" dirty="0"/>
                    </a:p>
                  </a:txBody>
                  <a:tcPr/>
                </a:tc>
                <a:tc>
                  <a:txBody>
                    <a:bodyPr/>
                    <a:lstStyle/>
                    <a:p>
                      <a:r>
                        <a:rPr lang="en-US" sz="2400" dirty="0" smtClean="0"/>
                        <a:t>.18</a:t>
                      </a:r>
                      <a:endParaRPr lang="en-US" sz="2400" dirty="0"/>
                    </a:p>
                  </a:txBody>
                  <a:tcPr/>
                </a:tc>
              </a:tr>
              <a:tr h="546296">
                <a:tc>
                  <a:txBody>
                    <a:bodyPr/>
                    <a:lstStyle/>
                    <a:p>
                      <a:r>
                        <a:rPr lang="en-US" sz="2400" b="0" i="0" dirty="0" smtClean="0">
                          <a:solidFill>
                            <a:srgbClr val="FFFFFF"/>
                          </a:solidFill>
                        </a:rPr>
                        <a:t>.19</a:t>
                      </a:r>
                      <a:endParaRPr lang="en-US" sz="2400" b="0" i="0" dirty="0">
                        <a:solidFill>
                          <a:srgbClr val="FFFFFF"/>
                        </a:solidFill>
                      </a:endParaRPr>
                    </a:p>
                  </a:txBody>
                  <a:tcPr/>
                </a:tc>
                <a:tc>
                  <a:txBody>
                    <a:bodyPr/>
                    <a:lstStyle/>
                    <a:p>
                      <a:r>
                        <a:rPr lang="en-US" sz="2400" dirty="0" smtClean="0"/>
                        <a:t>.20</a:t>
                      </a:r>
                      <a:endParaRPr lang="en-US" sz="2400" dirty="0"/>
                    </a:p>
                  </a:txBody>
                  <a:tcPr/>
                </a:tc>
                <a:tc>
                  <a:txBody>
                    <a:bodyPr/>
                    <a:lstStyle/>
                    <a:p>
                      <a:r>
                        <a:rPr lang="en-US" sz="2400" dirty="0" smtClean="0"/>
                        <a:t>.25</a:t>
                      </a:r>
                      <a:endParaRPr lang="en-US" sz="2400" dirty="0"/>
                    </a:p>
                  </a:txBody>
                  <a:tcPr/>
                </a:tc>
              </a:tr>
            </a:tbl>
          </a:graphicData>
        </a:graphic>
      </p:graphicFrame>
      <p:sp>
        <p:nvSpPr>
          <p:cNvPr id="6" name="TextBox 5"/>
          <p:cNvSpPr txBox="1"/>
          <p:nvPr/>
        </p:nvSpPr>
        <p:spPr>
          <a:xfrm>
            <a:off x="6864700" y="2368230"/>
            <a:ext cx="2244975" cy="3416320"/>
          </a:xfrm>
          <a:prstGeom prst="rect">
            <a:avLst/>
          </a:prstGeom>
          <a:noFill/>
        </p:spPr>
        <p:txBody>
          <a:bodyPr wrap="square" rtlCol="0">
            <a:spAutoFit/>
          </a:bodyPr>
          <a:lstStyle/>
          <a:p>
            <a:pPr algn="ctr"/>
            <a:r>
              <a:rPr lang="en-US" sz="2400" dirty="0" smtClean="0"/>
              <a:t>A 10</a:t>
            </a:r>
            <a:r>
              <a:rPr lang="en-US" sz="2400" dirty="0" smtClean="0">
                <a:latin typeface="Lucida Grande"/>
                <a:ea typeface="Lucida Grande"/>
                <a:cs typeface="Lucida Grande"/>
                <a:sym typeface="Wingdings"/>
              </a:rPr>
              <a:t>° west-to-east cross-section of potential </a:t>
            </a:r>
            <a:r>
              <a:rPr lang="en-US" sz="2400" dirty="0" err="1" smtClean="0">
                <a:latin typeface="Lucida Grande"/>
                <a:ea typeface="Lucida Grande"/>
                <a:cs typeface="Lucida Grande"/>
                <a:sym typeface="Wingdings"/>
              </a:rPr>
              <a:t>vorticity</a:t>
            </a:r>
            <a:r>
              <a:rPr lang="en-US" sz="2400" dirty="0" smtClean="0">
                <a:latin typeface="Lucida Grande"/>
                <a:ea typeface="Lucida Grande"/>
                <a:cs typeface="Lucida Grande"/>
                <a:sym typeface="Wingdings"/>
              </a:rPr>
              <a:t> (PVU) and smoothed divergence (10</a:t>
            </a:r>
            <a:r>
              <a:rPr lang="en-US" sz="2400" baseline="30000" dirty="0" smtClean="0">
                <a:latin typeface="Lucida Grande"/>
                <a:ea typeface="Lucida Grande"/>
                <a:cs typeface="Lucida Grande"/>
                <a:sym typeface="Wingdings"/>
              </a:rPr>
              <a:t>-5</a:t>
            </a:r>
            <a:r>
              <a:rPr lang="en-US" sz="2400" dirty="0" smtClean="0">
                <a:latin typeface="Lucida Grande"/>
                <a:ea typeface="Lucida Grande"/>
                <a:cs typeface="Lucida Grande"/>
                <a:sym typeface="Wingdings"/>
              </a:rPr>
              <a:t>/s)</a:t>
            </a:r>
            <a:endParaRPr lang="en-US" sz="2400" dirty="0" smtClean="0"/>
          </a:p>
        </p:txBody>
      </p:sp>
    </p:spTree>
    <p:extLst>
      <p:ext uri="{BB962C8B-B14F-4D97-AF65-F5344CB8AC3E}">
        <p14:creationId xmlns:p14="http://schemas.microsoft.com/office/powerpoint/2010/main" val="2377684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wsurface60p1.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660085739"/>
              </p:ext>
            </p:extLst>
          </p:nvPr>
        </p:nvGraphicFramePr>
        <p:xfrm>
          <a:off x="6933349" y="85801"/>
          <a:ext cx="2136642" cy="1638888"/>
        </p:xfrm>
        <a:graphic>
          <a:graphicData uri="http://schemas.openxmlformats.org/drawingml/2006/table">
            <a:tbl>
              <a:tblPr firstRow="1" bandRow="1">
                <a:tableStyleId>{2D5ABB26-0587-4C30-8999-92F81FD0307C}</a:tableStyleId>
              </a:tblPr>
              <a:tblGrid>
                <a:gridCol w="712214"/>
                <a:gridCol w="712214"/>
                <a:gridCol w="712214"/>
              </a:tblGrid>
              <a:tr h="546296">
                <a:tc>
                  <a:txBody>
                    <a:bodyPr/>
                    <a:lstStyle/>
                    <a:p>
                      <a:r>
                        <a:rPr lang="en-US" sz="2400" dirty="0" smtClean="0"/>
                        <a:t>.04</a:t>
                      </a:r>
                      <a:endParaRPr lang="en-US" sz="2400" dirty="0"/>
                    </a:p>
                  </a:txBody>
                  <a:tcPr/>
                </a:tc>
                <a:tc>
                  <a:txBody>
                    <a:bodyPr/>
                    <a:lstStyle/>
                    <a:p>
                      <a:r>
                        <a:rPr lang="en-US" sz="2400" dirty="0" smtClean="0"/>
                        <a:t>.05</a:t>
                      </a:r>
                      <a:endParaRPr lang="en-US" sz="2400" dirty="0"/>
                    </a:p>
                  </a:txBody>
                  <a:tcPr/>
                </a:tc>
                <a:tc>
                  <a:txBody>
                    <a:bodyPr/>
                    <a:lstStyle/>
                    <a:p>
                      <a:r>
                        <a:rPr lang="en-US" sz="2400" dirty="0" smtClean="0"/>
                        <a:t>.06</a:t>
                      </a:r>
                      <a:endParaRPr lang="en-US" sz="2400" dirty="0"/>
                    </a:p>
                  </a:txBody>
                  <a:tcPr/>
                </a:tc>
              </a:tr>
              <a:tr h="546296">
                <a:tc>
                  <a:txBody>
                    <a:bodyPr/>
                    <a:lstStyle/>
                    <a:p>
                      <a:r>
                        <a:rPr lang="en-US" sz="2400" dirty="0" smtClean="0"/>
                        <a:t>.07</a:t>
                      </a:r>
                      <a:endParaRPr lang="en-US" sz="2400" dirty="0"/>
                    </a:p>
                  </a:txBody>
                  <a:tcPr/>
                </a:tc>
                <a:tc>
                  <a:txBody>
                    <a:bodyPr/>
                    <a:lstStyle/>
                    <a:p>
                      <a:r>
                        <a:rPr lang="en-US" sz="2400" dirty="0" smtClean="0"/>
                        <a:t>.08</a:t>
                      </a:r>
                      <a:endParaRPr lang="en-US" sz="2400" dirty="0"/>
                    </a:p>
                  </a:txBody>
                  <a:tcPr/>
                </a:tc>
                <a:tc>
                  <a:txBody>
                    <a:bodyPr/>
                    <a:lstStyle/>
                    <a:p>
                      <a:r>
                        <a:rPr lang="en-US" sz="2400" dirty="0" smtClean="0"/>
                        <a:t>.09</a:t>
                      </a:r>
                      <a:endParaRPr lang="en-US" sz="2400" dirty="0"/>
                    </a:p>
                  </a:txBody>
                  <a:tcPr/>
                </a:tc>
              </a:tr>
              <a:tr h="546296">
                <a:tc>
                  <a:txBody>
                    <a:bodyPr/>
                    <a:lstStyle/>
                    <a:p>
                      <a:r>
                        <a:rPr lang="en-US" sz="2400" b="1" i="0" dirty="0" smtClean="0">
                          <a:solidFill>
                            <a:srgbClr val="FF0000"/>
                          </a:solidFill>
                        </a:rPr>
                        <a:t>.10</a:t>
                      </a:r>
                      <a:endParaRPr lang="en-US" sz="2400" b="1" i="0" dirty="0">
                        <a:solidFill>
                          <a:srgbClr val="FF0000"/>
                        </a:solidFill>
                      </a:endParaRPr>
                    </a:p>
                  </a:txBody>
                  <a:tcPr/>
                </a:tc>
                <a:tc>
                  <a:txBody>
                    <a:bodyPr/>
                    <a:lstStyle/>
                    <a:p>
                      <a:r>
                        <a:rPr lang="en-US" sz="2400" dirty="0" smtClean="0"/>
                        <a:t>.11</a:t>
                      </a:r>
                      <a:endParaRPr lang="en-US" sz="2400" dirty="0"/>
                    </a:p>
                  </a:txBody>
                  <a:tcPr/>
                </a:tc>
                <a:tc>
                  <a:txBody>
                    <a:bodyPr/>
                    <a:lstStyle/>
                    <a:p>
                      <a:r>
                        <a:rPr lang="en-US" sz="2400" dirty="0" smtClean="0"/>
                        <a:t>.12</a:t>
                      </a:r>
                      <a:endParaRPr lang="en-US" sz="2400" dirty="0"/>
                    </a:p>
                  </a:txBody>
                  <a:tcPr/>
                </a:tc>
              </a:tr>
            </a:tbl>
          </a:graphicData>
        </a:graphic>
      </p:graphicFrame>
      <p:sp>
        <p:nvSpPr>
          <p:cNvPr id="6" name="TextBox 5"/>
          <p:cNvSpPr txBox="1"/>
          <p:nvPr/>
        </p:nvSpPr>
        <p:spPr>
          <a:xfrm>
            <a:off x="6864700" y="1939203"/>
            <a:ext cx="2244975" cy="2800766"/>
          </a:xfrm>
          <a:prstGeom prst="rect">
            <a:avLst/>
          </a:prstGeom>
          <a:noFill/>
        </p:spPr>
        <p:txBody>
          <a:bodyPr wrap="square" rtlCol="0">
            <a:spAutoFit/>
          </a:bodyPr>
          <a:lstStyle/>
          <a:p>
            <a:pPr algn="ctr"/>
            <a:r>
              <a:rPr lang="en-US" sz="2200" dirty="0"/>
              <a:t>10</a:t>
            </a:r>
            <a:r>
              <a:rPr lang="en-US" sz="2200" dirty="0">
                <a:latin typeface="Lucida Grande"/>
                <a:ea typeface="Lucida Grande"/>
                <a:cs typeface="Lucida Grande"/>
                <a:sym typeface="Wingdings"/>
              </a:rPr>
              <a:t>°x</a:t>
            </a:r>
            <a:r>
              <a:rPr lang="en-US" sz="2200" dirty="0"/>
              <a:t>10</a:t>
            </a:r>
            <a:r>
              <a:rPr lang="en-US" sz="2200" dirty="0">
                <a:latin typeface="Lucida Grande"/>
                <a:ea typeface="Lucida Grande"/>
                <a:cs typeface="Lucida Grande"/>
                <a:sym typeface="Wingdings"/>
              </a:rPr>
              <a:t>° </a:t>
            </a:r>
            <a:r>
              <a:rPr lang="en-US" sz="2200" dirty="0" err="1" smtClean="0"/>
              <a:t>Precipitable</a:t>
            </a:r>
            <a:r>
              <a:rPr lang="en-US" sz="2200" dirty="0" smtClean="0"/>
              <a:t> Water (cm), sea level pressure, and surface winds</a:t>
            </a:r>
          </a:p>
          <a:p>
            <a:pPr algn="ctr"/>
            <a:r>
              <a:rPr lang="en-US" sz="2200" dirty="0" smtClean="0"/>
              <a:t>Scale goes from 3 cm to 7.8 cm</a:t>
            </a:r>
          </a:p>
        </p:txBody>
      </p:sp>
    </p:spTree>
    <p:extLst>
      <p:ext uri="{BB962C8B-B14F-4D97-AF65-F5344CB8AC3E}">
        <p14:creationId xmlns:p14="http://schemas.microsoft.com/office/powerpoint/2010/main" val="4250908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wsurface60p2.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931310993"/>
              </p:ext>
            </p:extLst>
          </p:nvPr>
        </p:nvGraphicFramePr>
        <p:xfrm>
          <a:off x="6933349" y="85801"/>
          <a:ext cx="2136642" cy="1638888"/>
        </p:xfrm>
        <a:graphic>
          <a:graphicData uri="http://schemas.openxmlformats.org/drawingml/2006/table">
            <a:tbl>
              <a:tblPr firstRow="1" bandRow="1">
                <a:tableStyleId>{2D5ABB26-0587-4C30-8999-92F81FD0307C}</a:tableStyleId>
              </a:tblPr>
              <a:tblGrid>
                <a:gridCol w="712214"/>
                <a:gridCol w="712214"/>
                <a:gridCol w="712214"/>
              </a:tblGrid>
              <a:tr h="546296">
                <a:tc>
                  <a:txBody>
                    <a:bodyPr/>
                    <a:lstStyle/>
                    <a:p>
                      <a:r>
                        <a:rPr lang="en-US" sz="2400" dirty="0" smtClean="0"/>
                        <a:t>.13</a:t>
                      </a:r>
                      <a:endParaRPr lang="en-US" sz="2400" dirty="0"/>
                    </a:p>
                  </a:txBody>
                  <a:tcPr/>
                </a:tc>
                <a:tc>
                  <a:txBody>
                    <a:bodyPr/>
                    <a:lstStyle/>
                    <a:p>
                      <a:r>
                        <a:rPr lang="en-US" sz="2400" dirty="0" smtClean="0"/>
                        <a:t>.14</a:t>
                      </a:r>
                      <a:endParaRPr lang="en-US" sz="2400" dirty="0"/>
                    </a:p>
                  </a:txBody>
                  <a:tcPr/>
                </a:tc>
                <a:tc>
                  <a:txBody>
                    <a:bodyPr/>
                    <a:lstStyle/>
                    <a:p>
                      <a:r>
                        <a:rPr lang="en-US" sz="2400" dirty="0" smtClean="0"/>
                        <a:t>.15</a:t>
                      </a:r>
                      <a:endParaRPr lang="en-US" sz="2400" dirty="0"/>
                    </a:p>
                  </a:txBody>
                  <a:tcPr/>
                </a:tc>
              </a:tr>
              <a:tr h="546296">
                <a:tc>
                  <a:txBody>
                    <a:bodyPr/>
                    <a:lstStyle/>
                    <a:p>
                      <a:r>
                        <a:rPr lang="en-US" sz="2400" dirty="0" smtClean="0"/>
                        <a:t>.16</a:t>
                      </a:r>
                      <a:endParaRPr lang="en-US" sz="2400" dirty="0"/>
                    </a:p>
                  </a:txBody>
                  <a:tcPr/>
                </a:tc>
                <a:tc>
                  <a:txBody>
                    <a:bodyPr/>
                    <a:lstStyle/>
                    <a:p>
                      <a:r>
                        <a:rPr lang="en-US" sz="2400" dirty="0" smtClean="0"/>
                        <a:t>.17</a:t>
                      </a:r>
                      <a:endParaRPr lang="en-US" sz="2400" dirty="0"/>
                    </a:p>
                  </a:txBody>
                  <a:tcPr/>
                </a:tc>
                <a:tc>
                  <a:txBody>
                    <a:bodyPr/>
                    <a:lstStyle/>
                    <a:p>
                      <a:r>
                        <a:rPr lang="en-US" sz="2400" dirty="0" smtClean="0"/>
                        <a:t>.18</a:t>
                      </a:r>
                      <a:endParaRPr lang="en-US" sz="2400" dirty="0"/>
                    </a:p>
                  </a:txBody>
                  <a:tcPr/>
                </a:tc>
              </a:tr>
              <a:tr h="546296">
                <a:tc>
                  <a:txBody>
                    <a:bodyPr/>
                    <a:lstStyle/>
                    <a:p>
                      <a:r>
                        <a:rPr lang="en-US" sz="2400" b="0" i="0" dirty="0" smtClean="0">
                          <a:solidFill>
                            <a:srgbClr val="FFFFFF"/>
                          </a:solidFill>
                        </a:rPr>
                        <a:t>.19</a:t>
                      </a:r>
                      <a:endParaRPr lang="en-US" sz="2400" b="0" i="0" dirty="0">
                        <a:solidFill>
                          <a:srgbClr val="FFFFFF"/>
                        </a:solidFill>
                      </a:endParaRPr>
                    </a:p>
                  </a:txBody>
                  <a:tcPr/>
                </a:tc>
                <a:tc>
                  <a:txBody>
                    <a:bodyPr/>
                    <a:lstStyle/>
                    <a:p>
                      <a:r>
                        <a:rPr lang="en-US" sz="2400" dirty="0" smtClean="0"/>
                        <a:t>.20</a:t>
                      </a:r>
                      <a:endParaRPr lang="en-US" sz="2400" dirty="0"/>
                    </a:p>
                  </a:txBody>
                  <a:tcPr/>
                </a:tc>
                <a:tc>
                  <a:txBody>
                    <a:bodyPr/>
                    <a:lstStyle/>
                    <a:p>
                      <a:r>
                        <a:rPr lang="en-US" sz="2400" dirty="0" smtClean="0"/>
                        <a:t>.25</a:t>
                      </a:r>
                      <a:endParaRPr lang="en-US" sz="2400" dirty="0"/>
                    </a:p>
                  </a:txBody>
                  <a:tcPr/>
                </a:tc>
              </a:tr>
            </a:tbl>
          </a:graphicData>
        </a:graphic>
      </p:graphicFrame>
      <p:sp>
        <p:nvSpPr>
          <p:cNvPr id="6" name="TextBox 5"/>
          <p:cNvSpPr txBox="1"/>
          <p:nvPr/>
        </p:nvSpPr>
        <p:spPr>
          <a:xfrm>
            <a:off x="6864700" y="1939203"/>
            <a:ext cx="2244975" cy="2800766"/>
          </a:xfrm>
          <a:prstGeom prst="rect">
            <a:avLst/>
          </a:prstGeom>
          <a:noFill/>
        </p:spPr>
        <p:txBody>
          <a:bodyPr wrap="square" rtlCol="0">
            <a:spAutoFit/>
          </a:bodyPr>
          <a:lstStyle/>
          <a:p>
            <a:pPr algn="ctr"/>
            <a:r>
              <a:rPr lang="en-US" sz="2200" dirty="0"/>
              <a:t>10</a:t>
            </a:r>
            <a:r>
              <a:rPr lang="en-US" sz="2200" dirty="0">
                <a:latin typeface="Lucida Grande"/>
                <a:ea typeface="Lucida Grande"/>
                <a:cs typeface="Lucida Grande"/>
                <a:sym typeface="Wingdings"/>
              </a:rPr>
              <a:t>°x</a:t>
            </a:r>
            <a:r>
              <a:rPr lang="en-US" sz="2200" dirty="0"/>
              <a:t>10</a:t>
            </a:r>
            <a:r>
              <a:rPr lang="en-US" sz="2200" dirty="0">
                <a:latin typeface="Lucida Grande"/>
                <a:ea typeface="Lucida Grande"/>
                <a:cs typeface="Lucida Grande"/>
                <a:sym typeface="Wingdings"/>
              </a:rPr>
              <a:t>° </a:t>
            </a:r>
            <a:r>
              <a:rPr lang="en-US" sz="2200" dirty="0" err="1" smtClean="0"/>
              <a:t>Precipitable</a:t>
            </a:r>
            <a:r>
              <a:rPr lang="en-US" sz="2200" dirty="0" smtClean="0"/>
              <a:t> Water (cm), sea level pressure, and surface winds</a:t>
            </a:r>
          </a:p>
          <a:p>
            <a:pPr algn="ctr"/>
            <a:r>
              <a:rPr lang="en-US" sz="2200" dirty="0" smtClean="0"/>
              <a:t>Scale goes from 3 cm to 7.8 cm</a:t>
            </a:r>
          </a:p>
        </p:txBody>
      </p:sp>
    </p:spTree>
    <p:extLst>
      <p:ext uri="{BB962C8B-B14F-4D97-AF65-F5344CB8AC3E}">
        <p14:creationId xmlns:p14="http://schemas.microsoft.com/office/powerpoint/2010/main" val="251022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4"/>
            <a:ext cx="7770813" cy="1206177"/>
          </a:xfrm>
        </p:spPr>
        <p:txBody>
          <a:bodyPr/>
          <a:lstStyle/>
          <a:p>
            <a:r>
              <a:rPr lang="en-US" dirty="0" smtClean="0"/>
              <a:t>How Often Have You Heard?</a:t>
            </a:r>
            <a:endParaRPr lang="en-US" dirty="0"/>
          </a:p>
        </p:txBody>
      </p:sp>
      <p:sp>
        <p:nvSpPr>
          <p:cNvPr id="3" name="Content Placeholder 2"/>
          <p:cNvSpPr>
            <a:spLocks noGrp="1"/>
          </p:cNvSpPr>
          <p:nvPr>
            <p:ph idx="1"/>
          </p:nvPr>
        </p:nvSpPr>
        <p:spPr>
          <a:xfrm>
            <a:off x="676251" y="1869141"/>
            <a:ext cx="7770813" cy="4257022"/>
          </a:xfrm>
        </p:spPr>
        <p:txBody>
          <a:bodyPr/>
          <a:lstStyle/>
          <a:p>
            <a:r>
              <a:rPr lang="en-US" sz="3200" dirty="0" smtClean="0"/>
              <a:t>The ECMWF outperformed the GFS because …</a:t>
            </a:r>
          </a:p>
          <a:p>
            <a:pPr lvl="1"/>
            <a:r>
              <a:rPr lang="en-US" sz="2800" dirty="0" smtClean="0"/>
              <a:t>… it’s a higher resolution model.</a:t>
            </a:r>
          </a:p>
          <a:p>
            <a:pPr lvl="1"/>
            <a:r>
              <a:rPr lang="en-US" sz="2800" dirty="0" smtClean="0"/>
              <a:t>… it ingests more or better data.</a:t>
            </a:r>
          </a:p>
          <a:p>
            <a:pPr lvl="1"/>
            <a:r>
              <a:rPr lang="en-US" sz="2800" dirty="0" smtClean="0"/>
              <a:t>… its data assimilation scheme is superior.</a:t>
            </a:r>
          </a:p>
          <a:p>
            <a:pPr lvl="1"/>
            <a:r>
              <a:rPr lang="en-US" sz="2800" dirty="0" smtClean="0"/>
              <a:t>… perhaps it was lucky</a:t>
            </a:r>
          </a:p>
        </p:txBody>
      </p:sp>
    </p:spTree>
    <p:extLst>
      <p:ext uri="{BB962C8B-B14F-4D97-AF65-F5344CB8AC3E}">
        <p14:creationId xmlns:p14="http://schemas.microsoft.com/office/powerpoint/2010/main" val="38236382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910731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208961"/>
          </a:xfrm>
        </p:spPr>
        <p:txBody>
          <a:bodyPr/>
          <a:lstStyle/>
          <a:p>
            <a:r>
              <a:rPr lang="en-US" dirty="0" smtClean="0"/>
              <a:t>Questions/Answers</a:t>
            </a:r>
            <a:endParaRPr lang="en-US" dirty="0"/>
          </a:p>
        </p:txBody>
      </p:sp>
      <p:sp>
        <p:nvSpPr>
          <p:cNvPr id="3" name="Content Placeholder 2"/>
          <p:cNvSpPr>
            <a:spLocks noGrp="1"/>
          </p:cNvSpPr>
          <p:nvPr>
            <p:ph idx="1"/>
          </p:nvPr>
        </p:nvSpPr>
        <p:spPr>
          <a:xfrm>
            <a:off x="549176" y="1407209"/>
            <a:ext cx="8014542" cy="4718954"/>
          </a:xfrm>
        </p:spPr>
        <p:txBody>
          <a:bodyPr>
            <a:normAutofit fontScale="92500" lnSpcReduction="10000"/>
          </a:bodyPr>
          <a:lstStyle/>
          <a:p>
            <a:r>
              <a:rPr lang="en-US" dirty="0" smtClean="0"/>
              <a:t>Can a single set of initial conditions and one dynamical core (WRF) reproduce observed forecast tracks from two global models? Definitely yes.</a:t>
            </a:r>
          </a:p>
          <a:p>
            <a:r>
              <a:rPr lang="en-US" dirty="0" smtClean="0"/>
              <a:t>Why is this possible? Rather than differences being due to resolution or initial conditions, differences arise from CP formulation</a:t>
            </a:r>
          </a:p>
          <a:p>
            <a:r>
              <a:rPr lang="en-US" dirty="0" smtClean="0"/>
              <a:t>What is the critical difference? It appears to be due to placement of heating in the vertical (CP+MP), specifically such that coupling to the approaching upper trough/jet is sufficient</a:t>
            </a:r>
          </a:p>
          <a:p>
            <a:r>
              <a:rPr lang="en-US" dirty="0" smtClean="0"/>
              <a:t>Further questions (probably not appropriate for this specific study):</a:t>
            </a:r>
          </a:p>
          <a:p>
            <a:pPr lvl="1"/>
            <a:r>
              <a:rPr lang="en-US" dirty="0" smtClean="0"/>
              <a:t>Are the global model tracks reproducible for other storms using this technique, and if so, what does that imply for (TC) forecasting?</a:t>
            </a:r>
          </a:p>
          <a:p>
            <a:pPr lvl="1"/>
            <a:r>
              <a:rPr lang="en-US" dirty="0" smtClean="0"/>
              <a:t>Does the current GFS rely on the CP too much and the MP too little? Would altering the CLAM parameter improve other forecasts?</a:t>
            </a:r>
          </a:p>
        </p:txBody>
      </p:sp>
    </p:spTree>
    <p:extLst>
      <p:ext uri="{BB962C8B-B14F-4D97-AF65-F5344CB8AC3E}">
        <p14:creationId xmlns:p14="http://schemas.microsoft.com/office/powerpoint/2010/main" val="1827648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thtecross30.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434" y="-4146"/>
            <a:ext cx="8577683" cy="6862146"/>
          </a:xfrm>
          <a:prstGeom prst="rect">
            <a:avLst/>
          </a:prstGeom>
        </p:spPr>
      </p:pic>
      <p:sp>
        <p:nvSpPr>
          <p:cNvPr id="5" name="TextBox 4"/>
          <p:cNvSpPr txBox="1"/>
          <p:nvPr/>
        </p:nvSpPr>
        <p:spPr>
          <a:xfrm>
            <a:off x="4739051" y="274843"/>
            <a:ext cx="4385993" cy="1754327"/>
          </a:xfrm>
          <a:prstGeom prst="rect">
            <a:avLst/>
          </a:prstGeom>
          <a:solidFill>
            <a:schemeClr val="tx1"/>
          </a:solidFill>
        </p:spPr>
        <p:txBody>
          <a:bodyPr wrap="square" rtlCol="0">
            <a:spAutoFit/>
          </a:bodyPr>
          <a:lstStyle/>
          <a:p>
            <a:r>
              <a:rPr lang="en-US" dirty="0" smtClean="0">
                <a:solidFill>
                  <a:schemeClr val="bg1"/>
                </a:solidFill>
              </a:rPr>
              <a:t>Shown to the left are the 850 </a:t>
            </a:r>
            <a:r>
              <a:rPr lang="en-US" dirty="0" err="1" smtClean="0">
                <a:solidFill>
                  <a:schemeClr val="bg1"/>
                </a:solidFill>
              </a:rPr>
              <a:t>hPa</a:t>
            </a:r>
            <a:r>
              <a:rPr lang="en-US" dirty="0" smtClean="0">
                <a:solidFill>
                  <a:schemeClr val="bg1"/>
                </a:solidFill>
              </a:rPr>
              <a:t> theta-e differences between fake ECMWF and fake GFS (top) and real ECMWF and real GFS (bottom). Also on those plots are the 10 m winds and the 26° SST isotherm. All data is from forecast hour 30.</a:t>
            </a:r>
            <a:endParaRPr lang="en-US" dirty="0">
              <a:solidFill>
                <a:schemeClr val="bg1"/>
              </a:solidFill>
            </a:endParaRPr>
          </a:p>
        </p:txBody>
      </p:sp>
      <p:sp>
        <p:nvSpPr>
          <p:cNvPr id="6" name="TextBox 5"/>
          <p:cNvSpPr txBox="1"/>
          <p:nvPr/>
        </p:nvSpPr>
        <p:spPr>
          <a:xfrm>
            <a:off x="4777715" y="3810617"/>
            <a:ext cx="3430322" cy="1200329"/>
          </a:xfrm>
          <a:prstGeom prst="rect">
            <a:avLst/>
          </a:prstGeom>
          <a:solidFill>
            <a:schemeClr val="tx1"/>
          </a:solidFill>
        </p:spPr>
        <p:txBody>
          <a:bodyPr wrap="square" rtlCol="0">
            <a:spAutoFit/>
          </a:bodyPr>
          <a:lstStyle/>
          <a:p>
            <a:r>
              <a:rPr lang="en-US" dirty="0" smtClean="0">
                <a:solidFill>
                  <a:schemeClr val="bg1"/>
                </a:solidFill>
              </a:rPr>
              <a:t>Shown on the right are cross-sections of the respective theta-e differences along the line indicated to the left</a:t>
            </a:r>
            <a:endParaRPr lang="en-US" dirty="0">
              <a:solidFill>
                <a:schemeClr val="bg1"/>
              </a:solidFill>
            </a:endParaRPr>
          </a:p>
        </p:txBody>
      </p:sp>
      <p:cxnSp>
        <p:nvCxnSpPr>
          <p:cNvPr id="8" name="Straight Connector 7"/>
          <p:cNvCxnSpPr/>
          <p:nvPr/>
        </p:nvCxnSpPr>
        <p:spPr>
          <a:xfrm flipV="1">
            <a:off x="1033113" y="4719689"/>
            <a:ext cx="3194121" cy="665"/>
          </a:xfrm>
          <a:prstGeom prst="line">
            <a:avLst/>
          </a:prstGeom>
          <a:ln w="38100" cmpd="sng"/>
        </p:spPr>
        <p:style>
          <a:lnRef idx="2">
            <a:schemeClr val="accent3"/>
          </a:lnRef>
          <a:fillRef idx="0">
            <a:schemeClr val="accent3"/>
          </a:fillRef>
          <a:effectRef idx="1">
            <a:schemeClr val="accent3"/>
          </a:effectRef>
          <a:fontRef idx="minor">
            <a:schemeClr val="tx1"/>
          </a:fontRef>
        </p:style>
      </p:cxnSp>
      <p:cxnSp>
        <p:nvCxnSpPr>
          <p:cNvPr id="9" name="Straight Connector 8"/>
          <p:cNvCxnSpPr/>
          <p:nvPr/>
        </p:nvCxnSpPr>
        <p:spPr>
          <a:xfrm flipV="1">
            <a:off x="1033865" y="1204490"/>
            <a:ext cx="3194121" cy="665"/>
          </a:xfrm>
          <a:prstGeom prst="line">
            <a:avLst/>
          </a:prstGeom>
          <a:ln w="38100" cmpd="sng"/>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454272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qfx30.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956" y="0"/>
            <a:ext cx="8572500" cy="6858000"/>
          </a:xfrm>
          <a:prstGeom prst="rect">
            <a:avLst/>
          </a:prstGeom>
        </p:spPr>
      </p:pic>
      <p:sp>
        <p:nvSpPr>
          <p:cNvPr id="6" name="TextBox 5"/>
          <p:cNvSpPr txBox="1"/>
          <p:nvPr/>
        </p:nvSpPr>
        <p:spPr>
          <a:xfrm>
            <a:off x="4350449" y="3241240"/>
            <a:ext cx="4793551" cy="3693319"/>
          </a:xfrm>
          <a:prstGeom prst="rect">
            <a:avLst/>
          </a:prstGeom>
          <a:noFill/>
        </p:spPr>
        <p:txBody>
          <a:bodyPr wrap="square" rtlCol="0">
            <a:spAutoFit/>
          </a:bodyPr>
          <a:lstStyle/>
          <a:p>
            <a:r>
              <a:rPr lang="en-US" dirty="0" smtClean="0">
                <a:solidFill>
                  <a:schemeClr val="bg1"/>
                </a:solidFill>
              </a:rPr>
              <a:t>Shown at left is surface moisture flux (g/m</a:t>
            </a:r>
            <a:r>
              <a:rPr lang="en-US" baseline="30000" dirty="0" smtClean="0">
                <a:solidFill>
                  <a:schemeClr val="bg1"/>
                </a:solidFill>
              </a:rPr>
              <a:t>2</a:t>
            </a:r>
            <a:r>
              <a:rPr lang="en-US" dirty="0" smtClean="0">
                <a:solidFill>
                  <a:schemeClr val="bg1"/>
                </a:solidFill>
              </a:rPr>
              <a:t>) for fake ECMWF (top) and fake GFS (bottom). Also shown </a:t>
            </a:r>
            <a:r>
              <a:rPr lang="en-US" dirty="0">
                <a:solidFill>
                  <a:schemeClr val="bg1"/>
                </a:solidFill>
              </a:rPr>
              <a:t>are the 10 m </a:t>
            </a:r>
            <a:r>
              <a:rPr lang="en-US" dirty="0" smtClean="0">
                <a:solidFill>
                  <a:schemeClr val="bg1"/>
                </a:solidFill>
              </a:rPr>
              <a:t>wind vectors </a:t>
            </a:r>
            <a:r>
              <a:rPr lang="en-US" dirty="0">
                <a:solidFill>
                  <a:schemeClr val="bg1"/>
                </a:solidFill>
              </a:rPr>
              <a:t>and the 26° SST isotherm</a:t>
            </a:r>
            <a:r>
              <a:rPr lang="en-US" dirty="0" smtClean="0">
                <a:solidFill>
                  <a:schemeClr val="bg1"/>
                </a:solidFill>
              </a:rPr>
              <a:t>. </a:t>
            </a:r>
          </a:p>
          <a:p>
            <a:endParaRPr lang="en-US" dirty="0">
              <a:solidFill>
                <a:schemeClr val="bg1"/>
              </a:solidFill>
            </a:endParaRPr>
          </a:p>
          <a:p>
            <a:r>
              <a:rPr lang="en-US" dirty="0" smtClean="0">
                <a:solidFill>
                  <a:schemeClr val="bg1"/>
                </a:solidFill>
              </a:rPr>
              <a:t>Shown above is the difference in surface moisture flux as well as (fake ECMWF-fake GFS). All data is from forecast hour 30, as in the previous slide the </a:t>
            </a:r>
            <a:r>
              <a:rPr lang="en-US" dirty="0">
                <a:solidFill>
                  <a:schemeClr val="bg1"/>
                </a:solidFill>
              </a:rPr>
              <a:t>26° SST isotherm</a:t>
            </a:r>
            <a:r>
              <a:rPr lang="en-US" dirty="0" smtClean="0">
                <a:solidFill>
                  <a:schemeClr val="bg1"/>
                </a:solidFill>
              </a:rPr>
              <a:t>.</a:t>
            </a:r>
          </a:p>
          <a:p>
            <a:endParaRPr lang="en-US" dirty="0">
              <a:solidFill>
                <a:schemeClr val="bg1"/>
              </a:solidFill>
            </a:endParaRPr>
          </a:p>
          <a:p>
            <a:r>
              <a:rPr lang="en-US" dirty="0" smtClean="0">
                <a:solidFill>
                  <a:schemeClr val="bg1"/>
                </a:solidFill>
              </a:rPr>
              <a:t>Note that the enhancement of the surface moisture flux is coincident with the theta-e differences </a:t>
            </a:r>
            <a:r>
              <a:rPr lang="en-US" smtClean="0">
                <a:solidFill>
                  <a:schemeClr val="bg1"/>
                </a:solidFill>
              </a:rPr>
              <a:t>shown earlier.</a:t>
            </a:r>
            <a:endParaRPr lang="en-US" dirty="0" smtClean="0">
              <a:solidFill>
                <a:schemeClr val="bg1"/>
              </a:solidFill>
            </a:endParaRPr>
          </a:p>
        </p:txBody>
      </p:sp>
    </p:spTree>
    <p:extLst>
      <p:ext uri="{BB962C8B-B14F-4D97-AF65-F5344CB8AC3E}">
        <p14:creationId xmlns:p14="http://schemas.microsoft.com/office/powerpoint/2010/main" val="27099944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hr27.gif"/>
          <p:cNvPicPr>
            <a:picLocks noChangeAspect="1"/>
          </p:cNvPicPr>
          <p:nvPr/>
        </p:nvPicPr>
        <p:blipFill rotWithShape="1">
          <a:blip r:embed="rId2" cstate="email">
            <a:extLst>
              <a:ext uri="{28A0092B-C50C-407E-A947-70E740481C1C}">
                <a14:useLocalDpi xmlns:a14="http://schemas.microsoft.com/office/drawing/2010/main" val="0"/>
              </a:ext>
            </a:extLst>
          </a:blip>
          <a:srcRect b="33115"/>
          <a:stretch/>
        </p:blipFill>
        <p:spPr>
          <a:xfrm>
            <a:off x="0" y="1950645"/>
            <a:ext cx="9153478" cy="4897878"/>
          </a:xfrm>
          <a:prstGeom prst="rect">
            <a:avLst/>
          </a:prstGeom>
        </p:spPr>
      </p:pic>
      <p:sp>
        <p:nvSpPr>
          <p:cNvPr id="2" name="TextBox 1"/>
          <p:cNvSpPr txBox="1"/>
          <p:nvPr/>
        </p:nvSpPr>
        <p:spPr>
          <a:xfrm>
            <a:off x="891482" y="135318"/>
            <a:ext cx="6400169" cy="1200329"/>
          </a:xfrm>
          <a:prstGeom prst="rect">
            <a:avLst/>
          </a:prstGeom>
          <a:noFill/>
        </p:spPr>
        <p:txBody>
          <a:bodyPr wrap="square" rtlCol="0">
            <a:spAutoFit/>
          </a:bodyPr>
          <a:lstStyle/>
          <a:p>
            <a:r>
              <a:rPr lang="en-US" dirty="0" smtClean="0"/>
              <a:t>Latent Heat Flux from surface at hour 27 :</a:t>
            </a:r>
          </a:p>
          <a:p>
            <a:endParaRPr lang="en-US" dirty="0"/>
          </a:p>
          <a:p>
            <a:r>
              <a:rPr lang="en-US" dirty="0" smtClean="0"/>
              <a:t>Fake ECMWF		Fake GFS	Difference</a:t>
            </a:r>
          </a:p>
          <a:p>
            <a:r>
              <a:rPr lang="en-US" dirty="0" smtClean="0"/>
              <a:t>Real ECMWF		Real GFS	Difference</a:t>
            </a:r>
            <a:endParaRPr lang="en-US" dirty="0"/>
          </a:p>
        </p:txBody>
      </p:sp>
    </p:spTree>
    <p:extLst>
      <p:ext uri="{BB962C8B-B14F-4D97-AF65-F5344CB8AC3E}">
        <p14:creationId xmlns:p14="http://schemas.microsoft.com/office/powerpoint/2010/main" val="787128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hr33.gif"/>
          <p:cNvPicPr>
            <a:picLocks noChangeAspect="1"/>
          </p:cNvPicPr>
          <p:nvPr/>
        </p:nvPicPr>
        <p:blipFill rotWithShape="1">
          <a:blip r:embed="rId2" cstate="email">
            <a:extLst>
              <a:ext uri="{28A0092B-C50C-407E-A947-70E740481C1C}">
                <a14:useLocalDpi xmlns:a14="http://schemas.microsoft.com/office/drawing/2010/main" val="0"/>
              </a:ext>
            </a:extLst>
          </a:blip>
          <a:srcRect b="33529"/>
          <a:stretch/>
        </p:blipFill>
        <p:spPr>
          <a:xfrm>
            <a:off x="10099" y="1990229"/>
            <a:ext cx="9133901" cy="4857109"/>
          </a:xfrm>
          <a:prstGeom prst="rect">
            <a:avLst/>
          </a:prstGeom>
        </p:spPr>
      </p:pic>
      <p:sp>
        <p:nvSpPr>
          <p:cNvPr id="3" name="TextBox 2"/>
          <p:cNvSpPr txBox="1"/>
          <p:nvPr/>
        </p:nvSpPr>
        <p:spPr>
          <a:xfrm>
            <a:off x="891482" y="135318"/>
            <a:ext cx="6400169" cy="1200329"/>
          </a:xfrm>
          <a:prstGeom prst="rect">
            <a:avLst/>
          </a:prstGeom>
          <a:noFill/>
        </p:spPr>
        <p:txBody>
          <a:bodyPr wrap="square" rtlCol="0">
            <a:spAutoFit/>
          </a:bodyPr>
          <a:lstStyle/>
          <a:p>
            <a:r>
              <a:rPr lang="en-US" dirty="0" smtClean="0"/>
              <a:t>Latent Heat Flux from surface at hour 39 :</a:t>
            </a:r>
          </a:p>
          <a:p>
            <a:endParaRPr lang="en-US" dirty="0"/>
          </a:p>
          <a:p>
            <a:r>
              <a:rPr lang="en-US" dirty="0" smtClean="0"/>
              <a:t>Fake ECMWF		Fake GFS	Difference</a:t>
            </a:r>
          </a:p>
          <a:p>
            <a:r>
              <a:rPr lang="en-US" dirty="0" smtClean="0"/>
              <a:t>Real ECMWF		Real GFS	Difference</a:t>
            </a:r>
            <a:endParaRPr lang="en-US" dirty="0"/>
          </a:p>
        </p:txBody>
      </p:sp>
    </p:spTree>
    <p:extLst>
      <p:ext uri="{BB962C8B-B14F-4D97-AF65-F5344CB8AC3E}">
        <p14:creationId xmlns:p14="http://schemas.microsoft.com/office/powerpoint/2010/main" val="3696688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blh.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8572500" cy="6858000"/>
          </a:xfrm>
          <a:prstGeom prst="rect">
            <a:avLst/>
          </a:prstGeom>
        </p:spPr>
      </p:pic>
      <p:sp>
        <p:nvSpPr>
          <p:cNvPr id="2" name="Title 1"/>
          <p:cNvSpPr>
            <a:spLocks noGrp="1"/>
          </p:cNvSpPr>
          <p:nvPr>
            <p:ph type="title"/>
          </p:nvPr>
        </p:nvSpPr>
        <p:spPr>
          <a:xfrm>
            <a:off x="4659257" y="4112917"/>
            <a:ext cx="3208642" cy="1492018"/>
          </a:xfrm>
        </p:spPr>
        <p:txBody>
          <a:bodyPr>
            <a:normAutofit fontScale="90000"/>
          </a:bodyPr>
          <a:lstStyle/>
          <a:p>
            <a:r>
              <a:rPr lang="en-US" dirty="0" smtClean="0"/>
              <a:t>PBL Height Difference, mean 06-42 hours</a:t>
            </a:r>
            <a:endParaRPr lang="en-US" dirty="0"/>
          </a:p>
        </p:txBody>
      </p:sp>
    </p:spTree>
    <p:extLst>
      <p:ext uri="{BB962C8B-B14F-4D97-AF65-F5344CB8AC3E}">
        <p14:creationId xmlns:p14="http://schemas.microsoft.com/office/powerpoint/2010/main" val="913653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pw30.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288" y="0"/>
            <a:ext cx="8572500" cy="6858000"/>
          </a:xfrm>
          <a:prstGeom prst="rect">
            <a:avLst/>
          </a:prstGeom>
        </p:spPr>
      </p:pic>
      <p:sp>
        <p:nvSpPr>
          <p:cNvPr id="7" name="TextBox 6"/>
          <p:cNvSpPr txBox="1"/>
          <p:nvPr/>
        </p:nvSpPr>
        <p:spPr>
          <a:xfrm>
            <a:off x="4350449" y="3392872"/>
            <a:ext cx="4793551" cy="3139321"/>
          </a:xfrm>
          <a:prstGeom prst="rect">
            <a:avLst/>
          </a:prstGeom>
          <a:noFill/>
        </p:spPr>
        <p:txBody>
          <a:bodyPr wrap="square" rtlCol="0">
            <a:spAutoFit/>
          </a:bodyPr>
          <a:lstStyle/>
          <a:p>
            <a:r>
              <a:rPr lang="en-US" dirty="0" smtClean="0">
                <a:solidFill>
                  <a:schemeClr val="bg1"/>
                </a:solidFill>
              </a:rPr>
              <a:t>Shown at left is </a:t>
            </a:r>
            <a:r>
              <a:rPr lang="en-US" dirty="0" err="1" smtClean="0">
                <a:solidFill>
                  <a:schemeClr val="bg1"/>
                </a:solidFill>
              </a:rPr>
              <a:t>precipitable</a:t>
            </a:r>
            <a:r>
              <a:rPr lang="en-US" dirty="0" smtClean="0">
                <a:solidFill>
                  <a:schemeClr val="bg1"/>
                </a:solidFill>
              </a:rPr>
              <a:t> water (cm) for fake ECMWF (top) and fake GFS (bottom). Also shown is sea-level pressure. </a:t>
            </a:r>
          </a:p>
          <a:p>
            <a:endParaRPr lang="en-US" dirty="0">
              <a:solidFill>
                <a:schemeClr val="bg1"/>
              </a:solidFill>
            </a:endParaRPr>
          </a:p>
          <a:p>
            <a:r>
              <a:rPr lang="en-US" dirty="0" smtClean="0">
                <a:solidFill>
                  <a:schemeClr val="bg1"/>
                </a:solidFill>
              </a:rPr>
              <a:t>Shown above is the difference in </a:t>
            </a:r>
            <a:r>
              <a:rPr lang="en-US" dirty="0" err="1" smtClean="0">
                <a:solidFill>
                  <a:schemeClr val="bg1"/>
                </a:solidFill>
              </a:rPr>
              <a:t>precipitable</a:t>
            </a:r>
            <a:r>
              <a:rPr lang="en-US" dirty="0" smtClean="0">
                <a:solidFill>
                  <a:schemeClr val="bg1"/>
                </a:solidFill>
              </a:rPr>
              <a:t> water as well as sea-level pressure (fake ECMWF-fake GFS). All data is from forecast hour 30, as in the previous slides.</a:t>
            </a:r>
          </a:p>
          <a:p>
            <a:endParaRPr lang="en-US" dirty="0" smtClean="0">
              <a:solidFill>
                <a:schemeClr val="bg1"/>
              </a:solidFill>
            </a:endParaRPr>
          </a:p>
          <a:p>
            <a:r>
              <a:rPr lang="en-US" dirty="0" smtClean="0">
                <a:solidFill>
                  <a:schemeClr val="bg1"/>
                </a:solidFill>
              </a:rPr>
              <a:t>Note the positive </a:t>
            </a:r>
            <a:r>
              <a:rPr lang="en-US" dirty="0" err="1" smtClean="0">
                <a:solidFill>
                  <a:schemeClr val="bg1"/>
                </a:solidFill>
              </a:rPr>
              <a:t>precipitable</a:t>
            </a:r>
            <a:r>
              <a:rPr lang="en-US" dirty="0" smtClean="0">
                <a:solidFill>
                  <a:schemeClr val="bg1"/>
                </a:solidFill>
              </a:rPr>
              <a:t> water anomalies to the north of the cyclone</a:t>
            </a:r>
            <a:endParaRPr lang="en-US" dirty="0">
              <a:solidFill>
                <a:schemeClr val="bg1"/>
              </a:solidFill>
            </a:endParaRPr>
          </a:p>
        </p:txBody>
      </p:sp>
    </p:spTree>
    <p:extLst>
      <p:ext uri="{BB962C8B-B14F-4D97-AF65-F5344CB8AC3E}">
        <p14:creationId xmlns:p14="http://schemas.microsoft.com/office/powerpoint/2010/main" val="42158012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pw60.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8572500" cy="6858000"/>
          </a:xfrm>
          <a:prstGeom prst="rect">
            <a:avLst/>
          </a:prstGeom>
        </p:spPr>
      </p:pic>
      <p:sp>
        <p:nvSpPr>
          <p:cNvPr id="7" name="TextBox 6"/>
          <p:cNvSpPr txBox="1"/>
          <p:nvPr/>
        </p:nvSpPr>
        <p:spPr>
          <a:xfrm>
            <a:off x="4350449" y="3392872"/>
            <a:ext cx="4793551" cy="3416320"/>
          </a:xfrm>
          <a:prstGeom prst="rect">
            <a:avLst/>
          </a:prstGeom>
          <a:noFill/>
        </p:spPr>
        <p:txBody>
          <a:bodyPr wrap="square" rtlCol="0">
            <a:spAutoFit/>
          </a:bodyPr>
          <a:lstStyle/>
          <a:p>
            <a:r>
              <a:rPr lang="en-US" dirty="0" smtClean="0">
                <a:solidFill>
                  <a:schemeClr val="bg1"/>
                </a:solidFill>
              </a:rPr>
              <a:t>Shown at left is </a:t>
            </a:r>
            <a:r>
              <a:rPr lang="en-US" dirty="0" err="1" smtClean="0">
                <a:solidFill>
                  <a:schemeClr val="bg1"/>
                </a:solidFill>
              </a:rPr>
              <a:t>precipitable</a:t>
            </a:r>
            <a:r>
              <a:rPr lang="en-US" dirty="0" smtClean="0">
                <a:solidFill>
                  <a:schemeClr val="bg1"/>
                </a:solidFill>
              </a:rPr>
              <a:t> water (cm) for fake ECMWF (top) and fake GFS (bottom). Also shown is sea-level pressure. </a:t>
            </a:r>
          </a:p>
          <a:p>
            <a:endParaRPr lang="en-US" dirty="0">
              <a:solidFill>
                <a:schemeClr val="bg1"/>
              </a:solidFill>
            </a:endParaRPr>
          </a:p>
          <a:p>
            <a:r>
              <a:rPr lang="en-US" dirty="0" smtClean="0">
                <a:solidFill>
                  <a:schemeClr val="bg1"/>
                </a:solidFill>
              </a:rPr>
              <a:t>Shown above is the difference in </a:t>
            </a:r>
            <a:r>
              <a:rPr lang="en-US" dirty="0" err="1" smtClean="0">
                <a:solidFill>
                  <a:schemeClr val="bg1"/>
                </a:solidFill>
              </a:rPr>
              <a:t>precipitable</a:t>
            </a:r>
            <a:r>
              <a:rPr lang="en-US" dirty="0" smtClean="0">
                <a:solidFill>
                  <a:schemeClr val="bg1"/>
                </a:solidFill>
              </a:rPr>
              <a:t> water as well as sea-level pressure (fake ECMWF-fake GFS). All data is from forecast hour 60.</a:t>
            </a:r>
          </a:p>
          <a:p>
            <a:endParaRPr lang="en-US" dirty="0" smtClean="0">
              <a:solidFill>
                <a:schemeClr val="bg1"/>
              </a:solidFill>
            </a:endParaRPr>
          </a:p>
          <a:p>
            <a:r>
              <a:rPr lang="en-US" dirty="0" smtClean="0">
                <a:solidFill>
                  <a:schemeClr val="bg1"/>
                </a:solidFill>
              </a:rPr>
              <a:t>Note the positive </a:t>
            </a:r>
            <a:r>
              <a:rPr lang="en-US" dirty="0" err="1" smtClean="0">
                <a:solidFill>
                  <a:schemeClr val="bg1"/>
                </a:solidFill>
              </a:rPr>
              <a:t>precipitable</a:t>
            </a:r>
            <a:r>
              <a:rPr lang="en-US" dirty="0" smtClean="0">
                <a:solidFill>
                  <a:schemeClr val="bg1"/>
                </a:solidFill>
              </a:rPr>
              <a:t> water anomalies have generally rotated to the west of the cyclone</a:t>
            </a:r>
            <a:endParaRPr lang="en-US" dirty="0">
              <a:solidFill>
                <a:schemeClr val="bg1"/>
              </a:solidFill>
            </a:endParaRPr>
          </a:p>
        </p:txBody>
      </p:sp>
    </p:spTree>
    <p:extLst>
      <p:ext uri="{BB962C8B-B14F-4D97-AF65-F5344CB8AC3E}">
        <p14:creationId xmlns:p14="http://schemas.microsoft.com/office/powerpoint/2010/main" val="382376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pw90.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8572500" cy="6858000"/>
          </a:xfrm>
          <a:prstGeom prst="rect">
            <a:avLst/>
          </a:prstGeom>
        </p:spPr>
      </p:pic>
      <p:sp>
        <p:nvSpPr>
          <p:cNvPr id="5" name="TextBox 4"/>
          <p:cNvSpPr txBox="1"/>
          <p:nvPr/>
        </p:nvSpPr>
        <p:spPr>
          <a:xfrm>
            <a:off x="4350449" y="3392872"/>
            <a:ext cx="4793551" cy="3416320"/>
          </a:xfrm>
          <a:prstGeom prst="rect">
            <a:avLst/>
          </a:prstGeom>
          <a:noFill/>
        </p:spPr>
        <p:txBody>
          <a:bodyPr wrap="square" rtlCol="0">
            <a:spAutoFit/>
          </a:bodyPr>
          <a:lstStyle/>
          <a:p>
            <a:r>
              <a:rPr lang="en-US" dirty="0" smtClean="0">
                <a:solidFill>
                  <a:schemeClr val="bg1"/>
                </a:solidFill>
              </a:rPr>
              <a:t>Shown at left is </a:t>
            </a:r>
            <a:r>
              <a:rPr lang="en-US" dirty="0" err="1" smtClean="0">
                <a:solidFill>
                  <a:schemeClr val="bg1"/>
                </a:solidFill>
              </a:rPr>
              <a:t>precipitable</a:t>
            </a:r>
            <a:r>
              <a:rPr lang="en-US" dirty="0" smtClean="0">
                <a:solidFill>
                  <a:schemeClr val="bg1"/>
                </a:solidFill>
              </a:rPr>
              <a:t> water (cm) for fake ECMWF (top) and fake GFS (bottom). Also shown is sea-level pressure. </a:t>
            </a:r>
          </a:p>
          <a:p>
            <a:endParaRPr lang="en-US" dirty="0">
              <a:solidFill>
                <a:schemeClr val="bg1"/>
              </a:solidFill>
            </a:endParaRPr>
          </a:p>
          <a:p>
            <a:r>
              <a:rPr lang="en-US" dirty="0" smtClean="0">
                <a:solidFill>
                  <a:schemeClr val="bg1"/>
                </a:solidFill>
              </a:rPr>
              <a:t>Shown above is the difference in </a:t>
            </a:r>
            <a:r>
              <a:rPr lang="en-US" dirty="0" err="1" smtClean="0">
                <a:solidFill>
                  <a:schemeClr val="bg1"/>
                </a:solidFill>
              </a:rPr>
              <a:t>precipitable</a:t>
            </a:r>
            <a:r>
              <a:rPr lang="en-US" dirty="0" smtClean="0">
                <a:solidFill>
                  <a:schemeClr val="bg1"/>
                </a:solidFill>
              </a:rPr>
              <a:t> water as well as sea-level pressure (fake ECMWF-fake GFS). All data is from forecast hour 90.</a:t>
            </a:r>
          </a:p>
          <a:p>
            <a:endParaRPr lang="en-US" dirty="0" smtClean="0">
              <a:solidFill>
                <a:schemeClr val="bg1"/>
              </a:solidFill>
            </a:endParaRPr>
          </a:p>
          <a:p>
            <a:r>
              <a:rPr lang="en-US" dirty="0" smtClean="0">
                <a:solidFill>
                  <a:schemeClr val="bg1"/>
                </a:solidFill>
              </a:rPr>
              <a:t>Note the positive </a:t>
            </a:r>
            <a:r>
              <a:rPr lang="en-US" dirty="0" err="1" smtClean="0">
                <a:solidFill>
                  <a:schemeClr val="bg1"/>
                </a:solidFill>
              </a:rPr>
              <a:t>precipitable</a:t>
            </a:r>
            <a:r>
              <a:rPr lang="en-US" dirty="0" smtClean="0">
                <a:solidFill>
                  <a:schemeClr val="bg1"/>
                </a:solidFill>
              </a:rPr>
              <a:t> water anomalies have generally rotated to the southwest of the cyclone near the center</a:t>
            </a:r>
            <a:endParaRPr lang="en-US" dirty="0">
              <a:solidFill>
                <a:schemeClr val="bg1"/>
              </a:solidFill>
            </a:endParaRPr>
          </a:p>
        </p:txBody>
      </p:sp>
    </p:spTree>
    <p:extLst>
      <p:ext uri="{BB962C8B-B14F-4D97-AF65-F5344CB8AC3E}">
        <p14:creationId xmlns:p14="http://schemas.microsoft.com/office/powerpoint/2010/main" val="2941910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626" y="121023"/>
            <a:ext cx="8106780" cy="1429871"/>
          </a:xfrm>
        </p:spPr>
        <p:txBody>
          <a:bodyPr>
            <a:noAutofit/>
          </a:bodyPr>
          <a:lstStyle/>
          <a:p>
            <a:r>
              <a:rPr lang="en-US" sz="4000" dirty="0" smtClean="0"/>
              <a:t>Alternative Possibility: Choice of Cumulus Parameterization Was Key </a:t>
            </a:r>
            <a:endParaRPr lang="en-US" sz="4000" dirty="0"/>
          </a:p>
        </p:txBody>
      </p:sp>
      <p:sp>
        <p:nvSpPr>
          <p:cNvPr id="3" name="Content Placeholder 2"/>
          <p:cNvSpPr>
            <a:spLocks noGrp="1"/>
          </p:cNvSpPr>
          <p:nvPr>
            <p:ph idx="1"/>
          </p:nvPr>
        </p:nvSpPr>
        <p:spPr>
          <a:xfrm>
            <a:off x="626531" y="1792757"/>
            <a:ext cx="7899402" cy="4614092"/>
          </a:xfrm>
        </p:spPr>
        <p:txBody>
          <a:bodyPr>
            <a:normAutofit fontScale="92500" lnSpcReduction="10000"/>
          </a:bodyPr>
          <a:lstStyle/>
          <a:p>
            <a:r>
              <a:rPr lang="en-US" dirty="0" smtClean="0"/>
              <a:t>Experiment: recreate both global ensembles using exclusively GFS (or GEFS) initial conditions, but with CPs representative of those used by the global models</a:t>
            </a:r>
          </a:p>
          <a:p>
            <a:r>
              <a:rPr lang="en-US" dirty="0" smtClean="0"/>
              <a:t>WRFv3.3.1 is run in Global mode for the previous four initialization times using the 20 (+1 control) GEFS ensemble members</a:t>
            </a:r>
          </a:p>
          <a:p>
            <a:r>
              <a:rPr lang="en-US" dirty="0" smtClean="0"/>
              <a:t>Two ensembles are created per time – one using the Simplified Arakawa-Schubert CP (identical to the operation GFS), and one using the </a:t>
            </a:r>
            <a:r>
              <a:rPr lang="en-US" dirty="0" err="1" smtClean="0"/>
              <a:t>Tiedtke</a:t>
            </a:r>
            <a:r>
              <a:rPr lang="en-US" dirty="0" smtClean="0"/>
              <a:t> CP (nearly identical to that used in the ECMWF)</a:t>
            </a:r>
          </a:p>
          <a:p>
            <a:r>
              <a:rPr lang="en-US" dirty="0" smtClean="0"/>
              <a:t>All else is held constant:</a:t>
            </a:r>
          </a:p>
          <a:p>
            <a:pPr lvl="1"/>
            <a:r>
              <a:rPr lang="en-US" dirty="0" smtClean="0"/>
              <a:t>88.9 km grid spacing, 50 vertical levels</a:t>
            </a:r>
          </a:p>
          <a:p>
            <a:pPr lvl="1"/>
            <a:r>
              <a:rPr lang="en-US" dirty="0" smtClean="0"/>
              <a:t>YSU PBL, Ferrier microphysics, RRTM </a:t>
            </a:r>
            <a:r>
              <a:rPr lang="en-US" dirty="0" err="1" smtClean="0"/>
              <a:t>longwave</a:t>
            </a:r>
            <a:r>
              <a:rPr lang="en-US" dirty="0" smtClean="0"/>
              <a:t>, </a:t>
            </a:r>
            <a:r>
              <a:rPr lang="en-US" dirty="0" err="1" smtClean="0"/>
              <a:t>Dudhia</a:t>
            </a:r>
            <a:r>
              <a:rPr lang="en-US" dirty="0" smtClean="0"/>
              <a:t> shortwave</a:t>
            </a:r>
          </a:p>
          <a:p>
            <a:pPr lvl="1"/>
            <a:r>
              <a:rPr lang="en-US" dirty="0" smtClean="0"/>
              <a:t>All simulations run 180 hours</a:t>
            </a:r>
            <a:endParaRPr lang="en-US" dirty="0"/>
          </a:p>
        </p:txBody>
      </p:sp>
    </p:spTree>
    <p:extLst>
      <p:ext uri="{BB962C8B-B14F-4D97-AF65-F5344CB8AC3E}">
        <p14:creationId xmlns:p14="http://schemas.microsoft.com/office/powerpoint/2010/main" val="18898369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3olronly.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956" y="0"/>
            <a:ext cx="9144000" cy="6858000"/>
          </a:xfrm>
          <a:prstGeom prst="rect">
            <a:avLst/>
          </a:prstGeom>
        </p:spPr>
      </p:pic>
      <p:sp>
        <p:nvSpPr>
          <p:cNvPr id="5" name="TextBox 4"/>
          <p:cNvSpPr txBox="1"/>
          <p:nvPr/>
        </p:nvSpPr>
        <p:spPr>
          <a:xfrm>
            <a:off x="4483143" y="3260194"/>
            <a:ext cx="4660857" cy="3580467"/>
          </a:xfrm>
          <a:prstGeom prst="rect">
            <a:avLst/>
          </a:prstGeom>
          <a:noFill/>
        </p:spPr>
        <p:txBody>
          <a:bodyPr wrap="square" rtlCol="0">
            <a:spAutoFit/>
          </a:bodyPr>
          <a:lstStyle/>
          <a:p>
            <a:r>
              <a:rPr lang="en-US" sz="2000" dirty="0" smtClean="0">
                <a:solidFill>
                  <a:schemeClr val="bg1"/>
                </a:solidFill>
              </a:rPr>
              <a:t>Shown at left are model-generated IR imagery for fake ECMWF (top) and fake GFS (bottom). Also shown is sea-level pressure. All data is from forecast hour 93. Shown above is an IR image</a:t>
            </a:r>
            <a:r>
              <a:rPr lang="en-US" sz="2000" baseline="30000" dirty="0" smtClean="0">
                <a:solidFill>
                  <a:schemeClr val="bg1"/>
                </a:solidFill>
              </a:rPr>
              <a:t>1</a:t>
            </a:r>
            <a:r>
              <a:rPr lang="en-US" sz="2000" dirty="0" smtClean="0">
                <a:solidFill>
                  <a:schemeClr val="bg1"/>
                </a:solidFill>
              </a:rPr>
              <a:t> from the same time (09 UTC on the 27</a:t>
            </a:r>
            <a:r>
              <a:rPr lang="en-US" sz="2000" baseline="30000" dirty="0" smtClean="0">
                <a:solidFill>
                  <a:schemeClr val="bg1"/>
                </a:solidFill>
              </a:rPr>
              <a:t>th</a:t>
            </a:r>
            <a:r>
              <a:rPr lang="en-US" sz="2000" dirty="0" smtClean="0">
                <a:solidFill>
                  <a:schemeClr val="bg1"/>
                </a:solidFill>
              </a:rPr>
              <a:t>)</a:t>
            </a:r>
          </a:p>
          <a:p>
            <a:endParaRPr lang="en-US" sz="2000" dirty="0" smtClean="0">
              <a:solidFill>
                <a:schemeClr val="bg1"/>
              </a:solidFill>
            </a:endParaRPr>
          </a:p>
          <a:p>
            <a:r>
              <a:rPr lang="en-US" sz="2000" dirty="0" smtClean="0">
                <a:solidFill>
                  <a:schemeClr val="bg1"/>
                </a:solidFill>
              </a:rPr>
              <a:t>Note the extremely well-reproduced convection near the cyclone center in the fake ECMWF</a:t>
            </a:r>
          </a:p>
          <a:p>
            <a:endParaRPr lang="en-US" sz="1000" baseline="30000" dirty="0" smtClean="0">
              <a:solidFill>
                <a:schemeClr val="bg1"/>
              </a:solidFill>
            </a:endParaRPr>
          </a:p>
          <a:p>
            <a:r>
              <a:rPr lang="en-US" sz="1100" baseline="30000" dirty="0" smtClean="0">
                <a:solidFill>
                  <a:schemeClr val="bg1"/>
                </a:solidFill>
              </a:rPr>
              <a:t>1</a:t>
            </a:r>
            <a:r>
              <a:rPr lang="en-US" sz="1100" dirty="0" smtClean="0">
                <a:solidFill>
                  <a:schemeClr val="bg1"/>
                </a:solidFill>
              </a:rPr>
              <a:t>http</a:t>
            </a:r>
            <a:r>
              <a:rPr lang="en-US" sz="1100" dirty="0">
                <a:solidFill>
                  <a:schemeClr val="bg1"/>
                </a:solidFill>
              </a:rPr>
              <a:t>://</a:t>
            </a:r>
            <a:r>
              <a:rPr lang="en-US" sz="1100" dirty="0" err="1">
                <a:solidFill>
                  <a:schemeClr val="bg1"/>
                </a:solidFill>
              </a:rPr>
              <a:t>rammb.cira.colostate.edu</a:t>
            </a:r>
            <a:r>
              <a:rPr lang="en-US" sz="1100" dirty="0">
                <a:solidFill>
                  <a:schemeClr val="bg1"/>
                </a:solidFill>
              </a:rPr>
              <a:t>/products/</a:t>
            </a:r>
            <a:r>
              <a:rPr lang="en-US" sz="1100" dirty="0" err="1">
                <a:solidFill>
                  <a:schemeClr val="bg1"/>
                </a:solidFill>
              </a:rPr>
              <a:t>tc_realtime</a:t>
            </a:r>
            <a:r>
              <a:rPr lang="en-US" sz="1100" dirty="0">
                <a:solidFill>
                  <a:schemeClr val="bg1"/>
                </a:solidFill>
              </a:rPr>
              <a:t>/products/storms/2012AL18/4KMIRIMG/2012AL18_4KMIRIMG_201210270925.GIF</a:t>
            </a:r>
          </a:p>
        </p:txBody>
      </p:sp>
      <p:pic>
        <p:nvPicPr>
          <p:cNvPr id="6" name="Picture 5"/>
          <p:cNvPicPr>
            <a:picLocks noChangeAspect="1"/>
          </p:cNvPicPr>
          <p:nvPr/>
        </p:nvPicPr>
        <p:blipFill rotWithShape="1">
          <a:blip r:embed="rId3"/>
          <a:srcRect t="10416"/>
          <a:stretch/>
        </p:blipFill>
        <p:spPr>
          <a:xfrm>
            <a:off x="4569138" y="12587"/>
            <a:ext cx="4593818" cy="3086484"/>
          </a:xfrm>
          <a:prstGeom prst="rect">
            <a:avLst/>
          </a:prstGeom>
        </p:spPr>
      </p:pic>
    </p:spTree>
    <p:extLst>
      <p:ext uri="{BB962C8B-B14F-4D97-AF65-F5344CB8AC3E}">
        <p14:creationId xmlns:p14="http://schemas.microsoft.com/office/powerpoint/2010/main" val="3070816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localall.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6019" y="0"/>
            <a:ext cx="8572500" cy="6858000"/>
          </a:xfrm>
          <a:prstGeom prst="rect">
            <a:avLst/>
          </a:prstGeom>
        </p:spPr>
      </p:pic>
      <p:sp>
        <p:nvSpPr>
          <p:cNvPr id="5" name="TextBox 4"/>
          <p:cNvSpPr txBox="1"/>
          <p:nvPr/>
        </p:nvSpPr>
        <p:spPr>
          <a:xfrm>
            <a:off x="2434900" y="152772"/>
            <a:ext cx="2598152" cy="1384995"/>
          </a:xfrm>
          <a:prstGeom prst="rect">
            <a:avLst/>
          </a:prstGeom>
          <a:solidFill>
            <a:schemeClr val="tx1"/>
          </a:solidFill>
        </p:spPr>
        <p:txBody>
          <a:bodyPr wrap="square" rtlCol="0">
            <a:spAutoFit/>
          </a:bodyPr>
          <a:lstStyle/>
          <a:p>
            <a:pPr algn="ctr"/>
            <a:r>
              <a:rPr lang="en-US" sz="2800" b="1" dirty="0" smtClean="0">
                <a:solidFill>
                  <a:schemeClr val="bg1"/>
                </a:solidFill>
              </a:rPr>
              <a:t>Best Track </a:t>
            </a:r>
            <a:r>
              <a:rPr lang="en-US" sz="2800" b="1" dirty="0" smtClean="0">
                <a:solidFill>
                  <a:srgbClr val="FF0000"/>
                </a:solidFill>
              </a:rPr>
              <a:t>WRF ECMWF </a:t>
            </a:r>
            <a:r>
              <a:rPr lang="en-US" sz="2800" b="1" dirty="0" smtClean="0">
                <a:solidFill>
                  <a:srgbClr val="0000FF"/>
                </a:solidFill>
              </a:rPr>
              <a:t>WRF GFS</a:t>
            </a:r>
            <a:endParaRPr lang="en-US" sz="2800" b="1" dirty="0">
              <a:solidFill>
                <a:srgbClr val="0000FF"/>
              </a:solidFill>
            </a:endParaRPr>
          </a:p>
        </p:txBody>
      </p:sp>
    </p:spTree>
    <p:extLst>
      <p:ext uri="{BB962C8B-B14F-4D97-AF65-F5344CB8AC3E}">
        <p14:creationId xmlns:p14="http://schemas.microsoft.com/office/powerpoint/2010/main" val="3190279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5.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624642"/>
            <a:ext cx="9144000" cy="5233358"/>
          </a:xfrm>
          <a:prstGeom prst="rect">
            <a:avLst/>
          </a:prstGeom>
        </p:spPr>
      </p:pic>
      <p:sp>
        <p:nvSpPr>
          <p:cNvPr id="5" name="Title 1"/>
          <p:cNvSpPr>
            <a:spLocks noGrp="1"/>
          </p:cNvSpPr>
          <p:nvPr>
            <p:ph type="title"/>
          </p:nvPr>
        </p:nvSpPr>
        <p:spPr>
          <a:xfrm>
            <a:off x="515626" y="121023"/>
            <a:ext cx="8106780" cy="1429871"/>
          </a:xfrm>
        </p:spPr>
        <p:txBody>
          <a:bodyPr>
            <a:noAutofit/>
          </a:bodyPr>
          <a:lstStyle/>
          <a:p>
            <a:r>
              <a:rPr lang="en-US" sz="3200" dirty="0" smtClean="0"/>
              <a:t>Track Errors for WRF Ensembles (left) and Operational Ensembles (right)</a:t>
            </a:r>
            <a:endParaRPr lang="en-US" sz="3200" dirty="0"/>
          </a:p>
        </p:txBody>
      </p:sp>
    </p:spTree>
    <p:extLst>
      <p:ext uri="{BB962C8B-B14F-4D97-AF65-F5344CB8AC3E}">
        <p14:creationId xmlns:p14="http://schemas.microsoft.com/office/powerpoint/2010/main" val="975455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Figure1.tif"/>
          <p:cNvPicPr>
            <a:picLocks noChangeAspect="1"/>
          </p:cNvPicPr>
          <p:nvPr/>
        </p:nvPicPr>
        <p:blipFill rotWithShape="1">
          <a:blip r:embed="rId2" cstate="email">
            <a:extLst>
              <a:ext uri="{28A0092B-C50C-407E-A947-70E740481C1C}">
                <a14:useLocalDpi xmlns:a14="http://schemas.microsoft.com/office/drawing/2010/main" val="0"/>
              </a:ext>
            </a:extLst>
          </a:blip>
          <a:srcRect r="2080" b="22465"/>
          <a:stretch/>
        </p:blipFill>
        <p:spPr>
          <a:xfrm>
            <a:off x="-1" y="0"/>
            <a:ext cx="6432553" cy="6858000"/>
          </a:xfrm>
          <a:prstGeom prst="rect">
            <a:avLst/>
          </a:prstGeom>
        </p:spPr>
      </p:pic>
      <p:sp>
        <p:nvSpPr>
          <p:cNvPr id="5" name="TextBox 4"/>
          <p:cNvSpPr txBox="1"/>
          <p:nvPr/>
        </p:nvSpPr>
        <p:spPr>
          <a:xfrm>
            <a:off x="6408177" y="28044"/>
            <a:ext cx="2735823" cy="6001643"/>
          </a:xfrm>
          <a:prstGeom prst="rect">
            <a:avLst/>
          </a:prstGeom>
          <a:noFill/>
        </p:spPr>
        <p:txBody>
          <a:bodyPr wrap="square" rtlCol="0">
            <a:spAutoFit/>
          </a:bodyPr>
          <a:lstStyle/>
          <a:p>
            <a:pPr algn="ctr"/>
            <a:r>
              <a:rPr lang="en-US" sz="2400" dirty="0" smtClean="0">
                <a:solidFill>
                  <a:srgbClr val="000000"/>
                </a:solidFill>
              </a:rPr>
              <a:t>This behavior can be observed across multiple horizontal grid </a:t>
            </a:r>
            <a:r>
              <a:rPr lang="en-US" sz="2400" dirty="0" err="1" smtClean="0">
                <a:solidFill>
                  <a:srgbClr val="000000"/>
                </a:solidFill>
              </a:rPr>
              <a:t>spacings</a:t>
            </a:r>
            <a:r>
              <a:rPr lang="en-US" sz="2400" dirty="0" smtClean="0">
                <a:solidFill>
                  <a:srgbClr val="000000"/>
                </a:solidFill>
              </a:rPr>
              <a:t> using a limited area model instead</a:t>
            </a:r>
          </a:p>
          <a:p>
            <a:pPr algn="ctr"/>
            <a:endParaRPr lang="en-US" sz="2400" dirty="0">
              <a:solidFill>
                <a:srgbClr val="000000"/>
              </a:solidFill>
            </a:endParaRPr>
          </a:p>
          <a:p>
            <a:pPr algn="ctr"/>
            <a:r>
              <a:rPr lang="en-US" sz="2000" dirty="0">
                <a:solidFill>
                  <a:srgbClr val="000000"/>
                </a:solidFill>
              </a:rPr>
              <a:t>Columns 1 (30 km), 2 (60 km), and 3 (90 km) are all very similar for a given initialization time</a:t>
            </a:r>
          </a:p>
          <a:p>
            <a:pPr algn="ctr"/>
            <a:endParaRPr lang="en-US" sz="2400" dirty="0"/>
          </a:p>
          <a:p>
            <a:pPr algn="ctr"/>
            <a:r>
              <a:rPr lang="en-US" sz="2800" dirty="0">
                <a:solidFill>
                  <a:srgbClr val="000000"/>
                </a:solidFill>
              </a:rPr>
              <a:t>Best Track, </a:t>
            </a:r>
            <a:r>
              <a:rPr lang="en-US" sz="2800" dirty="0">
                <a:solidFill>
                  <a:srgbClr val="FF00FF"/>
                </a:solidFill>
              </a:rPr>
              <a:t>ECMWF,</a:t>
            </a:r>
            <a:r>
              <a:rPr lang="en-US" sz="2800" dirty="0">
                <a:solidFill>
                  <a:srgbClr val="000000"/>
                </a:solidFill>
              </a:rPr>
              <a:t> </a:t>
            </a:r>
            <a:r>
              <a:rPr lang="en-US" sz="2800" dirty="0">
                <a:solidFill>
                  <a:srgbClr val="00FF00"/>
                </a:solidFill>
              </a:rPr>
              <a:t>GFS,</a:t>
            </a:r>
            <a:r>
              <a:rPr lang="en-US" sz="2800" dirty="0">
                <a:solidFill>
                  <a:srgbClr val="000000"/>
                </a:solidFill>
              </a:rPr>
              <a:t> </a:t>
            </a:r>
            <a:r>
              <a:rPr lang="en-US" sz="2800" dirty="0" smtClean="0">
                <a:solidFill>
                  <a:srgbClr val="FF0000"/>
                </a:solidFill>
              </a:rPr>
              <a:t>WRF ECMWF</a:t>
            </a:r>
            <a:r>
              <a:rPr lang="en-US" sz="2800" dirty="0">
                <a:solidFill>
                  <a:srgbClr val="FF0000"/>
                </a:solidFill>
              </a:rPr>
              <a:t>, </a:t>
            </a:r>
            <a:r>
              <a:rPr lang="en-US" sz="2800" dirty="0" smtClean="0">
                <a:solidFill>
                  <a:srgbClr val="0000FF"/>
                </a:solidFill>
              </a:rPr>
              <a:t>WRF GFS</a:t>
            </a:r>
            <a:endParaRPr lang="en-US" sz="2800" dirty="0" smtClean="0">
              <a:solidFill>
                <a:srgbClr val="000000"/>
              </a:solidFill>
            </a:endParaRPr>
          </a:p>
        </p:txBody>
      </p:sp>
    </p:spTree>
    <p:extLst>
      <p:ext uri="{BB962C8B-B14F-4D97-AF65-F5344CB8AC3E}">
        <p14:creationId xmlns:p14="http://schemas.microsoft.com/office/powerpoint/2010/main" val="1519634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703812"/>
            <a:ext cx="9144000" cy="5145548"/>
          </a:xfrm>
          <a:prstGeom prst="rect">
            <a:avLst/>
          </a:prstGeom>
        </p:spPr>
      </p:pic>
      <p:sp>
        <p:nvSpPr>
          <p:cNvPr id="5" name="Title 1"/>
          <p:cNvSpPr>
            <a:spLocks noGrp="1"/>
          </p:cNvSpPr>
          <p:nvPr>
            <p:ph type="title"/>
          </p:nvPr>
        </p:nvSpPr>
        <p:spPr>
          <a:xfrm>
            <a:off x="515626" y="121023"/>
            <a:ext cx="8106780" cy="1429871"/>
          </a:xfrm>
        </p:spPr>
        <p:txBody>
          <a:bodyPr>
            <a:noAutofit/>
          </a:bodyPr>
          <a:lstStyle/>
          <a:p>
            <a:r>
              <a:rPr lang="en-US" sz="3600" dirty="0" smtClean="0"/>
              <a:t>Track Errors for Individual Forecasts</a:t>
            </a:r>
            <a:endParaRPr lang="en-US" sz="3600" dirty="0"/>
          </a:p>
        </p:txBody>
      </p:sp>
    </p:spTree>
    <p:extLst>
      <p:ext uri="{BB962C8B-B14F-4D97-AF65-F5344CB8AC3E}">
        <p14:creationId xmlns:p14="http://schemas.microsoft.com/office/powerpoint/2010/main" val="15813148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3663</TotalTime>
  <Words>1937</Words>
  <Application>Microsoft Office PowerPoint</Application>
  <PresentationFormat>On-screen Show (4:3)</PresentationFormat>
  <Paragraphs>303</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Story</vt:lpstr>
      <vt:lpstr>Accuracy of Early GFS and ECMWF Sandy Track Forecasts: Evidence for a Dependence on Cumulus Parameterization </vt:lpstr>
      <vt:lpstr>Sample Track Differences</vt:lpstr>
      <vt:lpstr>PowerPoint Presentation</vt:lpstr>
      <vt:lpstr>How Often Have You Heard?</vt:lpstr>
      <vt:lpstr>Alternative Possibility: Choice of Cumulus Parameterization Was Key </vt:lpstr>
      <vt:lpstr>PowerPoint Presentation</vt:lpstr>
      <vt:lpstr>Track Errors for WRF Ensembles (left) and Operational Ensembles (right)</vt:lpstr>
      <vt:lpstr>PowerPoint Presentation</vt:lpstr>
      <vt:lpstr>Track Errors for Individual Forecasts</vt:lpstr>
      <vt:lpstr>PowerPoint Presentation</vt:lpstr>
      <vt:lpstr>PowerPoint Presentation</vt:lpstr>
      <vt:lpstr>Major Changes Between GFS CP Iterations</vt:lpstr>
      <vt:lpstr>PowerPoint Presentation</vt:lpstr>
      <vt:lpstr>PowerPoint Presentation</vt:lpstr>
      <vt:lpstr>PowerPoint Presentation</vt:lpstr>
      <vt:lpstr>PowerPoint Presentation</vt:lpstr>
      <vt:lpstr>PowerPoint Presentation</vt:lpstr>
      <vt:lpstr>PowerPoint Presentation</vt:lpstr>
      <vt:lpstr>Storm-Centered Composites</vt:lpstr>
      <vt:lpstr>PowerPoint Presentation</vt:lpstr>
      <vt:lpstr>PowerPoint Presentation</vt:lpstr>
      <vt:lpstr>PowerPoint Presentation</vt:lpstr>
      <vt:lpstr>Mean Hourly Precipitation</vt:lpstr>
      <vt:lpstr>Mean Hourly Precipitation</vt:lpstr>
      <vt:lpstr>PowerPoint Presentation</vt:lpstr>
      <vt:lpstr>Mean Hovmöller of Total Diabatic Heating By Quadrant (K/h)</vt:lpstr>
      <vt:lpstr>Mean Hovmöller of CP Diabatic Heating By Quadrant (K/h)</vt:lpstr>
      <vt:lpstr>Mean Hovmöller of MP Diabatic Heating By Quadrant (K/h)</vt:lpstr>
      <vt:lpstr>PowerPoint Presentation</vt:lpstr>
      <vt:lpstr>Conclusions</vt:lpstr>
      <vt:lpstr>PowerPoint Presentation</vt:lpstr>
      <vt:lpstr>PowerPoint Presentation</vt:lpstr>
      <vt:lpstr>PowerPoint Presentation</vt:lpstr>
      <vt:lpstr>PowerPoint Presentation</vt:lpstr>
      <vt:lpstr>Pressure Trace</vt:lpstr>
      <vt:lpstr>PowerPoint Presentation</vt:lpstr>
      <vt:lpstr>PowerPoint Presentation</vt:lpstr>
      <vt:lpstr>PowerPoint Presentation</vt:lpstr>
      <vt:lpstr>PowerPoint Presentation</vt:lpstr>
      <vt:lpstr>PowerPoint Presentation</vt:lpstr>
      <vt:lpstr>Questions/Answers</vt:lpstr>
      <vt:lpstr>PowerPoint Presentation</vt:lpstr>
      <vt:lpstr>PowerPoint Presentation</vt:lpstr>
      <vt:lpstr>PowerPoint Presentation</vt:lpstr>
      <vt:lpstr>PowerPoint Presentation</vt:lpstr>
      <vt:lpstr>PBL Height Difference, mean 06-42 hours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dc:creator>
  <cp:lastModifiedBy>Natalee</cp:lastModifiedBy>
  <cp:revision>98</cp:revision>
  <cp:lastPrinted>2014-03-29T21:06:56Z</cp:lastPrinted>
  <dcterms:created xsi:type="dcterms:W3CDTF">2014-04-01T04:37:59Z</dcterms:created>
  <dcterms:modified xsi:type="dcterms:W3CDTF">2014-04-15T22:23:18Z</dcterms:modified>
</cp:coreProperties>
</file>