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tif" ContentType="image/tiff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68" r:id="rId4"/>
    <p:sldId id="314" r:id="rId5"/>
    <p:sldId id="267" r:id="rId6"/>
    <p:sldId id="270" r:id="rId7"/>
    <p:sldId id="258" r:id="rId8"/>
    <p:sldId id="260" r:id="rId9"/>
    <p:sldId id="278" r:id="rId10"/>
    <p:sldId id="281" r:id="rId11"/>
    <p:sldId id="280" r:id="rId12"/>
    <p:sldId id="259" r:id="rId13"/>
    <p:sldId id="271" r:id="rId14"/>
    <p:sldId id="277" r:id="rId15"/>
    <p:sldId id="262" r:id="rId16"/>
    <p:sldId id="264" r:id="rId17"/>
    <p:sldId id="263" r:id="rId18"/>
    <p:sldId id="312" r:id="rId19"/>
    <p:sldId id="294" r:id="rId20"/>
    <p:sldId id="265" r:id="rId21"/>
    <p:sldId id="298" r:id="rId22"/>
    <p:sldId id="283" r:id="rId23"/>
    <p:sldId id="284" r:id="rId24"/>
    <p:sldId id="286" r:id="rId25"/>
    <p:sldId id="289" r:id="rId26"/>
    <p:sldId id="272" r:id="rId27"/>
    <p:sldId id="273" r:id="rId28"/>
    <p:sldId id="287" r:id="rId29"/>
    <p:sldId id="276" r:id="rId30"/>
    <p:sldId id="266" r:id="rId31"/>
    <p:sldId id="300" r:id="rId32"/>
    <p:sldId id="301" r:id="rId33"/>
    <p:sldId id="302" r:id="rId34"/>
    <p:sldId id="304" r:id="rId35"/>
    <p:sldId id="291" r:id="rId36"/>
    <p:sldId id="290" r:id="rId37"/>
    <p:sldId id="292" r:id="rId38"/>
    <p:sldId id="293" r:id="rId39"/>
    <p:sldId id="297" r:id="rId40"/>
    <p:sldId id="313" r:id="rId41"/>
    <p:sldId id="274" r:id="rId42"/>
    <p:sldId id="296" r:id="rId43"/>
    <p:sldId id="305" r:id="rId44"/>
    <p:sldId id="306" r:id="rId45"/>
    <p:sldId id="307" r:id="rId46"/>
    <p:sldId id="308" r:id="rId47"/>
    <p:sldId id="309" r:id="rId48"/>
    <p:sldId id="310" r:id="rId49"/>
    <p:sldId id="311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12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5431E-5D62-1544-BFDF-40BDC3D8D72C}" type="datetimeFigureOut">
              <a:rPr lang="en-US" smtClean="0"/>
              <a:t>2/15/12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986636-E8FD-5043-B092-68AFB95F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73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86636-E8FD-5043-B092-68AFB95F17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58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58261-72E3-8341-B6F4-1F74B4D6A229}" type="datetimeFigureOut">
              <a:rPr lang="en-US" smtClean="0"/>
              <a:t>2/15/12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55F52-FDF5-DA4D-95A3-00CFB5806C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881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58261-72E3-8341-B6F4-1F74B4D6A229}" type="datetimeFigureOut">
              <a:rPr lang="en-US" smtClean="0"/>
              <a:t>2/15/12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55F52-FDF5-DA4D-95A3-00CFB5806C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907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58261-72E3-8341-B6F4-1F74B4D6A229}" type="datetimeFigureOut">
              <a:rPr lang="en-US" smtClean="0"/>
              <a:t>2/15/12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55F52-FDF5-DA4D-95A3-00CFB5806C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893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58261-72E3-8341-B6F4-1F74B4D6A229}" type="datetimeFigureOut">
              <a:rPr lang="en-US" smtClean="0"/>
              <a:t>2/15/12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55F52-FDF5-DA4D-95A3-00CFB5806C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462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58261-72E3-8341-B6F4-1F74B4D6A229}" type="datetimeFigureOut">
              <a:rPr lang="en-US" smtClean="0"/>
              <a:t>2/15/12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55F52-FDF5-DA4D-95A3-00CFB5806C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394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58261-72E3-8341-B6F4-1F74B4D6A229}" type="datetimeFigureOut">
              <a:rPr lang="en-US" smtClean="0"/>
              <a:t>2/15/12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55F52-FDF5-DA4D-95A3-00CFB5806C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604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58261-72E3-8341-B6F4-1F74B4D6A229}" type="datetimeFigureOut">
              <a:rPr lang="en-US" smtClean="0"/>
              <a:t>2/15/12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55F52-FDF5-DA4D-95A3-00CFB5806C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84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58261-72E3-8341-B6F4-1F74B4D6A229}" type="datetimeFigureOut">
              <a:rPr lang="en-US" smtClean="0"/>
              <a:t>2/15/12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55F52-FDF5-DA4D-95A3-00CFB5806C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480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58261-72E3-8341-B6F4-1F74B4D6A229}" type="datetimeFigureOut">
              <a:rPr lang="en-US" smtClean="0"/>
              <a:t>2/15/12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55F52-FDF5-DA4D-95A3-00CFB5806C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367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58261-72E3-8341-B6F4-1F74B4D6A229}" type="datetimeFigureOut">
              <a:rPr lang="en-US" smtClean="0"/>
              <a:t>2/15/12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55F52-FDF5-DA4D-95A3-00CFB5806C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30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58261-72E3-8341-B6F4-1F74B4D6A229}" type="datetimeFigureOut">
              <a:rPr lang="en-US" smtClean="0"/>
              <a:t>2/15/12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55F52-FDF5-DA4D-95A3-00CFB5806C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261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58261-72E3-8341-B6F4-1F74B4D6A229}" type="datetimeFigureOut">
              <a:rPr lang="en-US" smtClean="0"/>
              <a:t>2/15/12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55F52-FDF5-DA4D-95A3-00CFB5806C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702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3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6.png"/><Relationship Id="rId1" Type="http://schemas.microsoft.com/office/2007/relationships/media" Target="../media/media2.gif"/><Relationship Id="rId2" Type="http://schemas.openxmlformats.org/officeDocument/2006/relationships/video" Target="../media/media2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7.png"/><Relationship Id="rId1" Type="http://schemas.microsoft.com/office/2007/relationships/media" Target="../media/media3.gif"/><Relationship Id="rId2" Type="http://schemas.openxmlformats.org/officeDocument/2006/relationships/video" Target="../media/media3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3.png"/><Relationship Id="rId1" Type="http://schemas.microsoft.com/office/2007/relationships/media" Target="../media/media4.gif"/><Relationship Id="rId2" Type="http://schemas.openxmlformats.org/officeDocument/2006/relationships/video" Target="../media/media4.gi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20110114_SWHOCH_HOBO_GRANDEUR_DSC005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308411" y="2279861"/>
            <a:ext cx="13760824" cy="9143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20400" y="2343326"/>
            <a:ext cx="638581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 smtClean="0">
                <a:ln w="12700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46000">
                      <a:schemeClr val="bg2">
                        <a:tint val="85000"/>
                        <a:satMod val="155000"/>
                        <a:alpha val="25000"/>
                      </a:schemeClr>
                    </a:gs>
                    <a:gs pos="53000">
                      <a:schemeClr val="accent1">
                        <a:lumMod val="75000"/>
                        <a:alpha val="65000"/>
                      </a:schemeClr>
                    </a:gs>
                    <a:gs pos="37000">
                      <a:schemeClr val="bg2">
                        <a:lumMod val="75000"/>
                        <a:alpha val="60000"/>
                      </a:schemeClr>
                    </a:gs>
                  </a:gsLst>
                  <a:lin ang="16200000" scaled="0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PCAPS</a:t>
            </a:r>
            <a:endParaRPr lang="en-US" sz="15000" b="1" cap="none" spc="0" dirty="0">
              <a:ln w="12700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46000">
                    <a:schemeClr val="bg2">
                      <a:tint val="85000"/>
                      <a:satMod val="155000"/>
                      <a:alpha val="25000"/>
                    </a:schemeClr>
                  </a:gs>
                  <a:gs pos="53000">
                    <a:schemeClr val="accent1">
                      <a:lumMod val="75000"/>
                      <a:alpha val="65000"/>
                    </a:schemeClr>
                  </a:gs>
                  <a:gs pos="37000">
                    <a:schemeClr val="bg2">
                      <a:lumMod val="75000"/>
                      <a:alpha val="60000"/>
                    </a:schemeClr>
                  </a:gs>
                </a:gsLst>
                <a:lin ang="16200000" scaled="0"/>
                <a:tileRect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1640" y="4374651"/>
            <a:ext cx="7327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>
                    <a:lumMod val="90000"/>
                  </a:schemeClr>
                </a:solidFill>
              </a:rPr>
              <a:t>Persistent Cold-Air Pool Study</a:t>
            </a:r>
            <a:endParaRPr lang="en-US" sz="28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39525" y="6515950"/>
            <a:ext cx="4354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Neil Lareau, Univ. of Utah, Feb 15 2012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414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2-14 at 6.29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568"/>
            <a:ext cx="9144000" cy="64801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94355" y="6288617"/>
            <a:ext cx="3839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John </a:t>
            </a:r>
            <a:r>
              <a:rPr lang="en-US" dirty="0" err="1" smtClean="0"/>
              <a:t>Horel</a:t>
            </a:r>
            <a:r>
              <a:rPr lang="en-US" dirty="0" smtClean="0"/>
              <a:t> and Chris Anders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804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2-14 at 6.26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62428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0558" y="6276501"/>
            <a:ext cx="3839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John </a:t>
            </a:r>
            <a:r>
              <a:rPr lang="en-US" dirty="0" err="1" smtClean="0"/>
              <a:t>Horel</a:t>
            </a:r>
            <a:r>
              <a:rPr lang="en-US" dirty="0" smtClean="0"/>
              <a:t> and Chris Anders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77940" y="280597"/>
            <a:ext cx="6967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MEASURING COLD POOL STRENGTH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97712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PCAPS OVERVIEW: IOPs, Potential Temp. Deficit, and PM2.5</a:t>
            </a:r>
            <a:endParaRPr lang="en-US" sz="2800" dirty="0"/>
          </a:p>
        </p:txBody>
      </p:sp>
      <p:pic>
        <p:nvPicPr>
          <p:cNvPr id="4" name="Content Placeholder 3" descr="figure_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61" b="-7661"/>
          <a:stretch>
            <a:fillRect/>
          </a:stretch>
        </p:blipFill>
        <p:spPr>
          <a:xfrm>
            <a:off x="123681" y="965243"/>
            <a:ext cx="8918256" cy="4904697"/>
          </a:xfrm>
        </p:spPr>
      </p:pic>
      <p:pic>
        <p:nvPicPr>
          <p:cNvPr id="5" name="Picture 4" descr="Screen shot 2012-02-13 at 3.18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266" y="5820513"/>
            <a:ext cx="2002733" cy="10512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681" y="6320805"/>
            <a:ext cx="2120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Lareau et al.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894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_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8" r="-769"/>
          <a:stretch/>
        </p:blipFill>
        <p:spPr>
          <a:xfrm>
            <a:off x="-29166" y="45360"/>
            <a:ext cx="9203405" cy="678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19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992"/>
            <a:ext cx="8229600" cy="92197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Processes Effecting Vertical Profile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57200" y="4407965"/>
            <a:ext cx="8229600" cy="2279650"/>
          </a:xfrm>
        </p:spPr>
        <p:txBody>
          <a:bodyPr numCol="2">
            <a:no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200" dirty="0" smtClean="0"/>
              <a:t>Vertical Differential Heating 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200" dirty="0" smtClean="0"/>
              <a:t>Advection of air of different stability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200" dirty="0" smtClean="0"/>
              <a:t>Differential Temperature Advection (tilting)</a:t>
            </a:r>
          </a:p>
          <a:p>
            <a:pPr marL="514350" indent="-514350">
              <a:buFont typeface="+mj-lt"/>
              <a:buAutoNum type="romanUcPeriod"/>
            </a:pPr>
            <a:endParaRPr lang="en-US" sz="22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200" dirty="0" smtClean="0"/>
              <a:t>Vertical Confluence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200" dirty="0" smtClean="0"/>
              <a:t>Vertical Advection of the Lapse rate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200" dirty="0" smtClean="0">
                <a:solidFill>
                  <a:srgbClr val="FF0000"/>
                </a:solidFill>
              </a:rPr>
              <a:t>TURBULENT TERMS?</a:t>
            </a:r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5" name="Picture 4" descr="Screen shot 2012-02-14 at 9.36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2525708"/>
          </a:xfrm>
          <a:prstGeom prst="rect">
            <a:avLst/>
          </a:prstGeom>
        </p:spPr>
      </p:pic>
      <p:pic>
        <p:nvPicPr>
          <p:cNvPr id="9" name="Picture 8" descr="Screen shot 2012-02-14 at 9.39.1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74" y="736079"/>
            <a:ext cx="8803258" cy="35080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68776" y="6056416"/>
            <a:ext cx="2553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Whiteman et al. 2001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969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_5.png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6" r="-1481"/>
          <a:stretch/>
        </p:blipFill>
        <p:spPr>
          <a:xfrm>
            <a:off x="-1" y="604730"/>
            <a:ext cx="9249841" cy="5657496"/>
          </a:xfrm>
        </p:spPr>
      </p:pic>
    </p:spTree>
    <p:extLst>
      <p:ext uri="{BB962C8B-B14F-4D97-AF65-F5344CB8AC3E}">
        <p14:creationId xmlns:p14="http://schemas.microsoft.com/office/powerpoint/2010/main" val="4186807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gure_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8088"/>
            <a:ext cx="9144000" cy="3636405"/>
          </a:xfrm>
          <a:prstGeom prst="rect">
            <a:avLst/>
          </a:prstGeom>
        </p:spPr>
      </p:pic>
      <p:pic>
        <p:nvPicPr>
          <p:cNvPr id="8" name="Picture 7" descr="Screen shot 2012-02-13 at 3.18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266" y="5820513"/>
            <a:ext cx="2002733" cy="10512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41676" y="354438"/>
            <a:ext cx="7294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IOP 5: A long lived and complex CAP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51026" y="4976896"/>
            <a:ext cx="8438000" cy="175432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dirty="0" smtClean="0"/>
              <a:t>Initiated during rapid subsidence warming, destroyed during arctic front</a:t>
            </a:r>
          </a:p>
          <a:p>
            <a:r>
              <a:rPr lang="en-US" dirty="0" smtClean="0"/>
              <a:t>Synoptic-scale modulation: Subsidence, Short </a:t>
            </a:r>
            <a:r>
              <a:rPr lang="en-US" dirty="0"/>
              <a:t>w</a:t>
            </a:r>
            <a:r>
              <a:rPr lang="en-US" dirty="0" smtClean="0"/>
              <a:t>aves aloft, WAA/CAA</a:t>
            </a:r>
          </a:p>
          <a:p>
            <a:endParaRPr lang="en-US" dirty="0"/>
          </a:p>
          <a:p>
            <a:r>
              <a:rPr lang="en-US" dirty="0" smtClean="0"/>
              <a:t>Diurnal variations: Nocturnal Inversions, CBL</a:t>
            </a:r>
          </a:p>
          <a:p>
            <a:endParaRPr lang="en-US" dirty="0"/>
          </a:p>
          <a:p>
            <a:r>
              <a:rPr lang="en-US" dirty="0" smtClean="0"/>
              <a:t>Some unknowns – Semi-diurnal pulsing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005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_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228"/>
            <a:ext cx="9144000" cy="57751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8404" y="221524"/>
            <a:ext cx="6807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Boundary Layer Evolution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767845" y="886094"/>
            <a:ext cx="1890080" cy="369332"/>
          </a:xfrm>
          <a:prstGeom prst="rect">
            <a:avLst/>
          </a:prstGeom>
          <a:solidFill>
            <a:schemeClr val="bg2">
              <a:lumMod val="90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Laser Ceilometer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2980" y="4238484"/>
            <a:ext cx="1712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Parley’s Canyon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89401" y="5734795"/>
            <a:ext cx="2195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Jordan Narrows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41675" y="4986333"/>
            <a:ext cx="2195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Valley Bottom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433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IOP 5 Summary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Long lived CAP</a:t>
            </a:r>
          </a:p>
          <a:p>
            <a:r>
              <a:rPr lang="en-US" dirty="0" smtClean="0"/>
              <a:t>Strong synoptic modulation</a:t>
            </a:r>
          </a:p>
          <a:p>
            <a:r>
              <a:rPr lang="en-US" dirty="0" smtClean="0"/>
              <a:t>Pronounced diurnal variations</a:t>
            </a:r>
          </a:p>
          <a:p>
            <a:r>
              <a:rPr lang="en-US" dirty="0" smtClean="0"/>
              <a:t>Clouds and Fog</a:t>
            </a:r>
          </a:p>
          <a:p>
            <a:r>
              <a:rPr lang="en-US" dirty="0" smtClean="0"/>
              <a:t>Fairly typical of CAP evolution for SLC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034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PCAPS: IMPACT OF THE GREAT SALT LAKE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588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Persistent Cold Air Pool?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4426656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smtClean="0"/>
              <a:t>A </a:t>
            </a:r>
            <a:r>
              <a:rPr lang="en-US" sz="2000" dirty="0"/>
              <a:t>cold-air pool (CAP) is defined as a topographic depression filled with cold </a:t>
            </a:r>
            <a:r>
              <a:rPr lang="en-US" sz="2000" dirty="0" smtClean="0"/>
              <a:t>air-&gt; PRETTY GENERIC!</a:t>
            </a:r>
          </a:p>
          <a:p>
            <a:r>
              <a:rPr lang="en-US" sz="2000" dirty="0" smtClean="0"/>
              <a:t>CAPs occur </a:t>
            </a:r>
            <a:r>
              <a:rPr lang="en-US" sz="2000" dirty="0"/>
              <a:t>when atmospheric processes favor cooling of the air near the surface, warming </a:t>
            </a:r>
            <a:r>
              <a:rPr lang="en-US" sz="2000" dirty="0" smtClean="0"/>
              <a:t>of the </a:t>
            </a:r>
            <a:r>
              <a:rPr lang="en-US" sz="2000" dirty="0"/>
              <a:t>air aloft, or </a:t>
            </a:r>
            <a:r>
              <a:rPr lang="en-US" sz="2000" dirty="0" smtClean="0"/>
              <a:t>both </a:t>
            </a:r>
          </a:p>
          <a:p>
            <a:r>
              <a:rPr lang="en-US" sz="2000" dirty="0"/>
              <a:t>S</a:t>
            </a:r>
            <a:r>
              <a:rPr lang="en-US" sz="2000" dirty="0" smtClean="0"/>
              <a:t>table </a:t>
            </a:r>
            <a:r>
              <a:rPr lang="en-US" sz="2000" dirty="0"/>
              <a:t>stratification prevents the air within the basin </a:t>
            </a:r>
            <a:r>
              <a:rPr lang="en-US" sz="2000" dirty="0" smtClean="0"/>
              <a:t>from </a:t>
            </a:r>
            <a:r>
              <a:rPr lang="en-US" sz="2000" dirty="0"/>
              <a:t>mixing with the atmosphere </a:t>
            </a:r>
            <a:r>
              <a:rPr lang="en-US" sz="2000" dirty="0" smtClean="0"/>
              <a:t>aloft</a:t>
            </a:r>
          </a:p>
          <a:p>
            <a:r>
              <a:rPr lang="en-US" sz="2000" dirty="0" smtClean="0"/>
              <a:t>Surrounding </a:t>
            </a:r>
            <a:r>
              <a:rPr lang="en-US" sz="2000" dirty="0"/>
              <a:t>topography prevents </a:t>
            </a:r>
            <a:r>
              <a:rPr lang="en-US" sz="2000" dirty="0" smtClean="0"/>
              <a:t>lateral displacement </a:t>
            </a:r>
            <a:r>
              <a:rPr lang="en-US" sz="2000" dirty="0"/>
              <a:t>and favors air </a:t>
            </a:r>
            <a:r>
              <a:rPr lang="en-US" sz="2000" dirty="0" smtClean="0"/>
              <a:t>stagnation</a:t>
            </a:r>
          </a:p>
          <a:p>
            <a:r>
              <a:rPr lang="en-US" sz="2000" b="1" dirty="0" smtClean="0"/>
              <a:t>PERSISTENT CAPs are CAPs which survive through more than one diurnal cycle.</a:t>
            </a:r>
          </a:p>
          <a:p>
            <a:pPr lvl="1"/>
            <a:r>
              <a:rPr lang="en-US" sz="1600" b="1" dirty="0" smtClean="0"/>
              <a:t> Occasionally remain intact for days or even weeks</a:t>
            </a:r>
          </a:p>
          <a:p>
            <a:pPr lvl="1"/>
            <a:endParaRPr lang="en-US" sz="1600" b="1" dirty="0" smtClean="0"/>
          </a:p>
          <a:p>
            <a:endParaRPr lang="en-US" sz="2000" dirty="0"/>
          </a:p>
        </p:txBody>
      </p:sp>
      <p:pic>
        <p:nvPicPr>
          <p:cNvPr id="8" name="Picture 7" descr="20110114_SWHOCH_HOBO_GRANDEUR_DSC005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45278" y="2252427"/>
            <a:ext cx="4976311" cy="3306734"/>
          </a:xfrm>
          <a:prstGeom prst="rect">
            <a:avLst/>
          </a:prstGeom>
        </p:spPr>
      </p:pic>
      <p:pic>
        <p:nvPicPr>
          <p:cNvPr id="7" name="Picture 6" descr="Screen shot 2012-02-13 at 3.18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266" y="5820513"/>
            <a:ext cx="2002733" cy="105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93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018" b="9481"/>
          <a:stretch/>
        </p:blipFill>
        <p:spPr>
          <a:xfrm>
            <a:off x="6" y="2519066"/>
            <a:ext cx="3405341" cy="44201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907" y="2358440"/>
            <a:ext cx="5436253" cy="4575150"/>
          </a:xfrm>
          <a:prstGeom prst="rect">
            <a:avLst/>
          </a:prstGeom>
        </p:spPr>
      </p:pic>
      <p:pic>
        <p:nvPicPr>
          <p:cNvPr id="4" name="Content Placeholder 3" descr="figure_9.tif"/>
          <p:cNvPicPr>
            <a:picLocks noGrp="1" noChangeAspect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6" t="48297" r="-967"/>
          <a:stretch/>
        </p:blipFill>
        <p:spPr>
          <a:xfrm>
            <a:off x="771135" y="0"/>
            <a:ext cx="7363585" cy="2524742"/>
          </a:xfrm>
        </p:spPr>
      </p:pic>
    </p:spTree>
    <p:extLst>
      <p:ext uri="{BB962C8B-B14F-4D97-AF65-F5344CB8AC3E}">
        <p14:creationId xmlns:p14="http://schemas.microsoft.com/office/powerpoint/2010/main" val="3404845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PCAPS: Air pollution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273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2-14 at 6.19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9144000" cy="64105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6675" y="6349650"/>
            <a:ext cx="2963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Silcox</a:t>
            </a:r>
            <a:r>
              <a:rPr lang="en-US" dirty="0" smtClean="0"/>
              <a:t> et al.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981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2-14 at 6.15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44000" cy="67972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260" y="221524"/>
            <a:ext cx="2377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Whiteman et al.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742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PCAPS: “Mix-out” during strong southerly winds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09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IOP 1: Thermodynamic Overview</a:t>
            </a:r>
            <a:endParaRPr lang="en-US" dirty="0"/>
          </a:p>
        </p:txBody>
      </p:sp>
      <p:pic>
        <p:nvPicPr>
          <p:cNvPr id="4" name="Content Placeholder 3" descr="IOP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633" b="-18633"/>
          <a:stretch>
            <a:fillRect/>
          </a:stretch>
        </p:blipFill>
        <p:spPr>
          <a:xfrm>
            <a:off x="2346" y="1098606"/>
            <a:ext cx="9141653" cy="5027557"/>
          </a:xfrm>
        </p:spPr>
      </p:pic>
      <p:sp>
        <p:nvSpPr>
          <p:cNvPr id="5" name="Freeform 4"/>
          <p:cNvSpPr/>
          <p:nvPr/>
        </p:nvSpPr>
        <p:spPr>
          <a:xfrm>
            <a:off x="1269953" y="2307620"/>
            <a:ext cx="2894945" cy="2785529"/>
          </a:xfrm>
          <a:custGeom>
            <a:avLst/>
            <a:gdLst>
              <a:gd name="connsiteX0" fmla="*/ 0 w 2894945"/>
              <a:gd name="connsiteY0" fmla="*/ 0 h 2785529"/>
              <a:gd name="connsiteX1" fmla="*/ 273108 w 2894945"/>
              <a:gd name="connsiteY1" fmla="*/ 1051400 h 2785529"/>
              <a:gd name="connsiteX2" fmla="*/ 1051466 w 2894945"/>
              <a:gd name="connsiteY2" fmla="*/ 1952601 h 2785529"/>
              <a:gd name="connsiteX3" fmla="*/ 2034655 w 2894945"/>
              <a:gd name="connsiteY3" fmla="*/ 2430510 h 2785529"/>
              <a:gd name="connsiteX4" fmla="*/ 2676459 w 2894945"/>
              <a:gd name="connsiteY4" fmla="*/ 2526092 h 2785529"/>
              <a:gd name="connsiteX5" fmla="*/ 2894945 w 2894945"/>
              <a:gd name="connsiteY5" fmla="*/ 2785529 h 2785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4945" h="2785529">
                <a:moveTo>
                  <a:pt x="0" y="0"/>
                </a:moveTo>
                <a:cubicBezTo>
                  <a:pt x="48932" y="362983"/>
                  <a:pt x="97864" y="725967"/>
                  <a:pt x="273108" y="1051400"/>
                </a:cubicBezTo>
                <a:cubicBezTo>
                  <a:pt x="448352" y="1376833"/>
                  <a:pt x="757875" y="1722749"/>
                  <a:pt x="1051466" y="1952601"/>
                </a:cubicBezTo>
                <a:cubicBezTo>
                  <a:pt x="1345057" y="2182453"/>
                  <a:pt x="1763823" y="2334928"/>
                  <a:pt x="2034655" y="2430510"/>
                </a:cubicBezTo>
                <a:cubicBezTo>
                  <a:pt x="2305487" y="2526092"/>
                  <a:pt x="2533077" y="2466922"/>
                  <a:pt x="2676459" y="2526092"/>
                </a:cubicBezTo>
                <a:cubicBezTo>
                  <a:pt x="2819841" y="2585262"/>
                  <a:pt x="2894945" y="2785529"/>
                  <a:pt x="2894945" y="2785529"/>
                </a:cubicBezTo>
              </a:path>
            </a:pathLst>
          </a:cu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4542662" y="2253001"/>
            <a:ext cx="332317" cy="2512439"/>
          </a:xfrm>
          <a:custGeom>
            <a:avLst/>
            <a:gdLst>
              <a:gd name="connsiteX0" fmla="*/ 223074 w 332317"/>
              <a:gd name="connsiteY0" fmla="*/ 0 h 2512439"/>
              <a:gd name="connsiteX1" fmla="*/ 18243 w 332317"/>
              <a:gd name="connsiteY1" fmla="*/ 942165 h 2512439"/>
              <a:gd name="connsiteX2" fmla="*/ 45554 w 332317"/>
              <a:gd name="connsiteY2" fmla="*/ 1488347 h 2512439"/>
              <a:gd name="connsiteX3" fmla="*/ 332317 w 332317"/>
              <a:gd name="connsiteY3" fmla="*/ 2512439 h 2512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317" h="2512439">
                <a:moveTo>
                  <a:pt x="223074" y="0"/>
                </a:moveTo>
                <a:cubicBezTo>
                  <a:pt x="135452" y="347053"/>
                  <a:pt x="47830" y="694107"/>
                  <a:pt x="18243" y="942165"/>
                </a:cubicBezTo>
                <a:cubicBezTo>
                  <a:pt x="-11344" y="1190223"/>
                  <a:pt x="-6792" y="1226635"/>
                  <a:pt x="45554" y="1488347"/>
                </a:cubicBezTo>
                <a:cubicBezTo>
                  <a:pt x="97900" y="1750059"/>
                  <a:pt x="332317" y="2512439"/>
                  <a:pt x="332317" y="2512439"/>
                </a:cubicBezTo>
              </a:path>
            </a:pathLst>
          </a:custGeom>
          <a:ln w="762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452919" y="4886960"/>
            <a:ext cx="159721" cy="213360"/>
          </a:xfrm>
          <a:custGeom>
            <a:avLst/>
            <a:gdLst>
              <a:gd name="connsiteX0" fmla="*/ 7321 w 159721"/>
              <a:gd name="connsiteY0" fmla="*/ 213360 h 213360"/>
              <a:gd name="connsiteX1" fmla="*/ 17481 w 159721"/>
              <a:gd name="connsiteY1" fmla="*/ 71120 h 213360"/>
              <a:gd name="connsiteX2" fmla="*/ 159721 w 159721"/>
              <a:gd name="connsiteY2" fmla="*/ 0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721" h="213360">
                <a:moveTo>
                  <a:pt x="7321" y="213360"/>
                </a:moveTo>
                <a:cubicBezTo>
                  <a:pt x="-299" y="160020"/>
                  <a:pt x="-7919" y="106680"/>
                  <a:pt x="17481" y="71120"/>
                </a:cubicBezTo>
                <a:cubicBezTo>
                  <a:pt x="42881" y="35560"/>
                  <a:pt x="159721" y="0"/>
                  <a:pt x="159721" y="0"/>
                </a:cubicBezTo>
              </a:path>
            </a:pathLst>
          </a:cu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68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OP1_new_mixout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47700"/>
            <a:ext cx="9144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18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11-09 at 12.17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480" y="0"/>
            <a:ext cx="4591334" cy="2310992"/>
          </a:xfrm>
          <a:prstGeom prst="rect">
            <a:avLst/>
          </a:prstGeom>
        </p:spPr>
      </p:pic>
      <p:pic>
        <p:nvPicPr>
          <p:cNvPr id="5" name="Picture 4" descr="Screen shot 2011-11-09 at 12.17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0" y="2293352"/>
            <a:ext cx="4577882" cy="2288941"/>
          </a:xfrm>
          <a:prstGeom prst="rect">
            <a:avLst/>
          </a:prstGeom>
        </p:spPr>
      </p:pic>
      <p:pic>
        <p:nvPicPr>
          <p:cNvPr id="6" name="Picture 5" descr="Screen shot 2011-11-09 at 12.17.4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480" y="4547010"/>
            <a:ext cx="4545377" cy="2275707"/>
          </a:xfrm>
          <a:prstGeom prst="rect">
            <a:avLst/>
          </a:prstGeom>
        </p:spPr>
      </p:pic>
      <p:pic>
        <p:nvPicPr>
          <p:cNvPr id="7" name="Picture 6" descr="Screen shot 2011-11-09 at 12.18.0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099" y="-18569"/>
            <a:ext cx="4839901" cy="2436061"/>
          </a:xfrm>
          <a:prstGeom prst="rect">
            <a:avLst/>
          </a:prstGeom>
        </p:spPr>
      </p:pic>
      <p:pic>
        <p:nvPicPr>
          <p:cNvPr id="10" name="Picture 9" descr="Screen shot 2011-11-09 at 12.23.06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610" y="2275719"/>
            <a:ext cx="4855390" cy="2417997"/>
          </a:xfrm>
          <a:prstGeom prst="rect">
            <a:avLst/>
          </a:prstGeom>
        </p:spPr>
      </p:pic>
      <p:pic>
        <p:nvPicPr>
          <p:cNvPr id="9" name="Picture 8" descr="Screen shot 2011-11-09 at 12.18.33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668" y="4561221"/>
            <a:ext cx="4827332" cy="240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41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02-14 at 6.38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0"/>
            <a:ext cx="7202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283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OP1_ceilo_ra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476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2343" y="749184"/>
            <a:ext cx="18091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Laser Ceilometer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57540" y="3514591"/>
            <a:ext cx="10171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RASS-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445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3873"/>
          </a:xfrm>
        </p:spPr>
        <p:txBody>
          <a:bodyPr/>
          <a:lstStyle/>
          <a:p>
            <a:r>
              <a:rPr lang="en-US" dirty="0" smtClean="0"/>
              <a:t>CAPs vs. PCAPs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092073"/>
            <a:ext cx="4040188" cy="639762"/>
          </a:xfrm>
        </p:spPr>
        <p:txBody>
          <a:bodyPr/>
          <a:lstStyle/>
          <a:p>
            <a:r>
              <a:rPr lang="en-US" dirty="0" smtClean="0"/>
              <a:t>CAPs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790907"/>
            <a:ext cx="4040188" cy="3951288"/>
          </a:xfrm>
        </p:spPr>
        <p:txBody>
          <a:bodyPr/>
          <a:lstStyle/>
          <a:p>
            <a:r>
              <a:rPr lang="en-US" dirty="0" smtClean="0"/>
              <a:t>Diurnal</a:t>
            </a:r>
          </a:p>
          <a:p>
            <a:r>
              <a:rPr lang="en-US" dirty="0" smtClean="0"/>
              <a:t>Dominated by </a:t>
            </a:r>
            <a:r>
              <a:rPr lang="en-US" dirty="0" err="1" smtClean="0"/>
              <a:t>radiative</a:t>
            </a:r>
            <a:r>
              <a:rPr lang="en-US" dirty="0" smtClean="0"/>
              <a:t> heating and cooling</a:t>
            </a:r>
          </a:p>
          <a:p>
            <a:r>
              <a:rPr lang="en-US" dirty="0" smtClean="0"/>
              <a:t>Surface based</a:t>
            </a:r>
          </a:p>
          <a:p>
            <a:r>
              <a:rPr lang="en-US" dirty="0" smtClean="0"/>
              <a:t>Grow in depth during the night</a:t>
            </a:r>
          </a:p>
          <a:p>
            <a:pPr lvl="1"/>
            <a:r>
              <a:rPr lang="en-US" dirty="0" smtClean="0"/>
              <a:t>Sometimes grow to fill a basin</a:t>
            </a:r>
          </a:p>
          <a:p>
            <a:r>
              <a:rPr lang="en-US" dirty="0" smtClean="0"/>
              <a:t>Typically destroyed by the growth of the CBL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1106841"/>
            <a:ext cx="4041775" cy="639762"/>
          </a:xfrm>
        </p:spPr>
        <p:txBody>
          <a:bodyPr/>
          <a:lstStyle/>
          <a:p>
            <a:r>
              <a:rPr lang="en-US" dirty="0" smtClean="0"/>
              <a:t>PCAPs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4645025" y="1835211"/>
            <a:ext cx="4041775" cy="3951288"/>
          </a:xfrm>
        </p:spPr>
        <p:txBody>
          <a:bodyPr>
            <a:noAutofit/>
          </a:bodyPr>
          <a:lstStyle/>
          <a:p>
            <a:r>
              <a:rPr lang="en-US" sz="1800" dirty="0" smtClean="0"/>
              <a:t>Multi-day</a:t>
            </a:r>
          </a:p>
          <a:p>
            <a:r>
              <a:rPr lang="en-US" sz="1800" dirty="0" smtClean="0"/>
              <a:t>Multi-scale</a:t>
            </a:r>
          </a:p>
          <a:p>
            <a:pPr lvl="1"/>
            <a:r>
              <a:rPr lang="en-US" sz="1800" dirty="0" smtClean="0"/>
              <a:t>Synoptic Scale vertical motion</a:t>
            </a:r>
          </a:p>
          <a:p>
            <a:pPr lvl="1"/>
            <a:r>
              <a:rPr lang="en-US" sz="1800" dirty="0" err="1" smtClean="0"/>
              <a:t>Radiative</a:t>
            </a:r>
            <a:r>
              <a:rPr lang="en-US" sz="1800" dirty="0" smtClean="0"/>
              <a:t> cooling, cloud </a:t>
            </a:r>
            <a:r>
              <a:rPr lang="en-US" sz="1800" dirty="0" err="1" smtClean="0"/>
              <a:t>micophysics</a:t>
            </a:r>
            <a:endParaRPr lang="en-US" sz="1800" dirty="0" smtClean="0"/>
          </a:p>
          <a:p>
            <a:pPr lvl="1"/>
            <a:r>
              <a:rPr lang="en-US" sz="1800" dirty="0" err="1" smtClean="0"/>
              <a:t>Meso</a:t>
            </a:r>
            <a:r>
              <a:rPr lang="en-US" sz="1800" dirty="0" smtClean="0"/>
              <a:t>-scale circulations</a:t>
            </a:r>
          </a:p>
          <a:p>
            <a:pPr lvl="1"/>
            <a:r>
              <a:rPr lang="en-US" sz="1800" dirty="0" smtClean="0"/>
              <a:t>Many more!!</a:t>
            </a:r>
          </a:p>
          <a:p>
            <a:r>
              <a:rPr lang="en-US" sz="1800" dirty="0" smtClean="0"/>
              <a:t>Grow from top down, bottom up, or both</a:t>
            </a:r>
          </a:p>
          <a:p>
            <a:r>
              <a:rPr lang="en-US" sz="1800" dirty="0" smtClean="0"/>
              <a:t>Often have clouds/fog/</a:t>
            </a:r>
            <a:r>
              <a:rPr lang="en-US" sz="1800" dirty="0"/>
              <a:t>f</a:t>
            </a:r>
            <a:r>
              <a:rPr lang="en-US" sz="1800" dirty="0" smtClean="0"/>
              <a:t>reezing/frozen precipitation</a:t>
            </a:r>
          </a:p>
          <a:p>
            <a:r>
              <a:rPr lang="en-US" sz="1800" dirty="0" smtClean="0"/>
              <a:t>Societal impacts</a:t>
            </a:r>
          </a:p>
          <a:p>
            <a:pPr lvl="1"/>
            <a:r>
              <a:rPr lang="en-US" sz="1800" dirty="0" smtClean="0"/>
              <a:t>Air/ground transportation</a:t>
            </a:r>
          </a:p>
          <a:p>
            <a:pPr lvl="1"/>
            <a:r>
              <a:rPr lang="en-US" sz="1800" dirty="0" smtClean="0"/>
              <a:t>Air Quality</a:t>
            </a:r>
          </a:p>
          <a:p>
            <a:r>
              <a:rPr lang="en-US" sz="1800" dirty="0" smtClean="0"/>
              <a:t>Difficult to forecast</a:t>
            </a:r>
            <a:endParaRPr lang="en-US" sz="1800" dirty="0"/>
          </a:p>
        </p:txBody>
      </p:sp>
      <p:pic>
        <p:nvPicPr>
          <p:cNvPr id="7" name="Picture 6" descr="Screen shot 2012-02-13 at 3.18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757" y="24565"/>
            <a:ext cx="2002733" cy="105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37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xout_ceil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6010"/>
            <a:ext cx="9144000" cy="411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03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OP1_I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0"/>
            <a:ext cx="8166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92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levation_notsogre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906"/>
            <a:ext cx="9144000" cy="650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25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OP1_mixout_sound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906"/>
            <a:ext cx="9144000" cy="626981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871415" y="4680145"/>
            <a:ext cx="3368386" cy="1200329"/>
            <a:chOff x="2871415" y="4680145"/>
            <a:chExt cx="3368386" cy="1200329"/>
          </a:xfrm>
        </p:grpSpPr>
        <p:cxnSp>
          <p:nvCxnSpPr>
            <p:cNvPr id="5" name="Straight Arrow Connector 4"/>
            <p:cNvCxnSpPr/>
            <p:nvPr/>
          </p:nvCxnSpPr>
          <p:spPr>
            <a:xfrm flipH="1">
              <a:off x="2871415" y="5135734"/>
              <a:ext cx="1697996" cy="690287"/>
            </a:xfrm>
            <a:prstGeom prst="straightConnector1">
              <a:avLst/>
            </a:prstGeom>
            <a:ln w="5715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4389948" y="4680145"/>
              <a:ext cx="1849853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Sloping CAP Surface? Turbulent erosion?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67956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IOP 1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Strong opposing flow across a sharp temperature contrast. </a:t>
            </a:r>
          </a:p>
          <a:p>
            <a:pPr lvl="1"/>
            <a:r>
              <a:rPr lang="en-US" dirty="0" smtClean="0"/>
              <a:t>Boundary moves north as a warm front, sloshes, and moves south as a cold front</a:t>
            </a:r>
          </a:p>
          <a:p>
            <a:r>
              <a:rPr lang="en-US" dirty="0" smtClean="0"/>
              <a:t>No diabatic heating to remove CAP</a:t>
            </a:r>
          </a:p>
          <a:p>
            <a:r>
              <a:rPr lang="en-US" dirty="0" smtClean="0"/>
              <a:t>Strong winds and warmer temperature lower towards surface over time</a:t>
            </a:r>
          </a:p>
          <a:p>
            <a:r>
              <a:rPr lang="en-US" dirty="0" smtClean="0"/>
              <a:t>CAP flushed to the north, clearer dryer air takes its place temporarily. </a:t>
            </a:r>
          </a:p>
          <a:p>
            <a:r>
              <a:rPr lang="en-US" dirty="0" smtClean="0"/>
              <a:t>Oscillations in aerosol depth correspond with oscillations in temperature… what are these?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005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117" y="561193"/>
            <a:ext cx="81509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HYPOTHESIS: Hydraulic flow/mountain wave over the traverse range displaces/erodes the CAP locally. The exposed edge of the cold air pool then advances as a warm front through the valley. The air within the cold air pool tries to advance against the flow as a density current.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28915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rf_mixout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14388"/>
            <a:ext cx="9144000" cy="52276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57924" y="531783"/>
            <a:ext cx="354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VERY IDEALIZED WRF SIMULATION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006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rf__double_hill_mixout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14388"/>
            <a:ext cx="9144000" cy="52276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57924" y="354567"/>
            <a:ext cx="3543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VERY IDEALIZED WRF SIMULATION</a:t>
            </a:r>
          </a:p>
          <a:p>
            <a:pPr algn="ctr"/>
            <a:r>
              <a:rPr lang="en-US" dirty="0" smtClean="0"/>
              <a:t>2 Hills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419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16925" y="241528"/>
            <a:ext cx="5964702" cy="5732489"/>
            <a:chOff x="804456" y="241528"/>
            <a:chExt cx="5964702" cy="5732489"/>
          </a:xfrm>
        </p:grpSpPr>
        <p:pic>
          <p:nvPicPr>
            <p:cNvPr id="2" name="Picture 1" descr="time_height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6" r="27967"/>
            <a:stretch/>
          </p:blipFill>
          <p:spPr>
            <a:xfrm>
              <a:off x="804456" y="241528"/>
              <a:ext cx="5964702" cy="3345683"/>
            </a:xfrm>
            <a:prstGeom prst="rect">
              <a:avLst/>
            </a:prstGeom>
          </p:spPr>
        </p:pic>
        <p:pic>
          <p:nvPicPr>
            <p:cNvPr id="3" name="Picture 2" descr="timeseries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49" r="27579" b="7834"/>
            <a:stretch/>
          </p:blipFill>
          <p:spPr>
            <a:xfrm>
              <a:off x="804456" y="3595266"/>
              <a:ext cx="5855339" cy="2378751"/>
            </a:xfrm>
            <a:prstGeom prst="rect">
              <a:avLst/>
            </a:prstGeom>
          </p:spPr>
        </p:pic>
      </p:grpSp>
      <p:pic>
        <p:nvPicPr>
          <p:cNvPr id="7" name="Picture 6" descr="mixout_ceil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84" y="241528"/>
            <a:ext cx="7118267" cy="573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4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MIX-OUT SUMMARY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0755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Strong south winds due to approaching short wave trough</a:t>
            </a:r>
          </a:p>
          <a:p>
            <a:r>
              <a:rPr lang="en-US" dirty="0" smtClean="0"/>
              <a:t>Winds penetrate to valley floor along the traverse range first</a:t>
            </a:r>
          </a:p>
          <a:p>
            <a:r>
              <a:rPr lang="en-US" dirty="0" smtClean="0"/>
              <a:t>Strong winds and warmer temperatures advance north through valley center</a:t>
            </a:r>
          </a:p>
          <a:p>
            <a:r>
              <a:rPr lang="en-US" dirty="0" smtClean="0"/>
              <a:t>Sloshing</a:t>
            </a:r>
          </a:p>
          <a:p>
            <a:r>
              <a:rPr lang="en-US" dirty="0" smtClean="0"/>
              <a:t>With passage of CFA region P-gradient reverses, valley fills with cold air again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216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2-02-15 at 9.35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69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986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NEXT?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948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Careful </a:t>
            </a:r>
            <a:r>
              <a:rPr lang="en-US" dirty="0"/>
              <a:t>analysis of </a:t>
            </a:r>
            <a:r>
              <a:rPr lang="en-US" dirty="0" smtClean="0"/>
              <a:t>the </a:t>
            </a:r>
            <a:r>
              <a:rPr lang="en-US" dirty="0"/>
              <a:t>observation, Large Eddy Simulations =&gt; What factors/parameters control whether or not the CAP will erode? </a:t>
            </a:r>
            <a:endParaRPr lang="en-US" dirty="0" smtClean="0"/>
          </a:p>
          <a:p>
            <a:pPr lvl="1"/>
            <a:r>
              <a:rPr lang="en-US" dirty="0" smtClean="0"/>
              <a:t>Can we come up with some physical basis for determining whether a wind driven mix-out will or will not occur</a:t>
            </a:r>
            <a:r>
              <a:rPr lang="en-US" dirty="0"/>
              <a:t>?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45567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18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6189" y="2297969"/>
            <a:ext cx="6516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QUESTIONS?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710654" y="287246"/>
            <a:ext cx="816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Acknowledgements: John D. </a:t>
            </a:r>
            <a:r>
              <a:rPr lang="en-US" dirty="0" err="1" smtClean="0"/>
              <a:t>Horel</a:t>
            </a:r>
            <a:r>
              <a:rPr lang="en-US" dirty="0" smtClean="0"/>
              <a:t>, C. David Whiteman, Erik E. </a:t>
            </a:r>
            <a:r>
              <a:rPr lang="en-US" dirty="0" err="1" smtClean="0"/>
              <a:t>Crosman</a:t>
            </a:r>
            <a:r>
              <a:rPr lang="en-US" dirty="0" smtClean="0"/>
              <a:t>, Joe Young, William Brown, Tom Horst, many more….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911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2-14 at 9.51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0"/>
            <a:ext cx="9144000" cy="632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446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OP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00"/>
            <a:ext cx="9144000" cy="366355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IOP </a:t>
            </a:r>
            <a:r>
              <a:rPr lang="en-US" dirty="0"/>
              <a:t>4</a:t>
            </a:r>
            <a:r>
              <a:rPr lang="en-US" dirty="0" smtClean="0"/>
              <a:t>: 24-26 December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9336"/>
            <a:ext cx="8229600" cy="45259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291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IOP 4 Mix-out</a:t>
            </a:r>
            <a:endParaRPr lang="en-US" dirty="0"/>
          </a:p>
        </p:txBody>
      </p:sp>
      <p:pic>
        <p:nvPicPr>
          <p:cNvPr id="5" name="IOP4_new_mixout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900" y="1600200"/>
            <a:ext cx="7440613" cy="4525963"/>
          </a:xfrm>
        </p:spPr>
      </p:pic>
    </p:spTree>
    <p:extLst>
      <p:ext uri="{BB962C8B-B14F-4D97-AF65-F5344CB8AC3E}">
        <p14:creationId xmlns:p14="http://schemas.microsoft.com/office/powerpoint/2010/main" val="4041105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OP4_RWP_mixou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9144000" cy="58436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3748" y="684908"/>
            <a:ext cx="2483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RWP – Wind Mag.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3748" y="2255319"/>
            <a:ext cx="3053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Surface wind vectors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3748" y="3353196"/>
            <a:ext cx="1498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RASS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3748" y="4865702"/>
            <a:ext cx="1070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12807" y="5636224"/>
            <a:ext cx="984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Solar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180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OP4_ceilo_ra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476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30044" y="635065"/>
            <a:ext cx="127004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Ceilometer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261361" y="3502004"/>
            <a:ext cx="66263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196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OP4_I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0"/>
            <a:ext cx="8341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92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OP4_mixout_sounding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0"/>
            <a:ext cx="9144000" cy="595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49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IOP2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Initial mix-out at ISS occurs at night during period of strong winds</a:t>
            </a:r>
          </a:p>
          <a:p>
            <a:r>
              <a:rPr lang="en-US" dirty="0" smtClean="0"/>
              <a:t>CAP returns as a very shallow layer of cold-air</a:t>
            </a:r>
          </a:p>
          <a:p>
            <a:r>
              <a:rPr lang="en-US" dirty="0" smtClean="0"/>
              <a:t>CAP is then removed from ISS again by both strong winds and diabatic heating</a:t>
            </a:r>
          </a:p>
          <a:p>
            <a:r>
              <a:rPr lang="en-US" dirty="0" smtClean="0"/>
              <a:t>Do the profiles show the results of turbulent mixing?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467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Persistent Cold-Air Pool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RESEARCH OBJECTIVES:</a:t>
            </a:r>
          </a:p>
          <a:p>
            <a:pPr lvl="1"/>
            <a:r>
              <a:rPr lang="en-US" dirty="0" smtClean="0"/>
              <a:t>To </a:t>
            </a:r>
            <a:r>
              <a:rPr lang="en-US" dirty="0"/>
              <a:t>identify and observe the meteorological processes that lead to the formation</a:t>
            </a:r>
            <a:r>
              <a:rPr lang="en-US" dirty="0" smtClean="0"/>
              <a:t>, maintenance</a:t>
            </a:r>
            <a:r>
              <a:rPr lang="en-US" dirty="0"/>
              <a:t>, and breakup of persistent </a:t>
            </a:r>
            <a:r>
              <a:rPr lang="en-US" dirty="0" smtClean="0"/>
              <a:t>CAPs</a:t>
            </a:r>
          </a:p>
          <a:p>
            <a:pPr lvl="1"/>
            <a:r>
              <a:rPr lang="en-US" dirty="0" smtClean="0"/>
              <a:t>To </a:t>
            </a:r>
            <a:r>
              <a:rPr lang="en-US" dirty="0"/>
              <a:t>determine the consequences of </a:t>
            </a:r>
            <a:r>
              <a:rPr lang="en-US" dirty="0" smtClean="0"/>
              <a:t>these processes </a:t>
            </a:r>
            <a:r>
              <a:rPr lang="en-US" dirty="0"/>
              <a:t>on air pollution transport and diffusion in urban </a:t>
            </a:r>
            <a:r>
              <a:rPr lang="en-US" dirty="0" smtClean="0"/>
              <a:t>basins</a:t>
            </a:r>
            <a:endParaRPr lang="en-US" dirty="0"/>
          </a:p>
          <a:p>
            <a:pPr lvl="1"/>
            <a:r>
              <a:rPr lang="en-US" dirty="0" smtClean="0"/>
              <a:t>To </a:t>
            </a:r>
            <a:r>
              <a:rPr lang="en-US" dirty="0"/>
              <a:t>assess how </a:t>
            </a:r>
            <a:r>
              <a:rPr lang="en-US" dirty="0" smtClean="0"/>
              <a:t>meteorological </a:t>
            </a:r>
            <a:r>
              <a:rPr lang="en-US" dirty="0"/>
              <a:t>models can be improved to provide more accurate simulations of long</a:t>
            </a:r>
            <a:r>
              <a:rPr lang="en-US" dirty="0" smtClean="0"/>
              <a:t>-lived CAPs</a:t>
            </a:r>
            <a:endParaRPr lang="en-US" dirty="0"/>
          </a:p>
        </p:txBody>
      </p:sp>
      <p:pic>
        <p:nvPicPr>
          <p:cNvPr id="4" name="Picture 3" descr="Screen shot 2012-02-13 at 3.18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266" y="5820513"/>
            <a:ext cx="2002733" cy="105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69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Persistent Cold-Air Pool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Location: Salt Lake City, UT</a:t>
            </a:r>
          </a:p>
          <a:p>
            <a:r>
              <a:rPr lang="en-US" dirty="0" smtClean="0"/>
              <a:t>Dates: Dec-Feb 2010-2011</a:t>
            </a:r>
          </a:p>
          <a:p>
            <a:r>
              <a:rPr lang="en-US" dirty="0" smtClean="0"/>
              <a:t>Participants: </a:t>
            </a:r>
          </a:p>
          <a:p>
            <a:pPr lvl="1"/>
            <a:r>
              <a:rPr lang="en-US" dirty="0" smtClean="0"/>
              <a:t>Univ. of Utah Faculty and Students</a:t>
            </a:r>
          </a:p>
          <a:p>
            <a:pPr lvl="1"/>
            <a:r>
              <a:rPr lang="en-US" dirty="0" smtClean="0"/>
              <a:t>NCAR EOL Researchers and Staff</a:t>
            </a:r>
          </a:p>
          <a:p>
            <a:pPr lvl="1"/>
            <a:r>
              <a:rPr lang="en-US" dirty="0" smtClean="0"/>
              <a:t>SFSU, SJSU</a:t>
            </a:r>
          </a:p>
          <a:p>
            <a:pPr lvl="1"/>
            <a:r>
              <a:rPr lang="en-US" dirty="0" smtClean="0"/>
              <a:t>Univ. of Michigan</a:t>
            </a:r>
          </a:p>
          <a:p>
            <a:r>
              <a:rPr lang="en-US" dirty="0" smtClean="0"/>
              <a:t>FUNDING: National Science Foundation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4712" b="-24712"/>
          <a:stretch>
            <a:fillRect/>
          </a:stretch>
        </p:blipFill>
        <p:spPr/>
      </p:pic>
      <p:pic>
        <p:nvPicPr>
          <p:cNvPr id="4" name="Picture 3" descr="Screen shot 2012-02-13 at 3.18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266" y="5820513"/>
            <a:ext cx="2002733" cy="105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36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ure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00"/>
            <a:ext cx="9144000" cy="65039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8489" y="377955"/>
            <a:ext cx="4823375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LOCATION AND INSTRUMENTATION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00057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22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2-14 at 6.16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40" y="554624"/>
            <a:ext cx="6967763" cy="64067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21266" y="6261732"/>
            <a:ext cx="2864652" cy="369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Whiteman et al. 2012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77940" y="280597"/>
            <a:ext cx="6967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MEASURING COLD POOL STRENGTH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99300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</TotalTime>
  <Words>874</Words>
  <Application>Microsoft Macintosh PowerPoint</Application>
  <PresentationFormat>On-screen Show (4:3)</PresentationFormat>
  <Paragraphs>128</Paragraphs>
  <Slides>49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PowerPoint Presentation</vt:lpstr>
      <vt:lpstr>What is a Persistent Cold Air Pool?</vt:lpstr>
      <vt:lpstr>CAPs vs. PCAPs</vt:lpstr>
      <vt:lpstr>PowerPoint Presentation</vt:lpstr>
      <vt:lpstr>The Persistent Cold-Air Pool Study</vt:lpstr>
      <vt:lpstr>The Persistent Cold-Air Pool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PCAPS OVERVIEW: IOPs, Potential Temp. Deficit, and PM2.5</vt:lpstr>
      <vt:lpstr>PowerPoint Presentation</vt:lpstr>
      <vt:lpstr>Processes Effecting Vertical Profile </vt:lpstr>
      <vt:lpstr>PowerPoint Presentation</vt:lpstr>
      <vt:lpstr>PowerPoint Presentation</vt:lpstr>
      <vt:lpstr>PowerPoint Presentation</vt:lpstr>
      <vt:lpstr>IOP 5 Summary </vt:lpstr>
      <vt:lpstr>PCAPS: IMPACT OF THE GREAT SALT LAKE</vt:lpstr>
      <vt:lpstr>PowerPoint Presentation</vt:lpstr>
      <vt:lpstr>PCAPS: Air pollution</vt:lpstr>
      <vt:lpstr>PowerPoint Presentation</vt:lpstr>
      <vt:lpstr>PowerPoint Presentation</vt:lpstr>
      <vt:lpstr>PCAPS: “Mix-out” during strong southerly winds</vt:lpstr>
      <vt:lpstr>IOP 1: Thermodynamic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IOP 1 Summary</vt:lpstr>
      <vt:lpstr>PowerPoint Presentation</vt:lpstr>
      <vt:lpstr>PowerPoint Presentation</vt:lpstr>
      <vt:lpstr>PowerPoint Presentation</vt:lpstr>
      <vt:lpstr>PowerPoint Presentation</vt:lpstr>
      <vt:lpstr>MIX-OUT SUMMARY</vt:lpstr>
      <vt:lpstr>WHAT IS NEXT? </vt:lpstr>
      <vt:lpstr>PowerPoint Presentation</vt:lpstr>
      <vt:lpstr>PowerPoint Presentation</vt:lpstr>
      <vt:lpstr>IOP 4: 24-26 December</vt:lpstr>
      <vt:lpstr>IOP 4 Mix-out</vt:lpstr>
      <vt:lpstr>PowerPoint Presentation</vt:lpstr>
      <vt:lpstr>PowerPoint Presentation</vt:lpstr>
      <vt:lpstr>PowerPoint Presentation</vt:lpstr>
      <vt:lpstr>PowerPoint Presentation</vt:lpstr>
      <vt:lpstr>IOP2 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Neil Lareau</dc:creator>
  <cp:lastModifiedBy>Neil Lareau</cp:lastModifiedBy>
  <cp:revision>33</cp:revision>
  <dcterms:created xsi:type="dcterms:W3CDTF">2012-02-13T22:14:06Z</dcterms:created>
  <dcterms:modified xsi:type="dcterms:W3CDTF">2012-02-16T00:16:34Z</dcterms:modified>
</cp:coreProperties>
</file>