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45" r:id="rId2"/>
    <p:sldId id="346" r:id="rId3"/>
    <p:sldId id="353" r:id="rId4"/>
    <p:sldId id="355" r:id="rId5"/>
    <p:sldId id="356" r:id="rId6"/>
    <p:sldId id="347" r:id="rId7"/>
    <p:sldId id="348" r:id="rId8"/>
    <p:sldId id="306" r:id="rId9"/>
    <p:sldId id="307" r:id="rId10"/>
    <p:sldId id="308" r:id="rId11"/>
    <p:sldId id="30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49" r:id="rId27"/>
    <p:sldId id="350" r:id="rId28"/>
    <p:sldId id="351" r:id="rId29"/>
    <p:sldId id="310" r:id="rId30"/>
    <p:sldId id="352" r:id="rId31"/>
    <p:sldId id="357" r:id="rId32"/>
    <p:sldId id="359" r:id="rId33"/>
    <p:sldId id="35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375C5-BA53-4EDD-9587-2611C518A9CA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CA316-70AE-4CCE-98A0-81B564E5F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1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0F903-234A-4916-9DEA-84A30C052D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9D854-7E61-4D67-AE1A-308BD96734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0E192-BD75-4BAC-BD66-07A996A911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DC241F-3804-4749-B0C7-61486757EB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32401-975C-4FB3-AED4-028CD5258F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5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5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8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9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E623A-1894-4A36-BF2C-D2E5A5F58E75}" type="datetimeFigureOut">
              <a:rPr lang="en-US" smtClean="0"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9F37-E97A-40AB-A395-30E41C1D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6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dc.noaa.gov/crn/instrdoc#SENSOR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cc.nrcs.usda.gov/nwcc/site?sitenum=366&amp;state=u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xqa.com/resources.html" TargetMode="External"/><Relationship Id="rId2" Type="http://schemas.openxmlformats.org/officeDocument/2006/relationships/hyperlink" Target="http://www.wmo.int/pages/prog/gcos/documents/gruanmanuals/CIMO/CIMO_Guide-7th_Edition-2008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iting equipment</a:t>
            </a:r>
          </a:p>
          <a:p>
            <a:r>
              <a:rPr lang="en-US" dirty="0"/>
              <a:t>M</a:t>
            </a:r>
            <a:r>
              <a:rPr lang="en-US" dirty="0" smtClean="0"/>
              <a:t>etadata</a:t>
            </a:r>
          </a:p>
          <a:p>
            <a:r>
              <a:rPr lang="en-US" dirty="0" smtClean="0"/>
              <a:t>Communicating with remote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Getting a Handle on Siting Issues &amp; Observational Errors</a:t>
            </a:r>
            <a:endParaRPr lang="en-US" sz="15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41148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Metadata errors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Instrument errors (exposure, maintenance, sampling)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Local siting errors (e.g., artificial heat source, overhanging vegetation, observation at variable height above ground due to snowpack)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1800" smtClean="0"/>
              <a:t>“Errors of representativeness” – correct observations that are capturing phenomena that are not representative of surroundings on broader scale (e.g., observations in vegetation-free valleys and basins surrounded by forested mountains)</a:t>
            </a:r>
          </a:p>
        </p:txBody>
      </p:sp>
      <p:pic>
        <p:nvPicPr>
          <p:cNvPr id="5124" name="Picture 4" descr="SNZ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265363"/>
            <a:ext cx="373221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304800"/>
            <a:ext cx="8885238" cy="1155700"/>
          </a:xfrm>
        </p:spPr>
        <p:txBody>
          <a:bodyPr/>
          <a:lstStyle/>
          <a:p>
            <a:pPr eaLnBrk="1" hangingPunct="1"/>
            <a:r>
              <a:rPr lang="en-US" sz="2800" smtClean="0"/>
              <a:t>Are All Observations Equally Good?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447800"/>
            <a:ext cx="5732462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Why was the sensor installed?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Observing needs and sampling strategies vary (air quality, fire weather, road weather)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Station siting results from pragmatic tradeoffs: power, communication, obstacles, access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Use common sense and experience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Wind sensor in the base of a mountain pass will likely blow from only two directions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Errors depend upon conditions (e.g., temperature spikes common with calm winds)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Pay attention to metadata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Monitor quality control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Basic consistency checks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Comparison to other stations</a:t>
            </a:r>
          </a:p>
        </p:txBody>
      </p:sp>
      <p:pic>
        <p:nvPicPr>
          <p:cNvPr id="6148" name="Picture 4" descr="UT9_pic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2188" y="1981200"/>
            <a:ext cx="3071812" cy="4135438"/>
          </a:xfrm>
        </p:spPr>
      </p:pic>
    </p:spTree>
    <p:extLst>
      <p:ext uri="{BB962C8B-B14F-4D97-AF65-F5344CB8AC3E}">
        <p14:creationId xmlns:p14="http://schemas.microsoft.com/office/powerpoint/2010/main" val="42094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Representativeness Errors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867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Observations may be </a:t>
            </a:r>
            <a:r>
              <a:rPr lang="en-US" sz="2400" dirty="0" smtClean="0"/>
              <a:t>accurate for that specific location…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But the phenomena they are measuring </a:t>
            </a:r>
            <a:r>
              <a:rPr lang="en-US" sz="2400" dirty="0" smtClean="0"/>
              <a:t>is not  at scales of interest- this is </a:t>
            </a:r>
            <a:r>
              <a:rPr lang="en-US" sz="2400" dirty="0" smtClean="0"/>
              <a:t>interpreted as an error of the </a:t>
            </a:r>
            <a:r>
              <a:rPr lang="en-US" sz="2400" i="1" dirty="0" smtClean="0">
                <a:solidFill>
                  <a:srgbClr val="FF0000"/>
                </a:solidFill>
              </a:rPr>
              <a:t>observation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Common </a:t>
            </a:r>
            <a:r>
              <a:rPr lang="en-US" sz="2400" dirty="0" smtClean="0"/>
              <a:t>problem over complex terrain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Also common when strong inversions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Can happen anywhere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705600" y="5486400"/>
            <a:ext cx="35433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1100" b="1">
                <a:solidFill>
                  <a:schemeClr val="accent2"/>
                </a:solidFill>
                <a:latin typeface="Calibri" pitchFamily="34" charset="0"/>
              </a:rPr>
              <a:t>Sub-5km terrain variability (m) </a:t>
            </a:r>
            <a:br>
              <a:rPr lang="en-US" sz="11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1100" b="1">
                <a:solidFill>
                  <a:schemeClr val="accent2"/>
                </a:solidFill>
                <a:latin typeface="Calibri" pitchFamily="34" charset="0"/>
              </a:rPr>
              <a:t>(Myrick and Horel, WAF 2006)</a:t>
            </a:r>
          </a:p>
        </p:txBody>
      </p:sp>
      <p:pic>
        <p:nvPicPr>
          <p:cNvPr id="8197" name="Picture 5" descr="ndfd_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r="9547"/>
          <a:stretch>
            <a:fillRect/>
          </a:stretch>
        </p:blipFill>
        <p:spPr bwMode="auto">
          <a:xfrm>
            <a:off x="6400800" y="1524000"/>
            <a:ext cx="2743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5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COMAP – April 16, 2008</a:t>
            </a:r>
          </a:p>
        </p:txBody>
      </p:sp>
      <p:pic>
        <p:nvPicPr>
          <p:cNvPr id="9219" name="Picture 2" descr="Alta_overh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20800"/>
            <a:ext cx="6858000" cy="5461000"/>
          </a:xfrm>
        </p:spPr>
      </p:pic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Representative errors to be expected in mountains</a:t>
            </a:r>
            <a:br>
              <a:rPr lang="en-US" sz="2400" smtClean="0"/>
            </a:br>
            <a:r>
              <a:rPr lang="en-US" sz="2400" smtClean="0"/>
              <a:t>Alta Ski Area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2209800" y="1752600"/>
            <a:ext cx="4724400" cy="4570413"/>
          </a:xfrm>
          <a:prstGeom prst="rect">
            <a:avLst/>
          </a:prstGeom>
          <a:solidFill>
            <a:srgbClr val="FFFF00">
              <a:alpha val="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 rot="5400000">
            <a:off x="1404937" y="3738563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~5 km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4124325" y="6324600"/>
            <a:ext cx="105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~5 km</a:t>
            </a: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3352800" y="3276600"/>
            <a:ext cx="2286000" cy="2286000"/>
          </a:xfrm>
          <a:prstGeom prst="rect">
            <a:avLst/>
          </a:prstGeom>
          <a:solidFill>
            <a:srgbClr val="FF0000">
              <a:alpha val="0"/>
            </a:srgbClr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 rot="5400000">
            <a:off x="2468562" y="4237038"/>
            <a:ext cx="131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~2.5 km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3856038" y="5534025"/>
            <a:ext cx="131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~2.5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4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ta_little_cott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613" y="1905000"/>
            <a:ext cx="4497387" cy="3581400"/>
          </a:xfr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Alta Ski Area</a:t>
            </a:r>
          </a:p>
        </p:txBody>
      </p:sp>
      <p:pic>
        <p:nvPicPr>
          <p:cNvPr id="10244" name="Picture 4" descr="Alta_bott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497388" cy="3581400"/>
          </a:xfrm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704975" y="4832350"/>
            <a:ext cx="88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ahoma" pitchFamily="34" charset="0"/>
              </a:rPr>
              <a:t>2610m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346325" y="3536950"/>
            <a:ext cx="88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ahoma" pitchFamily="34" charset="0"/>
              </a:rPr>
              <a:t>2944m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2913" y="3200400"/>
            <a:ext cx="885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FFFF00"/>
                </a:solidFill>
                <a:latin typeface="Tahoma" pitchFamily="34" charset="0"/>
              </a:rPr>
              <a:t>3183m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47713" y="5562600"/>
            <a:ext cx="2986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Looking up the mountain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724400" y="5562600"/>
            <a:ext cx="438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>
                <a:latin typeface="Tahoma" pitchFamily="34" charset="0"/>
              </a:rPr>
              <a:t>Looking up Little Cottonwood Canyon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06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COMAP – April 16, 2008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latin typeface="Calibri" pitchFamily="34" charset="0"/>
              </a:rPr>
              <a:t>Alta Ski Area</a:t>
            </a:r>
          </a:p>
        </p:txBody>
      </p:sp>
      <p:pic>
        <p:nvPicPr>
          <p:cNvPr id="11268" name="Picture 3" descr="Alta_bott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01713"/>
            <a:ext cx="7162800" cy="5703887"/>
          </a:xfrm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2895600" y="2833688"/>
            <a:ext cx="103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18</a:t>
            </a:r>
            <a:r>
              <a:rPr lang="en-US" sz="2800" b="1" baseline="40000">
                <a:solidFill>
                  <a:srgbClr val="FFFF00"/>
                </a:solidFill>
                <a:latin typeface="Tahoma" pitchFamily="34" charset="0"/>
              </a:rPr>
              <a:t>o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343400" y="3352800"/>
            <a:ext cx="103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22</a:t>
            </a:r>
            <a:r>
              <a:rPr lang="en-US" sz="2800" b="1" baseline="40000">
                <a:solidFill>
                  <a:srgbClr val="FFFF00"/>
                </a:solidFill>
                <a:latin typeface="Tahoma" pitchFamily="34" charset="0"/>
              </a:rPr>
              <a:t>o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4724400" y="5348288"/>
            <a:ext cx="103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25</a:t>
            </a:r>
            <a:r>
              <a:rPr lang="en-US" sz="2800" b="1" baseline="40000">
                <a:solidFill>
                  <a:srgbClr val="FFFF00"/>
                </a:solidFill>
                <a:latin typeface="Tahoma" pitchFamily="34" charset="0"/>
              </a:rPr>
              <a:t>o</a:t>
            </a:r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514600" y="1614488"/>
            <a:ext cx="400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pitchFamily="34" charset="0"/>
              </a:rPr>
              <a:t>2100 UTC 17 July 2007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81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1447800"/>
            <a:ext cx="3048000" cy="4495800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Alta Coop</a:t>
            </a:r>
          </a:p>
        </p:txBody>
      </p:sp>
      <p:pic>
        <p:nvPicPr>
          <p:cNvPr id="12291" name="Picture 3" descr="Alta_co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725988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1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little_co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4"/>
          <a:stretch>
            <a:fillRect/>
          </a:stretch>
        </p:blipFill>
        <p:spPr bwMode="auto">
          <a:xfrm>
            <a:off x="914400" y="762000"/>
            <a:ext cx="73914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Alta Collins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460625" y="6338888"/>
            <a:ext cx="4070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i="1"/>
              <a:t>40.576097, -111.638989</a:t>
            </a:r>
          </a:p>
        </p:txBody>
      </p:sp>
      <p:pic>
        <p:nvPicPr>
          <p:cNvPr id="254980" name="Picture 4" descr="cl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485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1" name="Picture 5" descr="cln_s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485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2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P16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976438"/>
            <a:ext cx="6508750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955925" y="6213475"/>
            <a:ext cx="197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Calibri" pitchFamily="34" charset="0"/>
              </a:rPr>
              <a:t>April 12, 2005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562600" y="6491288"/>
            <a:ext cx="1416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Calibri" pitchFamily="34" charset="0"/>
              </a:rPr>
              <a:t>D. Whiteman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1905000" cy="3581400"/>
          </a:xfrm>
        </p:spPr>
        <p:txBody>
          <a:bodyPr/>
          <a:lstStyle/>
          <a:p>
            <a:pPr eaLnBrk="1" hangingPunct="1"/>
            <a:r>
              <a:rPr lang="en-US" sz="3200" smtClean="0"/>
              <a:t>Alta Collins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90800" y="555625"/>
            <a:ext cx="4725988" cy="6302375"/>
            <a:chOff x="1632" y="350"/>
            <a:chExt cx="2977" cy="3970"/>
          </a:xfrm>
        </p:grpSpPr>
        <p:grpSp>
          <p:nvGrpSpPr>
            <p:cNvPr id="14343" name="Group 10"/>
            <p:cNvGrpSpPr>
              <a:grpSpLocks/>
            </p:cNvGrpSpPr>
            <p:nvPr/>
          </p:nvGrpSpPr>
          <p:grpSpPr bwMode="auto">
            <a:xfrm>
              <a:off x="1632" y="350"/>
              <a:ext cx="2977" cy="3970"/>
              <a:chOff x="1632" y="350"/>
              <a:chExt cx="2977" cy="3970"/>
            </a:xfrm>
          </p:grpSpPr>
          <p:pic>
            <p:nvPicPr>
              <p:cNvPr id="14345" name="Picture 3" descr="cln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50"/>
                <a:ext cx="2977" cy="39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6" name="Text Box 8"/>
              <p:cNvSpPr txBox="1">
                <a:spLocks noChangeArrowheads="1"/>
              </p:cNvSpPr>
              <p:nvPr/>
            </p:nvSpPr>
            <p:spPr bwMode="auto">
              <a:xfrm>
                <a:off x="3792" y="4089"/>
                <a:ext cx="5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A50021"/>
                    </a:solidFill>
                    <a:latin typeface="Calibri" pitchFamily="34" charset="0"/>
                  </a:rPr>
                  <a:t>J. Horel</a:t>
                </a:r>
              </a:p>
            </p:txBody>
          </p:sp>
        </p:grp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1680" y="3888"/>
              <a:ext cx="1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pitchFamily="34" charset="0"/>
                </a:rPr>
                <a:t>August 21, 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94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nus_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5867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8458200" y="762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0" name="Oval 4"/>
          <p:cNvSpPr>
            <a:spLocks noChangeArrowheads="1"/>
          </p:cNvSpPr>
          <p:nvPr/>
        </p:nvSpPr>
        <p:spPr bwMode="auto">
          <a:xfrm>
            <a:off x="8382000" y="1219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1" name="Oval 5"/>
          <p:cNvSpPr>
            <a:spLocks noChangeArrowheads="1"/>
          </p:cNvSpPr>
          <p:nvPr/>
        </p:nvSpPr>
        <p:spPr bwMode="auto">
          <a:xfrm>
            <a:off x="73914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7086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4572000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20574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2286000" y="3962400"/>
            <a:ext cx="155575" cy="155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8274050" y="152400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8305800" y="1905000"/>
            <a:ext cx="155575" cy="155575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6934200" y="327660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49" name="Oval 13"/>
          <p:cNvSpPr>
            <a:spLocks noChangeArrowheads="1"/>
          </p:cNvSpPr>
          <p:nvPr/>
        </p:nvSpPr>
        <p:spPr bwMode="auto">
          <a:xfrm>
            <a:off x="3276600" y="99060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4495800" y="243840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51" name="Oval 15"/>
          <p:cNvSpPr>
            <a:spLocks noChangeArrowheads="1"/>
          </p:cNvSpPr>
          <p:nvPr/>
        </p:nvSpPr>
        <p:spPr bwMode="auto">
          <a:xfrm>
            <a:off x="4495800" y="342900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52" name="Oval 16"/>
          <p:cNvSpPr>
            <a:spLocks noChangeArrowheads="1"/>
          </p:cNvSpPr>
          <p:nvPr/>
        </p:nvSpPr>
        <p:spPr bwMode="auto">
          <a:xfrm>
            <a:off x="6629400" y="4114800"/>
            <a:ext cx="152400" cy="152400"/>
          </a:xfrm>
          <a:prstGeom prst="ellipse">
            <a:avLst/>
          </a:prstGeom>
          <a:solidFill>
            <a:srgbClr val="008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533400" y="4343400"/>
            <a:ext cx="2895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     </a:t>
            </a:r>
            <a:r>
              <a:rPr lang="en-US" sz="1600">
                <a:latin typeface="Times New Roman" pitchFamily="18" charset="0"/>
              </a:rPr>
              <a:t>Installed Pair  (14)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Installed Single (100)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       </a:t>
            </a:r>
          </a:p>
        </p:txBody>
      </p:sp>
      <p:sp>
        <p:nvSpPr>
          <p:cNvPr id="91154" name="Oval 18"/>
          <p:cNvSpPr>
            <a:spLocks noChangeArrowheads="1"/>
          </p:cNvSpPr>
          <p:nvPr/>
        </p:nvSpPr>
        <p:spPr bwMode="auto">
          <a:xfrm>
            <a:off x="685800" y="4343400"/>
            <a:ext cx="155575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55" name="Oval 19"/>
          <p:cNvSpPr>
            <a:spLocks noChangeArrowheads="1"/>
          </p:cNvSpPr>
          <p:nvPr/>
        </p:nvSpPr>
        <p:spPr bwMode="auto">
          <a:xfrm>
            <a:off x="6858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56" name="Oval 20"/>
          <p:cNvSpPr>
            <a:spLocks noChangeArrowheads="1"/>
          </p:cNvSpPr>
          <p:nvPr/>
        </p:nvSpPr>
        <p:spPr bwMode="auto">
          <a:xfrm>
            <a:off x="5867400" y="4114800"/>
            <a:ext cx="155575" cy="1555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819400" y="0"/>
            <a:ext cx="4495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USCRN  CONUS Deployments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934200" y="64008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As of August 15, 2008</a:t>
            </a:r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auto">
          <a:xfrm>
            <a:off x="57912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auto">
          <a:xfrm>
            <a:off x="52578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3" name="Oval 27"/>
          <p:cNvSpPr>
            <a:spLocks noChangeArrowheads="1"/>
          </p:cNvSpPr>
          <p:nvPr/>
        </p:nvSpPr>
        <p:spPr bwMode="auto">
          <a:xfrm>
            <a:off x="5334000" y="4419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4" name="Oval 28"/>
          <p:cNvSpPr>
            <a:spLocks noChangeArrowheads="1"/>
          </p:cNvSpPr>
          <p:nvPr/>
        </p:nvSpPr>
        <p:spPr bwMode="auto">
          <a:xfrm>
            <a:off x="4572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5" name="Oval 29"/>
          <p:cNvSpPr>
            <a:spLocks noChangeArrowheads="1"/>
          </p:cNvSpPr>
          <p:nvPr/>
        </p:nvSpPr>
        <p:spPr bwMode="auto">
          <a:xfrm>
            <a:off x="35052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6" name="Oval 30"/>
          <p:cNvSpPr>
            <a:spLocks noChangeArrowheads="1"/>
          </p:cNvSpPr>
          <p:nvPr/>
        </p:nvSpPr>
        <p:spPr bwMode="auto">
          <a:xfrm>
            <a:off x="762000" y="2057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7" name="Oval 31"/>
          <p:cNvSpPr>
            <a:spLocks noChangeArrowheads="1"/>
          </p:cNvSpPr>
          <p:nvPr/>
        </p:nvSpPr>
        <p:spPr bwMode="auto">
          <a:xfrm>
            <a:off x="1371600" y="609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8" name="Oval 32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69" name="Oval 33"/>
          <p:cNvSpPr>
            <a:spLocks noChangeArrowheads="1"/>
          </p:cNvSpPr>
          <p:nvPr/>
        </p:nvSpPr>
        <p:spPr bwMode="auto">
          <a:xfrm>
            <a:off x="2971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0" name="Oval 34"/>
          <p:cNvSpPr>
            <a:spLocks noChangeArrowheads="1"/>
          </p:cNvSpPr>
          <p:nvPr/>
        </p:nvSpPr>
        <p:spPr bwMode="auto">
          <a:xfrm>
            <a:off x="21336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3581400" y="4191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2" name="Oval 36"/>
          <p:cNvSpPr>
            <a:spLocks noChangeArrowheads="1"/>
          </p:cNvSpPr>
          <p:nvPr/>
        </p:nvSpPr>
        <p:spPr bwMode="auto">
          <a:xfrm>
            <a:off x="12954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3" name="Oval 37"/>
          <p:cNvSpPr>
            <a:spLocks noChangeArrowheads="1"/>
          </p:cNvSpPr>
          <p:nvPr/>
        </p:nvSpPr>
        <p:spPr bwMode="auto">
          <a:xfrm>
            <a:off x="1752600" y="1676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4" name="Oval 38"/>
          <p:cNvSpPr>
            <a:spLocks noChangeArrowheads="1"/>
          </p:cNvSpPr>
          <p:nvPr/>
        </p:nvSpPr>
        <p:spPr bwMode="auto">
          <a:xfrm>
            <a:off x="2209800" y="762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3581400" y="2133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3276600" y="2590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7" name="Oval 41"/>
          <p:cNvSpPr>
            <a:spLocks noChangeArrowheads="1"/>
          </p:cNvSpPr>
          <p:nvPr/>
        </p:nvSpPr>
        <p:spPr bwMode="auto">
          <a:xfrm>
            <a:off x="5715000" y="2209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8" name="Oval 42"/>
          <p:cNvSpPr>
            <a:spLocks noChangeArrowheads="1"/>
          </p:cNvSpPr>
          <p:nvPr/>
        </p:nvSpPr>
        <p:spPr bwMode="auto">
          <a:xfrm>
            <a:off x="44958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79" name="Oval 43"/>
          <p:cNvSpPr>
            <a:spLocks noChangeArrowheads="1"/>
          </p:cNvSpPr>
          <p:nvPr/>
        </p:nvSpPr>
        <p:spPr bwMode="auto">
          <a:xfrm>
            <a:off x="7162800" y="2667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0" name="Oval 44"/>
          <p:cNvSpPr>
            <a:spLocks noChangeArrowheads="1"/>
          </p:cNvSpPr>
          <p:nvPr/>
        </p:nvSpPr>
        <p:spPr bwMode="auto">
          <a:xfrm>
            <a:off x="4724400" y="1143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1" name="Oval 45"/>
          <p:cNvSpPr>
            <a:spLocks noChangeArrowheads="1"/>
          </p:cNvSpPr>
          <p:nvPr/>
        </p:nvSpPr>
        <p:spPr bwMode="auto">
          <a:xfrm>
            <a:off x="4267200" y="5105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2" name="Oval 46"/>
          <p:cNvSpPr>
            <a:spLocks noChangeArrowheads="1"/>
          </p:cNvSpPr>
          <p:nvPr/>
        </p:nvSpPr>
        <p:spPr bwMode="auto">
          <a:xfrm>
            <a:off x="3581400" y="3657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3" name="Oval 47"/>
          <p:cNvSpPr>
            <a:spLocks noChangeArrowheads="1"/>
          </p:cNvSpPr>
          <p:nvPr/>
        </p:nvSpPr>
        <p:spPr bwMode="auto">
          <a:xfrm>
            <a:off x="3962400" y="3200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4" name="Oval 48"/>
          <p:cNvSpPr>
            <a:spLocks noChangeArrowheads="1"/>
          </p:cNvSpPr>
          <p:nvPr/>
        </p:nvSpPr>
        <p:spPr bwMode="auto">
          <a:xfrm>
            <a:off x="7848600" y="2743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5" name="Oval 49"/>
          <p:cNvSpPr>
            <a:spLocks noChangeArrowheads="1"/>
          </p:cNvSpPr>
          <p:nvPr/>
        </p:nvSpPr>
        <p:spPr bwMode="auto">
          <a:xfrm>
            <a:off x="1371600" y="1371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6" name="Oval 50"/>
          <p:cNvSpPr>
            <a:spLocks noChangeArrowheads="1"/>
          </p:cNvSpPr>
          <p:nvPr/>
        </p:nvSpPr>
        <p:spPr bwMode="auto">
          <a:xfrm>
            <a:off x="838200" y="2667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7" name="Oval 51"/>
          <p:cNvSpPr>
            <a:spLocks noChangeArrowheads="1"/>
          </p:cNvSpPr>
          <p:nvPr/>
        </p:nvSpPr>
        <p:spPr bwMode="auto">
          <a:xfrm>
            <a:off x="1600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8" name="Oval 52"/>
          <p:cNvSpPr>
            <a:spLocks noChangeArrowheads="1"/>
          </p:cNvSpPr>
          <p:nvPr/>
        </p:nvSpPr>
        <p:spPr bwMode="auto">
          <a:xfrm>
            <a:off x="6705600" y="3657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89" name="Oval 53"/>
          <p:cNvSpPr>
            <a:spLocks noChangeArrowheads="1"/>
          </p:cNvSpPr>
          <p:nvPr/>
        </p:nvSpPr>
        <p:spPr bwMode="auto">
          <a:xfrm>
            <a:off x="1295400" y="2971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0" name="Oval 54"/>
          <p:cNvSpPr>
            <a:spLocks noChangeArrowheads="1"/>
          </p:cNvSpPr>
          <p:nvPr/>
        </p:nvSpPr>
        <p:spPr bwMode="auto">
          <a:xfrm>
            <a:off x="18288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1" name="Oval 55"/>
          <p:cNvSpPr>
            <a:spLocks noChangeArrowheads="1"/>
          </p:cNvSpPr>
          <p:nvPr/>
        </p:nvSpPr>
        <p:spPr bwMode="auto">
          <a:xfrm>
            <a:off x="6096000" y="3048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2" name="Oval 56"/>
          <p:cNvSpPr>
            <a:spLocks noChangeArrowheads="1"/>
          </p:cNvSpPr>
          <p:nvPr/>
        </p:nvSpPr>
        <p:spPr bwMode="auto">
          <a:xfrm>
            <a:off x="2590800" y="1752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3" name="Oval 57"/>
          <p:cNvSpPr>
            <a:spLocks noChangeArrowheads="1"/>
          </p:cNvSpPr>
          <p:nvPr/>
        </p:nvSpPr>
        <p:spPr bwMode="auto">
          <a:xfrm>
            <a:off x="2895600" y="1981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4" name="Oval 58"/>
          <p:cNvSpPr>
            <a:spLocks noChangeArrowheads="1"/>
          </p:cNvSpPr>
          <p:nvPr/>
        </p:nvSpPr>
        <p:spPr bwMode="auto">
          <a:xfrm>
            <a:off x="2743200" y="2438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5" name="Oval 59"/>
          <p:cNvSpPr>
            <a:spLocks noChangeArrowheads="1"/>
          </p:cNvSpPr>
          <p:nvPr/>
        </p:nvSpPr>
        <p:spPr bwMode="auto">
          <a:xfrm>
            <a:off x="2819400" y="2743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6" name="Oval 60"/>
          <p:cNvSpPr>
            <a:spLocks noChangeArrowheads="1"/>
          </p:cNvSpPr>
          <p:nvPr/>
        </p:nvSpPr>
        <p:spPr bwMode="auto">
          <a:xfrm>
            <a:off x="3505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7" name="Oval 61"/>
          <p:cNvSpPr>
            <a:spLocks noChangeArrowheads="1"/>
          </p:cNvSpPr>
          <p:nvPr/>
        </p:nvSpPr>
        <p:spPr bwMode="auto">
          <a:xfrm>
            <a:off x="30480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199" name="Oval 63"/>
          <p:cNvSpPr>
            <a:spLocks noChangeArrowheads="1"/>
          </p:cNvSpPr>
          <p:nvPr/>
        </p:nvSpPr>
        <p:spPr bwMode="auto">
          <a:xfrm>
            <a:off x="3962400" y="2209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5105400" y="2209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3733800" y="1295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3733800" y="1600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5562600" y="1752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5943600" y="1371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6" name="Oval 70"/>
          <p:cNvSpPr>
            <a:spLocks noChangeArrowheads="1"/>
          </p:cNvSpPr>
          <p:nvPr/>
        </p:nvSpPr>
        <p:spPr bwMode="auto">
          <a:xfrm>
            <a:off x="75438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7" name="Oval 71"/>
          <p:cNvSpPr>
            <a:spLocks noChangeArrowheads="1"/>
          </p:cNvSpPr>
          <p:nvPr/>
        </p:nvSpPr>
        <p:spPr bwMode="auto">
          <a:xfrm>
            <a:off x="7924800" y="1981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8" name="Oval 72"/>
          <p:cNvSpPr>
            <a:spLocks noChangeArrowheads="1"/>
          </p:cNvSpPr>
          <p:nvPr/>
        </p:nvSpPr>
        <p:spPr bwMode="auto">
          <a:xfrm>
            <a:off x="7162800" y="4114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09" name="Oval 73"/>
          <p:cNvSpPr>
            <a:spLocks noChangeArrowheads="1"/>
          </p:cNvSpPr>
          <p:nvPr/>
        </p:nvSpPr>
        <p:spPr bwMode="auto">
          <a:xfrm>
            <a:off x="6400800" y="3276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0" name="Oval 74"/>
          <p:cNvSpPr>
            <a:spLocks noChangeArrowheads="1"/>
          </p:cNvSpPr>
          <p:nvPr/>
        </p:nvSpPr>
        <p:spPr bwMode="auto">
          <a:xfrm>
            <a:off x="6324600" y="3581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1" name="Oval 75"/>
          <p:cNvSpPr>
            <a:spLocks noChangeArrowheads="1"/>
          </p:cNvSpPr>
          <p:nvPr/>
        </p:nvSpPr>
        <p:spPr bwMode="auto">
          <a:xfrm>
            <a:off x="7391400" y="4572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2" name="Oval 76"/>
          <p:cNvSpPr>
            <a:spLocks noChangeArrowheads="1"/>
          </p:cNvSpPr>
          <p:nvPr/>
        </p:nvSpPr>
        <p:spPr bwMode="auto">
          <a:xfrm>
            <a:off x="6172200" y="3886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3" name="Oval 77"/>
          <p:cNvSpPr>
            <a:spLocks noChangeArrowheads="1"/>
          </p:cNvSpPr>
          <p:nvPr/>
        </p:nvSpPr>
        <p:spPr bwMode="auto">
          <a:xfrm>
            <a:off x="5181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4" name="Text Box 78"/>
          <p:cNvSpPr txBox="1">
            <a:spLocks noChangeArrowheads="1"/>
          </p:cNvSpPr>
          <p:nvPr/>
        </p:nvSpPr>
        <p:spPr bwMode="auto">
          <a:xfrm>
            <a:off x="0" y="62484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+ 4 in Alaska and 2 in Hawaii</a:t>
            </a:r>
          </a:p>
        </p:txBody>
      </p:sp>
      <p:sp>
        <p:nvSpPr>
          <p:cNvPr id="91215" name="Oval 79"/>
          <p:cNvSpPr>
            <a:spLocks noChangeArrowheads="1"/>
          </p:cNvSpPr>
          <p:nvPr/>
        </p:nvSpPr>
        <p:spPr bwMode="auto">
          <a:xfrm>
            <a:off x="2743200" y="2971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6" name="Oval 80"/>
          <p:cNvSpPr>
            <a:spLocks noChangeArrowheads="1"/>
          </p:cNvSpPr>
          <p:nvPr/>
        </p:nvSpPr>
        <p:spPr bwMode="auto">
          <a:xfrm>
            <a:off x="3962400" y="2743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7" name="Oval 81"/>
          <p:cNvSpPr>
            <a:spLocks noChangeArrowheads="1"/>
          </p:cNvSpPr>
          <p:nvPr/>
        </p:nvSpPr>
        <p:spPr bwMode="auto">
          <a:xfrm>
            <a:off x="7772400" y="2286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8" name="Oval 82"/>
          <p:cNvSpPr>
            <a:spLocks noChangeArrowheads="1"/>
          </p:cNvSpPr>
          <p:nvPr/>
        </p:nvSpPr>
        <p:spPr bwMode="auto">
          <a:xfrm>
            <a:off x="6096000" y="4343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19" name="Oval 83"/>
          <p:cNvSpPr>
            <a:spLocks noChangeArrowheads="1"/>
          </p:cNvSpPr>
          <p:nvPr/>
        </p:nvSpPr>
        <p:spPr bwMode="auto">
          <a:xfrm>
            <a:off x="914400" y="685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0" name="Oval 84"/>
          <p:cNvSpPr>
            <a:spLocks noChangeArrowheads="1"/>
          </p:cNvSpPr>
          <p:nvPr/>
        </p:nvSpPr>
        <p:spPr bwMode="auto">
          <a:xfrm>
            <a:off x="914400" y="1219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1" name="Oval 85"/>
          <p:cNvSpPr>
            <a:spLocks noChangeArrowheads="1"/>
          </p:cNvSpPr>
          <p:nvPr/>
        </p:nvSpPr>
        <p:spPr bwMode="auto">
          <a:xfrm>
            <a:off x="3886200" y="91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2" name="Oval 86"/>
          <p:cNvSpPr>
            <a:spLocks noChangeArrowheads="1"/>
          </p:cNvSpPr>
          <p:nvPr/>
        </p:nvSpPr>
        <p:spPr bwMode="auto">
          <a:xfrm>
            <a:off x="4114800" y="1828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3" name="Oval 87"/>
          <p:cNvSpPr>
            <a:spLocks noChangeArrowheads="1"/>
          </p:cNvSpPr>
          <p:nvPr/>
        </p:nvSpPr>
        <p:spPr bwMode="auto">
          <a:xfrm>
            <a:off x="6781800" y="2362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4" name="Oval 88"/>
          <p:cNvSpPr>
            <a:spLocks noChangeArrowheads="1"/>
          </p:cNvSpPr>
          <p:nvPr/>
        </p:nvSpPr>
        <p:spPr bwMode="auto">
          <a:xfrm>
            <a:off x="52578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5" name="Oval 89"/>
          <p:cNvSpPr>
            <a:spLocks noChangeArrowheads="1"/>
          </p:cNvSpPr>
          <p:nvPr/>
        </p:nvSpPr>
        <p:spPr bwMode="auto">
          <a:xfrm>
            <a:off x="3962400" y="4038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6" name="Oval 90"/>
          <p:cNvSpPr>
            <a:spLocks noChangeArrowheads="1"/>
          </p:cNvSpPr>
          <p:nvPr/>
        </p:nvSpPr>
        <p:spPr bwMode="auto">
          <a:xfrm>
            <a:off x="7391400" y="5105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7" name="Oval 91"/>
          <p:cNvSpPr>
            <a:spLocks noChangeArrowheads="1"/>
          </p:cNvSpPr>
          <p:nvPr/>
        </p:nvSpPr>
        <p:spPr bwMode="auto">
          <a:xfrm>
            <a:off x="3429000" y="4495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8" name="Oval 92"/>
          <p:cNvSpPr>
            <a:spLocks noChangeArrowheads="1"/>
          </p:cNvSpPr>
          <p:nvPr/>
        </p:nvSpPr>
        <p:spPr bwMode="auto">
          <a:xfrm>
            <a:off x="2895600" y="3886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29" name="Oval 93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0" name="Oval 94"/>
          <p:cNvSpPr>
            <a:spLocks noChangeArrowheads="1"/>
          </p:cNvSpPr>
          <p:nvPr/>
        </p:nvSpPr>
        <p:spPr bwMode="auto">
          <a:xfrm>
            <a:off x="7467600" y="3200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1" name="Oval 95"/>
          <p:cNvSpPr>
            <a:spLocks noChangeArrowheads="1"/>
          </p:cNvSpPr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2" name="Oval 96"/>
          <p:cNvSpPr>
            <a:spLocks noChangeArrowheads="1"/>
          </p:cNvSpPr>
          <p:nvPr/>
        </p:nvSpPr>
        <p:spPr bwMode="auto">
          <a:xfrm>
            <a:off x="4953000" y="3048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3" name="Oval 97"/>
          <p:cNvSpPr>
            <a:spLocks noChangeArrowheads="1"/>
          </p:cNvSpPr>
          <p:nvPr/>
        </p:nvSpPr>
        <p:spPr bwMode="auto">
          <a:xfrm>
            <a:off x="5029200" y="1447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4" name="Oval 98"/>
          <p:cNvSpPr>
            <a:spLocks noChangeArrowheads="1"/>
          </p:cNvSpPr>
          <p:nvPr/>
        </p:nvSpPr>
        <p:spPr bwMode="auto">
          <a:xfrm>
            <a:off x="4295775" y="158115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5" name="Oval 99"/>
          <p:cNvSpPr>
            <a:spLocks noChangeArrowheads="1"/>
          </p:cNvSpPr>
          <p:nvPr/>
        </p:nvSpPr>
        <p:spPr bwMode="auto">
          <a:xfrm>
            <a:off x="2362200" y="1371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6" name="Oval 100"/>
          <p:cNvSpPr>
            <a:spLocks noChangeArrowheads="1"/>
          </p:cNvSpPr>
          <p:nvPr/>
        </p:nvSpPr>
        <p:spPr bwMode="auto">
          <a:xfrm>
            <a:off x="1676400" y="914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8" name="Oval 102"/>
          <p:cNvSpPr>
            <a:spLocks noChangeArrowheads="1"/>
          </p:cNvSpPr>
          <p:nvPr/>
        </p:nvSpPr>
        <p:spPr bwMode="auto">
          <a:xfrm>
            <a:off x="2286000" y="2133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39" name="Oval 103"/>
          <p:cNvSpPr>
            <a:spLocks noChangeArrowheads="1"/>
          </p:cNvSpPr>
          <p:nvPr/>
        </p:nvSpPr>
        <p:spPr bwMode="auto">
          <a:xfrm>
            <a:off x="3429000" y="1752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0" name="Oval 104"/>
          <p:cNvSpPr>
            <a:spLocks noChangeArrowheads="1"/>
          </p:cNvSpPr>
          <p:nvPr/>
        </p:nvSpPr>
        <p:spPr bwMode="auto">
          <a:xfrm>
            <a:off x="6324600" y="1600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1" name="Oval 105"/>
          <p:cNvSpPr>
            <a:spLocks noChangeArrowheads="1"/>
          </p:cNvSpPr>
          <p:nvPr/>
        </p:nvSpPr>
        <p:spPr bwMode="auto">
          <a:xfrm>
            <a:off x="10668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2" name="Oval 106"/>
          <p:cNvSpPr>
            <a:spLocks noChangeArrowheads="1"/>
          </p:cNvSpPr>
          <p:nvPr/>
        </p:nvSpPr>
        <p:spPr bwMode="auto">
          <a:xfrm>
            <a:off x="2286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3" name="Oval 107"/>
          <p:cNvSpPr>
            <a:spLocks noChangeArrowheads="1"/>
          </p:cNvSpPr>
          <p:nvPr/>
        </p:nvSpPr>
        <p:spPr bwMode="auto">
          <a:xfrm>
            <a:off x="6172200" y="2667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4" name="Oval 108"/>
          <p:cNvSpPr>
            <a:spLocks noChangeArrowheads="1"/>
          </p:cNvSpPr>
          <p:nvPr/>
        </p:nvSpPr>
        <p:spPr bwMode="auto">
          <a:xfrm>
            <a:off x="4572000" y="4800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5" name="Oval 109"/>
          <p:cNvSpPr>
            <a:spLocks noChangeArrowheads="1"/>
          </p:cNvSpPr>
          <p:nvPr/>
        </p:nvSpPr>
        <p:spPr bwMode="auto">
          <a:xfrm>
            <a:off x="7358063" y="4876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6" name="Oval 110"/>
          <p:cNvSpPr>
            <a:spLocks noChangeArrowheads="1"/>
          </p:cNvSpPr>
          <p:nvPr/>
        </p:nvSpPr>
        <p:spPr bwMode="auto">
          <a:xfrm>
            <a:off x="5715000" y="3657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7" name="Oval 111"/>
          <p:cNvSpPr>
            <a:spLocks noChangeArrowheads="1"/>
          </p:cNvSpPr>
          <p:nvPr/>
        </p:nvSpPr>
        <p:spPr bwMode="auto">
          <a:xfrm>
            <a:off x="4343400" y="4495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8" name="Oval 112"/>
          <p:cNvSpPr>
            <a:spLocks noChangeArrowheads="1"/>
          </p:cNvSpPr>
          <p:nvPr/>
        </p:nvSpPr>
        <p:spPr bwMode="auto">
          <a:xfrm>
            <a:off x="16764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49" name="Oval 113"/>
          <p:cNvSpPr>
            <a:spLocks noChangeArrowheads="1"/>
          </p:cNvSpPr>
          <p:nvPr/>
        </p:nvSpPr>
        <p:spPr bwMode="auto">
          <a:xfrm>
            <a:off x="1219200" y="3429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0" name="Oval 114"/>
          <p:cNvSpPr>
            <a:spLocks noChangeArrowheads="1"/>
          </p:cNvSpPr>
          <p:nvPr/>
        </p:nvSpPr>
        <p:spPr bwMode="auto">
          <a:xfrm>
            <a:off x="533400" y="2362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1" name="Oval 115"/>
          <p:cNvSpPr>
            <a:spLocks noChangeArrowheads="1"/>
          </p:cNvSpPr>
          <p:nvPr/>
        </p:nvSpPr>
        <p:spPr bwMode="auto">
          <a:xfrm>
            <a:off x="1295400" y="1981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2" name="Oval 116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3" name="Oval 117"/>
          <p:cNvSpPr>
            <a:spLocks noChangeArrowheads="1"/>
          </p:cNvSpPr>
          <p:nvPr/>
        </p:nvSpPr>
        <p:spPr bwMode="auto">
          <a:xfrm>
            <a:off x="4191000" y="1295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4" name="Oval 118"/>
          <p:cNvSpPr>
            <a:spLocks noChangeArrowheads="1"/>
          </p:cNvSpPr>
          <p:nvPr/>
        </p:nvSpPr>
        <p:spPr bwMode="auto">
          <a:xfrm>
            <a:off x="2819400" y="1143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5" name="Oval 119"/>
          <p:cNvSpPr>
            <a:spLocks noChangeArrowheads="1"/>
          </p:cNvSpPr>
          <p:nvPr/>
        </p:nvSpPr>
        <p:spPr bwMode="auto">
          <a:xfrm>
            <a:off x="609600" y="15240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1256" name="Oval 120"/>
          <p:cNvSpPr>
            <a:spLocks noChangeArrowheads="1"/>
          </p:cNvSpPr>
          <p:nvPr/>
        </p:nvSpPr>
        <p:spPr bwMode="auto">
          <a:xfrm>
            <a:off x="838200" y="3200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8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Siting and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… is always a compromise</a:t>
            </a:r>
          </a:p>
          <a:p>
            <a:pPr lvl="1"/>
            <a:r>
              <a:rPr lang="en-US" dirty="0" smtClean="0"/>
              <a:t>Why, When, What do you want to measure?</a:t>
            </a:r>
          </a:p>
          <a:p>
            <a:pPr lvl="1"/>
            <a:r>
              <a:rPr lang="en-US" dirty="0"/>
              <a:t>Is this part of a larger </a:t>
            </a:r>
            <a:r>
              <a:rPr lang="en-US" dirty="0" smtClean="0"/>
              <a:t>network with specific goals?</a:t>
            </a:r>
          </a:p>
          <a:p>
            <a:pPr lvl="1"/>
            <a:r>
              <a:rPr lang="en-US" dirty="0" smtClean="0"/>
              <a:t>Property access and leasing?</a:t>
            </a:r>
          </a:p>
          <a:p>
            <a:pPr lvl="1"/>
            <a:r>
              <a:rPr lang="en-US" dirty="0" smtClean="0"/>
              <a:t>Power and communication?</a:t>
            </a:r>
          </a:p>
          <a:p>
            <a:pPr lvl="1"/>
            <a:r>
              <a:rPr lang="en-US" dirty="0" smtClean="0"/>
              <a:t>Safety and Vandalism?</a:t>
            </a:r>
          </a:p>
          <a:p>
            <a:pPr lvl="1"/>
            <a:r>
              <a:rPr lang="en-US" dirty="0" smtClean="0"/>
              <a:t>Temporary or permanent deployment?</a:t>
            </a:r>
          </a:p>
          <a:p>
            <a:pPr lvl="1"/>
            <a:r>
              <a:rPr lang="en-US" dirty="0" smtClean="0"/>
              <a:t>Impacts of installation?</a:t>
            </a:r>
          </a:p>
          <a:p>
            <a:r>
              <a:rPr lang="en-US" dirty="0" smtClean="0"/>
              <a:t>The </a:t>
            </a:r>
            <a:r>
              <a:rPr lang="en-US" dirty="0"/>
              <a:t>basics: </a:t>
            </a:r>
            <a:r>
              <a:rPr lang="en-US" dirty="0" smtClean="0"/>
              <a:t>flat </a:t>
            </a:r>
            <a:r>
              <a:rPr lang="en-US" dirty="0"/>
              <a:t>and away from </a:t>
            </a:r>
            <a:r>
              <a:rPr lang="en-US" dirty="0" smtClean="0"/>
              <a:t>obstructions</a:t>
            </a:r>
          </a:p>
          <a:p>
            <a:r>
              <a:rPr lang="en-US" dirty="0" smtClean="0"/>
              <a:t>Sounds simple but…</a:t>
            </a:r>
          </a:p>
          <a:p>
            <a:pPr lvl="1"/>
            <a:r>
              <a:rPr lang="en-US" dirty="0" smtClean="0"/>
              <a:t>Building codes</a:t>
            </a:r>
          </a:p>
          <a:p>
            <a:pPr lvl="1"/>
            <a:r>
              <a:rPr lang="en-US" dirty="0" smtClean="0"/>
              <a:t>Urban areas</a:t>
            </a:r>
          </a:p>
          <a:p>
            <a:pPr lvl="1"/>
            <a:r>
              <a:rPr lang="en-US" dirty="0" smtClean="0"/>
              <a:t>Nearby water bodies</a:t>
            </a:r>
          </a:p>
          <a:p>
            <a:pPr lvl="1"/>
            <a:r>
              <a:rPr lang="en-US" dirty="0" smtClean="0"/>
              <a:t>Canyons</a:t>
            </a:r>
          </a:p>
          <a:p>
            <a:pPr lvl="1"/>
            <a:r>
              <a:rPr lang="en-US" dirty="0" smtClean="0"/>
              <a:t>Cost of communications in remote area</a:t>
            </a:r>
          </a:p>
          <a:p>
            <a:pPr lvl="1"/>
            <a:r>
              <a:rPr lang="en-US" dirty="0" smtClean="0"/>
              <a:t>Carrying cement long distances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USCRN sensors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>
                <a:hlinkClick r:id="rId2"/>
              </a:rPr>
              <a:t>http://www.ncdc.noaa.gov/crn/instrdoc#SENSORS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36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SCN64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AL Gadsden 19 N, Sand Mountain Research Extension (Northwest Pasture)</a:t>
            </a:r>
            <a:endParaRPr lang="en-US"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34.3 N  86.0 W  1160’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April 14, 2005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0" y="533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AZ Yuma 27 ENE, U.S. Army Yuma Proving Ground (Redbluff Pavement Site)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32.8 N  114.2 W  600’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March 19, 2008</a:t>
            </a:r>
          </a:p>
        </p:txBody>
      </p:sp>
      <p:pic>
        <p:nvPicPr>
          <p:cNvPr id="18435" name="Picture 5" descr="DSC_04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CA Redding 12 WNW, Whiskeytown National Recreation Area (RAWS Site)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40.7 N  122.6 W  1412’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March 25, 2003</a:t>
            </a:r>
            <a:endParaRPr lang="en-US">
              <a:cs typeface="+mn-cs"/>
            </a:endParaRPr>
          </a:p>
        </p:txBody>
      </p:sp>
      <p:pic>
        <p:nvPicPr>
          <p:cNvPr id="19459" name="Picture 6" descr="AMV-02-05-GS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 b="6291"/>
          <a:stretch>
            <a:fillRect/>
          </a:stretch>
        </p:blipFill>
        <p:spPr bwMode="auto">
          <a:xfrm>
            <a:off x="0" y="822325"/>
            <a:ext cx="91440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4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UT Brigham City 28 WNW, Golden Spike National Historic Site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41.6 N  112.5 W  4938’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October 26, 2007</a:t>
            </a:r>
          </a:p>
        </p:txBody>
      </p:sp>
      <p:pic>
        <p:nvPicPr>
          <p:cNvPr id="20483" name="Picture 4" descr="DSCN9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2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7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UT Torrey 7 E, Capitol Reef National Park (Goosenecks Road Site)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38.3 N  111.3 W  6211’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cs typeface="+mn-cs"/>
              </a:rPr>
              <a:t>October 2, 2007</a:t>
            </a:r>
          </a:p>
        </p:txBody>
      </p:sp>
      <p:pic>
        <p:nvPicPr>
          <p:cNvPr id="21507" name="Picture 4" descr="CR N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5" b="7776"/>
          <a:stretch>
            <a:fillRect/>
          </a:stretch>
        </p:blipFill>
        <p:spPr bwMode="auto">
          <a:xfrm>
            <a:off x="0" y="9144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0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need to know:</a:t>
            </a:r>
          </a:p>
          <a:p>
            <a:pPr lvl="1"/>
            <a:r>
              <a:rPr lang="en-US" dirty="0" smtClean="0"/>
              <a:t>What, Where, How, When, and Why observations are taken</a:t>
            </a:r>
          </a:p>
          <a:p>
            <a:r>
              <a:rPr lang="en-US" dirty="0" smtClean="0"/>
              <a:t>Metadata is the information about the data</a:t>
            </a:r>
          </a:p>
          <a:p>
            <a:pPr lvl="1"/>
            <a:r>
              <a:rPr lang="en-US" dirty="0" smtClean="0"/>
              <a:t>Understanding “why” is the key- people don’t collect data without a reason</a:t>
            </a:r>
          </a:p>
          <a:p>
            <a:r>
              <a:rPr lang="en-US" dirty="0" smtClean="0"/>
              <a:t>US Climate Reference Network and Oklahoma Mesonet are examples of excellent efforts to keep accurate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People Provide No or Inaccurate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Difficult to keep track of</a:t>
            </a:r>
          </a:p>
          <a:p>
            <a:r>
              <a:rPr lang="en-US" dirty="0" smtClean="0"/>
              <a:t>Out of date standards in reporting</a:t>
            </a:r>
          </a:p>
          <a:p>
            <a:r>
              <a:rPr lang="en-US" dirty="0" smtClean="0"/>
              <a:t>Security concerns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/>
              <a:t>Brighton UT NRCS: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www.wcc.nrcs.usda.gov/nwcc/site?sitenum=366&amp;state=ut</a:t>
            </a:r>
            <a:endParaRPr lang="en-US" dirty="0" smtClean="0"/>
          </a:p>
          <a:p>
            <a:pPr lvl="1"/>
            <a:r>
              <a:rPr lang="en-US" dirty="0"/>
              <a:t>40 </a:t>
            </a:r>
            <a:r>
              <a:rPr lang="en-US" dirty="0" err="1"/>
              <a:t>deg</a:t>
            </a:r>
            <a:r>
              <a:rPr lang="en-US" dirty="0"/>
              <a:t>; 36 min </a:t>
            </a:r>
            <a:r>
              <a:rPr lang="en-US" dirty="0" smtClean="0"/>
              <a:t>N; 111 </a:t>
            </a:r>
            <a:r>
              <a:rPr lang="en-US" dirty="0" err="1"/>
              <a:t>deg</a:t>
            </a:r>
            <a:r>
              <a:rPr lang="en-US" dirty="0"/>
              <a:t>; 35 min 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47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572000" cy="1143000"/>
          </a:xfrm>
        </p:spPr>
        <p:txBody>
          <a:bodyPr/>
          <a:lstStyle/>
          <a:p>
            <a:r>
              <a:rPr lang="en-US" dirty="0" smtClean="0"/>
              <a:t>Brighton NRCS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259" y="2133600"/>
            <a:ext cx="7237741" cy="4525963"/>
          </a:xfrm>
        </p:spPr>
      </p:pic>
      <p:pic>
        <p:nvPicPr>
          <p:cNvPr id="7170" name="Picture 2" descr="http://www.wcc.nrcs.usda.gov/siteimages/3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355599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9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(OLD) Inaccurate </a:t>
            </a:r>
            <a:r>
              <a:rPr lang="en-US" dirty="0" smtClean="0"/>
              <a:t>Metadata</a:t>
            </a:r>
          </a:p>
        </p:txBody>
      </p:sp>
      <p:pic>
        <p:nvPicPr>
          <p:cNvPr id="7171" name="Picture 5" descr="ks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38250"/>
            <a:ext cx="70485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17405" r="9051" b="14470"/>
          <a:stretch/>
        </p:blipFill>
        <p:spPr bwMode="auto">
          <a:xfrm>
            <a:off x="457200" y="228600"/>
            <a:ext cx="8077200" cy="663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in Urban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15697" r="21875" b="12355"/>
          <a:stretch/>
        </p:blipFill>
        <p:spPr bwMode="auto">
          <a:xfrm>
            <a:off x="457200" y="1171575"/>
            <a:ext cx="8382000" cy="57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2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Remote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Sneakernet</a:t>
            </a:r>
            <a:endParaRPr lang="en-US" dirty="0" smtClean="0"/>
          </a:p>
          <a:p>
            <a:pPr lvl="1"/>
            <a:r>
              <a:rPr lang="en-US" dirty="0" smtClean="0"/>
              <a:t>An outdoor person’s preference?</a:t>
            </a:r>
          </a:p>
          <a:p>
            <a:r>
              <a:rPr lang="en-US" dirty="0" err="1" smtClean="0"/>
              <a:t>ethernet</a:t>
            </a:r>
            <a:r>
              <a:rPr lang="en-US" dirty="0" smtClean="0"/>
              <a:t> using TCP/IP</a:t>
            </a:r>
          </a:p>
          <a:p>
            <a:pPr lvl="1"/>
            <a:r>
              <a:rPr lang="en-US" dirty="0" smtClean="0"/>
              <a:t>Need fixed IP address</a:t>
            </a:r>
          </a:p>
          <a:p>
            <a:pPr lvl="1"/>
            <a:r>
              <a:rPr lang="en-US" dirty="0" smtClean="0"/>
              <a:t>But beware of fire wall issues</a:t>
            </a:r>
          </a:p>
          <a:p>
            <a:r>
              <a:rPr lang="en-US" dirty="0" smtClean="0"/>
              <a:t>Short haul modems</a:t>
            </a:r>
          </a:p>
          <a:p>
            <a:pPr lvl="1"/>
            <a:r>
              <a:rPr lang="en-US" dirty="0" smtClean="0"/>
              <a:t>Range 5-6 mi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err="1" smtClean="0"/>
              <a:t>ethernet</a:t>
            </a:r>
            <a:r>
              <a:rPr lang="en-US" dirty="0" smtClean="0"/>
              <a:t> at one end</a:t>
            </a:r>
          </a:p>
          <a:p>
            <a:r>
              <a:rPr lang="en-US" dirty="0" smtClean="0"/>
              <a:t> Phone/Cell phone</a:t>
            </a:r>
          </a:p>
          <a:p>
            <a:pPr lvl="1"/>
            <a:r>
              <a:rPr lang="en-US" dirty="0" smtClean="0"/>
              <a:t>flexible option</a:t>
            </a:r>
          </a:p>
          <a:p>
            <a:pPr lvl="1"/>
            <a:r>
              <a:rPr lang="en-US" dirty="0" smtClean="0"/>
              <a:t>Ongoing costs</a:t>
            </a:r>
          </a:p>
          <a:p>
            <a:pPr lvl="1"/>
            <a:r>
              <a:rPr lang="en-US" dirty="0" smtClean="0"/>
              <a:t>Nearest cell phone tower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314" name="Picture 2" descr="http://s.campbellsci.com/images/x6-1542.png.pagespeed.ic.fSBWsq538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4097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01310"/>
            <a:ext cx="2362200" cy="145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http://s.campbellsci.com/images/6-317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68700"/>
            <a:ext cx="2438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41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with Remote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Spread spectrum radio</a:t>
            </a:r>
          </a:p>
          <a:p>
            <a:pPr lvl="1"/>
            <a:r>
              <a:rPr lang="en-US" dirty="0" smtClean="0"/>
              <a:t>Great for local networks</a:t>
            </a:r>
          </a:p>
          <a:p>
            <a:pPr lvl="1"/>
            <a:r>
              <a:rPr lang="en-US" dirty="0" smtClean="0"/>
              <a:t>Requires at least 2 radios</a:t>
            </a:r>
          </a:p>
          <a:p>
            <a:pPr lvl="1"/>
            <a:r>
              <a:rPr lang="en-US" dirty="0" smtClean="0"/>
              <a:t>No recurring costs</a:t>
            </a:r>
          </a:p>
          <a:p>
            <a:r>
              <a:rPr lang="en-US" dirty="0" smtClean="0"/>
              <a:t>GOES or ARGOS polar </a:t>
            </a:r>
            <a:r>
              <a:rPr lang="en-US" dirty="0"/>
              <a:t>s</a:t>
            </a:r>
            <a:r>
              <a:rPr lang="en-US" dirty="0" smtClean="0"/>
              <a:t>atellite radio</a:t>
            </a:r>
          </a:p>
          <a:p>
            <a:pPr lvl="1"/>
            <a:r>
              <a:rPr lang="en-US" dirty="0" smtClean="0"/>
              <a:t>Only game in town for really remote sites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limited bandwidth, unidirectional</a:t>
            </a:r>
          </a:p>
          <a:p>
            <a:pPr lvl="1"/>
            <a:r>
              <a:rPr lang="en-US" dirty="0" smtClean="0"/>
              <a:t>Requires coordination with NOAA</a:t>
            </a:r>
          </a:p>
          <a:p>
            <a:r>
              <a:rPr lang="en-US" dirty="0" smtClean="0"/>
              <a:t>Meteor burst scattering</a:t>
            </a:r>
          </a:p>
          <a:p>
            <a:pPr lvl="1"/>
            <a:r>
              <a:rPr lang="en-US" dirty="0" smtClean="0"/>
              <a:t>Used by NRCS</a:t>
            </a:r>
          </a:p>
          <a:p>
            <a:pPr lvl="1"/>
            <a:r>
              <a:rPr lang="en-US" dirty="0" smtClean="0"/>
              <a:t>Only allows communication once every few hours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pic>
        <p:nvPicPr>
          <p:cNvPr id="14338" name="Picture 2" descr="http://s.campbellsci.com/images/x6-98.png.pagespeed.ic.XAz94ff-2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3716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s.campbellsci.com/images/x6-1023.png.pagespeed.ic.oNciBksj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505200"/>
            <a:ext cx="2114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02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Siting: be realistic, perfect sites are hard to find</a:t>
            </a:r>
          </a:p>
          <a:p>
            <a:r>
              <a:rPr lang="en-US" dirty="0" smtClean="0"/>
              <a:t>Metadata: keep track and pass the info along</a:t>
            </a:r>
          </a:p>
          <a:p>
            <a:r>
              <a:rPr lang="en-US" dirty="0" smtClean="0"/>
              <a:t>Communication: Best equipment is not doing any good if you can’t get to the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2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Designs</a:t>
            </a:r>
            <a:endParaRPr 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28725"/>
            <a:ext cx="3810000" cy="558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0" t="30668" r="30157" b="12064"/>
          <a:stretch/>
        </p:blipFill>
        <p:spPr bwMode="auto">
          <a:xfrm>
            <a:off x="4114800" y="1295400"/>
            <a:ext cx="481012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1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09800"/>
            <a:ext cx="613546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Planned </a:t>
            </a:r>
            <a:r>
              <a:rPr lang="en-US" dirty="0" err="1" smtClean="0"/>
              <a:t>vs</a:t>
            </a:r>
            <a:r>
              <a:rPr lang="en-US" dirty="0" smtClean="0"/>
              <a:t> organic</a:t>
            </a:r>
            <a:endParaRPr lang="en-US" dirty="0"/>
          </a:p>
        </p:txBody>
      </p:sp>
      <p:pic>
        <p:nvPicPr>
          <p:cNvPr id="10242" name="Picture 2" descr="http://www.neoninc.org/sites/default/files/Domain_Map_Oct2011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41714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31686" r="48164" b="13517"/>
          <a:stretch/>
        </p:blipFill>
        <p:spPr bwMode="auto">
          <a:xfrm>
            <a:off x="304800" y="4419600"/>
            <a:ext cx="361880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Ultimate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WMO Guidelines: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www.wmo.int/pages/prog/gcos/documents/gruanmanuals/CIMO/CIMO_Guide-7th_Edition-2008.pdf</a:t>
            </a:r>
            <a:endParaRPr lang="en-US" dirty="0" smtClean="0"/>
          </a:p>
          <a:p>
            <a:r>
              <a:rPr lang="en-US" dirty="0" smtClean="0"/>
              <a:t>Easier to swallow: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www.wxqa.com/resources.html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32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Heights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Temperature: typically 1.5-2 m above ground</a:t>
            </a:r>
          </a:p>
          <a:p>
            <a:r>
              <a:rPr lang="en-US" dirty="0" smtClean="0"/>
              <a:t>Radiation: as high as possible and not obstructed from west-south-east aspect</a:t>
            </a:r>
          </a:p>
          <a:p>
            <a:r>
              <a:rPr lang="en-US" dirty="0" smtClean="0"/>
              <a:t>Pressure: inside mounted enclosure</a:t>
            </a:r>
          </a:p>
          <a:p>
            <a:r>
              <a:rPr lang="en-US" dirty="0" smtClean="0"/>
              <a:t>Precipitation as low to ground as possible</a:t>
            </a:r>
          </a:p>
          <a:p>
            <a:r>
              <a:rPr lang="en-US" dirty="0" smtClean="0"/>
              <a:t>Wind: (ugh)</a:t>
            </a:r>
          </a:p>
          <a:p>
            <a:pPr lvl="1"/>
            <a:r>
              <a:rPr lang="en-US" dirty="0" smtClean="0"/>
              <a:t>10 m is aviation standard</a:t>
            </a:r>
          </a:p>
          <a:p>
            <a:pPr lvl="1"/>
            <a:r>
              <a:rPr lang="en-US" dirty="0" smtClean="0"/>
              <a:t>6.3 m (20 </a:t>
            </a:r>
            <a:r>
              <a:rPr lang="en-US" dirty="0" err="1" smtClean="0"/>
              <a:t>ft</a:t>
            </a:r>
            <a:r>
              <a:rPr lang="en-US" dirty="0" smtClean="0"/>
              <a:t>) is fire weather standard</a:t>
            </a:r>
          </a:p>
          <a:p>
            <a:pPr lvl="1"/>
            <a:r>
              <a:rPr lang="en-US" dirty="0" smtClean="0"/>
              <a:t>Climate Reference Network uses wind speed sensor at 1.5 m </a:t>
            </a:r>
          </a:p>
          <a:p>
            <a:pPr lvl="1"/>
            <a:r>
              <a:rPr lang="en-US" dirty="0" smtClean="0"/>
              <a:t>Lots of 3 m short towers </a:t>
            </a:r>
          </a:p>
          <a:p>
            <a:pPr lvl="1"/>
            <a:r>
              <a:rPr lang="en-US" dirty="0" smtClean="0"/>
              <a:t>Lots of sensors mounted immediately above roofs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Recognizing Observational </a:t>
            </a:r>
            <a:r>
              <a:rPr lang="en-US" sz="3000" dirty="0" smtClean="0"/>
              <a:t>Uncertainty Due to Siting</a:t>
            </a:r>
            <a:endParaRPr 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76400"/>
            <a:ext cx="5621337" cy="5181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Observations vs. the truth:</a:t>
            </a:r>
          </a:p>
          <a:p>
            <a:pPr lvl="1" eaLnBrk="1" hangingPunct="1"/>
            <a:r>
              <a:rPr lang="en-US" sz="2000" dirty="0" smtClean="0"/>
              <a:t>how well do we know the current state of the atmosphere? </a:t>
            </a:r>
          </a:p>
          <a:p>
            <a:pPr eaLnBrk="1" hangingPunct="1"/>
            <a:r>
              <a:rPr lang="en-US" sz="2400" dirty="0" smtClean="0"/>
              <a:t>All that is labeled data Is NOT gold!</a:t>
            </a:r>
          </a:p>
          <a:p>
            <a:pPr lvl="1" eaLnBrk="1" hangingPunct="1"/>
            <a:r>
              <a:rPr lang="en-US" sz="2400" dirty="0" smtClean="0"/>
              <a:t>Lockhart (2003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eaLnBrk="1" hangingPunct="1"/>
            <a:endParaRPr lang="en-US" sz="1800" dirty="0" smtClean="0"/>
          </a:p>
        </p:txBody>
      </p:sp>
      <p:pic>
        <p:nvPicPr>
          <p:cNvPr id="3076" name="Picture 4" descr="GNI_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133600"/>
            <a:ext cx="2913062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72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1010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8"/>
            <a:ext cx="4722813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3" name="Picture 3" descr="HOAC1_efire7270055_120_04_LO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295275"/>
            <a:ext cx="5475287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93725" y="193675"/>
            <a:ext cx="219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HOOPA RAWS</a:t>
            </a:r>
          </a:p>
        </p:txBody>
      </p:sp>
    </p:spTree>
    <p:extLst>
      <p:ext uri="{BB962C8B-B14F-4D97-AF65-F5344CB8AC3E}">
        <p14:creationId xmlns:p14="http://schemas.microsoft.com/office/powerpoint/2010/main" val="40282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69.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30.914"/>
  <p:tag name="TIMELINE" val="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47.7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63"/>
  <p:tag name="TIMELINE" val="46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932</Words>
  <Application>Microsoft Office PowerPoint</Application>
  <PresentationFormat>On-screen Show (4:3)</PresentationFormat>
  <Paragraphs>171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Outline</vt:lpstr>
      <vt:lpstr>Siting and Exposure</vt:lpstr>
      <vt:lpstr>PowerPoint Presentation</vt:lpstr>
      <vt:lpstr>Network Designs</vt:lpstr>
      <vt:lpstr>Network Designs</vt:lpstr>
      <vt:lpstr>The Ultimate Source</vt:lpstr>
      <vt:lpstr>Sensor Heights</vt:lpstr>
      <vt:lpstr>Recognizing Observational Uncertainty Due to Siting</vt:lpstr>
      <vt:lpstr>PowerPoint Presentation</vt:lpstr>
      <vt:lpstr>Getting a Handle on Siting Issues &amp; Observational Errors</vt:lpstr>
      <vt:lpstr>Are All Observations Equally Good?</vt:lpstr>
      <vt:lpstr>Representativeness Errors</vt:lpstr>
      <vt:lpstr>Representative errors to be expected in mountains Alta Ski Area</vt:lpstr>
      <vt:lpstr>PowerPoint Presentation</vt:lpstr>
      <vt:lpstr>PowerPoint Presentation</vt:lpstr>
      <vt:lpstr> Alta Coop</vt:lpstr>
      <vt:lpstr>Alta Collins</vt:lpstr>
      <vt:lpstr>Alta Collins</vt:lpstr>
      <vt:lpstr>PowerPoint Presentation</vt:lpstr>
      <vt:lpstr>USCRN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Metadata</vt:lpstr>
      <vt:lpstr>Reasons People Provide No or Inaccurate Metadata</vt:lpstr>
      <vt:lpstr>Brighton NRCS</vt:lpstr>
      <vt:lpstr>(OLD) Inaccurate Metadata</vt:lpstr>
      <vt:lpstr>Metadata in Urban Environments</vt:lpstr>
      <vt:lpstr>Communicating with Remote Sites</vt:lpstr>
      <vt:lpstr>Communicating with Remote Sites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Assignment</dc:title>
  <dc:creator>John Horel</dc:creator>
  <cp:lastModifiedBy>john horel</cp:lastModifiedBy>
  <cp:revision>58</cp:revision>
  <dcterms:created xsi:type="dcterms:W3CDTF">2011-12-28T15:28:49Z</dcterms:created>
  <dcterms:modified xsi:type="dcterms:W3CDTF">2013-12-13T17:44:30Z</dcterms:modified>
</cp:coreProperties>
</file>