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906" r:id="rId4"/>
    <p:sldMasterId id="2147483918" r:id="rId5"/>
    <p:sldMasterId id="2147483930" r:id="rId6"/>
  </p:sldMasterIdLst>
  <p:notesMasterIdLst>
    <p:notesMasterId r:id="rId45"/>
  </p:notesMasterIdLst>
  <p:sldIdLst>
    <p:sldId id="464" r:id="rId7"/>
    <p:sldId id="473" r:id="rId8"/>
    <p:sldId id="418" r:id="rId9"/>
    <p:sldId id="445" r:id="rId10"/>
    <p:sldId id="407" r:id="rId11"/>
    <p:sldId id="408" r:id="rId12"/>
    <p:sldId id="410" r:id="rId13"/>
    <p:sldId id="411" r:id="rId14"/>
    <p:sldId id="412" r:id="rId15"/>
    <p:sldId id="415" r:id="rId16"/>
    <p:sldId id="416" r:id="rId17"/>
    <p:sldId id="453" r:id="rId18"/>
    <p:sldId id="449" r:id="rId19"/>
    <p:sldId id="397" r:id="rId20"/>
    <p:sldId id="454" r:id="rId21"/>
    <p:sldId id="451" r:id="rId22"/>
    <p:sldId id="450" r:id="rId23"/>
    <p:sldId id="423" r:id="rId24"/>
    <p:sldId id="424" r:id="rId25"/>
    <p:sldId id="426" r:id="rId26"/>
    <p:sldId id="427" r:id="rId27"/>
    <p:sldId id="471" r:id="rId28"/>
    <p:sldId id="455" r:id="rId29"/>
    <p:sldId id="428" r:id="rId30"/>
    <p:sldId id="440" r:id="rId31"/>
    <p:sldId id="441" r:id="rId32"/>
    <p:sldId id="442" r:id="rId33"/>
    <p:sldId id="468" r:id="rId34"/>
    <p:sldId id="469" r:id="rId35"/>
    <p:sldId id="466" r:id="rId36"/>
    <p:sldId id="467" r:id="rId37"/>
    <p:sldId id="456" r:id="rId38"/>
    <p:sldId id="457" r:id="rId39"/>
    <p:sldId id="460" r:id="rId40"/>
    <p:sldId id="461" r:id="rId41"/>
    <p:sldId id="462" r:id="rId42"/>
    <p:sldId id="470" r:id="rId43"/>
    <p:sldId id="472" r:id="rId4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82" autoAdjust="0"/>
    <p:restoredTop sz="94718" autoAdjust="0"/>
  </p:normalViewPr>
  <p:slideViewPr>
    <p:cSldViewPr showGuides="1">
      <p:cViewPr varScale="1">
        <p:scale>
          <a:sx n="73" d="100"/>
          <a:sy n="73" d="100"/>
        </p:scale>
        <p:origin x="-67" y="-36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1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C043431A-ABED-4BC3-B7E5-6AB49D418000}" type="datetimeFigureOut">
              <a:rPr lang="en-US"/>
              <a:pPr>
                <a:defRPr/>
              </a:pPr>
              <a:t>2/8/2014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FED64DF7-93BA-4CF8-B514-428880D8C083}" type="slidenum">
              <a:rPr lang="en-US"/>
              <a:pPr>
                <a:defRPr/>
              </a:pPr>
              <a:t>‹#›</a:t>
            </a:fld>
            <a:endParaRPr lang="en-US"/>
          </a:p>
        </p:txBody>
      </p:sp>
    </p:spTree>
    <p:extLst>
      <p:ext uri="{BB962C8B-B14F-4D97-AF65-F5344CB8AC3E}">
        <p14:creationId xmlns:p14="http://schemas.microsoft.com/office/powerpoint/2010/main" val="3042843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B2E4DAA-6AFA-4009-BBAE-52C8596B2696}" type="slidenum">
              <a:rPr lang="en-US" altLang="en-US" smtClean="0">
                <a:solidFill>
                  <a:srgbClr val="000000"/>
                </a:solidFill>
                <a:latin typeface="Arial" charset="0"/>
              </a:rPr>
              <a:pPr eaLnBrk="1" hangingPunct="1">
                <a:spcBef>
                  <a:spcPct val="0"/>
                </a:spcBef>
              </a:pPr>
              <a:t>3</a:t>
            </a:fld>
            <a:endParaRPr lang="en-US" altLang="en-US" smtClean="0">
              <a:solidFill>
                <a:srgbClr val="000000"/>
              </a:solidFill>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A74250D-F52C-405A-B8B2-443931D7A33E}" type="slidenum">
              <a:rPr lang="en-US" altLang="en-US" smtClean="0">
                <a:solidFill>
                  <a:srgbClr val="000000"/>
                </a:solidFill>
                <a:latin typeface="Arial" charset="0"/>
              </a:rPr>
              <a:pPr eaLnBrk="1" hangingPunct="1">
                <a:spcBef>
                  <a:spcPct val="0"/>
                </a:spcBef>
              </a:pPr>
              <a:t>18</a:t>
            </a:fld>
            <a:endParaRPr lang="en-US" altLang="en-US" smtClean="0">
              <a:solidFill>
                <a:srgbClr val="000000"/>
              </a:solidFill>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9194961-BE11-4E55-8DCE-6ECFC2D1B766}" type="slidenum">
              <a:rPr lang="en-US" altLang="en-US" smtClean="0">
                <a:solidFill>
                  <a:srgbClr val="000000"/>
                </a:solidFill>
                <a:latin typeface="Arial" charset="0"/>
              </a:rPr>
              <a:pPr eaLnBrk="1" hangingPunct="1">
                <a:spcBef>
                  <a:spcPct val="0"/>
                </a:spcBef>
              </a:pPr>
              <a:t>19</a:t>
            </a:fld>
            <a:endParaRPr lang="en-US" altLang="en-US" smtClean="0">
              <a:solidFill>
                <a:srgbClr val="000000"/>
              </a:solidFill>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12A486E-2845-4D65-A22F-A309524A298B}" type="slidenum">
              <a:rPr lang="en-US" altLang="en-US" smtClean="0">
                <a:solidFill>
                  <a:srgbClr val="000000"/>
                </a:solidFill>
                <a:latin typeface="Arial" charset="0"/>
              </a:rPr>
              <a:pPr eaLnBrk="1" hangingPunct="1">
                <a:spcBef>
                  <a:spcPct val="0"/>
                </a:spcBef>
              </a:pPr>
              <a:t>20</a:t>
            </a:fld>
            <a:endParaRPr lang="en-US" altLang="en-US" smtClean="0">
              <a:solidFill>
                <a:srgbClr val="000000"/>
              </a:solidFill>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B286028-870F-4C0A-968A-6B5DD4297E15}" type="slidenum">
              <a:rPr lang="en-US" altLang="en-US" smtClean="0">
                <a:solidFill>
                  <a:srgbClr val="000000"/>
                </a:solidFill>
                <a:latin typeface="Arial" charset="0"/>
              </a:rPr>
              <a:pPr eaLnBrk="1" hangingPunct="1">
                <a:spcBef>
                  <a:spcPct val="0"/>
                </a:spcBef>
              </a:pPr>
              <a:t>21</a:t>
            </a:fld>
            <a:endParaRPr lang="en-US" altLang="en-US" smtClean="0">
              <a:solidFill>
                <a:srgbClr val="000000"/>
              </a:solidFill>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31E337C-2A95-47C1-94A5-4335A811836F}" type="slidenum">
              <a:rPr lang="en-US" altLang="en-US" smtClean="0">
                <a:solidFill>
                  <a:srgbClr val="000000"/>
                </a:solidFill>
                <a:latin typeface="Arial" charset="0"/>
              </a:rPr>
              <a:pPr eaLnBrk="1" hangingPunct="1">
                <a:spcBef>
                  <a:spcPct val="0"/>
                </a:spcBef>
              </a:pPr>
              <a:t>24</a:t>
            </a:fld>
            <a:endParaRPr lang="en-US" altLang="en-US" smtClean="0">
              <a:solidFill>
                <a:srgbClr val="000000"/>
              </a:solidFill>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F460674-CEBD-4B32-9325-8C230DF723DD}" type="slidenum">
              <a:rPr lang="en-US" altLang="en-US" smtClean="0">
                <a:solidFill>
                  <a:srgbClr val="000000"/>
                </a:solidFill>
                <a:latin typeface="Arial" charset="0"/>
              </a:rPr>
              <a:pPr eaLnBrk="1" hangingPunct="1">
                <a:spcBef>
                  <a:spcPct val="0"/>
                </a:spcBef>
              </a:pPr>
              <a:t>25</a:t>
            </a:fld>
            <a:endParaRPr lang="en-US" altLang="en-US" smtClean="0">
              <a:solidFill>
                <a:srgbClr val="000000"/>
              </a:solidFill>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252DC2F-4DB5-4ECE-8657-740297B31D6A}" type="slidenum">
              <a:rPr lang="en-US" altLang="en-US" smtClean="0">
                <a:solidFill>
                  <a:srgbClr val="000000"/>
                </a:solidFill>
                <a:latin typeface="Arial" charset="0"/>
              </a:rPr>
              <a:pPr eaLnBrk="1" hangingPunct="1">
                <a:spcBef>
                  <a:spcPct val="0"/>
                </a:spcBef>
              </a:pPr>
              <a:t>26</a:t>
            </a:fld>
            <a:endParaRPr lang="en-US" altLang="en-US" smtClean="0">
              <a:solidFill>
                <a:srgbClr val="000000"/>
              </a:solidFill>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06B817C-B254-4974-97AC-F1364D91975E}" type="slidenum">
              <a:rPr lang="en-US" altLang="en-US" smtClean="0">
                <a:solidFill>
                  <a:srgbClr val="000000"/>
                </a:solidFill>
                <a:latin typeface="Arial" charset="0"/>
              </a:rPr>
              <a:pPr eaLnBrk="1" hangingPunct="1">
                <a:spcBef>
                  <a:spcPct val="0"/>
                </a:spcBef>
              </a:pPr>
              <a:t>27</a:t>
            </a:fld>
            <a:endParaRPr lang="en-US" altLang="en-US" smtClean="0">
              <a:solidFill>
                <a:srgbClr val="000000"/>
              </a:solidFill>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05C0F27-6E72-4F72-BE5B-45056F0F7020}" type="slidenum">
              <a:rPr lang="en-US" altLang="en-US" smtClean="0">
                <a:solidFill>
                  <a:srgbClr val="000000"/>
                </a:solidFill>
                <a:latin typeface="Arial" charset="0"/>
              </a:rPr>
              <a:pPr eaLnBrk="1" hangingPunct="1">
                <a:spcBef>
                  <a:spcPct val="0"/>
                </a:spcBef>
              </a:pPr>
              <a:t>5</a:t>
            </a:fld>
            <a:endParaRPr lang="en-US" altLang="en-US" smtClean="0">
              <a:solidFill>
                <a:srgbClr val="000000"/>
              </a:solidFill>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943AF8E-24E6-49B5-BED1-07C525D5943D}" type="slidenum">
              <a:rPr lang="en-US" altLang="en-US" smtClean="0">
                <a:solidFill>
                  <a:srgbClr val="000000"/>
                </a:solidFill>
                <a:latin typeface="Arial" charset="0"/>
              </a:rPr>
              <a:pPr eaLnBrk="1" hangingPunct="1">
                <a:spcBef>
                  <a:spcPct val="0"/>
                </a:spcBef>
              </a:pPr>
              <a:t>6</a:t>
            </a:fld>
            <a:endParaRPr lang="en-US" altLang="en-US" smtClean="0">
              <a:solidFill>
                <a:srgbClr val="000000"/>
              </a:solidFill>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DA53F11-1660-4311-85D7-691CCC53C48B}" type="slidenum">
              <a:rPr lang="en-US" altLang="en-US" smtClean="0">
                <a:solidFill>
                  <a:srgbClr val="000000"/>
                </a:solidFill>
                <a:latin typeface="Arial" charset="0"/>
              </a:rPr>
              <a:pPr eaLnBrk="1" hangingPunct="1">
                <a:spcBef>
                  <a:spcPct val="0"/>
                </a:spcBef>
              </a:pPr>
              <a:t>7</a:t>
            </a:fld>
            <a:endParaRPr lang="en-US" altLang="en-US" smtClean="0">
              <a:solidFill>
                <a:srgbClr val="000000"/>
              </a:solidFill>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CF2592D-DD8F-4CD0-9FDB-247E3D3EF2BE}" type="slidenum">
              <a:rPr lang="en-US" altLang="en-US" smtClean="0">
                <a:solidFill>
                  <a:srgbClr val="000000"/>
                </a:solidFill>
                <a:latin typeface="Arial" charset="0"/>
              </a:rPr>
              <a:pPr eaLnBrk="1" hangingPunct="1">
                <a:spcBef>
                  <a:spcPct val="0"/>
                </a:spcBef>
              </a:pPr>
              <a:t>8</a:t>
            </a:fld>
            <a:endParaRPr lang="en-US" altLang="en-US" smtClean="0">
              <a:solidFill>
                <a:srgbClr val="000000"/>
              </a:solidFill>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1197976-8A66-4307-B511-AF7A346C1200}" type="slidenum">
              <a:rPr lang="en-US" altLang="en-US" smtClean="0">
                <a:solidFill>
                  <a:srgbClr val="000000"/>
                </a:solidFill>
                <a:latin typeface="Arial" charset="0"/>
              </a:rPr>
              <a:pPr eaLnBrk="1" hangingPunct="1">
                <a:spcBef>
                  <a:spcPct val="0"/>
                </a:spcBef>
              </a:pPr>
              <a:t>9</a:t>
            </a:fld>
            <a:endParaRPr lang="en-US" altLang="en-US" smtClean="0">
              <a:solidFill>
                <a:srgbClr val="000000"/>
              </a:solidFill>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EA22F13-129A-4A5E-A2DC-C69D78279E78}" type="slidenum">
              <a:rPr lang="en-US" altLang="en-US" smtClean="0">
                <a:solidFill>
                  <a:srgbClr val="000000"/>
                </a:solidFill>
                <a:latin typeface="Arial" charset="0"/>
              </a:rPr>
              <a:pPr eaLnBrk="1" hangingPunct="1">
                <a:spcBef>
                  <a:spcPct val="0"/>
                </a:spcBef>
              </a:pPr>
              <a:t>10</a:t>
            </a:fld>
            <a:endParaRPr lang="en-US" altLang="en-US" smtClean="0">
              <a:solidFill>
                <a:srgbClr val="000000"/>
              </a:solidFill>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545A2C9-15B4-4F0E-8CF7-5BC3E4AA9EDC}" type="slidenum">
              <a:rPr lang="en-US" altLang="en-US" smtClean="0">
                <a:solidFill>
                  <a:srgbClr val="000000"/>
                </a:solidFill>
                <a:latin typeface="Arial" charset="0"/>
              </a:rPr>
              <a:pPr eaLnBrk="1" hangingPunct="1">
                <a:spcBef>
                  <a:spcPct val="0"/>
                </a:spcBef>
              </a:pPr>
              <a:t>11</a:t>
            </a:fld>
            <a:endParaRPr lang="en-US" altLang="en-US" smtClean="0">
              <a:solidFill>
                <a:srgbClr val="000000"/>
              </a:solidFill>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2FFBBE4-451A-4A49-9F26-15A04C6EC3F7}" type="slidenum">
              <a:rPr lang="en-US" altLang="en-US" smtClean="0">
                <a:solidFill>
                  <a:srgbClr val="000000"/>
                </a:solidFill>
                <a:latin typeface="Arial" charset="0"/>
              </a:rPr>
              <a:pPr eaLnBrk="1" hangingPunct="1">
                <a:spcBef>
                  <a:spcPct val="0"/>
                </a:spcBef>
              </a:pPr>
              <a:t>12</a:t>
            </a:fld>
            <a:endParaRPr lang="en-US" altLang="en-US" smtClean="0">
              <a:solidFill>
                <a:srgbClr val="000000"/>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7EA98C47-4CE2-4540-B4C4-B149300BE12C}" type="datetimeFigureOut">
              <a:rPr lang="en-US"/>
              <a:pPr>
                <a:defRPr/>
              </a:pPr>
              <a:t>2/8/2014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01988690-CBA5-40D7-B871-8FFB176A484E}" type="slidenum">
              <a:rPr lang="en-US"/>
              <a:pPr>
                <a:defRPr/>
              </a:pPr>
              <a:t>‹#›</a:t>
            </a:fld>
            <a:endParaRPr lang="en-US"/>
          </a:p>
        </p:txBody>
      </p:sp>
    </p:spTree>
    <p:extLst>
      <p:ext uri="{BB962C8B-B14F-4D97-AF65-F5344CB8AC3E}">
        <p14:creationId xmlns:p14="http://schemas.microsoft.com/office/powerpoint/2010/main" val="1651740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0DDBC798-6F01-4C45-A871-6FFBBDC1AEBB}" type="datetimeFigureOut">
              <a:rPr lang="en-US"/>
              <a:pPr>
                <a:defRPr/>
              </a:pPr>
              <a:t>2/8/2014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88F6AEEE-DA17-404C-8DC8-8A8B9AFD43CE}" type="slidenum">
              <a:rPr lang="en-US"/>
              <a:pPr>
                <a:defRPr/>
              </a:pPr>
              <a:t>‹#›</a:t>
            </a:fld>
            <a:endParaRPr lang="en-US"/>
          </a:p>
        </p:txBody>
      </p:sp>
    </p:spTree>
    <p:extLst>
      <p:ext uri="{BB962C8B-B14F-4D97-AF65-F5344CB8AC3E}">
        <p14:creationId xmlns:p14="http://schemas.microsoft.com/office/powerpoint/2010/main" val="3747605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F5354F4C-74D2-471C-8C11-A1C71AD9EE42}" type="datetimeFigureOut">
              <a:rPr lang="en-US"/>
              <a:pPr>
                <a:defRPr/>
              </a:pPr>
              <a:t>2/8/2014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751C97A1-413B-4F1A-8E6C-0792F15A2606}" type="slidenum">
              <a:rPr lang="en-US"/>
              <a:pPr>
                <a:defRPr/>
              </a:pPr>
              <a:t>‹#›</a:t>
            </a:fld>
            <a:endParaRPr lang="en-US"/>
          </a:p>
        </p:txBody>
      </p:sp>
    </p:spTree>
    <p:extLst>
      <p:ext uri="{BB962C8B-B14F-4D97-AF65-F5344CB8AC3E}">
        <p14:creationId xmlns:p14="http://schemas.microsoft.com/office/powerpoint/2010/main" val="1727760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7F3ADEA-5D29-4239-BD2F-311F46FD3D0F}" type="datetimeFigureOut">
              <a:rPr lang="en-US"/>
              <a:pPr>
                <a:defRPr/>
              </a:pPr>
              <a:t>2/8/2014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C75E571C-44D1-41E4-ADA8-EE9C8DAA4EB6}" type="slidenum">
              <a:rPr lang="en-US"/>
              <a:pPr>
                <a:defRPr/>
              </a:pPr>
              <a:t>‹#›</a:t>
            </a:fld>
            <a:endParaRPr lang="en-US"/>
          </a:p>
        </p:txBody>
      </p:sp>
    </p:spTree>
    <p:extLst>
      <p:ext uri="{BB962C8B-B14F-4D97-AF65-F5344CB8AC3E}">
        <p14:creationId xmlns:p14="http://schemas.microsoft.com/office/powerpoint/2010/main" val="3917540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D2DF0A1-FD4F-40B5-936F-B7FF58A6AEAE}" type="datetimeFigureOut">
              <a:rPr lang="en-US"/>
              <a:pPr>
                <a:defRPr/>
              </a:pPr>
              <a:t>2/8/2014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582F2B47-1FB6-443C-AD8F-68B09D4C5BC2}" type="slidenum">
              <a:rPr lang="en-US"/>
              <a:pPr>
                <a:defRPr/>
              </a:pPr>
              <a:t>‹#›</a:t>
            </a:fld>
            <a:endParaRPr lang="en-US"/>
          </a:p>
        </p:txBody>
      </p:sp>
    </p:spTree>
    <p:extLst>
      <p:ext uri="{BB962C8B-B14F-4D97-AF65-F5344CB8AC3E}">
        <p14:creationId xmlns:p14="http://schemas.microsoft.com/office/powerpoint/2010/main" val="3352616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A055850-7970-4D9A-A5AC-B163EC4C97F5}" type="datetimeFigureOut">
              <a:rPr lang="en-US"/>
              <a:pPr>
                <a:defRPr/>
              </a:pPr>
              <a:t>2/8/2014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68E84686-C10D-4D9E-AA68-EE17916B6FB6}" type="slidenum">
              <a:rPr lang="en-US"/>
              <a:pPr>
                <a:defRPr/>
              </a:pPr>
              <a:t>‹#›</a:t>
            </a:fld>
            <a:endParaRPr lang="en-US"/>
          </a:p>
        </p:txBody>
      </p:sp>
    </p:spTree>
    <p:extLst>
      <p:ext uri="{BB962C8B-B14F-4D97-AF65-F5344CB8AC3E}">
        <p14:creationId xmlns:p14="http://schemas.microsoft.com/office/powerpoint/2010/main" val="2875901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26055D8-1CA1-492F-A45B-E6EBF7AFD848}" type="datetimeFigureOut">
              <a:rPr lang="en-US"/>
              <a:pPr>
                <a:defRPr/>
              </a:pPr>
              <a:t>2/8/2014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065FC75A-8C79-4A00-8E68-7415D56DEF7B}" type="slidenum">
              <a:rPr lang="en-US"/>
              <a:pPr>
                <a:defRPr/>
              </a:pPr>
              <a:t>‹#›</a:t>
            </a:fld>
            <a:endParaRPr lang="en-US"/>
          </a:p>
        </p:txBody>
      </p:sp>
    </p:spTree>
    <p:extLst>
      <p:ext uri="{BB962C8B-B14F-4D97-AF65-F5344CB8AC3E}">
        <p14:creationId xmlns:p14="http://schemas.microsoft.com/office/powerpoint/2010/main" val="1699825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B12E404-C907-4E5D-9B8B-51B7F06FB92E}" type="datetimeFigureOut">
              <a:rPr lang="en-US"/>
              <a:pPr>
                <a:defRPr/>
              </a:pPr>
              <a:t>2/8/2014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B1CE6AF0-991F-486A-9D2B-1633A4993683}" type="slidenum">
              <a:rPr lang="en-US"/>
              <a:pPr>
                <a:defRPr/>
              </a:pPr>
              <a:t>‹#›</a:t>
            </a:fld>
            <a:endParaRPr lang="en-US"/>
          </a:p>
        </p:txBody>
      </p:sp>
    </p:spTree>
    <p:extLst>
      <p:ext uri="{BB962C8B-B14F-4D97-AF65-F5344CB8AC3E}">
        <p14:creationId xmlns:p14="http://schemas.microsoft.com/office/powerpoint/2010/main" val="2843996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D4519A3-BD78-4EEC-A78B-96F5647578FB}" type="datetimeFigureOut">
              <a:rPr lang="en-US"/>
              <a:pPr>
                <a:defRPr/>
              </a:pPr>
              <a:t>2/8/2014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0FF5D1CA-2BCA-4D2B-94FF-ED2568899F90}" type="slidenum">
              <a:rPr lang="en-US"/>
              <a:pPr>
                <a:defRPr/>
              </a:pPr>
              <a:t>‹#›</a:t>
            </a:fld>
            <a:endParaRPr lang="en-US"/>
          </a:p>
        </p:txBody>
      </p:sp>
    </p:spTree>
    <p:extLst>
      <p:ext uri="{BB962C8B-B14F-4D97-AF65-F5344CB8AC3E}">
        <p14:creationId xmlns:p14="http://schemas.microsoft.com/office/powerpoint/2010/main" val="21371381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64335E0-7699-4B57-87EF-15F2777C7E36}" type="datetimeFigureOut">
              <a:rPr lang="en-US"/>
              <a:pPr>
                <a:defRPr/>
              </a:pPr>
              <a:t>2/8/2014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294D93D4-BC34-4160-8F73-6C4FA54DFCB9}" type="slidenum">
              <a:rPr lang="en-US"/>
              <a:pPr>
                <a:defRPr/>
              </a:pPr>
              <a:t>‹#›</a:t>
            </a:fld>
            <a:endParaRPr lang="en-US"/>
          </a:p>
        </p:txBody>
      </p:sp>
    </p:spTree>
    <p:extLst>
      <p:ext uri="{BB962C8B-B14F-4D97-AF65-F5344CB8AC3E}">
        <p14:creationId xmlns:p14="http://schemas.microsoft.com/office/powerpoint/2010/main" val="2209209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F7C09EA0-1818-4AE8-88A9-8ADA2F364A2F}" type="datetimeFigureOut">
              <a:rPr lang="en-US"/>
              <a:pPr>
                <a:defRPr/>
              </a:pPr>
              <a:t>2/8/2014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895FF6DD-8AC7-45F0-9B46-EBF30FCBC2E0}" type="slidenum">
              <a:rPr lang="en-US"/>
              <a:pPr>
                <a:defRPr/>
              </a:pPr>
              <a:t>‹#›</a:t>
            </a:fld>
            <a:endParaRPr lang="en-US"/>
          </a:p>
        </p:txBody>
      </p:sp>
    </p:spTree>
    <p:extLst>
      <p:ext uri="{BB962C8B-B14F-4D97-AF65-F5344CB8AC3E}">
        <p14:creationId xmlns:p14="http://schemas.microsoft.com/office/powerpoint/2010/main" val="768878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F0C1B257-29A6-420F-A5CD-89D848BEB112}" type="datetimeFigureOut">
              <a:rPr lang="en-US"/>
              <a:pPr>
                <a:defRPr/>
              </a:pPr>
              <a:t>2/8/2014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DA95B66A-81C4-4E9C-8877-06A04F9B3B47}" type="slidenum">
              <a:rPr lang="en-US"/>
              <a:pPr>
                <a:defRPr/>
              </a:pPr>
              <a:t>‹#›</a:t>
            </a:fld>
            <a:endParaRPr lang="en-US"/>
          </a:p>
        </p:txBody>
      </p:sp>
    </p:spTree>
    <p:extLst>
      <p:ext uri="{BB962C8B-B14F-4D97-AF65-F5344CB8AC3E}">
        <p14:creationId xmlns:p14="http://schemas.microsoft.com/office/powerpoint/2010/main" val="36379294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280A06AD-2AC6-4F00-AFB4-C52B478D23EC}" type="datetimeFigureOut">
              <a:rPr lang="en-US"/>
              <a:pPr>
                <a:defRPr/>
              </a:pPr>
              <a:t>2/8/2014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3389C9F9-C6B4-4909-A053-0CC6ECEBB22D}" type="slidenum">
              <a:rPr lang="en-US"/>
              <a:pPr>
                <a:defRPr/>
              </a:pPr>
              <a:t>‹#›</a:t>
            </a:fld>
            <a:endParaRPr lang="en-US"/>
          </a:p>
        </p:txBody>
      </p:sp>
    </p:spTree>
    <p:extLst>
      <p:ext uri="{BB962C8B-B14F-4D97-AF65-F5344CB8AC3E}">
        <p14:creationId xmlns:p14="http://schemas.microsoft.com/office/powerpoint/2010/main" val="22177046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FBCBD2ED-5174-4324-91BC-946402EBCF59}" type="datetimeFigureOut">
              <a:rPr lang="en-US"/>
              <a:pPr>
                <a:defRPr/>
              </a:pPr>
              <a:t>2/8/2014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05E1B6F3-BBD2-4130-8E30-1D0E6134AB06}" type="slidenum">
              <a:rPr lang="en-US"/>
              <a:pPr>
                <a:defRPr/>
              </a:pPr>
              <a:t>‹#›</a:t>
            </a:fld>
            <a:endParaRPr lang="en-US"/>
          </a:p>
        </p:txBody>
      </p:sp>
    </p:spTree>
    <p:extLst>
      <p:ext uri="{BB962C8B-B14F-4D97-AF65-F5344CB8AC3E}">
        <p14:creationId xmlns:p14="http://schemas.microsoft.com/office/powerpoint/2010/main" val="2342243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5305C094-21AB-4B93-BFE7-E4C8C3641E18}" type="datetimeFigureOut">
              <a:rPr lang="en-US"/>
              <a:pPr>
                <a:defRPr/>
              </a:pPr>
              <a:t>2/8/2014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6D38817E-4DCE-4601-BF1D-F170F60CB629}" type="slidenum">
              <a:rPr lang="en-US"/>
              <a:pPr>
                <a:defRPr/>
              </a:pPr>
              <a:t>‹#›</a:t>
            </a:fld>
            <a:endParaRPr lang="en-US"/>
          </a:p>
        </p:txBody>
      </p:sp>
    </p:spTree>
    <p:extLst>
      <p:ext uri="{BB962C8B-B14F-4D97-AF65-F5344CB8AC3E}">
        <p14:creationId xmlns:p14="http://schemas.microsoft.com/office/powerpoint/2010/main" val="1232047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607157BC-7EAD-4143-9731-4790EFCEFD94}" type="datetimeFigureOut">
              <a:rPr lang="en-US"/>
              <a:pPr>
                <a:defRPr/>
              </a:pPr>
              <a:t>2/8/2014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2D61AF09-C11A-4E8D-B251-86F371FC8A69}" type="slidenum">
              <a:rPr lang="en-US"/>
              <a:pPr>
                <a:defRPr/>
              </a:pPr>
              <a:t>‹#›</a:t>
            </a:fld>
            <a:endParaRPr lang="en-US"/>
          </a:p>
        </p:txBody>
      </p:sp>
    </p:spTree>
    <p:extLst>
      <p:ext uri="{BB962C8B-B14F-4D97-AF65-F5344CB8AC3E}">
        <p14:creationId xmlns:p14="http://schemas.microsoft.com/office/powerpoint/2010/main" val="5920181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CA8ACEB-1254-4F78-BFB8-EEB452B373CC}" type="datetimeFigureOut">
              <a:rPr lang="en-US"/>
              <a:pPr>
                <a:defRPr/>
              </a:pPr>
              <a:t>2/8/2014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44D780FF-2E82-48AF-B993-DAF6ED8AEEE0}" type="slidenum">
              <a:rPr lang="en-US"/>
              <a:pPr>
                <a:defRPr/>
              </a:pPr>
              <a:t>‹#›</a:t>
            </a:fld>
            <a:endParaRPr lang="en-US"/>
          </a:p>
        </p:txBody>
      </p:sp>
    </p:spTree>
    <p:extLst>
      <p:ext uri="{BB962C8B-B14F-4D97-AF65-F5344CB8AC3E}">
        <p14:creationId xmlns:p14="http://schemas.microsoft.com/office/powerpoint/2010/main" val="2637428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0F3EC87C-ED9D-4A32-8FE5-C3B35E211160}" type="datetimeFigureOut">
              <a:rPr lang="en-US"/>
              <a:pPr>
                <a:defRPr/>
              </a:pPr>
              <a:t>2/8/2014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B53BDA1-005D-474D-BBAD-9CE3E910B509}" type="slidenum">
              <a:rPr lang="en-US"/>
              <a:pPr>
                <a:defRPr/>
              </a:pPr>
              <a:t>‹#›</a:t>
            </a:fld>
            <a:endParaRPr lang="en-US"/>
          </a:p>
        </p:txBody>
      </p:sp>
    </p:spTree>
    <p:extLst>
      <p:ext uri="{BB962C8B-B14F-4D97-AF65-F5344CB8AC3E}">
        <p14:creationId xmlns:p14="http://schemas.microsoft.com/office/powerpoint/2010/main" val="12503949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B6D8BA57-72EF-40DA-8087-8A36E70C0847}" type="datetimeFigureOut">
              <a:rPr lang="en-US"/>
              <a:pPr>
                <a:defRPr/>
              </a:pPr>
              <a:t>2/8/2014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E17AB124-0185-456C-BAAC-C352B2E94BBA}" type="slidenum">
              <a:rPr lang="en-US"/>
              <a:pPr>
                <a:defRPr/>
              </a:pPr>
              <a:t>‹#›</a:t>
            </a:fld>
            <a:endParaRPr lang="en-US"/>
          </a:p>
        </p:txBody>
      </p:sp>
    </p:spTree>
    <p:extLst>
      <p:ext uri="{BB962C8B-B14F-4D97-AF65-F5344CB8AC3E}">
        <p14:creationId xmlns:p14="http://schemas.microsoft.com/office/powerpoint/2010/main" val="16471186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5EB5BA5B-66A6-4EB7-B65C-44E4B0A1DC8C}" type="datetimeFigureOut">
              <a:rPr lang="en-US"/>
              <a:pPr>
                <a:defRPr/>
              </a:pPr>
              <a:t>2/8/2014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0A3772B-899C-4168-9237-ECF8AFDD8AA2}" type="slidenum">
              <a:rPr lang="en-US"/>
              <a:pPr>
                <a:defRPr/>
              </a:pPr>
              <a:t>‹#›</a:t>
            </a:fld>
            <a:endParaRPr lang="en-US"/>
          </a:p>
        </p:txBody>
      </p:sp>
    </p:spTree>
    <p:extLst>
      <p:ext uri="{BB962C8B-B14F-4D97-AF65-F5344CB8AC3E}">
        <p14:creationId xmlns:p14="http://schemas.microsoft.com/office/powerpoint/2010/main" val="2601895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43427E94-39B9-4984-BDC8-E6C36E02C0EC}" type="datetimeFigureOut">
              <a:rPr lang="en-US"/>
              <a:pPr>
                <a:defRPr/>
              </a:pPr>
              <a:t>2/8/2014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7B7599AB-74E2-4DB4-BA11-BE1F2809611E}" type="slidenum">
              <a:rPr lang="en-US"/>
              <a:pPr>
                <a:defRPr/>
              </a:pPr>
              <a:t>‹#›</a:t>
            </a:fld>
            <a:endParaRPr lang="en-US"/>
          </a:p>
        </p:txBody>
      </p:sp>
    </p:spTree>
    <p:extLst>
      <p:ext uri="{BB962C8B-B14F-4D97-AF65-F5344CB8AC3E}">
        <p14:creationId xmlns:p14="http://schemas.microsoft.com/office/powerpoint/2010/main" val="249999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56E8F65-8F6F-4989-8A33-9F45412BFDA1}" type="datetimeFigureOut">
              <a:rPr lang="en-US"/>
              <a:pPr>
                <a:defRPr/>
              </a:pPr>
              <a:t>2/8/2014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631B6A4F-DCAC-4FA7-ABA6-F5FB3473E1C5}" type="slidenum">
              <a:rPr lang="en-US"/>
              <a:pPr>
                <a:defRPr/>
              </a:pPr>
              <a:t>‹#›</a:t>
            </a:fld>
            <a:endParaRPr lang="en-US"/>
          </a:p>
        </p:txBody>
      </p:sp>
    </p:spTree>
    <p:extLst>
      <p:ext uri="{BB962C8B-B14F-4D97-AF65-F5344CB8AC3E}">
        <p14:creationId xmlns:p14="http://schemas.microsoft.com/office/powerpoint/2010/main" val="2892810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2924352-0F9E-4ABB-AFF7-A022AB4BF9BA}" type="datetimeFigureOut">
              <a:rPr lang="en-US"/>
              <a:pPr>
                <a:defRPr/>
              </a:pPr>
              <a:t>2/8/2014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9FD067EB-EAA1-4161-B821-FA5BFD8A3F16}" type="slidenum">
              <a:rPr lang="en-US"/>
              <a:pPr>
                <a:defRPr/>
              </a:pPr>
              <a:t>‹#›</a:t>
            </a:fld>
            <a:endParaRPr lang="en-US"/>
          </a:p>
        </p:txBody>
      </p:sp>
    </p:spTree>
    <p:extLst>
      <p:ext uri="{BB962C8B-B14F-4D97-AF65-F5344CB8AC3E}">
        <p14:creationId xmlns:p14="http://schemas.microsoft.com/office/powerpoint/2010/main" val="3911960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60D9FB6F-E205-4403-82BC-CC754C5F73EE}" type="datetimeFigureOut">
              <a:rPr lang="en-US"/>
              <a:pPr>
                <a:defRPr/>
              </a:pPr>
              <a:t>2/8/2014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C7C4E68E-B72C-4967-B0D7-095EC4A93259}" type="slidenum">
              <a:rPr lang="en-US"/>
              <a:pPr>
                <a:defRPr/>
              </a:pPr>
              <a:t>‹#›</a:t>
            </a:fld>
            <a:endParaRPr lang="en-US"/>
          </a:p>
        </p:txBody>
      </p:sp>
    </p:spTree>
    <p:extLst>
      <p:ext uri="{BB962C8B-B14F-4D97-AF65-F5344CB8AC3E}">
        <p14:creationId xmlns:p14="http://schemas.microsoft.com/office/powerpoint/2010/main" val="30166998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6D27E35A-960E-4B29-A631-086411C8DDBC}" type="datetimeFigureOut">
              <a:rPr lang="en-US"/>
              <a:pPr>
                <a:defRPr/>
              </a:pPr>
              <a:t>2/8/2014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61F35277-683A-4FA7-BE35-CD0787EFEF48}" type="slidenum">
              <a:rPr lang="en-US"/>
              <a:pPr>
                <a:defRPr/>
              </a:pPr>
              <a:t>‹#›</a:t>
            </a:fld>
            <a:endParaRPr lang="en-US"/>
          </a:p>
        </p:txBody>
      </p:sp>
    </p:spTree>
    <p:extLst>
      <p:ext uri="{BB962C8B-B14F-4D97-AF65-F5344CB8AC3E}">
        <p14:creationId xmlns:p14="http://schemas.microsoft.com/office/powerpoint/2010/main" val="4047537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B9A3FF94-8B79-47A0-9BEC-B189FC676432}" type="datetimeFigureOut">
              <a:rPr lang="en-US"/>
              <a:pPr>
                <a:defRPr/>
              </a:pPr>
              <a:t>2/8/2014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1967D0A1-C30A-4474-8817-15E02D24625D}" type="slidenum">
              <a:rPr lang="en-US"/>
              <a:pPr>
                <a:defRPr/>
              </a:pPr>
              <a:t>‹#›</a:t>
            </a:fld>
            <a:endParaRPr lang="en-US"/>
          </a:p>
        </p:txBody>
      </p:sp>
    </p:spTree>
    <p:extLst>
      <p:ext uri="{BB962C8B-B14F-4D97-AF65-F5344CB8AC3E}">
        <p14:creationId xmlns:p14="http://schemas.microsoft.com/office/powerpoint/2010/main" val="3994190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87679E01-A6A5-4F31-AF3D-6DCCF9E36EF4}" type="datetimeFigureOut">
              <a:rPr lang="en-US"/>
              <a:pPr>
                <a:defRPr/>
              </a:pPr>
              <a:t>2/8/2014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3CA97F40-DB44-4DE7-8ED2-39FE9E28F8C9}" type="slidenum">
              <a:rPr lang="en-US"/>
              <a:pPr>
                <a:defRPr/>
              </a:pPr>
              <a:t>‹#›</a:t>
            </a:fld>
            <a:endParaRPr lang="en-US"/>
          </a:p>
        </p:txBody>
      </p:sp>
    </p:spTree>
    <p:extLst>
      <p:ext uri="{BB962C8B-B14F-4D97-AF65-F5344CB8AC3E}">
        <p14:creationId xmlns:p14="http://schemas.microsoft.com/office/powerpoint/2010/main" val="19796215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650B2A6-C97E-4E9F-9268-75B1FC64ACD2}" type="datetimeFigureOut">
              <a:rPr lang="en-US"/>
              <a:pPr>
                <a:defRPr/>
              </a:pPr>
              <a:t>2/8/2014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EAF4F67D-A6B8-4946-AC93-F6041F5A8AC3}" type="slidenum">
              <a:rPr lang="en-US"/>
              <a:pPr>
                <a:defRPr/>
              </a:pPr>
              <a:t>‹#›</a:t>
            </a:fld>
            <a:endParaRPr lang="en-US"/>
          </a:p>
        </p:txBody>
      </p:sp>
    </p:spTree>
    <p:extLst>
      <p:ext uri="{BB962C8B-B14F-4D97-AF65-F5344CB8AC3E}">
        <p14:creationId xmlns:p14="http://schemas.microsoft.com/office/powerpoint/2010/main" val="1889788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DA778279-79E2-4030-9326-BE0D29B0A3C6}" type="datetimeFigureOut">
              <a:rPr lang="en-US"/>
              <a:pPr>
                <a:defRPr/>
              </a:pPr>
              <a:t>2/8/2014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39E4F10-53CB-4D4C-BBB5-2146CD63AFE6}" type="slidenum">
              <a:rPr lang="en-US"/>
              <a:pPr>
                <a:defRPr/>
              </a:pPr>
              <a:t>‹#›</a:t>
            </a:fld>
            <a:endParaRPr lang="en-US"/>
          </a:p>
        </p:txBody>
      </p:sp>
    </p:spTree>
    <p:extLst>
      <p:ext uri="{BB962C8B-B14F-4D97-AF65-F5344CB8AC3E}">
        <p14:creationId xmlns:p14="http://schemas.microsoft.com/office/powerpoint/2010/main" val="12613585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52539B1-F540-4E21-9EC9-5B6AC7912727}" type="datetimeFigureOut">
              <a:rPr lang="en-US"/>
              <a:pPr>
                <a:defRPr/>
              </a:pPr>
              <a:t>2/8/2014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BA15DE5F-D12A-4806-A2FD-20A0BD1CEFD2}" type="slidenum">
              <a:rPr lang="en-US"/>
              <a:pPr>
                <a:defRPr/>
              </a:pPr>
              <a:t>‹#›</a:t>
            </a:fld>
            <a:endParaRPr lang="en-US"/>
          </a:p>
        </p:txBody>
      </p:sp>
    </p:spTree>
    <p:extLst>
      <p:ext uri="{BB962C8B-B14F-4D97-AF65-F5344CB8AC3E}">
        <p14:creationId xmlns:p14="http://schemas.microsoft.com/office/powerpoint/2010/main" val="34207087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411B8A79-CA04-46BA-98EE-FCB85F141DB8}" type="datetimeFigureOut">
              <a:rPr lang="en-US"/>
              <a:pPr>
                <a:defRPr/>
              </a:pPr>
              <a:t>2/8/2014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DAC484E-BF2B-48E7-A0B6-D281A3769CEA}" type="slidenum">
              <a:rPr lang="en-US"/>
              <a:pPr>
                <a:defRPr/>
              </a:pPr>
              <a:t>‹#›</a:t>
            </a:fld>
            <a:endParaRPr lang="en-US"/>
          </a:p>
        </p:txBody>
      </p:sp>
    </p:spTree>
    <p:extLst>
      <p:ext uri="{BB962C8B-B14F-4D97-AF65-F5344CB8AC3E}">
        <p14:creationId xmlns:p14="http://schemas.microsoft.com/office/powerpoint/2010/main" val="20688573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7D3AE66-3835-47D8-AD3F-49FCD58ABEB9}" type="datetimeFigureOut">
              <a:rPr lang="en-US"/>
              <a:pPr>
                <a:defRPr/>
              </a:pPr>
              <a:t>2/8/2014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503E89FA-B0B3-44B8-B239-ECE24E99CDA9}" type="slidenum">
              <a:rPr lang="en-US"/>
              <a:pPr>
                <a:defRPr/>
              </a:pPr>
              <a:t>‹#›</a:t>
            </a:fld>
            <a:endParaRPr lang="en-US"/>
          </a:p>
        </p:txBody>
      </p:sp>
    </p:spTree>
    <p:extLst>
      <p:ext uri="{BB962C8B-B14F-4D97-AF65-F5344CB8AC3E}">
        <p14:creationId xmlns:p14="http://schemas.microsoft.com/office/powerpoint/2010/main" val="2053367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10F6ABA-8783-468F-A027-BB86860C00E1}" type="datetimeFigureOut">
              <a:rPr lang="en-US"/>
              <a:pPr>
                <a:defRPr/>
              </a:pPr>
              <a:t>2/8/2014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01C137B-2D74-46C0-8858-446D11BF3D0C}" type="slidenum">
              <a:rPr lang="en-US"/>
              <a:pPr>
                <a:defRPr/>
              </a:pPr>
              <a:t>‹#›</a:t>
            </a:fld>
            <a:endParaRPr lang="en-US"/>
          </a:p>
        </p:txBody>
      </p:sp>
    </p:spTree>
    <p:extLst>
      <p:ext uri="{BB962C8B-B14F-4D97-AF65-F5344CB8AC3E}">
        <p14:creationId xmlns:p14="http://schemas.microsoft.com/office/powerpoint/2010/main" val="352341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269D7A7-F3E4-4CCD-B594-3AA11374DE89}" type="datetimeFigureOut">
              <a:rPr lang="en-US"/>
              <a:pPr>
                <a:defRPr/>
              </a:pPr>
              <a:t>2/8/2014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6F734804-C637-4622-A765-F0E95161C464}" type="slidenum">
              <a:rPr lang="en-US"/>
              <a:pPr>
                <a:defRPr/>
              </a:pPr>
              <a:t>‹#›</a:t>
            </a:fld>
            <a:endParaRPr lang="en-US"/>
          </a:p>
        </p:txBody>
      </p:sp>
    </p:spTree>
    <p:extLst>
      <p:ext uri="{BB962C8B-B14F-4D97-AF65-F5344CB8AC3E}">
        <p14:creationId xmlns:p14="http://schemas.microsoft.com/office/powerpoint/2010/main" val="42674103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7DF77F7E-778F-4006-B705-86B0925C5F59}" type="datetimeFigureOut">
              <a:rPr lang="en-US"/>
              <a:pPr>
                <a:defRPr/>
              </a:pPr>
              <a:t>2/8/2014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7B3B139-F879-4196-9ABA-69F9C9B8CB94}" type="slidenum">
              <a:rPr lang="en-US"/>
              <a:pPr>
                <a:defRPr/>
              </a:pPr>
              <a:t>‹#›</a:t>
            </a:fld>
            <a:endParaRPr lang="en-US"/>
          </a:p>
        </p:txBody>
      </p:sp>
    </p:spTree>
    <p:extLst>
      <p:ext uri="{BB962C8B-B14F-4D97-AF65-F5344CB8AC3E}">
        <p14:creationId xmlns:p14="http://schemas.microsoft.com/office/powerpoint/2010/main" val="7125518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31B27C7-FF4C-41FA-B182-887E0295111A}" type="datetimeFigureOut">
              <a:rPr lang="en-US"/>
              <a:pPr>
                <a:defRPr/>
              </a:pPr>
              <a:t>2/8/2014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0D4A5021-D90A-498D-8DDD-CC2B8922AAB1}" type="slidenum">
              <a:rPr lang="en-US"/>
              <a:pPr>
                <a:defRPr/>
              </a:pPr>
              <a:t>‹#›</a:t>
            </a:fld>
            <a:endParaRPr lang="en-US"/>
          </a:p>
        </p:txBody>
      </p:sp>
    </p:spTree>
    <p:extLst>
      <p:ext uri="{BB962C8B-B14F-4D97-AF65-F5344CB8AC3E}">
        <p14:creationId xmlns:p14="http://schemas.microsoft.com/office/powerpoint/2010/main" val="1694862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9BF73AEA-35D5-4A2F-BEFC-E06310A4A27C}" type="datetimeFigureOut">
              <a:rPr lang="en-US"/>
              <a:pPr>
                <a:defRPr/>
              </a:pPr>
              <a:t>2/8/2014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884F22E-1961-4D22-B102-2937DE2BF67A}" type="slidenum">
              <a:rPr lang="en-US"/>
              <a:pPr>
                <a:defRPr/>
              </a:pPr>
              <a:t>‹#›</a:t>
            </a:fld>
            <a:endParaRPr lang="en-US"/>
          </a:p>
        </p:txBody>
      </p:sp>
    </p:spTree>
    <p:extLst>
      <p:ext uri="{BB962C8B-B14F-4D97-AF65-F5344CB8AC3E}">
        <p14:creationId xmlns:p14="http://schemas.microsoft.com/office/powerpoint/2010/main" val="9293870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491C7735-D26E-4971-91D1-3EB55BCD7076}" type="datetimeFigureOut">
              <a:rPr lang="en-US"/>
              <a:pPr>
                <a:defRPr/>
              </a:pPr>
              <a:t>2/8/2014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51D20008-95A4-41E3-94D9-4F819C42249B}" type="slidenum">
              <a:rPr lang="en-US"/>
              <a:pPr>
                <a:defRPr/>
              </a:pPr>
              <a:t>‹#›</a:t>
            </a:fld>
            <a:endParaRPr lang="en-US"/>
          </a:p>
        </p:txBody>
      </p:sp>
    </p:spTree>
    <p:extLst>
      <p:ext uri="{BB962C8B-B14F-4D97-AF65-F5344CB8AC3E}">
        <p14:creationId xmlns:p14="http://schemas.microsoft.com/office/powerpoint/2010/main" val="20713566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53DA32A1-A2D3-4889-BDA1-3A23FF075D8F}" type="datetimeFigureOut">
              <a:rPr lang="en-US"/>
              <a:pPr>
                <a:defRPr/>
              </a:pPr>
              <a:t>2/8/2014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CE12696-2521-4F05-91EB-832ADF149C88}" type="slidenum">
              <a:rPr lang="en-US"/>
              <a:pPr>
                <a:defRPr/>
              </a:pPr>
              <a:t>‹#›</a:t>
            </a:fld>
            <a:endParaRPr lang="en-US"/>
          </a:p>
        </p:txBody>
      </p:sp>
    </p:spTree>
    <p:extLst>
      <p:ext uri="{BB962C8B-B14F-4D97-AF65-F5344CB8AC3E}">
        <p14:creationId xmlns:p14="http://schemas.microsoft.com/office/powerpoint/2010/main" val="37623245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79D21AD4-8532-4434-819F-1E00BC52CBB9}" type="datetimeFigureOut">
              <a:rPr lang="en-US"/>
              <a:pPr>
                <a:defRPr/>
              </a:pPr>
              <a:t>2/8/2014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240B318E-351D-4A7A-8318-FD54226FD4A6}" type="slidenum">
              <a:rPr lang="en-US"/>
              <a:pPr>
                <a:defRPr/>
              </a:pPr>
              <a:t>‹#›</a:t>
            </a:fld>
            <a:endParaRPr lang="en-US"/>
          </a:p>
        </p:txBody>
      </p:sp>
    </p:spTree>
    <p:extLst>
      <p:ext uri="{BB962C8B-B14F-4D97-AF65-F5344CB8AC3E}">
        <p14:creationId xmlns:p14="http://schemas.microsoft.com/office/powerpoint/2010/main" val="27027475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05EC574-7F34-40F4-8AC0-9493794BB1AA}" type="datetimeFigureOut">
              <a:rPr lang="en-US"/>
              <a:pPr>
                <a:defRPr/>
              </a:pPr>
              <a:t>2/8/2014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2E9864D2-7F17-4D86-802D-3DAE2D993267}" type="slidenum">
              <a:rPr lang="en-US"/>
              <a:pPr>
                <a:defRPr/>
              </a:pPr>
              <a:t>‹#›</a:t>
            </a:fld>
            <a:endParaRPr lang="en-US"/>
          </a:p>
        </p:txBody>
      </p:sp>
    </p:spTree>
    <p:extLst>
      <p:ext uri="{BB962C8B-B14F-4D97-AF65-F5344CB8AC3E}">
        <p14:creationId xmlns:p14="http://schemas.microsoft.com/office/powerpoint/2010/main" val="7647582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92D81BAD-07BC-419C-ACDF-E5F57486A6FA}" type="datetimeFigureOut">
              <a:rPr lang="en-US"/>
              <a:pPr>
                <a:defRPr/>
              </a:pPr>
              <a:t>2/8/2014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5601744A-532F-4EDB-BCFC-DAD197C78D1D}" type="slidenum">
              <a:rPr lang="en-US"/>
              <a:pPr>
                <a:defRPr/>
              </a:pPr>
              <a:t>‹#›</a:t>
            </a:fld>
            <a:endParaRPr lang="en-US"/>
          </a:p>
        </p:txBody>
      </p:sp>
    </p:spTree>
    <p:extLst>
      <p:ext uri="{BB962C8B-B14F-4D97-AF65-F5344CB8AC3E}">
        <p14:creationId xmlns:p14="http://schemas.microsoft.com/office/powerpoint/2010/main" val="35860454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A57140EE-621B-431C-AA5C-2799B1404F6B}" type="datetimeFigureOut">
              <a:rPr lang="en-US"/>
              <a:pPr>
                <a:defRPr/>
              </a:pPr>
              <a:t>2/8/2014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8427F07-B4D6-4267-916F-C446E47D43E9}" type="slidenum">
              <a:rPr lang="en-US"/>
              <a:pPr>
                <a:defRPr/>
              </a:pPr>
              <a:t>‹#›</a:t>
            </a:fld>
            <a:endParaRPr lang="en-US"/>
          </a:p>
        </p:txBody>
      </p:sp>
    </p:spTree>
    <p:extLst>
      <p:ext uri="{BB962C8B-B14F-4D97-AF65-F5344CB8AC3E}">
        <p14:creationId xmlns:p14="http://schemas.microsoft.com/office/powerpoint/2010/main" val="16712158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53BEE060-9ED3-4BA6-8767-8B8A0578C900}" type="datetimeFigureOut">
              <a:rPr lang="en-US"/>
              <a:pPr>
                <a:defRPr/>
              </a:pPr>
              <a:t>2/8/2014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597D07A5-6367-498A-8403-8B16F54BAFCD}" type="slidenum">
              <a:rPr lang="en-US"/>
              <a:pPr>
                <a:defRPr/>
              </a:pPr>
              <a:t>‹#›</a:t>
            </a:fld>
            <a:endParaRPr lang="en-US"/>
          </a:p>
        </p:txBody>
      </p:sp>
    </p:spTree>
    <p:extLst>
      <p:ext uri="{BB962C8B-B14F-4D97-AF65-F5344CB8AC3E}">
        <p14:creationId xmlns:p14="http://schemas.microsoft.com/office/powerpoint/2010/main" val="3647059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A8A188D-55B2-4AC3-A403-0A8CAA5B3D1D}" type="datetimeFigureOut">
              <a:rPr lang="en-US"/>
              <a:pPr>
                <a:defRPr/>
              </a:pPr>
              <a:t>2/8/2014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F07DA4D2-D741-4FBD-A1CE-0FF9BDA7DD81}" type="slidenum">
              <a:rPr lang="en-US"/>
              <a:pPr>
                <a:defRPr/>
              </a:pPr>
              <a:t>‹#›</a:t>
            </a:fld>
            <a:endParaRPr lang="en-US"/>
          </a:p>
        </p:txBody>
      </p:sp>
    </p:spTree>
    <p:extLst>
      <p:ext uri="{BB962C8B-B14F-4D97-AF65-F5344CB8AC3E}">
        <p14:creationId xmlns:p14="http://schemas.microsoft.com/office/powerpoint/2010/main" val="39112841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E52B7A2-5670-469D-AEF3-BC9B00D8A1E9}" type="datetimeFigureOut">
              <a:rPr lang="en-US"/>
              <a:pPr>
                <a:defRPr/>
              </a:pPr>
              <a:t>2/8/2014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C71300E5-009E-473B-B74F-64DF9F2AC4ED}" type="slidenum">
              <a:rPr lang="en-US"/>
              <a:pPr>
                <a:defRPr/>
              </a:pPr>
              <a:t>‹#›</a:t>
            </a:fld>
            <a:endParaRPr lang="en-US"/>
          </a:p>
        </p:txBody>
      </p:sp>
    </p:spTree>
    <p:extLst>
      <p:ext uri="{BB962C8B-B14F-4D97-AF65-F5344CB8AC3E}">
        <p14:creationId xmlns:p14="http://schemas.microsoft.com/office/powerpoint/2010/main" val="33498738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97F9B4CC-AE16-421A-9647-7A23DD978EDB}" type="datetimeFigureOut">
              <a:rPr lang="en-US"/>
              <a:pPr>
                <a:defRPr/>
              </a:pPr>
              <a:t>2/8/2014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4874087E-3CCC-4853-9F10-5F8A5DF5BBE1}" type="slidenum">
              <a:rPr lang="en-US"/>
              <a:pPr>
                <a:defRPr/>
              </a:pPr>
              <a:t>‹#›</a:t>
            </a:fld>
            <a:endParaRPr lang="en-US"/>
          </a:p>
        </p:txBody>
      </p:sp>
    </p:spTree>
    <p:extLst>
      <p:ext uri="{BB962C8B-B14F-4D97-AF65-F5344CB8AC3E}">
        <p14:creationId xmlns:p14="http://schemas.microsoft.com/office/powerpoint/2010/main" val="5174095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774E1496-1867-43F0-B272-93EF1C0BEE96}" type="datetimeFigureOut">
              <a:rPr lang="en-US"/>
              <a:pPr>
                <a:defRPr/>
              </a:pPr>
              <a:t>2/8/2014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0117D22B-6B37-48D9-88B8-069DD1C539B2}" type="slidenum">
              <a:rPr lang="en-US"/>
              <a:pPr>
                <a:defRPr/>
              </a:pPr>
              <a:t>‹#›</a:t>
            </a:fld>
            <a:endParaRPr lang="en-US"/>
          </a:p>
        </p:txBody>
      </p:sp>
    </p:spTree>
    <p:extLst>
      <p:ext uri="{BB962C8B-B14F-4D97-AF65-F5344CB8AC3E}">
        <p14:creationId xmlns:p14="http://schemas.microsoft.com/office/powerpoint/2010/main" val="9134874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BD62B4C-DB0C-4DF7-9B24-0AB651CAD159}" type="datetimeFigureOut">
              <a:rPr lang="en-US"/>
              <a:pPr>
                <a:defRPr/>
              </a:pPr>
              <a:t>2/8/2014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8381F91-ACFD-47EB-8DB2-5FB4FFBB4791}" type="slidenum">
              <a:rPr lang="en-US"/>
              <a:pPr>
                <a:defRPr/>
              </a:pPr>
              <a:t>‹#›</a:t>
            </a:fld>
            <a:endParaRPr lang="en-US"/>
          </a:p>
        </p:txBody>
      </p:sp>
    </p:spTree>
    <p:extLst>
      <p:ext uri="{BB962C8B-B14F-4D97-AF65-F5344CB8AC3E}">
        <p14:creationId xmlns:p14="http://schemas.microsoft.com/office/powerpoint/2010/main" val="30476461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AD6CC233-529F-464D-8D61-5BFD1AAFAA86}" type="datetimeFigureOut">
              <a:rPr lang="en-US"/>
              <a:pPr>
                <a:defRPr/>
              </a:pPr>
              <a:t>2/8/2014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2C710521-AAAB-4356-A4B9-5D4C22EB38F2}" type="slidenum">
              <a:rPr lang="en-US"/>
              <a:pPr>
                <a:defRPr/>
              </a:pPr>
              <a:t>‹#›</a:t>
            </a:fld>
            <a:endParaRPr lang="en-US"/>
          </a:p>
        </p:txBody>
      </p:sp>
    </p:spTree>
    <p:extLst>
      <p:ext uri="{BB962C8B-B14F-4D97-AF65-F5344CB8AC3E}">
        <p14:creationId xmlns:p14="http://schemas.microsoft.com/office/powerpoint/2010/main" val="36485955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B9B35A2-6C67-4DF9-9BD9-CB2AF645AAC4}" type="datetimeFigureOut">
              <a:rPr lang="en-US"/>
              <a:pPr>
                <a:defRPr/>
              </a:pPr>
              <a:t>2/8/2014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04990C5-2643-434A-A787-FF770F99BB45}" type="slidenum">
              <a:rPr lang="en-US"/>
              <a:pPr>
                <a:defRPr/>
              </a:pPr>
              <a:t>‹#›</a:t>
            </a:fld>
            <a:endParaRPr lang="en-US"/>
          </a:p>
        </p:txBody>
      </p:sp>
    </p:spTree>
    <p:extLst>
      <p:ext uri="{BB962C8B-B14F-4D97-AF65-F5344CB8AC3E}">
        <p14:creationId xmlns:p14="http://schemas.microsoft.com/office/powerpoint/2010/main" val="19817424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547A2976-1D6D-4742-8AD1-F22A865879A1}" type="datetimeFigureOut">
              <a:rPr lang="en-US"/>
              <a:pPr>
                <a:defRPr/>
              </a:pPr>
              <a:t>2/8/2014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B2D34F4E-698D-42C1-A72E-A53D3D1C6273}" type="slidenum">
              <a:rPr lang="en-US"/>
              <a:pPr>
                <a:defRPr/>
              </a:pPr>
              <a:t>‹#›</a:t>
            </a:fld>
            <a:endParaRPr lang="en-US"/>
          </a:p>
        </p:txBody>
      </p:sp>
    </p:spTree>
    <p:extLst>
      <p:ext uri="{BB962C8B-B14F-4D97-AF65-F5344CB8AC3E}">
        <p14:creationId xmlns:p14="http://schemas.microsoft.com/office/powerpoint/2010/main" val="31187492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057200B-F544-4856-B11C-74AE1A580433}" type="datetimeFigureOut">
              <a:rPr lang="en-US"/>
              <a:pPr>
                <a:defRPr/>
              </a:pPr>
              <a:t>2/8/2014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B19B00B8-6531-4A71-B1FC-FAA103C545B1}" type="slidenum">
              <a:rPr lang="en-US"/>
              <a:pPr>
                <a:defRPr/>
              </a:pPr>
              <a:t>‹#›</a:t>
            </a:fld>
            <a:endParaRPr lang="en-US"/>
          </a:p>
        </p:txBody>
      </p:sp>
    </p:spTree>
    <p:extLst>
      <p:ext uri="{BB962C8B-B14F-4D97-AF65-F5344CB8AC3E}">
        <p14:creationId xmlns:p14="http://schemas.microsoft.com/office/powerpoint/2010/main" val="22109123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7E3E200-57E2-48A2-BA3D-CE129E0845F3}" type="datetimeFigureOut">
              <a:rPr lang="en-US"/>
              <a:pPr>
                <a:defRPr/>
              </a:pPr>
              <a:t>2/8/2014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52D59B27-ECD5-4ED3-855B-7DE594DF72FE}" type="slidenum">
              <a:rPr lang="en-US"/>
              <a:pPr>
                <a:defRPr/>
              </a:pPr>
              <a:t>‹#›</a:t>
            </a:fld>
            <a:endParaRPr lang="en-US"/>
          </a:p>
        </p:txBody>
      </p:sp>
    </p:spTree>
    <p:extLst>
      <p:ext uri="{BB962C8B-B14F-4D97-AF65-F5344CB8AC3E}">
        <p14:creationId xmlns:p14="http://schemas.microsoft.com/office/powerpoint/2010/main" val="40427801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B4092BB-9F3C-4D0D-B6D4-7AA3D585DD69}" type="datetimeFigureOut">
              <a:rPr lang="en-US"/>
              <a:pPr>
                <a:defRPr/>
              </a:pPr>
              <a:t>2/8/2014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DA942C4-3F1E-41E1-A1C2-E6A4E7AB35C6}" type="slidenum">
              <a:rPr lang="en-US"/>
              <a:pPr>
                <a:defRPr/>
              </a:pPr>
              <a:t>‹#›</a:t>
            </a:fld>
            <a:endParaRPr lang="en-US"/>
          </a:p>
        </p:txBody>
      </p:sp>
    </p:spTree>
    <p:extLst>
      <p:ext uri="{BB962C8B-B14F-4D97-AF65-F5344CB8AC3E}">
        <p14:creationId xmlns:p14="http://schemas.microsoft.com/office/powerpoint/2010/main" val="903663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06FEFF44-EB6A-489F-8293-847305735A4F}" type="datetimeFigureOut">
              <a:rPr lang="en-US"/>
              <a:pPr>
                <a:defRPr/>
              </a:pPr>
              <a:t>2/8/2014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B5BEBCFC-A049-4201-9EF3-F07322DB56EF}" type="slidenum">
              <a:rPr lang="en-US"/>
              <a:pPr>
                <a:defRPr/>
              </a:pPr>
              <a:t>‹#›</a:t>
            </a:fld>
            <a:endParaRPr lang="en-US"/>
          </a:p>
        </p:txBody>
      </p:sp>
    </p:spTree>
    <p:extLst>
      <p:ext uri="{BB962C8B-B14F-4D97-AF65-F5344CB8AC3E}">
        <p14:creationId xmlns:p14="http://schemas.microsoft.com/office/powerpoint/2010/main" val="40287824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988D0650-8C2E-43D2-9285-99BD3816B634}" type="datetimeFigureOut">
              <a:rPr lang="en-US"/>
              <a:pPr>
                <a:defRPr/>
              </a:pPr>
              <a:t>2/8/2014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CD769C7-50DE-4CC5-A494-8F50DB06E91A}" type="slidenum">
              <a:rPr lang="en-US"/>
              <a:pPr>
                <a:defRPr/>
              </a:pPr>
              <a:t>‹#›</a:t>
            </a:fld>
            <a:endParaRPr lang="en-US"/>
          </a:p>
        </p:txBody>
      </p:sp>
    </p:spTree>
    <p:extLst>
      <p:ext uri="{BB962C8B-B14F-4D97-AF65-F5344CB8AC3E}">
        <p14:creationId xmlns:p14="http://schemas.microsoft.com/office/powerpoint/2010/main" val="1520102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AB89CDE-17F3-4C8E-9D72-7DA919B06E51}" type="datetimeFigureOut">
              <a:rPr lang="en-US"/>
              <a:pPr>
                <a:defRPr/>
              </a:pPr>
              <a:t>2/8/2014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DA4F73E-5EC0-490D-92C1-FB1C6F78B949}" type="slidenum">
              <a:rPr lang="en-US"/>
              <a:pPr>
                <a:defRPr/>
              </a:pPr>
              <a:t>‹#›</a:t>
            </a:fld>
            <a:endParaRPr lang="en-US"/>
          </a:p>
        </p:txBody>
      </p:sp>
    </p:spTree>
    <p:extLst>
      <p:ext uri="{BB962C8B-B14F-4D97-AF65-F5344CB8AC3E}">
        <p14:creationId xmlns:p14="http://schemas.microsoft.com/office/powerpoint/2010/main" val="6107545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7171D641-B6CE-4CA6-8F5A-C17CB45EC470}" type="datetimeFigureOut">
              <a:rPr lang="en-US"/>
              <a:pPr>
                <a:defRPr/>
              </a:pPr>
              <a:t>2/8/2014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C346C6B-C8C6-4736-BFFC-68987F75CC21}" type="slidenum">
              <a:rPr lang="en-US"/>
              <a:pPr>
                <a:defRPr/>
              </a:pPr>
              <a:t>‹#›</a:t>
            </a:fld>
            <a:endParaRPr lang="en-US"/>
          </a:p>
        </p:txBody>
      </p:sp>
    </p:spTree>
    <p:extLst>
      <p:ext uri="{BB962C8B-B14F-4D97-AF65-F5344CB8AC3E}">
        <p14:creationId xmlns:p14="http://schemas.microsoft.com/office/powerpoint/2010/main" val="7837858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2F4B6BE-3832-4E99-AD09-7564725177DA}" type="datetimeFigureOut">
              <a:rPr lang="en-US"/>
              <a:pPr>
                <a:defRPr/>
              </a:pPr>
              <a:t>2/8/2014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B76A15C-08B7-4BE1-B3C8-21DEBBA0B523}" type="slidenum">
              <a:rPr lang="en-US"/>
              <a:pPr>
                <a:defRPr/>
              </a:pPr>
              <a:t>‹#›</a:t>
            </a:fld>
            <a:endParaRPr lang="en-US"/>
          </a:p>
        </p:txBody>
      </p:sp>
    </p:spTree>
    <p:extLst>
      <p:ext uri="{BB962C8B-B14F-4D97-AF65-F5344CB8AC3E}">
        <p14:creationId xmlns:p14="http://schemas.microsoft.com/office/powerpoint/2010/main" val="31489950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758E744-5C8F-480D-A7BE-29AC297D018C}" type="datetimeFigureOut">
              <a:rPr lang="en-US"/>
              <a:pPr>
                <a:defRPr/>
              </a:pPr>
              <a:t>2/8/2014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CACCD0A2-A45F-4576-A500-D2FB9D36575C}" type="slidenum">
              <a:rPr lang="en-US"/>
              <a:pPr>
                <a:defRPr/>
              </a:pPr>
              <a:t>‹#›</a:t>
            </a:fld>
            <a:endParaRPr lang="en-US"/>
          </a:p>
        </p:txBody>
      </p:sp>
    </p:spTree>
    <p:extLst>
      <p:ext uri="{BB962C8B-B14F-4D97-AF65-F5344CB8AC3E}">
        <p14:creationId xmlns:p14="http://schemas.microsoft.com/office/powerpoint/2010/main" val="36738629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57674EB-8254-4313-AEF3-7906062819AD}" type="datetimeFigureOut">
              <a:rPr lang="en-US"/>
              <a:pPr>
                <a:defRPr/>
              </a:pPr>
              <a:t>2/8/2014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D476883-87A7-4202-B527-01AA0E3C751F}" type="slidenum">
              <a:rPr lang="en-US"/>
              <a:pPr>
                <a:defRPr/>
              </a:pPr>
              <a:t>‹#›</a:t>
            </a:fld>
            <a:endParaRPr lang="en-US"/>
          </a:p>
        </p:txBody>
      </p:sp>
    </p:spTree>
    <p:extLst>
      <p:ext uri="{BB962C8B-B14F-4D97-AF65-F5344CB8AC3E}">
        <p14:creationId xmlns:p14="http://schemas.microsoft.com/office/powerpoint/2010/main" val="23356655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5F370E4-78F1-4DD6-92AD-704AC2066EFC}" type="datetimeFigureOut">
              <a:rPr lang="en-US"/>
              <a:pPr>
                <a:defRPr/>
              </a:pPr>
              <a:t>2/8/2014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7B7DD0B1-74F8-449D-A69F-F05E04A7C46E}" type="slidenum">
              <a:rPr lang="en-US"/>
              <a:pPr>
                <a:defRPr/>
              </a:pPr>
              <a:t>‹#›</a:t>
            </a:fld>
            <a:endParaRPr lang="en-US"/>
          </a:p>
        </p:txBody>
      </p:sp>
    </p:spTree>
    <p:extLst>
      <p:ext uri="{BB962C8B-B14F-4D97-AF65-F5344CB8AC3E}">
        <p14:creationId xmlns:p14="http://schemas.microsoft.com/office/powerpoint/2010/main" val="494727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732EC9C5-BB2E-4409-82A2-0F584D06AAA7}" type="datetimeFigureOut">
              <a:rPr lang="en-US"/>
              <a:pPr>
                <a:defRPr/>
              </a:pPr>
              <a:t>2/8/2014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C8FA0131-024C-4056-A4CB-87FE680AF369}" type="slidenum">
              <a:rPr lang="en-US"/>
              <a:pPr>
                <a:defRPr/>
              </a:pPr>
              <a:t>‹#›</a:t>
            </a:fld>
            <a:endParaRPr lang="en-US"/>
          </a:p>
        </p:txBody>
      </p:sp>
    </p:spTree>
    <p:extLst>
      <p:ext uri="{BB962C8B-B14F-4D97-AF65-F5344CB8AC3E}">
        <p14:creationId xmlns:p14="http://schemas.microsoft.com/office/powerpoint/2010/main" val="2261076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DFD6059-982D-415E-8211-EB1264BD8F7B}" type="datetimeFigureOut">
              <a:rPr lang="en-US"/>
              <a:pPr>
                <a:defRPr/>
              </a:pPr>
              <a:t>2/8/2014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60923D01-97C1-43DA-BED1-A63204BB0F8D}" type="slidenum">
              <a:rPr lang="en-US"/>
              <a:pPr>
                <a:defRPr/>
              </a:pPr>
              <a:t>‹#›</a:t>
            </a:fld>
            <a:endParaRPr lang="en-US"/>
          </a:p>
        </p:txBody>
      </p:sp>
    </p:spTree>
    <p:extLst>
      <p:ext uri="{BB962C8B-B14F-4D97-AF65-F5344CB8AC3E}">
        <p14:creationId xmlns:p14="http://schemas.microsoft.com/office/powerpoint/2010/main" val="4084729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0440020-87BE-47EA-A2F0-9CAF6DE0144E}" type="datetimeFigureOut">
              <a:rPr lang="en-US"/>
              <a:pPr>
                <a:defRPr/>
              </a:pPr>
              <a:t>2/8/2014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229BC921-84B3-4F0C-ACA6-16EE2A399212}" type="slidenum">
              <a:rPr lang="en-US"/>
              <a:pPr>
                <a:defRPr/>
              </a:pPr>
              <a:t>‹#›</a:t>
            </a:fld>
            <a:endParaRPr lang="en-US"/>
          </a:p>
        </p:txBody>
      </p:sp>
    </p:spTree>
    <p:extLst>
      <p:ext uri="{BB962C8B-B14F-4D97-AF65-F5344CB8AC3E}">
        <p14:creationId xmlns:p14="http://schemas.microsoft.com/office/powerpoint/2010/main" val="484242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941CBF11-FC99-4AD7-9BA3-0CCEBB0E960A}" type="datetimeFigureOut">
              <a:rPr lang="en-US"/>
              <a:pPr>
                <a:defRPr/>
              </a:pPr>
              <a:t>2/8/2014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AA0D74B9-7D09-454D-A1C9-00C9452317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B0027CBE-FD73-4C91-BCE6-4A0261D47CE6}" type="datetimeFigureOut">
              <a:rPr lang="en-US"/>
              <a:pPr>
                <a:defRPr/>
              </a:pPr>
              <a:t>2/8/2014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7A6EA18B-1650-4370-9335-1591B22079B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Arial" pitchFamily="34" charset="0"/>
              </a:defRPr>
            </a:lvl1pPr>
          </a:lstStyle>
          <a:p>
            <a:pPr>
              <a:defRPr/>
            </a:pPr>
            <a:fld id="{37197635-0555-450D-9508-81DB417D88FB}" type="datetimeFigureOut">
              <a:rPr lang="en-US"/>
              <a:pPr>
                <a:defRPr/>
              </a:pPr>
              <a:t>2/8/2014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Arial" pitchFamily="34" charset="0"/>
              </a:defRPr>
            </a:lvl1pPr>
          </a:lstStyle>
          <a:p>
            <a:pPr>
              <a:defRPr/>
            </a:pPr>
            <a:fld id="{6C3B2AA1-AE35-4C28-9393-D76AA82572F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964F080E-23AA-452E-9A5A-8CB98152AE3E}" type="datetimeFigureOut">
              <a:rPr lang="en-US"/>
              <a:pPr>
                <a:defRPr/>
              </a:pPr>
              <a:t>2/8/2014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57D8F318-D38B-467A-9473-83788E3B27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F97A661E-324B-4C35-A7D8-59BF443F7B9D}" type="datetimeFigureOut">
              <a:rPr lang="en-US"/>
              <a:pPr>
                <a:defRPr/>
              </a:pPr>
              <a:t>2/8/2014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BBAF7218-822B-4B3A-B379-72A077C4EE7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B5281A00-E156-4EE4-AA2D-930A03B30D96}" type="datetimeFigureOut">
              <a:rPr lang="en-US"/>
              <a:pPr>
                <a:defRPr/>
              </a:pPr>
              <a:t>2/8/2014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15B8C082-8457-4DEA-BE8A-73D0F94AFAA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4.xml"/><Relationship Id="rId7" Type="http://schemas.openxmlformats.org/officeDocument/2006/relationships/image" Target="../media/image21.jpe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28.png"/><Relationship Id="rId5" Type="http://schemas.openxmlformats.org/officeDocument/2006/relationships/hyperlink" Target="http://upload.wikimedia.org/wikipedia/commons/2/24/Dropsonde.png" TargetMode="External"/><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hyperlink" Target="http://www.ua.nws.noaa.gov/factsheet.htm"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3.xml"/><Relationship Id="rId7" Type="http://schemas.openxmlformats.org/officeDocument/2006/relationships/image" Target="../media/image32.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31.jpeg"/><Relationship Id="rId5" Type="http://schemas.openxmlformats.org/officeDocument/2006/relationships/hyperlink" Target="http://www.nature.com/news/2009/090208/full/news.2009.85.html" TargetMode="External"/><Relationship Id="rId4" Type="http://schemas.openxmlformats.org/officeDocument/2006/relationships/notesSlide" Target="../notesSlides/notesSlide13.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planet.weber.edu/harbor/"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3.pn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audio" Target="../media/media24.wav"/><Relationship Id="rId7" Type="http://schemas.openxmlformats.org/officeDocument/2006/relationships/image" Target="../media/image3.png"/><Relationship Id="rId2" Type="http://schemas.microsoft.com/office/2007/relationships/media" Target="../media/media24.wav"/><Relationship Id="rId1" Type="http://schemas.openxmlformats.org/officeDocument/2006/relationships/video" Target="file:///C:\Users\erik\Desktop\Flight_26_Launch_Only.mpeg" TargetMode="External"/><Relationship Id="rId6" Type="http://schemas.openxmlformats.org/officeDocument/2006/relationships/image" Target="../media/image37.png"/><Relationship Id="rId5" Type="http://schemas.openxmlformats.org/officeDocument/2006/relationships/notesSlide" Target="../notesSlides/notesSlide14.xml"/><Relationship Id="rId4"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38.png"/><Relationship Id="rId5" Type="http://schemas.openxmlformats.org/officeDocument/2006/relationships/hyperlink" Target="http://radiosondes.com/" TargetMode="External"/><Relationship Id="rId4"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39.png"/><Relationship Id="rId5" Type="http://schemas.openxmlformats.org/officeDocument/2006/relationships/hyperlink" Target="http://radiosondes.com/index.php?eID=tx_cms_showpic&amp;file=uploads/pics/DFM-06_komplett_b520px_72dp.png&amp;width=800m&amp;height=600m&amp;bodyTag=%3cbody%20style=%22margin:0;%20background:#fff;&quot;&gt;&amp;wrap=&lt;a href=&quot;javascript:close();&quot;&gt; | &lt;/a&gt;&amp;md5=67c0465a231780dc6219f02755ec2214" TargetMode="External"/><Relationship Id="rId4"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40.png"/><Relationship Id="rId5" Type="http://schemas.openxmlformats.org/officeDocument/2006/relationships/hyperlink" Target="http://radiosondes.com/index.php?eID=tx_cms_showpic&amp;file=uploads/pics/Groundequ-HighMob-Use-neu_b1024px_72dpi.png&amp;width=800m&amp;height=600m&amp;bodyTag=%3cbody%20style=%22margin:0;%20background:#fff;&quot;&gt;&amp;wrap=&lt;a href=&quot;javascript:close();&quot;&gt; | &lt;/a&gt;&amp;md5=3727679f8c8c12de1b365fc4371f1eef" TargetMode="External"/><Relationship Id="rId4"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3.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3.pn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audio" Target="../media/media30.wav"/><Relationship Id="rId2" Type="http://schemas.microsoft.com/office/2007/relationships/media" Target="../media/media30.wav"/><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43.png"/><Relationship Id="rId4"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3.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47.jpeg"/><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hyperlink" Target="http://kiwiembedded.com/windsond/" TargetMode="Externa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3.wav"/><Relationship Id="rId1" Type="http://schemas.microsoft.com/office/2007/relationships/media" Target="../media/media33.wav"/><Relationship Id="rId5" Type="http://schemas.openxmlformats.org/officeDocument/2006/relationships/image" Target="../media/image3.png"/><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3.png"/><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3.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36.wav"/><Relationship Id="rId1" Type="http://schemas.microsoft.com/office/2007/relationships/media" Target="../media/media36.wav"/><Relationship Id="rId5" Type="http://schemas.openxmlformats.org/officeDocument/2006/relationships/image" Target="../media/image3.png"/><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5" Type="http://schemas.openxmlformats.org/officeDocument/2006/relationships/image" Target="../media/image3.pn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av"/><Relationship Id="rId1" Type="http://schemas.microsoft.com/office/2007/relationships/media" Target="../media/media38.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3.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3.xml"/><Relationship Id="rId7" Type="http://schemas.openxmlformats.org/officeDocument/2006/relationships/image" Target="../media/image13.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notesSlide" Target="../notesSlides/notesSlide3.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3.png"/><Relationship Id="rId5" Type="http://schemas.openxmlformats.org/officeDocument/2006/relationships/image" Target="../media/image15.jpe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Content Placeholder 4"/>
          <p:cNvSpPr>
            <a:spLocks noGrp="1"/>
          </p:cNvSpPr>
          <p:nvPr>
            <p:ph idx="1"/>
          </p:nvPr>
        </p:nvSpPr>
        <p:spPr>
          <a:xfrm>
            <a:off x="457200" y="1628775"/>
            <a:ext cx="6019800" cy="4525963"/>
          </a:xfrm>
        </p:spPr>
        <p:txBody>
          <a:bodyPr/>
          <a:lstStyle/>
          <a:p>
            <a:pPr eaLnBrk="1" hangingPunct="1">
              <a:defRPr/>
            </a:pPr>
            <a:r>
              <a:rPr lang="en-US" altLang="en-US" dirty="0" smtClean="0"/>
              <a:t>Balloons and payloads</a:t>
            </a:r>
          </a:p>
          <a:p>
            <a:pPr eaLnBrk="1" hangingPunct="1">
              <a:defRPr/>
            </a:pPr>
            <a:r>
              <a:rPr lang="en-US" altLang="en-US" dirty="0" smtClean="0"/>
              <a:t>Sensors and calculating wind speed and direction</a:t>
            </a:r>
          </a:p>
          <a:p>
            <a:pPr eaLnBrk="1" hangingPunct="1">
              <a:defRPr/>
            </a:pPr>
            <a:r>
              <a:rPr lang="en-US" altLang="en-US" dirty="0" smtClean="0"/>
              <a:t>Other types of balloon-borne systems</a:t>
            </a:r>
          </a:p>
          <a:p>
            <a:pPr eaLnBrk="1" hangingPunct="1">
              <a:defRPr/>
            </a:pPr>
            <a:r>
              <a:rPr lang="en-US" altLang="en-US" dirty="0" err="1" smtClean="0"/>
              <a:t>Graw</a:t>
            </a:r>
            <a:r>
              <a:rPr lang="en-US" altLang="en-US" dirty="0" smtClean="0"/>
              <a:t> and </a:t>
            </a:r>
            <a:r>
              <a:rPr lang="en-US" altLang="en-US" dirty="0" err="1"/>
              <a:t>W</a:t>
            </a:r>
            <a:r>
              <a:rPr lang="en-US" altLang="en-US" dirty="0" err="1" smtClean="0"/>
              <a:t>indsond</a:t>
            </a:r>
            <a:r>
              <a:rPr lang="en-US" altLang="en-US" dirty="0" smtClean="0"/>
              <a:t> systems</a:t>
            </a:r>
          </a:p>
          <a:p>
            <a:pPr marL="0" indent="0" eaLnBrk="1" hangingPunct="1">
              <a:buFont typeface="Arial" charset="0"/>
              <a:buNone/>
              <a:defRPr/>
            </a:pPr>
            <a:endParaRPr lang="en-US" altLang="en-US" dirty="0" smtClean="0"/>
          </a:p>
          <a:p>
            <a:pPr eaLnBrk="1" hangingPunct="1">
              <a:defRPr/>
            </a:pPr>
            <a:r>
              <a:rPr lang="en-US" altLang="en-US" dirty="0" smtClean="0"/>
              <a:t>Read pdf of chapter 12 from Brock and Richardson</a:t>
            </a:r>
          </a:p>
        </p:txBody>
      </p:sp>
      <p:sp>
        <p:nvSpPr>
          <p:cNvPr id="74755" name="Title 3"/>
          <p:cNvSpPr>
            <a:spLocks noGrp="1"/>
          </p:cNvSpPr>
          <p:nvPr>
            <p:ph type="title"/>
          </p:nvPr>
        </p:nvSpPr>
        <p:spPr/>
        <p:txBody>
          <a:bodyPr/>
          <a:lstStyle/>
          <a:p>
            <a:pPr eaLnBrk="1" hangingPunct="1"/>
            <a:r>
              <a:rPr lang="en-US" altLang="en-US" sz="2800" smtClean="0"/>
              <a:t>Measurements from Free-flight balloons</a:t>
            </a:r>
          </a:p>
        </p:txBody>
      </p:sp>
      <p:pic>
        <p:nvPicPr>
          <p:cNvPr id="74756" name="Picture 3" descr="C:\Users\John Horel\Desktop\PCAPS\matt_lloyd_julie_harper.jpg.png"/>
          <p:cNvPicPr>
            <a:picLocks noChangeAspect="1" noChangeArrowheads="1"/>
          </p:cNvPicPr>
          <p:nvPr/>
        </p:nvPicPr>
        <p:blipFill>
          <a:blip r:embed="rId4">
            <a:extLst>
              <a:ext uri="{28A0092B-C50C-407E-A947-70E740481C1C}">
                <a14:useLocalDpi xmlns:a14="http://schemas.microsoft.com/office/drawing/2010/main" val="0"/>
              </a:ext>
            </a:extLst>
          </a:blip>
          <a:srcRect b="7053"/>
          <a:stretch>
            <a:fillRect/>
          </a:stretch>
        </p:blipFill>
        <p:spPr bwMode="auto">
          <a:xfrm>
            <a:off x="6546850" y="1219200"/>
            <a:ext cx="2535238"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1825" y="4876800"/>
            <a:ext cx="3408363"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849"/>
    </mc:Choice>
    <mc:Fallback xmlns="">
      <p:transition spd="slow" advTm="42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457200" y="274638"/>
            <a:ext cx="6248400" cy="1143000"/>
          </a:xfrm>
        </p:spPr>
        <p:txBody>
          <a:bodyPr/>
          <a:lstStyle/>
          <a:p>
            <a:pPr eaLnBrk="1" hangingPunct="1"/>
            <a:r>
              <a:rPr lang="en-US" altLang="en-US" smtClean="0"/>
              <a:t>Balloons</a:t>
            </a:r>
          </a:p>
        </p:txBody>
      </p:sp>
      <p:sp>
        <p:nvSpPr>
          <p:cNvPr id="3" name="Content Placeholder 2"/>
          <p:cNvSpPr>
            <a:spLocks noGrp="1"/>
          </p:cNvSpPr>
          <p:nvPr>
            <p:ph idx="1"/>
          </p:nvPr>
        </p:nvSpPr>
        <p:spPr>
          <a:xfrm>
            <a:off x="457200" y="1600200"/>
            <a:ext cx="4267200" cy="4525963"/>
          </a:xfrm>
        </p:spPr>
        <p:txBody>
          <a:bodyPr rtlCol="0">
            <a:normAutofit fontScale="92500" lnSpcReduction="10000"/>
          </a:bodyPr>
          <a:lstStyle/>
          <a:p>
            <a:pPr eaLnBrk="1" fontAlgn="auto" hangingPunct="1">
              <a:spcAft>
                <a:spcPts val="0"/>
              </a:spcAft>
              <a:buFont typeface="Arial" pitchFamily="34" charset="0"/>
              <a:buChar char="•"/>
              <a:defRPr/>
            </a:pPr>
            <a:r>
              <a:rPr lang="en-US" dirty="0" smtClean="0"/>
              <a:t>Most are extensible (stretch)</a:t>
            </a:r>
          </a:p>
          <a:p>
            <a:pPr lvl="1" eaLnBrk="1" fontAlgn="auto" hangingPunct="1">
              <a:spcAft>
                <a:spcPts val="0"/>
              </a:spcAft>
              <a:buFont typeface="Arial" pitchFamily="34" charset="0"/>
              <a:buChar char="•"/>
              <a:defRPr/>
            </a:pPr>
            <a:r>
              <a:rPr lang="en-US" dirty="0" smtClean="0"/>
              <a:t>Volume increases until they reach bursting altitude</a:t>
            </a:r>
          </a:p>
          <a:p>
            <a:pPr eaLnBrk="1" fontAlgn="auto" hangingPunct="1">
              <a:spcAft>
                <a:spcPts val="0"/>
              </a:spcAft>
              <a:buFont typeface="Arial" pitchFamily="34" charset="0"/>
              <a:buChar char="•"/>
              <a:defRPr/>
            </a:pPr>
            <a:r>
              <a:rPr lang="en-US" dirty="0" smtClean="0"/>
              <a:t>Inextensible balloon</a:t>
            </a:r>
          </a:p>
          <a:p>
            <a:pPr lvl="1" eaLnBrk="1" fontAlgn="auto" hangingPunct="1">
              <a:spcAft>
                <a:spcPts val="0"/>
              </a:spcAft>
              <a:buFont typeface="Arial" pitchFamily="34" charset="0"/>
              <a:buChar char="•"/>
              <a:defRPr/>
            </a:pPr>
            <a:r>
              <a:rPr lang="en-US" dirty="0" smtClean="0"/>
              <a:t>Constant level balloon</a:t>
            </a:r>
          </a:p>
          <a:p>
            <a:pPr eaLnBrk="1" fontAlgn="auto" hangingPunct="1">
              <a:spcAft>
                <a:spcPts val="0"/>
              </a:spcAft>
              <a:buFont typeface="Arial" pitchFamily="34" charset="0"/>
              <a:buChar char="•"/>
              <a:defRPr/>
            </a:pPr>
            <a:r>
              <a:rPr lang="en-US" dirty="0" smtClean="0"/>
              <a:t>Balloon color: light preferred on clear day, dark on cloudy day</a:t>
            </a:r>
          </a:p>
          <a:p>
            <a:pPr eaLnBrk="1" fontAlgn="auto" hangingPunct="1">
              <a:spcAft>
                <a:spcPts val="0"/>
              </a:spcAft>
              <a:buFont typeface="Arial" pitchFamily="34" charset="0"/>
              <a:buChar char="•"/>
              <a:defRPr/>
            </a:pPr>
            <a:endParaRPr lang="en-US" dirty="0"/>
          </a:p>
        </p:txBody>
      </p:sp>
      <p:pic>
        <p:nvPicPr>
          <p:cNvPr id="84996" name="Picture 2" descr="C:\Users\erik\Desktop\balloon_6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914400"/>
            <a:ext cx="42672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1907"/>
    </mc:Choice>
    <mc:Fallback>
      <p:transition spd="slow" advTm="51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228600" y="228600"/>
            <a:ext cx="8229600" cy="1143000"/>
          </a:xfrm>
        </p:spPr>
        <p:txBody>
          <a:bodyPr/>
          <a:lstStyle/>
          <a:p>
            <a:pPr eaLnBrk="1" hangingPunct="1"/>
            <a:r>
              <a:rPr lang="en-US" altLang="en-US" smtClean="0"/>
              <a:t>Balloons and Payloads</a:t>
            </a:r>
          </a:p>
        </p:txBody>
      </p:sp>
      <p:sp>
        <p:nvSpPr>
          <p:cNvPr id="3" name="Content Placeholder 2"/>
          <p:cNvSpPr>
            <a:spLocks noGrp="1"/>
          </p:cNvSpPr>
          <p:nvPr>
            <p:ph idx="1"/>
          </p:nvPr>
        </p:nvSpPr>
        <p:spPr/>
        <p:txBody>
          <a:bodyPr rtlCol="0">
            <a:normAutofit fontScale="77500" lnSpcReduction="20000"/>
          </a:bodyPr>
          <a:lstStyle/>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Party balloons: 1-2 g payload</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Pilot balloons, typically no payload, 10-100 g weight</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Sounding balloons, Payload of up to 300 gm, 50-1800 g weight</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Inflated with either hydrogen or helium</a:t>
            </a:r>
          </a:p>
          <a:p>
            <a:pPr lvl="1" eaLnBrk="1" fontAlgn="auto" hangingPunct="1">
              <a:spcAft>
                <a:spcPts val="0"/>
              </a:spcAft>
              <a:buFont typeface="Arial" pitchFamily="34" charset="0"/>
              <a:buChar char="•"/>
              <a:defRPr/>
            </a:pPr>
            <a:r>
              <a:rPr lang="en-US" dirty="0" smtClean="0"/>
              <a:t>Helium = inert. Hydrogen = very explosive</a:t>
            </a:r>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Char char="•"/>
              <a:defRPr/>
            </a:pPr>
            <a:r>
              <a:rPr lang="en-US" dirty="0" smtClean="0"/>
              <a:t>2 meter balloon expands to about 8 meters before bursting</a:t>
            </a:r>
          </a:p>
          <a:p>
            <a:pPr eaLnBrk="1" fontAlgn="auto" hangingPunct="1">
              <a:spcAft>
                <a:spcPts val="0"/>
              </a:spcAft>
              <a:buFont typeface="Arial" pitchFamily="34" charset="0"/>
              <a:buChar char="•"/>
              <a:defRPr/>
            </a:pPr>
            <a:endParaRPr lang="en-US" dirty="0"/>
          </a:p>
        </p:txBody>
      </p:sp>
      <p:pic>
        <p:nvPicPr>
          <p:cNvPr id="860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1513" y="22225"/>
            <a:ext cx="2095500"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2786"/>
    </mc:Choice>
    <mc:Fallback>
      <p:transition spd="slow" advTm="72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457200" y="228600"/>
            <a:ext cx="8229600" cy="884238"/>
          </a:xfrm>
        </p:spPr>
        <p:txBody>
          <a:bodyPr/>
          <a:lstStyle/>
          <a:p>
            <a:pPr eaLnBrk="1" hangingPunct="1"/>
            <a:r>
              <a:rPr lang="en-US" altLang="en-US" smtClean="0"/>
              <a:t>Payload (Instrumentation)</a:t>
            </a:r>
          </a:p>
        </p:txBody>
      </p:sp>
      <p:sp>
        <p:nvSpPr>
          <p:cNvPr id="87043" name="Content Placeholder 2"/>
          <p:cNvSpPr>
            <a:spLocks noGrp="1"/>
          </p:cNvSpPr>
          <p:nvPr>
            <p:ph idx="1"/>
          </p:nvPr>
        </p:nvSpPr>
        <p:spPr/>
        <p:txBody>
          <a:bodyPr/>
          <a:lstStyle/>
          <a:p>
            <a:pPr eaLnBrk="1" hangingPunct="1"/>
            <a:endParaRPr lang="en-US" altLang="en-US" smtClean="0"/>
          </a:p>
        </p:txBody>
      </p:sp>
      <p:pic>
        <p:nvPicPr>
          <p:cNvPr id="87044" name="Picture 4" descr="http://www.crh.noaa.gov/mpx/images/Tour/Sonde.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219200"/>
            <a:ext cx="3581400" cy="454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715000" y="5334000"/>
            <a:ext cx="2351088" cy="369888"/>
          </a:xfrm>
          <a:prstGeom prst="rect">
            <a:avLst/>
          </a:prstGeom>
          <a:noFill/>
        </p:spPr>
        <p:txBody>
          <a:bodyPr wrap="none">
            <a:spAutoFit/>
          </a:bodyPr>
          <a:lstStyle/>
          <a:p>
            <a:pPr fontAlgn="auto">
              <a:spcBef>
                <a:spcPts val="0"/>
              </a:spcBef>
              <a:spcAft>
                <a:spcPts val="0"/>
              </a:spcAft>
              <a:defRPr/>
            </a:pPr>
            <a:r>
              <a:rPr lang="en-US" dirty="0">
                <a:solidFill>
                  <a:prstClr val="black"/>
                </a:solidFill>
                <a:latin typeface="Calibri"/>
                <a:cs typeface="+mn-cs"/>
              </a:rPr>
              <a:t>VIASALA RAWINSONDE</a:t>
            </a:r>
          </a:p>
        </p:txBody>
      </p:sp>
      <p:pic>
        <p:nvPicPr>
          <p:cNvPr id="87046" name="Picture 6" descr="http://www.jpl.nasa.gov/images/airs/balloon-me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1152525"/>
            <a:ext cx="371475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2" descr="http://www.andrill.org/iceberg/blogs/betty/images/img_2810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1219200"/>
            <a:ext cx="32766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689"/>
    </mc:Choice>
    <mc:Fallback>
      <p:transition spd="slow" advTm="39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pPr eaLnBrk="1" hangingPunct="1"/>
            <a:r>
              <a:rPr lang="en-US" altLang="en-US" smtClean="0"/>
              <a:t>Balloon ascent rate</a:t>
            </a:r>
          </a:p>
        </p:txBody>
      </p:sp>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4"/>
            <a:stretch>
              <a:fillRect l="-593" t="-1887"/>
            </a:stretch>
          </a:blipFill>
          <a:extLst/>
        </p:spPr>
        <p:txBody>
          <a:bodyPr/>
          <a:lstStyle/>
          <a:p>
            <a:r>
              <a:rPr lang="en-US">
                <a:noFill/>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6200"/>
    </mc:Choice>
    <mc:Fallback>
      <p:transition spd="slow" advTm="146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Content Placeholder 4"/>
          <p:cNvSpPr>
            <a:spLocks noGrp="1"/>
          </p:cNvSpPr>
          <p:nvPr>
            <p:ph idx="1"/>
          </p:nvPr>
        </p:nvSpPr>
        <p:spPr/>
        <p:txBody>
          <a:bodyPr/>
          <a:lstStyle/>
          <a:p>
            <a:pPr eaLnBrk="1" hangingPunct="1"/>
            <a:r>
              <a:rPr lang="en-US" altLang="en-US" smtClean="0"/>
              <a:t>Vaisala		             Graw	        Windsond</a:t>
            </a:r>
          </a:p>
        </p:txBody>
      </p:sp>
      <p:pic>
        <p:nvPicPr>
          <p:cNvPr id="89091" name="Picture 9" descr="http://www.graw.de/uploads/RTEmagicP_DFM-09_b520px_72dp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176588"/>
            <a:ext cx="3116263"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2743200"/>
            <a:ext cx="3467100" cy="261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093" name="Title 3"/>
          <p:cNvSpPr>
            <a:spLocks noGrp="1"/>
          </p:cNvSpPr>
          <p:nvPr>
            <p:ph type="title"/>
          </p:nvPr>
        </p:nvSpPr>
        <p:spPr/>
        <p:txBody>
          <a:bodyPr/>
          <a:lstStyle/>
          <a:p>
            <a:pPr eaLnBrk="1" hangingPunct="1"/>
            <a:r>
              <a:rPr lang="en-US" altLang="en-US" smtClean="0"/>
              <a:t>Sonde Sensor Packages</a:t>
            </a:r>
          </a:p>
        </p:txBody>
      </p:sp>
      <p:pic>
        <p:nvPicPr>
          <p:cNvPr id="8909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3071813"/>
            <a:ext cx="1695450"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328"/>
    </mc:Choice>
    <mc:Fallback>
      <p:transition spd="slow" advTm="35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US" altLang="en-US" smtClean="0"/>
              <a:t>Vaisala RS92 sonde</a:t>
            </a:r>
          </a:p>
        </p:txBody>
      </p:sp>
      <p:sp>
        <p:nvSpPr>
          <p:cNvPr id="90115" name="Content Placeholder 2"/>
          <p:cNvSpPr>
            <a:spLocks noGrp="1"/>
          </p:cNvSpPr>
          <p:nvPr>
            <p:ph idx="1"/>
          </p:nvPr>
        </p:nvSpPr>
        <p:spPr/>
        <p:txBody>
          <a:bodyPr/>
          <a:lstStyle/>
          <a:p>
            <a:endParaRPr lang="en-US" altLang="en-US" smtClean="0"/>
          </a:p>
        </p:txBody>
      </p:sp>
      <p:pic>
        <p:nvPicPr>
          <p:cNvPr id="90116" name="Picture 2" descr="http://alg.umbc.edu/umap/radiosonde/radiosonde_vaisal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341438"/>
            <a:ext cx="4468813"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4" descr="http://alg.umbc.edu/umap/radiosonde/radiosonde_lis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4225" y="3657600"/>
            <a:ext cx="301307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7026"/>
    </mc:Choice>
    <mc:Fallback>
      <p:transition spd="slow" advTm="77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pPr eaLnBrk="1" hangingPunct="1"/>
            <a:r>
              <a:rPr lang="en-US" altLang="en-US" smtClean="0"/>
              <a:t>Sensors</a:t>
            </a:r>
          </a:p>
        </p:txBody>
      </p:sp>
      <p:sp>
        <p:nvSpPr>
          <p:cNvPr id="3" name="Content Placeholder 2"/>
          <p:cNvSpPr>
            <a:spLocks noGrp="1"/>
          </p:cNvSpPr>
          <p:nvPr>
            <p:ph idx="1"/>
          </p:nvPr>
        </p:nvSpPr>
        <p:spPr/>
        <p:txBody>
          <a:bodyPr rtlCol="0">
            <a:normAutofit fontScale="70000" lnSpcReduction="20000"/>
          </a:bodyPr>
          <a:lstStyle/>
          <a:p>
            <a:pPr eaLnBrk="1" fontAlgn="auto" hangingPunct="1">
              <a:spcAft>
                <a:spcPts val="0"/>
              </a:spcAft>
              <a:buFont typeface="Arial" pitchFamily="34" charset="0"/>
              <a:buChar char="•"/>
              <a:defRPr/>
            </a:pPr>
            <a:r>
              <a:rPr lang="en-US" dirty="0" err="1" smtClean="0"/>
              <a:t>Vaisala</a:t>
            </a:r>
            <a:r>
              <a:rPr lang="en-US" dirty="0" smtClean="0"/>
              <a:t>-</a:t>
            </a:r>
          </a:p>
          <a:p>
            <a:pPr lvl="1" eaLnBrk="1" fontAlgn="auto" hangingPunct="1">
              <a:spcAft>
                <a:spcPts val="0"/>
              </a:spcAft>
              <a:buFont typeface="Arial" pitchFamily="34" charset="0"/>
              <a:buChar char="–"/>
              <a:defRPr/>
            </a:pPr>
            <a:r>
              <a:rPr lang="en-US" dirty="0" smtClean="0"/>
              <a:t>Dual RH sensors to compensate for moisture</a:t>
            </a:r>
          </a:p>
          <a:p>
            <a:pPr lvl="1" eaLnBrk="1" fontAlgn="auto" hangingPunct="1">
              <a:spcAft>
                <a:spcPts val="0"/>
              </a:spcAft>
              <a:buFont typeface="Arial" pitchFamily="34" charset="0"/>
              <a:buChar char="–"/>
              <a:defRPr/>
            </a:pPr>
            <a:r>
              <a:rPr lang="en-US" dirty="0" smtClean="0"/>
              <a:t>Unshielded temp sensors subject to </a:t>
            </a:r>
            <a:r>
              <a:rPr lang="en-US" dirty="0" err="1" smtClean="0"/>
              <a:t>radiational</a:t>
            </a:r>
            <a:r>
              <a:rPr lang="en-US" dirty="0" smtClean="0"/>
              <a:t> errors</a:t>
            </a:r>
          </a:p>
          <a:p>
            <a:pPr lvl="1" eaLnBrk="1" fontAlgn="auto" hangingPunct="1">
              <a:spcAft>
                <a:spcPts val="0"/>
              </a:spcAft>
              <a:buFont typeface="Arial" pitchFamily="34" charset="0"/>
              <a:buChar char="–"/>
              <a:defRPr/>
            </a:pPr>
            <a:r>
              <a:rPr lang="en-US" dirty="0" smtClean="0"/>
              <a:t>Capacitive pressure sensor</a:t>
            </a:r>
          </a:p>
          <a:p>
            <a:pPr eaLnBrk="1" fontAlgn="auto" hangingPunct="1">
              <a:spcAft>
                <a:spcPts val="0"/>
              </a:spcAft>
              <a:buFont typeface="Arial" pitchFamily="34" charset="0"/>
              <a:buChar char="•"/>
              <a:defRPr/>
            </a:pPr>
            <a:r>
              <a:rPr lang="en-US" dirty="0" err="1" smtClean="0"/>
              <a:t>Graw</a:t>
            </a:r>
            <a:endParaRPr lang="en-US" dirty="0" smtClean="0"/>
          </a:p>
          <a:p>
            <a:pPr lvl="1" eaLnBrk="1" fontAlgn="auto" hangingPunct="1">
              <a:spcAft>
                <a:spcPts val="0"/>
              </a:spcAft>
              <a:buFont typeface="Arial" pitchFamily="34" charset="0"/>
              <a:buChar char="–"/>
              <a:defRPr/>
            </a:pPr>
            <a:r>
              <a:rPr lang="en-US" dirty="0" smtClean="0"/>
              <a:t>Single RH sensor, unshielded temp</a:t>
            </a:r>
          </a:p>
          <a:p>
            <a:pPr lvl="1" eaLnBrk="1" fontAlgn="auto" hangingPunct="1">
              <a:spcAft>
                <a:spcPts val="0"/>
              </a:spcAft>
              <a:buFont typeface="Arial" pitchFamily="34" charset="0"/>
              <a:buChar char="–"/>
              <a:defRPr/>
            </a:pPr>
            <a:r>
              <a:rPr lang="en-US" dirty="0" smtClean="0"/>
              <a:t>Model DFM-06: Pressure usually determined from GPS, surface pressure and hydrostatic relationship unless pressure sensor added</a:t>
            </a:r>
          </a:p>
          <a:p>
            <a:pPr eaLnBrk="1" fontAlgn="auto" hangingPunct="1">
              <a:spcAft>
                <a:spcPts val="0"/>
              </a:spcAft>
              <a:buFont typeface="Arial" pitchFamily="34" charset="0"/>
              <a:buChar char="–"/>
              <a:defRPr/>
            </a:pPr>
            <a:r>
              <a:rPr lang="en-US" dirty="0" err="1" smtClean="0"/>
              <a:t>Windsond</a:t>
            </a:r>
            <a:endParaRPr lang="en-US" dirty="0"/>
          </a:p>
          <a:p>
            <a:pPr lvl="1" eaLnBrk="1" fontAlgn="auto" hangingPunct="1">
              <a:spcAft>
                <a:spcPts val="0"/>
              </a:spcAft>
              <a:buFont typeface="Arial" pitchFamily="34" charset="0"/>
              <a:buChar char="–"/>
              <a:defRPr/>
            </a:pPr>
            <a:r>
              <a:rPr lang="en-US" dirty="0" smtClean="0"/>
              <a:t>Single RH and temp sensor, capacitive pressure sensor</a:t>
            </a:r>
          </a:p>
          <a:p>
            <a:pPr lvl="1"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Considerable usually proprietary </a:t>
            </a:r>
            <a:r>
              <a:rPr lang="en-US" dirty="0" err="1" smtClean="0"/>
              <a:t>postprocessing</a:t>
            </a:r>
            <a:r>
              <a:rPr lang="en-US" dirty="0" smtClean="0"/>
              <a:t> applied to compensate for errors</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7057"/>
    </mc:Choice>
    <mc:Fallback>
      <p:transition spd="slow" advTm="77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pPr eaLnBrk="1" hangingPunct="1"/>
            <a:r>
              <a:rPr lang="en-US" altLang="en-US" smtClean="0"/>
              <a:t>Measuring horizontal winds</a:t>
            </a:r>
          </a:p>
        </p:txBody>
      </p:sp>
      <p:sp>
        <p:nvSpPr>
          <p:cNvPr id="92163" name="Content Placeholder 2"/>
          <p:cNvSpPr>
            <a:spLocks noGrp="1"/>
          </p:cNvSpPr>
          <p:nvPr>
            <p:ph idx="1"/>
          </p:nvPr>
        </p:nvSpPr>
        <p:spPr/>
        <p:txBody>
          <a:bodyPr/>
          <a:lstStyle/>
          <a:p>
            <a:pPr eaLnBrk="1" hangingPunct="1"/>
            <a:r>
              <a:rPr lang="en-US" altLang="en-US" dirty="0" smtClean="0"/>
              <a:t>From position determined from GPS</a:t>
            </a:r>
          </a:p>
          <a:p>
            <a:pPr eaLnBrk="1" hangingPunct="1"/>
            <a:r>
              <a:rPr lang="en-US" altLang="en-US" dirty="0" smtClean="0"/>
              <a:t>Large volume of balloon to small mass implies balloon follows predominantly horizontal winds</a:t>
            </a:r>
          </a:p>
          <a:p>
            <a:pPr eaLnBrk="1" hangingPunct="1"/>
            <a:r>
              <a:rPr lang="en-US" altLang="en-US" dirty="0" smtClean="0"/>
              <a:t>Time constant of balloon is short (~1 sec) so quickly adjusts to environmental conditions</a:t>
            </a:r>
          </a:p>
          <a:p>
            <a:pPr eaLnBrk="1" hangingPunct="1"/>
            <a:r>
              <a:rPr lang="en-US" altLang="en-US" dirty="0" smtClean="0"/>
              <a:t>String </a:t>
            </a:r>
            <a:r>
              <a:rPr lang="en-US" altLang="en-US" dirty="0" err="1" smtClean="0"/>
              <a:t>unwinder</a:t>
            </a:r>
            <a:r>
              <a:rPr lang="en-US" altLang="en-US" dirty="0" smtClean="0"/>
              <a:t> used to damp oscillations of payload, which are most severe in turbulent situations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5085"/>
    </mc:Choice>
    <mc:Fallback>
      <p:transition spd="slow" advTm="65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Calculation of wind speed and direction from GPS </a:t>
            </a:r>
            <a:r>
              <a:rPr lang="en-US" dirty="0" err="1" smtClean="0"/>
              <a:t>radiosonde</a:t>
            </a:r>
            <a:endParaRPr lang="en-US" dirty="0"/>
          </a:p>
        </p:txBody>
      </p:sp>
      <p:sp>
        <p:nvSpPr>
          <p:cNvPr id="3" name="Content Placeholder 2"/>
          <p:cNvSpPr>
            <a:spLocks noGrp="1"/>
          </p:cNvSpPr>
          <p:nvPr>
            <p:ph idx="1"/>
          </p:nvPr>
        </p:nvSpPr>
        <p:spPr/>
        <p:txBody>
          <a:bodyPr rtlCol="0">
            <a:normAutofit fontScale="62500" lnSpcReduction="20000"/>
          </a:bodyPr>
          <a:lstStyle/>
          <a:p>
            <a:pPr eaLnBrk="1" fontAlgn="auto" hangingPunct="1">
              <a:spcAft>
                <a:spcPts val="0"/>
              </a:spcAft>
              <a:buFont typeface="Arial" pitchFamily="34" charset="0"/>
              <a:buChar char="•"/>
              <a:defRPr/>
            </a:pPr>
            <a:r>
              <a:rPr lang="en-US" dirty="0" smtClean="0"/>
              <a:t>“Differential GPS”</a:t>
            </a:r>
          </a:p>
          <a:p>
            <a:pPr eaLnBrk="1" fontAlgn="auto" hangingPunct="1">
              <a:spcAft>
                <a:spcPts val="0"/>
              </a:spcAft>
              <a:buFont typeface="Arial" pitchFamily="34" charset="0"/>
              <a:buChar char="•"/>
              <a:defRPr/>
            </a:pPr>
            <a:r>
              <a:rPr lang="en-US" dirty="0" smtClean="0"/>
              <a:t>If 4 or more satellites are seen by ground station, location is known to within 100 m</a:t>
            </a:r>
          </a:p>
          <a:p>
            <a:pPr eaLnBrk="1" fontAlgn="auto" hangingPunct="1">
              <a:spcAft>
                <a:spcPts val="0"/>
              </a:spcAft>
              <a:buFont typeface="Arial" pitchFamily="34" charset="0"/>
              <a:buChar char="•"/>
              <a:defRPr/>
            </a:pPr>
            <a:r>
              <a:rPr lang="en-US" dirty="0" err="1" smtClean="0"/>
              <a:t>Sonde</a:t>
            </a:r>
            <a:r>
              <a:rPr lang="en-US" dirty="0" smtClean="0"/>
              <a:t> also has built-in GPS receiver</a:t>
            </a:r>
          </a:p>
          <a:p>
            <a:pPr eaLnBrk="1" fontAlgn="auto" hangingPunct="1">
              <a:spcAft>
                <a:spcPts val="0"/>
              </a:spcAft>
              <a:buFont typeface="Arial" pitchFamily="34" charset="0"/>
              <a:buChar char="•"/>
              <a:defRPr/>
            </a:pPr>
            <a:r>
              <a:rPr lang="en-US" dirty="0" err="1" smtClean="0"/>
              <a:t>Sonde</a:t>
            </a:r>
            <a:r>
              <a:rPr lang="en-US" dirty="0" smtClean="0"/>
              <a:t> transmits received GPS signal to ground station</a:t>
            </a:r>
          </a:p>
          <a:p>
            <a:pPr eaLnBrk="1" fontAlgn="auto" hangingPunct="1">
              <a:spcAft>
                <a:spcPts val="0"/>
              </a:spcAft>
              <a:buFont typeface="Arial" pitchFamily="34" charset="0"/>
              <a:buChar char="•"/>
              <a:defRPr/>
            </a:pPr>
            <a:r>
              <a:rPr lang="en-US" dirty="0" smtClean="0"/>
              <a:t>Ground station computes position of </a:t>
            </a:r>
            <a:r>
              <a:rPr lang="en-US" dirty="0" err="1" smtClean="0"/>
              <a:t>sonde</a:t>
            </a:r>
            <a:r>
              <a:rPr lang="en-US" dirty="0" smtClean="0"/>
              <a:t> relative to ground (differential GPS)</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The </a:t>
            </a:r>
            <a:r>
              <a:rPr lang="en-US" dirty="0"/>
              <a:t>GPS receiving device </a:t>
            </a:r>
            <a:r>
              <a:rPr lang="en-US" dirty="0" smtClean="0"/>
              <a:t>determines the distance from </a:t>
            </a:r>
            <a:r>
              <a:rPr lang="en-US" dirty="0"/>
              <a:t>GPS satellite </a:t>
            </a:r>
            <a:r>
              <a:rPr lang="en-US" dirty="0" smtClean="0"/>
              <a:t>to receiver from the frequency </a:t>
            </a:r>
            <a:r>
              <a:rPr lang="en-US" dirty="0"/>
              <a:t>deviation of radio </a:t>
            </a:r>
            <a:r>
              <a:rPr lang="en-US" dirty="0" smtClean="0"/>
              <a:t>waves from the satellite </a:t>
            </a:r>
            <a:r>
              <a:rPr lang="en-US" dirty="0"/>
              <a:t>due to the Doppler </a:t>
            </a:r>
            <a:r>
              <a:rPr lang="en-US" dirty="0" smtClean="0"/>
              <a:t>shift </a:t>
            </a:r>
          </a:p>
          <a:p>
            <a:pPr eaLnBrk="1" fontAlgn="auto" hangingPunct="1">
              <a:spcAft>
                <a:spcPts val="0"/>
              </a:spcAft>
              <a:buFont typeface="Arial" pitchFamily="34" charset="0"/>
              <a:buChar char="•"/>
              <a:defRPr/>
            </a:pPr>
            <a:endParaRPr lang="en-US" dirty="0"/>
          </a:p>
          <a:p>
            <a:pPr eaLnBrk="1" fontAlgn="auto" hangingPunct="1">
              <a:spcAft>
                <a:spcPts val="0"/>
              </a:spcAft>
              <a:buFont typeface="Arial" pitchFamily="34" charset="0"/>
              <a:buChar char="•"/>
              <a:defRPr/>
            </a:pPr>
            <a:r>
              <a:rPr lang="en-US" dirty="0" smtClean="0"/>
              <a:t>On </a:t>
            </a:r>
            <a:r>
              <a:rPr lang="en-US" dirty="0"/>
              <a:t>the </a:t>
            </a:r>
            <a:r>
              <a:rPr lang="en-US" dirty="0" smtClean="0"/>
              <a:t>ground, reception </a:t>
            </a:r>
            <a:r>
              <a:rPr lang="en-US" dirty="0"/>
              <a:t>of radio </a:t>
            </a:r>
            <a:r>
              <a:rPr lang="en-US" dirty="0" smtClean="0"/>
              <a:t>waves </a:t>
            </a:r>
            <a:r>
              <a:rPr lang="en-US" dirty="0"/>
              <a:t>from the </a:t>
            </a:r>
            <a:r>
              <a:rPr lang="en-US" dirty="0" err="1" smtClean="0"/>
              <a:t>radiosonde</a:t>
            </a:r>
            <a:r>
              <a:rPr lang="en-US" dirty="0"/>
              <a:t> </a:t>
            </a:r>
            <a:r>
              <a:rPr lang="en-US" dirty="0" smtClean="0"/>
              <a:t>allows </a:t>
            </a:r>
            <a:r>
              <a:rPr lang="en-US" dirty="0"/>
              <a:t>observation of wind direction </a:t>
            </a:r>
            <a:r>
              <a:rPr lang="en-US" dirty="0" smtClean="0"/>
              <a:t>and wind </a:t>
            </a:r>
            <a:r>
              <a:rPr lang="en-US" dirty="0"/>
              <a:t>speed in the upper air.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5331"/>
    </mc:Choice>
    <mc:Fallback>
      <p:transition spd="slow" advTm="65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pPr eaLnBrk="1" hangingPunct="1"/>
            <a:r>
              <a:rPr lang="en-US" altLang="en-US" smtClean="0"/>
              <a:t>Dropsonde</a:t>
            </a:r>
          </a:p>
        </p:txBody>
      </p:sp>
      <p:sp>
        <p:nvSpPr>
          <p:cNvPr id="3" name="Content Placeholder 2"/>
          <p:cNvSpPr>
            <a:spLocks noGrp="1"/>
          </p:cNvSpPr>
          <p:nvPr>
            <p:ph idx="1"/>
          </p:nvPr>
        </p:nvSpPr>
        <p:spPr>
          <a:xfrm>
            <a:off x="457200" y="1600200"/>
            <a:ext cx="4114800" cy="4525963"/>
          </a:xfrm>
        </p:spPr>
        <p:txBody>
          <a:bodyPr rtlCol="0">
            <a:normAutofit fontScale="70000" lnSpcReduction="20000"/>
          </a:bodyPr>
          <a:lstStyle/>
          <a:p>
            <a:pPr eaLnBrk="1" fontAlgn="auto" hangingPunct="1">
              <a:spcAft>
                <a:spcPts val="0"/>
              </a:spcAft>
              <a:buFont typeface="Arial" pitchFamily="34" charset="0"/>
              <a:buChar char="•"/>
              <a:defRPr/>
            </a:pPr>
            <a:r>
              <a:rPr lang="en-US" b="1" dirty="0" err="1" smtClean="0"/>
              <a:t>Dropsonde</a:t>
            </a:r>
            <a:r>
              <a:rPr lang="en-US" dirty="0" smtClean="0"/>
              <a:t> created by the NCAR, designed to be dropped from an aircraft to measure tropical storm conditions and now many other applications</a:t>
            </a:r>
          </a:p>
          <a:p>
            <a:pPr eaLnBrk="1" fontAlgn="auto" hangingPunct="1">
              <a:spcAft>
                <a:spcPts val="0"/>
              </a:spcAft>
              <a:buFont typeface="Arial" pitchFamily="34" charset="0"/>
              <a:buChar char="•"/>
              <a:defRPr/>
            </a:pPr>
            <a:r>
              <a:rPr lang="en-US" dirty="0" smtClean="0"/>
              <a:t> The </a:t>
            </a:r>
            <a:r>
              <a:rPr lang="en-US" dirty="0" err="1" smtClean="0"/>
              <a:t>dropsonde</a:t>
            </a:r>
            <a:r>
              <a:rPr lang="en-US" dirty="0" smtClean="0"/>
              <a:t> contains a GPS receiver, along with pressure, temperature and humidity sensors. </a:t>
            </a:r>
          </a:p>
          <a:p>
            <a:pPr eaLnBrk="1" fontAlgn="auto" hangingPunct="1">
              <a:spcAft>
                <a:spcPts val="0"/>
              </a:spcAft>
              <a:buFont typeface="Arial" pitchFamily="34" charset="0"/>
              <a:buChar char="•"/>
              <a:defRPr/>
            </a:pPr>
            <a:r>
              <a:rPr lang="en-US" dirty="0" smtClean="0"/>
              <a:t>The device's descent is usually slowed by a parachute, allowing for more readings to be taken before it reaches the water beneath.</a:t>
            </a:r>
            <a:endParaRPr lang="en-US" dirty="0"/>
          </a:p>
        </p:txBody>
      </p:sp>
      <p:pic>
        <p:nvPicPr>
          <p:cNvPr id="4" name="Picture 2" descr="File:Dropsonde.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1447800"/>
            <a:ext cx="4009594"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975"/>
    </mc:Choice>
    <mc:Fallback>
      <p:transition spd="slow" advTm="32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NWS Rawinsonde Network</a:t>
            </a:r>
            <a:endParaRPr lang="en-US" dirty="0"/>
          </a:p>
        </p:txBody>
      </p:sp>
      <p:sp>
        <p:nvSpPr>
          <p:cNvPr id="3" name="Content Placeholder 2"/>
          <p:cNvSpPr>
            <a:spLocks noGrp="1"/>
          </p:cNvSpPr>
          <p:nvPr>
            <p:ph idx="1"/>
          </p:nvPr>
        </p:nvSpPr>
        <p:spPr>
          <a:xfrm>
            <a:off x="457200" y="1600200"/>
            <a:ext cx="4343400" cy="4525963"/>
          </a:xfrm>
        </p:spPr>
        <p:txBody>
          <a:bodyPr/>
          <a:lstStyle/>
          <a:p>
            <a:r>
              <a:rPr lang="en-US" sz="2400" dirty="0" smtClean="0">
                <a:hlinkClick r:id="rId4"/>
              </a:rPr>
              <a:t>http://www.ua.nws.noaa.gov/factsheet.htm</a:t>
            </a:r>
            <a:endParaRPr lang="en-US" sz="2400" dirty="0" smtClean="0"/>
          </a:p>
          <a:p>
            <a:r>
              <a:rPr lang="en-US" sz="2400" dirty="0" smtClean="0"/>
              <a:t>&lt;300 </a:t>
            </a:r>
            <a:r>
              <a:rPr lang="en-US" sz="2400" dirty="0" err="1"/>
              <a:t>milliwatt</a:t>
            </a:r>
            <a:r>
              <a:rPr lang="en-US" sz="2400" dirty="0"/>
              <a:t> </a:t>
            </a:r>
            <a:r>
              <a:rPr lang="en-US" sz="2400" dirty="0" smtClean="0"/>
              <a:t>radio </a:t>
            </a:r>
            <a:r>
              <a:rPr lang="en-US" sz="2400" dirty="0"/>
              <a:t>transmitter </a:t>
            </a:r>
            <a:r>
              <a:rPr lang="en-US" sz="2400" dirty="0" smtClean="0"/>
              <a:t>sends sensor info to </a:t>
            </a:r>
            <a:r>
              <a:rPr lang="en-US" sz="2400" dirty="0"/>
              <a:t>a </a:t>
            </a:r>
            <a:r>
              <a:rPr lang="en-US" sz="2400" dirty="0" smtClean="0"/>
              <a:t>ground </a:t>
            </a:r>
            <a:r>
              <a:rPr lang="en-US" sz="2400" dirty="0"/>
              <a:t>tracking antenna </a:t>
            </a:r>
            <a:r>
              <a:rPr lang="en-US" sz="2400" dirty="0" smtClean="0"/>
              <a:t>in 1676-1682 MHz band</a:t>
            </a:r>
            <a:r>
              <a:rPr lang="en-US" sz="2400" dirty="0"/>
              <a:t> </a:t>
            </a:r>
            <a:endParaRPr lang="en-US" sz="2400" dirty="0" smtClean="0"/>
          </a:p>
          <a:p>
            <a:pPr eaLnBrk="1" hangingPunct="1"/>
            <a:r>
              <a:rPr lang="en-US" altLang="en-US" sz="2400" dirty="0"/>
              <a:t>75,000 </a:t>
            </a:r>
            <a:r>
              <a:rPr lang="en-US" altLang="en-US" sz="2400" dirty="0" err="1"/>
              <a:t>radiosondes</a:t>
            </a:r>
            <a:r>
              <a:rPr lang="en-US" altLang="en-US" sz="2400" dirty="0"/>
              <a:t> launched by NWS each year, less than 20% recovered</a:t>
            </a:r>
          </a:p>
          <a:p>
            <a:pPr eaLnBrk="1" hangingPunct="1"/>
            <a:r>
              <a:rPr lang="en-US" altLang="en-US" sz="2400" dirty="0"/>
              <a:t>800 upper-air observations points in world. Most in Northern hemisphere. 93 in US</a:t>
            </a:r>
          </a:p>
          <a:p>
            <a:endParaRPr lang="en-US" sz="2400" dirty="0"/>
          </a:p>
        </p:txBody>
      </p:sp>
      <p:pic>
        <p:nvPicPr>
          <p:cNvPr id="242690" name="Picture 2" descr="http://www.ua.nws.noaa.gov/upper-air-map.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5800" y="1040823"/>
            <a:ext cx="4343400" cy="3356264"/>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data:image/jpeg;base64,/9j/4AAQSkZJRgABAQAAAQABAAD/2wCEAAkGBxQQEBQUEBIQFBUVEBQVFBQQFA8PEA8UFBYWFhQVFBQYHCggGBolGxQUITEhJSkrLi4uFx8zODMsNygtLiwBCgoKDg0OGhAQGywkHCQsLCwsLCwsLCwtLCwsLCwsLCwsLCwsLCwsLCwsLCwsLCwsLCwsLCwsLCwsLCwsLCwvNP/AABEIAMoA+QMBIgACEQEDEQH/xAAcAAACAwADAQAAAAAAAAAAAAACAwABBAUGBwj/xABNEAACAQIDBQUDBgkICQUAAAABAgADEQQSIQUTMUFRBiJhcZGBobEHFDJCwdEVI1JykrKz0vAWM1NidJPh8SVUY3OCg5SiwiQ0NUNV/8QAGQEBAQEBAQEAAAAAAAAAAAAAAAECAwQF/8QALhEAAwABAgUDAQcFAAAAAAAAAAERAgMSBBQhMUETUWGhIjJScYGR8AVCU9Hh/9oADAMBAAIRAxEAPwB9OnHKkNEjUWfRp8hgLThhI0LDKSUQTu4e7jQkJVgQVu4W7jgsIJFEEilCCRoWFlilgkU5YpRwWXlkoEinCFOOCQgJaIZ91L3cfkkyRRBG7l7uPyyZZKBGSTJNASTJAEBJN3H5JN3AEZJMkfu5MkARkl5Y8JCyQUzskHdzVkk3cAy5JN3NWSTJAMuSTJNJSXlEA4JEjkSGtONCQQBacMJGLTjAklKJVIQSOFOGKcUQQEhCnH5IW7lII3csJNApwhTkKZskJUmgU5YpwWGcJC3c0CnLySUkMxpywk0inIEiiGfJJu5p3cm7ilM2STJNIpy93FBmCSyk07qWacUkMuSVlmnJJkilM4SWEmkJLyyUGbLJlmnLKyRQZikm7mnJKKRQZt3JkmjJK3ctBwyrGqsJEjlSSgWqw8kcqQssUCgkILGrThBIoF5YSpGBYapFAsJLyRwWXkigTll5I0JLyeElEFhIWWMyWkywIBkkyQ8smWKWABZeWHaWBJR1FWlR2WTLFEFASGNyyZZaIJtKyx2SXlkogkJLyxtpYWKIJAkyx+SDliiCSsrLH5ZMsUQRaTLH5ZMstEOHVY1VhKsaqyUsAVYRWNCS8slAAWXljckIJFLBQWGFjAkILFJAAsgWOCyZZKWC7SRoSQJFLBYF5eWMCwgIogrJKCTQEhbuKIJpYctw9TwEw4/aNOibEsx55Re3vm/Hs4pkU/G9uM6ZgMLVxD/RYKTqzAgAe3jPg8Zx/E463p6WP07n2OC4HQz03qauXT8zt6WYAg3BFx43hbuMpUAihRwAsPZCyz7eLcV7nyckq52FBZCkblkCzVMwRlkyx5WVklpIKKy8sbkl7uSlgrLJljSsq0tJBRSVkjssmWKIIyyZY/JK3cUsOKVY1RIFjVWSiAKsPLGBJeWQoOWEFjAsvLFLBYWEFjLQssCABJeWGBCyxRBYWXu41KV5opUgOh94Ey8odMcGzIKcsLM+GrNVxFUCwVLKQeKtpa3UEX9JrIsbc+MiyoyweIIEkK0u00YF5ZQpWsBwA08uUYBA3bZ7gjLksQeIYHQj2E38hI3DeKpMsoJG5ZMspmC8smWNyyssUkF5ZMsbllZYogASTLGhZZWKIIyy8kbklZYogopJljssoLFEFZZMsaVkyy0Q4hRGqIarDCyUQpRLtGBIRSSlgu0ICHllqsUQECGBCCQwkUQVaOpUpYSPAsJls6YYVglb6cufj4Q7SqfCFML3PQdbwFXJj8Qp+uqkeaqPsJiX2qKtZ6TtlsfxVQaGm3Q9R4TB2hcpi2ZTYjIR+iJwVUksTzvJOpG4d22PtTelqdSy1U0IHB7cWWcsBPNsHWZHDqe8pv525HzE9Iw1UVEVhwZQR5ETqmcMsYwssgEK0u0GYBaS0O0gEF2gWl2hWlxSQC0q0ZJaKXaBaXaFJA2gWkIjLSiIG0C0q0OXFJtF2ktGSrRS7Tj0SMCSkEaslJCBZeWMAl2kpYBlkyxgEsCKIBlhAQgIjG4kUlzEMdbAKASTYnmQOUtLtHjjGTg6m27DSlUH4xUBO7IJZFqa2bTutNOK2gadN2sWy1Vphe6pJZkXjw4vMZZHbTXQ5MTNja5SxAvc2/j3zjdmbVdg2fdFVC5mRjdcwJ1W3K3X1myvVZkBCKbOeL2HdJF72M5ZZ/Z6HVYx9TqPalv/AFT/AJqfqicMz/x1m7tJiScYwZbXRTo2bgAOnjOLqQsnCPE0YQ94+f3Tv3Zxr4ZPAuB5K7AfCedU6mVQetz909A7IG+DpHrvP2jzeD6mM10OYtJaXaXOlMLEqVCktFLtBlgS7SRRtKtJaXJFG0qSFaS0UbQJIdpLRRtBtIRCtJaKNoFpIdpLRRtMKiNVZarGATNMQoCFaWBLtBraDaXaFJaU1tKtMG2VJpi1gc6gZgSLk21AIvx6zkJ1rtviKow7LRpMSuSrnzpTRRRdajC981yEI0HOZyyWKrLtvYyVTUFIsXQBKtNn/F6qvzZNT3tOKj2Th9p9rdmtTqIcV9LEB+4tZTbuXINtLWPpOGLbRxZcAYGgMStkD7ytvwqlWWm7XUPYG40JFiLjh0Hb3ZyrhKrU8Q1JWUL9Fi4IIuttB1mVtzNY3Dueo7L2nhxhK1Shiqa1BWYglkV6qqF7jo+pFgRfna46Tae1lA0zkxQUisxqUi1EGxYtmpkrY8tOdzz4+DVwq2sQTz4fZFk21Ej0ka3s9i23tSi+KzpilqJkGpNOwNlP1QJxeI23SANqim3QieaCpppe9/daLJPWbxUUMtU9HobepsCuYafA63HWetdh6gbAUSP9p+0efMAc9THJjKgFhUqAdAzAD2TVJtZ9bSxPk5MbV/pav6bffPpLsHhKdPZ9A0c1qlJKjFmqOS7KuY3YmwuOA0kojR2CSSSUEkkkgEkkkgEkkkgEkkkgEkkkgEkkkgCVhwVhgTnTKRckkk0aJLlS5oEmTGgH6VsuU5s1stud78poqVLeJ5DrOC7ULbCYm+pOFrfqN7p5uJyW2HTTXURtbbGBNNkxFfDFSLEZ1NragixuCDwI1E837TbBoYjDfOsNV+c7ovTaoFsxAW65lC2JUWu+l+M8wrjvH85vjPXfk2H+hMX54n2fiVnPPT9Nbkzpg6ePkSlaGYDT1pnNosnpLU6SqZAOt7dAQPfYw3p8xY9bXOXwJmjPYBjCBgXhCRmkNBn1F2MI/B2Et/qtH9RZ8tAz6g7BtfZmD/stP3KJETI56SSSaMEkkkgEkkkgEkkkgEkkkgEkklRQXJKkkoFrDBmOhi1ZmVWBZLZwOK5hcX9kfSrKwurAjqCCJxTNQdJBBgvWVbZmUXNhcgXJ4DzmkyDJICVA17EGxsbEGxHEHxhFh1GnHwmkyCWHE8TY+XgJ1raOIqvs+ua6hXOFrXUArpkNtLzn6tTU8ZxXaA3wte9//bVv1DPnZ5Vs9OGJ8y4k94/nN8Z638mwvsTGeeI4f7lJ5JiPpH85vjPXPkyP+hsZf8qv+wWeviPumdM8hlHhLJlTujIIEtahXxHTkfMSEQZY0TuMZAdR4XGl7+GuogiCHIN+fwhZr+fxlM9ghPpv5OmvsrB2/wBXQemk+YQbcZ7V2B7e0sPg6FCsrm1MBDT3dybsWUgty010vfgOeWhkz1eSef4n5V8MrqiUMS7NyAorb2l7Gcvhe3FB8GMUwemrVWphHylyytlP0SRbneZbirMrqdpkmXCY9KpcIb5HyE8r5Q2nsImksBxIlT9gXJMW0tq0sPTNSq6hQQCbgkXIHD2idZ7TdvqGGRDTZaufeC6MO5lBAPjc+4EyZZpFSp3OSdA2r29Q06JospNRFdwD/Nm6nIT1+kDFbM+USmF/HGzHEd4ckRuev8aTHqqw1s6Hokk6jhe3dB1csyIUZhYm+ZcxCleF76es24XtJScXNZFuxFiyg3H+Gs2sk/JmM7DJOuV+0lBb5q6aEg6k2IIFtPMTr3ajtuMMae4qI13Bfi1k4m3jYn0jciLqeiSTrI7UUTlBr0+8bDXQnxMZ+H8P/T0/0xFRDx1+2FUJiCrHNXNMu9yCMvEAA+HvnP8AYPtlSw2HcV2ck1RoBmIXLx1Ph8JkfsFTAANep3mtoqDkT9k0J8n1GwG9q8eRQE+6ePnNFeT18nqMybX+UWsaxqYc5U3gKqeJGXLqOnPznDbb7b166lSSPx5qBl0K93KFFuVp2xPk9wt9Wrnzdf3Y49hsFzSq2o/+xuPCc+f0l7m+Tz+DrPYvtzUwdGsts5d8wZ2OjZSDpzPAzDtvtjiaxfvMgqsCyqSAcq5beVjO+p2FwfKiT51Kh/8ALSaB2MwPPD3t1eqR16yPj9O9mTk2vJ2rYDXwtAnU7ikSTxPcXWDt8D5rX/s1X9Qx2FqIgWkpAyoAFvdgtrD4TJ2jB3D2Yi1GsTbg43NQZW8L2PmJi0JRnzTifpH85vjPXfktF9kYv8+t+xSeR4v6Z8z8Z638lX/xOL/Prfslnv4j7hy0zy/ZGEWtVCve2Vz3dDdabOPeomWsgV2A4BiBfpyi0qEagkHqDY66HWWD1ndLqZfY7Z292HQwS4QUDUL1cKlSoWIKnMNCBbTn7p1ApwPI/ZNWM2jVrZd9Ud8ihUzktkUcFF+AmUt/HSakMJkxNEoRfmAeIOhFxF1KZFrgi/vhv4QHcm1zew9IKiw19D6x1Kqw0DNwtoTw6TOBNCKyqCVOVuDWP1TyPsihoZUdmbW5sOd7idkwQqHZ5a1VkSo5sMxpqeJOnA6mdeOMYvmNictrgDXS2tvKd67FbTq08FURfo56l+7m+kgveeXisnjgn8o6aOmssp+Z1jYuPqFapz1bCznV2sevHjyj9ldo6tSo4epVbM2ZczswWauwFV0o4rINKlMU2IF+7kb0+lB+T9Gp4kuiXcUGK3BOhYKzD2i0znmlv6doax0rt+R20av4s3zXPDj9bU8fKcXiRfDr4G9hfXrbz09J6nT2piWIBpK17cULAX84deviQSRRpgA/kAadQJ8/nNvj6nq5L5PLsGuamBla9yOHAXGmvLWVtQgE8CTYm2ml+ZnptZcUTcKvl3LDzmergqzDvUKJ0t/N0nuOnCVcarZ9TXJdO55jiUJ4X+tz09fOdv2LsLeZN9VFNDQLu2jOhRghGW/NioE7B+DqxS24pi3Ld07D2BZfZykqY1TUpnvFKQOUkCqQKrAjgNANZ20uI9TJLwvky9DDTwy3Ot9ovPz1PP8AZrumdKgclCw72a/dbQ290ftKkKhAJ1CH4m9xfz9J2Ls/iKz1sWVAW+La4Girx4X1twnIVaVUE2p3OW57qk/COI4jZqtJdvk56HDPLBZN9/g6VSxQWkovmIGUZQdTpf3RP4W/q++d2NCufqnhpoAB4gWg/MKv5PuP7s5LisfK+p05N+/0Nb9rKFvo026WA8r3mrD9qaTfUU6dOc6Apbxj83W/tv8AdI+Ex9zS1cmeh/ygpkaqvoYI2/T6U7W05azz4tbl9sNa/wDV+Mxya92b9RnfU7SUrG6hSfLpYQ6fabDjkfLW5nQfnRgjFt19LXl5Ve5N57NgcGj1N8jAk01Gh4AezxMZtfZ71KTqgBLUqii5sLsjAe8ieOrtOqOFSr+k33yPtGqwsz1iOhdiPS89G04bHamYNo/JxjFZi74JBc/zmJROJJ6eM7l2EorhMDiKD4jDPUY1GG5qbxbGl+UQNe43unVLk/V+MgoMfqn2AzrnqPJRkWkl/P8Ap0j5s/5LehnI7K2FWxBIXdrYAnfVEog36FiLztK7PqN9V/Qy02VUvwPum3xSXsTlzim7C4nm2GH/AD6H70T/ACKxHDeYP/qaV/QTsP4EqccvvufQGXT2E55DXqOE55ccvOS/n6k9DFHV27H1Qda+Cvf+mv8ABZpodgcQ4utTDt+a1Z/hTnZV7PNxzqPj58I1NijnV9LzD4/Ff3Ivo4nS63YvFK2VVR/FSygf3irOZSji6OE+bVcNQanrfM6FrsSbgrcgi/Gc8Nj0hxqm/TnDGyaI1u9hOefHaeU3NP8ARlWnivJ0bCdl6rgkXGuihS9h1zXHla3Odh2I+NwdF6NNcOVckk1SqtqoXr0E5j5rhxyJ84QoUR9T4zOf9QwzUy6r8gsMF1TOubIq47BUHo0zhcr3ucys4uoTit+QmfZ+IxeHdGpbm6UNyurEZc2Y36m+s7WHpDRaY9P8IDYpF4InsAmOd03fs9+/Qy3gvLOK/lJtC/DD3v8A7T75B2h2h0w59lT75yabR/qoLdQAYZ2oQOC+g+6YfEafjTQ9VfiZxZ2/tI8qPsFT74Q27tI/Von+9H2zadqn/JWlJtM+OngRI+Ix/wAaJ6y93+4gbY2mfq0h5Gt98WtbHFw2WgCHV73rHvrYBvpcbCbm2ibcT7ZFxjHrr5Scyl2wSMvUx839zNiqGIOJqth92i1GLHOMxLFm1AB00Kj2RybOxt776gNOOVr/AK0t8Wb6W4+IhPWaM+KeTrxVIs8V0n1F/gLFA5jj7HoEWwHQd6F+D8T/APoN/dL+9LqYkrxPLle8H50ep/SEy+If4V+y/wBE34+31ZxaYdvD/tHxMeuD6+g4zTS4CLU94+U1lxOozs8oRcKAOfsH3mGMOnj4cTG0hFA6mcPW1H5FYe4Tko+MiqBxC+l4b8PZMGLY34nlMb8svJnJs1XHRfTnD3gB4geAAFvdMtPiJrZAOQ9JluMzAxWHHX0hrj/MeeUfbMdfgfMSqJ1mZUNzRyKY8dR+lIMf0Hp/lOIpMS5uSdTx1m2ko6CZeCR0xybRrGLYngfbyl/ONevl/iZnpL3TLpcfZObN4mxKunAiC9VjwuP+H7bSDl5wqQ70xTpBBLE6WPkZW6c3tfhx1nIIdZoEy9RlWmn1OHbCtz424XMtdnMRr77zezG51MpHOmp4zWObZh4oxNs/+LGUNn9T9k5PEMbcZF4ek6Js5tI48bLHl7dZT7NF+F9ev2TUx19kcOHsPwmt2Rzax9jAMAB9IWgfNF6Hy5zbTF1JOvnrCXgI3Mm1GJ8Mttbi3K8oYcchYTY/A+2Ch09JVkzLSMu7A4DSL3ev0fbeaX4GC/D2zVI0ZmQdPtk3a9B6Q6/OZ5pI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426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4393623"/>
            <a:ext cx="2371725"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96100833"/>
      </p:ext>
    </p:extLst>
  </p:cSld>
  <p:clrMapOvr>
    <a:masterClrMapping/>
  </p:clrMapOvr>
  <mc:AlternateContent xmlns:mc="http://schemas.openxmlformats.org/markup-compatibility/2006">
    <mc:Choice xmlns:p14="http://schemas.microsoft.com/office/powerpoint/2010/main" Requires="p14">
      <p:transition spd="slow" p14:dur="2000" advTm="59842"/>
    </mc:Choice>
    <mc:Fallback>
      <p:transition spd="slow" advTm="59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NASA High-Altitude Balloon Program</a:t>
            </a:r>
            <a:endParaRPr lang="en-US" dirty="0"/>
          </a:p>
        </p:txBody>
      </p:sp>
      <p:sp>
        <p:nvSpPr>
          <p:cNvPr id="3" name="Content Placeholder 2"/>
          <p:cNvSpPr>
            <a:spLocks noGrp="1"/>
          </p:cNvSpPr>
          <p:nvPr>
            <p:ph idx="1"/>
          </p:nvPr>
        </p:nvSpPr>
        <p:spPr>
          <a:xfrm>
            <a:off x="3124200" y="2667000"/>
            <a:ext cx="5943600" cy="4038600"/>
          </a:xfrm>
        </p:spPr>
        <p:txBody>
          <a:bodyPr rtlCol="0">
            <a:normAutofit/>
          </a:bodyPr>
          <a:lstStyle/>
          <a:p>
            <a:pPr marL="0" indent="0">
              <a:spcBef>
                <a:spcPct val="0"/>
              </a:spcBef>
              <a:buFont typeface="Arial" pitchFamily="34" charset="0"/>
              <a:buNone/>
              <a:defRPr/>
            </a:pPr>
            <a:r>
              <a:rPr lang="en-US" sz="1800" dirty="0" smtClean="0">
                <a:latin typeface="Arial" pitchFamily="34" charset="0"/>
                <a:cs typeface="Arial" pitchFamily="34" charset="0"/>
              </a:rPr>
              <a:t>--High altitude scientific balloon platforms for scientific and technological investigations.</a:t>
            </a:r>
          </a:p>
          <a:p>
            <a:pPr marL="0" indent="0">
              <a:spcBef>
                <a:spcPct val="0"/>
              </a:spcBef>
              <a:buFont typeface="Arial" pitchFamily="34" charset="0"/>
              <a:buNone/>
              <a:defRPr/>
            </a:pPr>
            <a:endParaRPr lang="en-US" sz="1800" dirty="0" smtClean="0">
              <a:latin typeface="Arial" pitchFamily="34" charset="0"/>
              <a:cs typeface="Arial" pitchFamily="34" charset="0"/>
            </a:endParaRPr>
          </a:p>
          <a:p>
            <a:pPr marL="0" indent="0">
              <a:spcBef>
                <a:spcPct val="0"/>
              </a:spcBef>
              <a:buFont typeface="Arial" pitchFamily="34" charset="0"/>
              <a:buNone/>
              <a:defRPr/>
            </a:pPr>
            <a:r>
              <a:rPr lang="en-US" sz="1800" dirty="0" smtClean="0">
                <a:latin typeface="Arial" pitchFamily="34" charset="0"/>
                <a:cs typeface="Arial" pitchFamily="34" charset="0"/>
              </a:rPr>
              <a:t>--Fundamental scientific discoveries that contribute to our understanding of the Earth, the solar system, and the universe. </a:t>
            </a:r>
          </a:p>
          <a:p>
            <a:pPr eaLnBrk="1" fontAlgn="auto" hangingPunct="1">
              <a:spcAft>
                <a:spcPts val="0"/>
              </a:spcAft>
              <a:buFont typeface="Arial" pitchFamily="34" charset="0"/>
              <a:buChar char="•"/>
              <a:defRPr/>
            </a:pPr>
            <a:endParaRPr lang="en-US" sz="1800" dirty="0" smtClean="0"/>
          </a:p>
          <a:p>
            <a:pPr eaLnBrk="1" fontAlgn="auto" hangingPunct="1">
              <a:spcAft>
                <a:spcPts val="0"/>
              </a:spcAft>
              <a:buFont typeface="Arial" pitchFamily="34" charset="0"/>
              <a:buChar char="•"/>
              <a:defRPr/>
            </a:pPr>
            <a:r>
              <a:rPr lang="en-US" sz="1800" dirty="0" smtClean="0"/>
              <a:t>Example over Antarctica: Balloon flights carry the balloons and their instruments at the edge of space and are used to investigate the nature of ultra-high-energy cosmic rays and search for anti-matter, as air currents that circle </a:t>
            </a:r>
            <a:r>
              <a:rPr lang="en-US" sz="1800" dirty="0" err="1" smtClean="0"/>
              <a:t>Antaratica</a:t>
            </a:r>
            <a:r>
              <a:rPr lang="en-US" sz="1800" dirty="0" smtClean="0"/>
              <a:t>.</a:t>
            </a:r>
            <a:endParaRPr lang="en-US" sz="1800" dirty="0"/>
          </a:p>
        </p:txBody>
      </p:sp>
      <p:pic>
        <p:nvPicPr>
          <p:cNvPr id="96260" name="Picture 2" descr="Code 820: Balloon Projects Offi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0750" y="1143000"/>
            <a:ext cx="69532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4" descr="http://sites.wff.nasa.gov/code820/images/statistics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143000"/>
            <a:ext cx="3048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132"/>
    </mc:Choice>
    <mc:Fallback>
      <p:transition spd="slow" advTm="18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610600" cy="2667000"/>
          </a:xfrm>
        </p:spPr>
        <p:txBody>
          <a:bodyPr rtlCol="0">
            <a:normAutofit fontScale="85000" lnSpcReduction="20000"/>
          </a:bodyPr>
          <a:lstStyle/>
          <a:p>
            <a:pPr eaLnBrk="1" fontAlgn="auto" hangingPunct="1">
              <a:spcAft>
                <a:spcPts val="0"/>
              </a:spcAft>
              <a:buFont typeface="Arial" pitchFamily="34" charset="0"/>
              <a:buChar char="•"/>
              <a:defRPr/>
            </a:pPr>
            <a:r>
              <a:rPr lang="en-US" dirty="0" smtClean="0"/>
              <a:t>NASA  Super Pressure Pumpkin Balloon</a:t>
            </a:r>
          </a:p>
          <a:p>
            <a:pPr eaLnBrk="1" fontAlgn="auto" hangingPunct="1">
              <a:spcAft>
                <a:spcPts val="0"/>
              </a:spcAft>
              <a:buFont typeface="Arial" pitchFamily="34" charset="0"/>
              <a:buChar char="•"/>
              <a:defRPr/>
            </a:pPr>
            <a:r>
              <a:rPr lang="en-US" dirty="0" smtClean="0"/>
              <a:t>Super Pressure Balloon Requirements</a:t>
            </a:r>
          </a:p>
          <a:p>
            <a:pPr lvl="1" eaLnBrk="1" fontAlgn="auto" hangingPunct="1">
              <a:spcAft>
                <a:spcPts val="0"/>
              </a:spcAft>
              <a:buFont typeface="Arial" pitchFamily="34" charset="0"/>
              <a:buChar char="–"/>
              <a:defRPr/>
            </a:pPr>
            <a:r>
              <a:rPr lang="en-US" dirty="0" smtClean="0"/>
              <a:t>1-ton instrument to 100 </a:t>
            </a:r>
            <a:r>
              <a:rPr lang="en-US" dirty="0" err="1" smtClean="0"/>
              <a:t>kft</a:t>
            </a:r>
            <a:endParaRPr lang="en-US" dirty="0" smtClean="0"/>
          </a:p>
          <a:p>
            <a:pPr lvl="1" eaLnBrk="1" fontAlgn="auto" hangingPunct="1">
              <a:spcAft>
                <a:spcPts val="0"/>
              </a:spcAft>
              <a:buFont typeface="Arial" pitchFamily="34" charset="0"/>
              <a:buChar char="–"/>
              <a:defRPr/>
            </a:pPr>
            <a:r>
              <a:rPr lang="en-US" dirty="0" smtClean="0"/>
              <a:t>100-day flight goal</a:t>
            </a:r>
          </a:p>
          <a:p>
            <a:pPr lvl="1" eaLnBrk="1" fontAlgn="auto" hangingPunct="1">
              <a:spcAft>
                <a:spcPts val="0"/>
              </a:spcAft>
              <a:buFont typeface="Arial" pitchFamily="34" charset="0"/>
              <a:buChar char="–"/>
              <a:defRPr/>
            </a:pPr>
            <a:r>
              <a:rPr lang="en-US" dirty="0" smtClean="0"/>
              <a:t>Little or no day/night altitude variation</a:t>
            </a:r>
          </a:p>
          <a:p>
            <a:pPr lvl="1" eaLnBrk="1" fontAlgn="auto" hangingPunct="1">
              <a:spcAft>
                <a:spcPts val="0"/>
              </a:spcAft>
              <a:buFont typeface="Arial" pitchFamily="34" charset="0"/>
              <a:buChar char="–"/>
              <a:defRPr/>
            </a:pPr>
            <a:r>
              <a:rPr lang="en-US" dirty="0">
                <a:hlinkClick r:id="rId5"/>
              </a:rPr>
              <a:t>http://</a:t>
            </a:r>
            <a:r>
              <a:rPr lang="en-US" dirty="0" smtClean="0">
                <a:hlinkClick r:id="rId5"/>
              </a:rPr>
              <a:t>www.nature.com/news/2009/090208/full/news.2009.85.html</a:t>
            </a:r>
            <a:endParaRPr lang="en-US" dirty="0" smtClean="0"/>
          </a:p>
          <a:p>
            <a:pPr lvl="1"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endParaRPr lang="en-US" dirty="0"/>
          </a:p>
        </p:txBody>
      </p:sp>
      <p:pic>
        <p:nvPicPr>
          <p:cNvPr id="97283" name="Picture 5" descr="http://sites.wff.nasa.gov/code820/images/pumpkinvsspher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690124"/>
            <a:ext cx="4495800" cy="301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2818" y="4248150"/>
            <a:ext cx="2476500"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28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2971800"/>
            <a:ext cx="2476500"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2119"/>
    </mc:Choice>
    <mc:Fallback>
      <p:transition spd="slow" advTm="42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Weber State HARBOR</a:t>
            </a:r>
            <a:endParaRPr lang="en-US" dirty="0"/>
          </a:p>
        </p:txBody>
      </p:sp>
      <p:sp>
        <p:nvSpPr>
          <p:cNvPr id="3" name="Content Placeholder 2"/>
          <p:cNvSpPr>
            <a:spLocks noGrp="1"/>
          </p:cNvSpPr>
          <p:nvPr>
            <p:ph idx="1"/>
          </p:nvPr>
        </p:nvSpPr>
        <p:spPr>
          <a:xfrm>
            <a:off x="969818" y="2971800"/>
            <a:ext cx="3810000" cy="2087563"/>
          </a:xfrm>
        </p:spPr>
        <p:txBody>
          <a:bodyPr/>
          <a:lstStyle/>
          <a:p>
            <a:r>
              <a:rPr lang="en-US" dirty="0" smtClean="0">
                <a:hlinkClick r:id="rId4"/>
              </a:rPr>
              <a:t>http://planet.weber.edu/harbor/</a:t>
            </a:r>
            <a:endParaRPr lang="en-US" dirty="0"/>
          </a:p>
        </p:txBody>
      </p:sp>
      <p:pic>
        <p:nvPicPr>
          <p:cNvPr id="2406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0916" y="1676400"/>
            <a:ext cx="3177333" cy="504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064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r="38545"/>
          <a:stretch/>
        </p:blipFill>
        <p:spPr bwMode="auto">
          <a:xfrm>
            <a:off x="533400" y="1600200"/>
            <a:ext cx="4682836"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88187511"/>
      </p:ext>
    </p:extLst>
  </p:cSld>
  <p:clrMapOvr>
    <a:masterClrMapping/>
  </p:clrMapOvr>
  <mc:AlternateContent xmlns:mc="http://schemas.openxmlformats.org/markup-compatibility/2006">
    <mc:Choice xmlns:p14="http://schemas.microsoft.com/office/powerpoint/2010/main" Requires="p14">
      <p:transition spd="slow" p14:dur="2000" advTm="46263"/>
    </mc:Choice>
    <mc:Fallback>
      <p:transition spd="slow" advTm="46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altLang="en-US" smtClean="0"/>
              <a:t>Ozonesondes</a:t>
            </a:r>
          </a:p>
        </p:txBody>
      </p:sp>
      <p:sp>
        <p:nvSpPr>
          <p:cNvPr id="98307" name="Content Placeholder 2"/>
          <p:cNvSpPr>
            <a:spLocks noGrp="1"/>
          </p:cNvSpPr>
          <p:nvPr>
            <p:ph idx="1"/>
          </p:nvPr>
        </p:nvSpPr>
        <p:spPr>
          <a:xfrm>
            <a:off x="457200" y="1295400"/>
            <a:ext cx="6400800" cy="4800600"/>
          </a:xfrm>
        </p:spPr>
        <p:txBody>
          <a:bodyPr/>
          <a:lstStyle/>
          <a:p>
            <a:r>
              <a:rPr lang="en-US" altLang="en-US" smtClean="0"/>
              <a:t>Teflon air pump and electrochemical ozone sensor combined with a radiosonde </a:t>
            </a:r>
          </a:p>
          <a:p>
            <a:pPr lvl="1"/>
            <a:r>
              <a:rPr lang="en-US" altLang="en-US" smtClean="0"/>
              <a:t>Air enters sensor cell containing potassium iodide solution</a:t>
            </a:r>
          </a:p>
          <a:p>
            <a:pPr lvl="1"/>
            <a:r>
              <a:rPr lang="en-US" altLang="en-US" smtClean="0"/>
              <a:t>The reaction of ozone and iodide generates an electrical signal proportional to the amount of ozone</a:t>
            </a:r>
          </a:p>
        </p:txBody>
      </p:sp>
      <p:pic>
        <p:nvPicPr>
          <p:cNvPr id="98308" name="Picture 2" descr="http://www.jma-net.go.jp/kousou/english/obs_second_div-e/images/OzoneSonde.jpg"/>
          <p:cNvPicPr>
            <a:picLocks noChangeAspect="1" noChangeArrowheads="1"/>
          </p:cNvPicPr>
          <p:nvPr/>
        </p:nvPicPr>
        <p:blipFill>
          <a:blip r:embed="rId4">
            <a:extLst>
              <a:ext uri="{28A0092B-C50C-407E-A947-70E740481C1C}">
                <a14:useLocalDpi xmlns:a14="http://schemas.microsoft.com/office/drawing/2010/main" val="0"/>
              </a:ext>
            </a:extLst>
          </a:blip>
          <a:srcRect l="50000"/>
          <a:stretch>
            <a:fillRect/>
          </a:stretch>
        </p:blipFill>
        <p:spPr bwMode="auto">
          <a:xfrm>
            <a:off x="6996113" y="2133600"/>
            <a:ext cx="21431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7442"/>
    </mc:Choice>
    <mc:Fallback>
      <p:transition spd="slow" advTm="87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rtlCol="0">
            <a:normAutofit fontScale="90000"/>
          </a:bodyPr>
          <a:lstStyle/>
          <a:p>
            <a:pPr eaLnBrk="1" fontAlgn="auto" hangingPunct="1">
              <a:spcAft>
                <a:spcPts val="0"/>
              </a:spcAft>
              <a:defRPr/>
            </a:pPr>
            <a:r>
              <a:rPr lang="en-US" dirty="0" smtClean="0"/>
              <a:t>Weather Balloon Launches for Severe Thunderstorm and Electrification Study (TELEX)</a:t>
            </a:r>
            <a:endParaRPr lang="en-US" dirty="0"/>
          </a:p>
        </p:txBody>
      </p:sp>
      <p:sp>
        <p:nvSpPr>
          <p:cNvPr id="3" name="Content Placeholder 2"/>
          <p:cNvSpPr>
            <a:spLocks noGrp="1"/>
          </p:cNvSpPr>
          <p:nvPr>
            <p:ph idx="1"/>
          </p:nvPr>
        </p:nvSpPr>
        <p:spPr>
          <a:xfrm>
            <a:off x="457200" y="2057400"/>
            <a:ext cx="3657600" cy="4419600"/>
          </a:xfrm>
        </p:spPr>
        <p:txBody>
          <a:bodyPr rtlCol="0">
            <a:normAutofit fontScale="55000" lnSpcReduction="20000"/>
          </a:bodyPr>
          <a:lstStyle/>
          <a:p>
            <a:pPr eaLnBrk="1" fontAlgn="auto" hangingPunct="1">
              <a:spcAft>
                <a:spcPts val="0"/>
              </a:spcAft>
              <a:buFont typeface="Arial" pitchFamily="34" charset="0"/>
              <a:buChar char="•"/>
              <a:defRPr/>
            </a:pPr>
            <a:r>
              <a:rPr lang="en-US" dirty="0" smtClean="0"/>
              <a:t>There are two types of weather balloons used: latex (beige colored) and plastic (clear). The plastic is used to minimize the effects of hail hitting the balloon, </a:t>
            </a:r>
            <a:r>
              <a:rPr lang="en-US" dirty="0" err="1" smtClean="0"/>
              <a:t>i.e</a:t>
            </a:r>
            <a:r>
              <a:rPr lang="en-US" dirty="0" smtClean="0"/>
              <a:t>, the plastic does not burst instantly when punctured. The latex balloon is used if hail is not expected.</a:t>
            </a:r>
          </a:p>
          <a:p>
            <a:pPr eaLnBrk="1" fontAlgn="auto" hangingPunct="1">
              <a:spcAft>
                <a:spcPts val="0"/>
              </a:spcAft>
              <a:buFont typeface="Arial" pitchFamily="34" charset="0"/>
              <a:buChar char="•"/>
              <a:defRPr/>
            </a:pPr>
            <a:r>
              <a:rPr lang="en-US" dirty="0" smtClean="0"/>
              <a:t>The basic instrument train consists of a parachute; a </a:t>
            </a:r>
            <a:r>
              <a:rPr lang="en-US" dirty="0" err="1" smtClean="0"/>
              <a:t>radiosonde</a:t>
            </a:r>
            <a:r>
              <a:rPr lang="en-US" dirty="0" smtClean="0"/>
              <a:t> for measuring temperature, relative humidity, pressure, and GPS-derived winds and location; and an electric field meter for measuring the vector electric field in the storm along the flight path. </a:t>
            </a:r>
            <a:endParaRPr lang="en-US" dirty="0"/>
          </a:p>
        </p:txBody>
      </p:sp>
      <p:pic>
        <p:nvPicPr>
          <p:cNvPr id="4" name="Flight_26_Launch_Only.mpeg">
            <a:hlinkClick r:id="" action="ppaction://media"/>
          </p:cNvPr>
          <p:cNvPicPr>
            <a:picLocks noRot="1" noChangeAspect="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4265844" y="2438400"/>
            <a:ext cx="4780722"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438"/>
    </mc:Choice>
    <mc:Fallback>
      <p:transition spd="slow" advTm="27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553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p:cTn id="15" fill="hold" display="0">
                  <p:stCondLst>
                    <p:cond delay="indefinite"/>
                  </p:stCondLst>
                  <p:endCondLst>
                    <p:cond evt="onNext" delay="0">
                      <p:tgtEl>
                        <p:sldTgt/>
                      </p:tgtEl>
                    </p:cond>
                    <p:cond evt="onPrev" delay="0">
                      <p:tgtEl>
                        <p:sldTgt/>
                      </p:tgtEl>
                    </p:cond>
                  </p:endCondLst>
                </p:cTn>
                <p:tgtEl>
                  <p:spTgt spid="4"/>
                </p:tgtEl>
              </p:cMediaNode>
            </p:video>
            <p:audio isNarration="1">
              <p:cMediaNode vol="80000" showWhenStopped="0">
                <p:cTn id="16"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pPr eaLnBrk="1" hangingPunct="1"/>
            <a:r>
              <a:rPr lang="en-US" altLang="en-US" sz="3600" dirty="0" err="1" smtClean="0"/>
              <a:t>Graw</a:t>
            </a:r>
            <a:r>
              <a:rPr lang="en-US" altLang="en-US" sz="3600" dirty="0" smtClean="0"/>
              <a:t> </a:t>
            </a:r>
            <a:r>
              <a:rPr lang="en-US" altLang="en-US" sz="3600" dirty="0" err="1" smtClean="0"/>
              <a:t>Radiosonde</a:t>
            </a:r>
            <a:r>
              <a:rPr lang="en-US" altLang="en-US" sz="3600" dirty="0" smtClean="0"/>
              <a:t> System Components</a:t>
            </a:r>
          </a:p>
        </p:txBody>
      </p:sp>
      <p:sp>
        <p:nvSpPr>
          <p:cNvPr id="102403" name="Content Placeholder 2"/>
          <p:cNvSpPr>
            <a:spLocks noGrp="1"/>
          </p:cNvSpPr>
          <p:nvPr>
            <p:ph idx="1"/>
          </p:nvPr>
        </p:nvSpPr>
        <p:spPr/>
        <p:txBody>
          <a:bodyPr/>
          <a:lstStyle/>
          <a:p>
            <a:pPr eaLnBrk="1" hangingPunct="1"/>
            <a:r>
              <a:rPr lang="en-US" altLang="en-US" smtClean="0"/>
              <a:t>Radiosonde</a:t>
            </a:r>
          </a:p>
          <a:p>
            <a:pPr eaLnBrk="1" hangingPunct="1"/>
            <a:r>
              <a:rPr lang="en-US" altLang="en-US" smtClean="0"/>
              <a:t>Groundstation (PC laptop connected  receiver)</a:t>
            </a:r>
          </a:p>
          <a:p>
            <a:pPr eaLnBrk="1" hangingPunct="1"/>
            <a:r>
              <a:rPr lang="en-US" altLang="en-US" smtClean="0"/>
              <a:t>GRAW software </a:t>
            </a:r>
          </a:p>
          <a:p>
            <a:pPr eaLnBrk="1" hangingPunct="1"/>
            <a:r>
              <a:rPr lang="en-US" altLang="en-US" smtClean="0"/>
              <a:t>Accessories (unwinders, balloons, helium)</a:t>
            </a:r>
          </a:p>
        </p:txBody>
      </p:sp>
      <p:pic>
        <p:nvPicPr>
          <p:cNvPr id="4" name="Picture 2" descr="Logo Graw Radiosondes">
            <a:hlinkClick r:id="rId5"/>
          </p:cNvPr>
          <p:cNvPicPr>
            <a:picLocks noChangeAspect="1" noChangeArrowheads="1"/>
          </p:cNvPicPr>
          <p:nvPr/>
        </p:nvPicPr>
        <p:blipFill>
          <a:blip r:embed="rId6"/>
          <a:srcRect/>
          <a:stretch>
            <a:fillRect/>
          </a:stretch>
        </p:blipFill>
        <p:spPr bwMode="auto">
          <a:xfrm>
            <a:off x="3124200" y="4267200"/>
            <a:ext cx="2743200" cy="2006600"/>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298"/>
    </mc:Choice>
    <mc:Fallback>
      <p:transition spd="slow" advTm="35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143000"/>
            <a:ext cx="6781800" cy="5562600"/>
          </a:xfrm>
        </p:spPr>
        <p:txBody>
          <a:bodyPr rtlCol="0">
            <a:normAutofit fontScale="90000"/>
          </a:bodyPr>
          <a:lstStyle/>
          <a:p>
            <a:pPr eaLnBrk="1" fontAlgn="auto" hangingPunct="1">
              <a:spcAft>
                <a:spcPts val="0"/>
              </a:spcAft>
              <a:defRPr/>
            </a:pPr>
            <a:r>
              <a:rPr lang="en-US" sz="1100" dirty="0" smtClean="0"/>
              <a:t/>
            </a:r>
            <a:br>
              <a:rPr lang="en-US" sz="1100" dirty="0" smtClean="0"/>
            </a:br>
            <a:r>
              <a:rPr lang="en-US" sz="1600" dirty="0" smtClean="0"/>
              <a:t>The DFM-06 is standard </a:t>
            </a:r>
            <a:r>
              <a:rPr lang="en-US" sz="1600" dirty="0" err="1" smtClean="0"/>
              <a:t>radiosonde</a:t>
            </a:r>
            <a:r>
              <a:rPr lang="en-US" sz="1600" dirty="0" smtClean="0"/>
              <a:t> for most applications. Due to its excellent characteristics and the reasonable costs, it is perfectly suited for synoptic observations or military applications. </a:t>
            </a:r>
            <a:br>
              <a:rPr lang="en-US" sz="1600" dirty="0" smtClean="0"/>
            </a:br>
            <a:r>
              <a:rPr lang="en-US" sz="1100" dirty="0" smtClean="0"/>
              <a:t/>
            </a:r>
            <a:br>
              <a:rPr lang="en-US" sz="1100" dirty="0" smtClean="0"/>
            </a:br>
            <a:r>
              <a:rPr lang="en-US" sz="2000" b="1" dirty="0" smtClean="0"/>
              <a:t>Very Low Weight (90g) </a:t>
            </a:r>
            <a:r>
              <a:rPr lang="en-US" sz="2000" dirty="0" smtClean="0"/>
              <a:t/>
            </a:r>
            <a:br>
              <a:rPr lang="en-US" sz="2000" dirty="0" smtClean="0"/>
            </a:br>
            <a:r>
              <a:rPr lang="en-US" sz="2000" b="1" dirty="0" smtClean="0"/>
              <a:t>Sensors</a:t>
            </a:r>
            <a:r>
              <a:rPr lang="en-US" sz="1100" b="1" dirty="0" smtClean="0"/>
              <a:t/>
            </a:r>
            <a:br>
              <a:rPr lang="en-US" sz="1100" b="1" dirty="0" smtClean="0"/>
            </a:br>
            <a:r>
              <a:rPr lang="en-US" sz="1600" dirty="0" smtClean="0"/>
              <a:t>All sensors are Ready To Fly - completely factory calibrated, no additional ground calibration is necessary. </a:t>
            </a:r>
            <a:r>
              <a:rPr lang="en-US" sz="1100" dirty="0" smtClean="0"/>
              <a:t/>
            </a:r>
            <a:br>
              <a:rPr lang="en-US" sz="1100" dirty="0" smtClean="0"/>
            </a:br>
            <a:r>
              <a:rPr lang="en-US" sz="2200" b="1" dirty="0" smtClean="0"/>
              <a:t>High-Power Lithium Battery</a:t>
            </a:r>
            <a:r>
              <a:rPr lang="en-US" sz="1100" b="1" dirty="0" smtClean="0"/>
              <a:t/>
            </a:r>
            <a:br>
              <a:rPr lang="en-US" sz="1100" b="1" dirty="0" smtClean="0"/>
            </a:br>
            <a:r>
              <a:rPr lang="en-US" sz="1100" dirty="0" smtClean="0"/>
              <a:t/>
            </a:r>
            <a:br>
              <a:rPr lang="en-US" sz="1100" dirty="0" smtClean="0"/>
            </a:br>
            <a:r>
              <a:rPr lang="en-US" sz="2200" b="1" dirty="0" smtClean="0"/>
              <a:t>GPS for Wind Finding</a:t>
            </a:r>
            <a:r>
              <a:rPr lang="en-US" sz="1100" dirty="0" smtClean="0"/>
              <a:t/>
            </a:r>
            <a:br>
              <a:rPr lang="en-US" sz="1100" dirty="0" smtClean="0"/>
            </a:br>
            <a:r>
              <a:rPr lang="en-US" sz="1100" dirty="0" smtClean="0"/>
              <a:t/>
            </a:r>
            <a:br>
              <a:rPr lang="en-US" sz="1100" dirty="0" smtClean="0"/>
            </a:br>
            <a:r>
              <a:rPr lang="en-US" sz="2200" b="1" dirty="0" smtClean="0"/>
              <a:t>Fast and Easy Initialization</a:t>
            </a:r>
            <a:r>
              <a:rPr lang="en-US" sz="2200" dirty="0" smtClean="0"/>
              <a:t/>
            </a:r>
            <a:br>
              <a:rPr lang="en-US" sz="2200" dirty="0" smtClean="0"/>
            </a:br>
            <a:r>
              <a:rPr lang="en-US" sz="2200" b="1" dirty="0" smtClean="0"/>
              <a:t>Frequency Agile</a:t>
            </a:r>
            <a:r>
              <a:rPr lang="en-US" sz="2200" dirty="0" smtClean="0"/>
              <a:t/>
            </a:r>
            <a:br>
              <a:rPr lang="en-US" sz="2200" dirty="0" smtClean="0"/>
            </a:br>
            <a:r>
              <a:rPr lang="en-US" sz="2200" b="1" dirty="0" smtClean="0"/>
              <a:t>Microprocessor Controlled</a:t>
            </a:r>
            <a:br>
              <a:rPr lang="en-US" sz="2200" b="1" dirty="0" smtClean="0"/>
            </a:br>
            <a:r>
              <a:rPr lang="en-US" dirty="0" smtClean="0"/>
              <a:t/>
            </a:r>
            <a:br>
              <a:rPr lang="en-US" dirty="0" smtClean="0"/>
            </a:br>
            <a:endParaRPr lang="en-US" dirty="0"/>
          </a:p>
        </p:txBody>
      </p:sp>
      <p:pic>
        <p:nvPicPr>
          <p:cNvPr id="103427" name="Picture 2" descr="Radiosonde DFM-06">
            <a:hlinkClick r:id="rId5" tooltip="Radiosonde DFM-06"/>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1371600"/>
            <a:ext cx="26670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209800" y="381000"/>
            <a:ext cx="4495800" cy="708025"/>
          </a:xfrm>
          <a:prstGeom prst="rect">
            <a:avLst/>
          </a:prstGeom>
          <a:noFill/>
        </p:spPr>
        <p:txBody>
          <a:bodyPr wrap="none">
            <a:spAutoFit/>
          </a:bodyPr>
          <a:lstStyle/>
          <a:p>
            <a:pPr fontAlgn="auto">
              <a:spcBef>
                <a:spcPts val="0"/>
              </a:spcBef>
              <a:spcAft>
                <a:spcPts val="0"/>
              </a:spcAft>
              <a:defRPr/>
            </a:pPr>
            <a:r>
              <a:rPr lang="en-US" sz="4000" b="1" dirty="0">
                <a:solidFill>
                  <a:prstClr val="black"/>
                </a:solidFill>
                <a:latin typeface="Calibri"/>
                <a:cs typeface="+mn-cs"/>
              </a:rPr>
              <a:t>DFM-06 </a:t>
            </a:r>
            <a:r>
              <a:rPr lang="en-US" sz="4000" b="1" dirty="0" err="1">
                <a:solidFill>
                  <a:prstClr val="black"/>
                </a:solidFill>
                <a:latin typeface="Calibri"/>
                <a:cs typeface="+mn-cs"/>
              </a:rPr>
              <a:t>Radiosonde</a:t>
            </a:r>
            <a:endParaRPr lang="en-US" sz="4000" b="1" dirty="0">
              <a:solidFill>
                <a:prstClr val="black"/>
              </a:solidFill>
              <a:latin typeface="Calibri"/>
              <a:cs typeface="+mn-cs"/>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008"/>
    </mc:Choice>
    <mc:Fallback>
      <p:transition spd="slow" advTm="24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dirty="0" err="1" smtClean="0"/>
              <a:t>Groundstation</a:t>
            </a:r>
            <a:r>
              <a:rPr lang="en-US" b="1" dirty="0" smtClean="0"/>
              <a:t> Equipment GS-H High Mobility Station</a:t>
            </a:r>
            <a:endParaRPr lang="en-US" dirty="0"/>
          </a:p>
        </p:txBody>
      </p:sp>
      <p:pic>
        <p:nvPicPr>
          <p:cNvPr id="104451" name="Picture 2" descr="Groundequipment High Mobile Use">
            <a:hlinkClick r:id="rId5" tooltip="Groundequipment High Mobile Use"/>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2095500" y="1524000"/>
            <a:ext cx="4953000" cy="3248025"/>
          </a:xfrm>
        </p:spPr>
      </p:pic>
      <p:sp>
        <p:nvSpPr>
          <p:cNvPr id="5" name="Rectangle 4"/>
          <p:cNvSpPr/>
          <p:nvPr/>
        </p:nvSpPr>
        <p:spPr>
          <a:xfrm>
            <a:off x="2209800" y="4922838"/>
            <a:ext cx="4572000" cy="1477962"/>
          </a:xfrm>
          <a:prstGeom prst="rect">
            <a:avLst/>
          </a:prstGeom>
        </p:spPr>
        <p:txBody>
          <a:bodyPr>
            <a:spAutoFit/>
          </a:bodyPr>
          <a:lstStyle/>
          <a:p>
            <a:pPr fontAlgn="auto">
              <a:spcBef>
                <a:spcPts val="0"/>
              </a:spcBef>
              <a:spcAft>
                <a:spcPts val="0"/>
              </a:spcAft>
              <a:defRPr/>
            </a:pPr>
            <a:r>
              <a:rPr lang="en-US" b="1" dirty="0">
                <a:solidFill>
                  <a:prstClr val="black"/>
                </a:solidFill>
                <a:latin typeface="Calibri"/>
                <a:cs typeface="+mn-cs"/>
              </a:rPr>
              <a:t>Main components </a:t>
            </a:r>
          </a:p>
          <a:p>
            <a:pPr fontAlgn="auto">
              <a:spcBef>
                <a:spcPts val="0"/>
              </a:spcBef>
              <a:spcAft>
                <a:spcPts val="0"/>
              </a:spcAft>
              <a:defRPr/>
            </a:pPr>
            <a:r>
              <a:rPr lang="en-US" dirty="0">
                <a:solidFill>
                  <a:prstClr val="black"/>
                </a:solidFill>
                <a:latin typeface="Calibri"/>
                <a:cs typeface="+mn-cs"/>
              </a:rPr>
              <a:t>Lightweight Handheld 400 MHz receiver with integrated antenna</a:t>
            </a:r>
          </a:p>
          <a:p>
            <a:pPr fontAlgn="auto">
              <a:spcBef>
                <a:spcPts val="0"/>
              </a:spcBef>
              <a:spcAft>
                <a:spcPts val="0"/>
              </a:spcAft>
              <a:defRPr/>
            </a:pPr>
            <a:r>
              <a:rPr lang="en-US" dirty="0">
                <a:solidFill>
                  <a:prstClr val="black"/>
                </a:solidFill>
                <a:latin typeface="Calibri"/>
                <a:cs typeface="+mn-cs"/>
              </a:rPr>
              <a:t>Standard notebook with soundcard port</a:t>
            </a:r>
          </a:p>
          <a:p>
            <a:pPr fontAlgn="auto">
              <a:spcBef>
                <a:spcPts val="0"/>
              </a:spcBef>
              <a:spcAft>
                <a:spcPts val="0"/>
              </a:spcAft>
              <a:defRPr/>
            </a:pPr>
            <a:r>
              <a:rPr lang="en-US" dirty="0">
                <a:solidFill>
                  <a:prstClr val="black"/>
                </a:solidFill>
                <a:latin typeface="Calibri"/>
                <a:cs typeface="+mn-cs"/>
              </a:rPr>
              <a:t>Meteorological software GRAWMET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811"/>
    </mc:Choice>
    <mc:Fallback>
      <p:transition spd="slow" advTm="14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endParaRPr lang="en-US" altLang="en-US" smtClean="0"/>
          </a:p>
        </p:txBody>
      </p:sp>
      <p:pic>
        <p:nvPicPr>
          <p:cNvPr id="105475" name="Picture 2"/>
          <p:cNvPicPr>
            <a:picLocks noChangeAspect="1" noChangeArrowheads="1"/>
          </p:cNvPicPr>
          <p:nvPr/>
        </p:nvPicPr>
        <p:blipFill>
          <a:blip r:embed="rId4">
            <a:extLst>
              <a:ext uri="{28A0092B-C50C-407E-A947-70E740481C1C}">
                <a14:useLocalDpi xmlns:a14="http://schemas.microsoft.com/office/drawing/2010/main" val="0"/>
              </a:ext>
            </a:extLst>
          </a:blip>
          <a:srcRect l="23923" t="12393" r="22575" b="13577"/>
          <a:stretch>
            <a:fillRect/>
          </a:stretch>
        </p:blipFill>
        <p:spPr bwMode="auto">
          <a:xfrm>
            <a:off x="1905000" y="1443038"/>
            <a:ext cx="5218113" cy="541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312"/>
    </mc:Choice>
    <mc:Fallback>
      <p:transition spd="slow" advTm="32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endParaRPr lang="en-US" altLang="en-US" smtClean="0"/>
          </a:p>
        </p:txBody>
      </p:sp>
      <p:pic>
        <p:nvPicPr>
          <p:cNvPr id="10649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125" y="0"/>
            <a:ext cx="8159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720"/>
    </mc:Choice>
    <mc:Fallback>
      <p:transition spd="slow" advTm="27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pPr eaLnBrk="1" hangingPunct="1"/>
            <a:r>
              <a:rPr lang="en-US" altLang="en-US" sz="2400" b="1" dirty="0" smtClean="0"/>
              <a:t>GRAW GPS </a:t>
            </a:r>
            <a:r>
              <a:rPr lang="en-US" altLang="en-US" sz="2400" b="1" dirty="0" err="1" smtClean="0"/>
              <a:t>radiosonde</a:t>
            </a:r>
            <a:r>
              <a:rPr lang="en-US" altLang="en-US" sz="2400" b="1" dirty="0" smtClean="0"/>
              <a:t> balloon launch near Tooele UT.  </a:t>
            </a:r>
            <a:br>
              <a:rPr lang="en-US" altLang="en-US" sz="2400" b="1" dirty="0" smtClean="0"/>
            </a:br>
            <a:r>
              <a:rPr lang="en-US" altLang="en-US" sz="2400" b="1" dirty="0" smtClean="0"/>
              <a:t>Summer 2009</a:t>
            </a:r>
            <a:endParaRPr lang="en-US" altLang="en-US" sz="2400" dirty="0" smtClean="0"/>
          </a:p>
        </p:txBody>
      </p:sp>
      <p:sp>
        <p:nvSpPr>
          <p:cNvPr id="76803" name="Content Placeholder 2"/>
          <p:cNvSpPr>
            <a:spLocks noGrp="1"/>
          </p:cNvSpPr>
          <p:nvPr>
            <p:ph idx="1"/>
          </p:nvPr>
        </p:nvSpPr>
        <p:spPr/>
        <p:txBody>
          <a:bodyPr/>
          <a:lstStyle/>
          <a:p>
            <a:pPr eaLnBrk="1" hangingPunct="1"/>
            <a:endParaRPr lang="en-US" altLang="en-US" smtClean="0"/>
          </a:p>
        </p:txBody>
      </p:sp>
      <p:pic>
        <p:nvPicPr>
          <p:cNvPr id="76804" name="Picture 2" descr="http://weather.utah.edu/gsl/cases/Field_Project_Photos/Big_Photos/July_2009/07-01/03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5800" y="3918632"/>
            <a:ext cx="4432300" cy="277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eather.utah.edu/gsl/cases/Field_Project_Photos/Big_Photos/July_2009/07-01/04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1371600"/>
            <a:ext cx="3964349"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1762"/>
    </mc:Choice>
    <mc:Fallback>
      <p:transition spd="slow" advTm="51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r>
              <a:rPr lang="en-US" altLang="en-US" smtClean="0"/>
              <a:t>Wasatch Front Sonde</a:t>
            </a:r>
          </a:p>
        </p:txBody>
      </p:sp>
      <p:pic>
        <p:nvPicPr>
          <p:cNvPr id="10752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981200"/>
            <a:ext cx="7315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a:grpSpLocks/>
          </p:cNvGrpSpPr>
          <p:nvPr/>
        </p:nvGrpSpPr>
        <p:grpSpPr bwMode="auto">
          <a:xfrm>
            <a:off x="2209800" y="4419600"/>
            <a:ext cx="990600" cy="390525"/>
            <a:chOff x="2209800" y="4419600"/>
            <a:chExt cx="990600" cy="391264"/>
          </a:xfrm>
        </p:grpSpPr>
        <p:cxnSp>
          <p:nvCxnSpPr>
            <p:cNvPr id="5" name="Straight Arrow Connector 4"/>
            <p:cNvCxnSpPr/>
            <p:nvPr/>
          </p:nvCxnSpPr>
          <p:spPr>
            <a:xfrm flipV="1">
              <a:off x="2209800" y="4419600"/>
              <a:ext cx="0" cy="38172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7535" name="TextBox 5"/>
            <p:cNvSpPr txBox="1">
              <a:spLocks noChangeArrowheads="1"/>
            </p:cNvSpPr>
            <p:nvPr/>
          </p:nvSpPr>
          <p:spPr bwMode="auto">
            <a:xfrm>
              <a:off x="2362200" y="4441532"/>
              <a:ext cx="838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rgbClr val="000000"/>
                  </a:solidFill>
                  <a:latin typeface="Calibri" pitchFamily="34" charset="0"/>
                </a:rPr>
                <a:t>24 m/s</a:t>
              </a:r>
            </a:p>
          </p:txBody>
        </p:sp>
      </p:grpSp>
      <p:sp>
        <p:nvSpPr>
          <p:cNvPr id="8" name="TextBox 7"/>
          <p:cNvSpPr txBox="1">
            <a:spLocks noChangeArrowheads="1"/>
          </p:cNvSpPr>
          <p:nvPr/>
        </p:nvSpPr>
        <p:spPr bwMode="auto">
          <a:xfrm>
            <a:off x="3581400" y="4062413"/>
            <a:ext cx="727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rgbClr val="000000"/>
                </a:solidFill>
                <a:latin typeface="Calibri" pitchFamily="34" charset="0"/>
              </a:rPr>
              <a:t>Cloud</a:t>
            </a:r>
          </a:p>
          <a:p>
            <a:pPr eaLnBrk="1" hangingPunct="1"/>
            <a:r>
              <a:rPr lang="en-US" altLang="en-US">
                <a:solidFill>
                  <a:srgbClr val="000000"/>
                </a:solidFill>
                <a:latin typeface="Calibri" pitchFamily="34" charset="0"/>
              </a:rPr>
              <a:t>layer</a:t>
            </a:r>
          </a:p>
        </p:txBody>
      </p:sp>
      <p:grpSp>
        <p:nvGrpSpPr>
          <p:cNvPr id="14" name="Group 13"/>
          <p:cNvGrpSpPr>
            <a:grpSpLocks/>
          </p:cNvGrpSpPr>
          <p:nvPr/>
        </p:nvGrpSpPr>
        <p:grpSpPr bwMode="auto">
          <a:xfrm>
            <a:off x="6446838" y="3775075"/>
            <a:ext cx="917575" cy="1787525"/>
            <a:chOff x="6446875" y="3774684"/>
            <a:chExt cx="917944" cy="1787916"/>
          </a:xfrm>
        </p:grpSpPr>
        <p:cxnSp>
          <p:nvCxnSpPr>
            <p:cNvPr id="12" name="Straight Arrow Connector 11"/>
            <p:cNvCxnSpPr/>
            <p:nvPr/>
          </p:nvCxnSpPr>
          <p:spPr>
            <a:xfrm>
              <a:off x="7086894" y="3774684"/>
              <a:ext cx="0" cy="1787916"/>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
          <p:nvSpPr>
            <p:cNvPr id="107533" name="TextBox 12"/>
            <p:cNvSpPr txBox="1">
              <a:spLocks noChangeArrowheads="1"/>
            </p:cNvSpPr>
            <p:nvPr/>
          </p:nvSpPr>
          <p:spPr bwMode="auto">
            <a:xfrm>
              <a:off x="6446875" y="4359718"/>
              <a:ext cx="9179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rgbClr val="000000"/>
                  </a:solidFill>
                  <a:latin typeface="Calibri" pitchFamily="34" charset="0"/>
                </a:rPr>
                <a:t>Easterly</a:t>
              </a:r>
            </a:p>
          </p:txBody>
        </p:sp>
      </p:grpSp>
      <p:grpSp>
        <p:nvGrpSpPr>
          <p:cNvPr id="15" name="Group 14"/>
          <p:cNvGrpSpPr>
            <a:grpSpLocks/>
          </p:cNvGrpSpPr>
          <p:nvPr/>
        </p:nvGrpSpPr>
        <p:grpSpPr bwMode="auto">
          <a:xfrm>
            <a:off x="6197600" y="2614613"/>
            <a:ext cx="1087438" cy="974725"/>
            <a:chOff x="6197512" y="4119996"/>
            <a:chExt cx="1087157" cy="1043998"/>
          </a:xfrm>
        </p:grpSpPr>
        <p:cxnSp>
          <p:nvCxnSpPr>
            <p:cNvPr id="16" name="Straight Arrow Connector 15"/>
            <p:cNvCxnSpPr/>
            <p:nvPr/>
          </p:nvCxnSpPr>
          <p:spPr>
            <a:xfrm flipH="1">
              <a:off x="7086282" y="4119996"/>
              <a:ext cx="20633" cy="1043998"/>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
          <p:nvSpPr>
            <p:cNvPr id="107531" name="TextBox 16"/>
            <p:cNvSpPr txBox="1">
              <a:spLocks noChangeArrowheads="1"/>
            </p:cNvSpPr>
            <p:nvPr/>
          </p:nvSpPr>
          <p:spPr bwMode="auto">
            <a:xfrm>
              <a:off x="6197512" y="4359718"/>
              <a:ext cx="1087157" cy="395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rgbClr val="000000"/>
                  </a:solidFill>
                  <a:latin typeface="Calibri" pitchFamily="34" charset="0"/>
                </a:rPr>
                <a:t>Northerly</a:t>
              </a:r>
            </a:p>
          </p:txBody>
        </p:sp>
      </p:grpSp>
      <p:sp>
        <p:nvSpPr>
          <p:cNvPr id="107528" name="TextBox 17"/>
          <p:cNvSpPr txBox="1">
            <a:spLocks noChangeArrowheads="1"/>
          </p:cNvSpPr>
          <p:nvPr/>
        </p:nvSpPr>
        <p:spPr bwMode="auto">
          <a:xfrm>
            <a:off x="5943600" y="3657600"/>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rgbClr val="000000"/>
                </a:solidFill>
                <a:latin typeface="Calibri" pitchFamily="34" charset="0"/>
              </a:rPr>
              <a:t>Peak Wind</a:t>
            </a:r>
          </a:p>
        </p:txBody>
      </p:sp>
      <p:sp>
        <p:nvSpPr>
          <p:cNvPr id="107529" name="TextBox 19"/>
          <p:cNvSpPr txBox="1">
            <a:spLocks noChangeArrowheads="1"/>
          </p:cNvSpPr>
          <p:nvPr/>
        </p:nvSpPr>
        <p:spPr bwMode="auto">
          <a:xfrm>
            <a:off x="7435850" y="5603875"/>
            <a:ext cx="1182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rgbClr val="000000"/>
                </a:solidFill>
                <a:latin typeface="Calibri" pitchFamily="34" charset="0"/>
              </a:rPr>
              <a:t>Peak Wind</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56512"/>
    </mc:Choice>
    <mc:Fallback>
      <p:transition spd="slow" advTm="156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r>
              <a:rPr lang="en-US" altLang="en-US" smtClean="0"/>
              <a:t>Stab at what was happening</a:t>
            </a:r>
          </a:p>
        </p:txBody>
      </p:sp>
      <p:cxnSp>
        <p:nvCxnSpPr>
          <p:cNvPr id="4" name="Straight Connector 3"/>
          <p:cNvCxnSpPr/>
          <p:nvPr/>
        </p:nvCxnSpPr>
        <p:spPr>
          <a:xfrm>
            <a:off x="914400" y="6172200"/>
            <a:ext cx="274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3657600" y="4267200"/>
            <a:ext cx="914400" cy="1905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0" y="4267200"/>
            <a:ext cx="83820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10200" y="5791200"/>
            <a:ext cx="914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324600" y="4648200"/>
            <a:ext cx="4572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781800" y="4648200"/>
            <a:ext cx="2057400" cy="152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3476625" y="60198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9" name="Oval 18"/>
          <p:cNvSpPr/>
          <p:nvPr/>
        </p:nvSpPr>
        <p:spPr>
          <a:xfrm>
            <a:off x="6019800" y="56388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22" name="Straight Arrow Connector 21"/>
          <p:cNvCxnSpPr/>
          <p:nvPr/>
        </p:nvCxnSpPr>
        <p:spPr>
          <a:xfrm flipH="1">
            <a:off x="7391400" y="3733800"/>
            <a:ext cx="4191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4229100" y="4114800"/>
            <a:ext cx="8763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810000" y="4670425"/>
            <a:ext cx="352425" cy="66992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30" name="Freeform 29"/>
          <p:cNvSpPr/>
          <p:nvPr/>
        </p:nvSpPr>
        <p:spPr>
          <a:xfrm>
            <a:off x="2722563" y="4838700"/>
            <a:ext cx="438150" cy="1206500"/>
          </a:xfrm>
          <a:custGeom>
            <a:avLst/>
            <a:gdLst>
              <a:gd name="connsiteX0" fmla="*/ 362836 w 410365"/>
              <a:gd name="connsiteY0" fmla="*/ 1434662 h 1434662"/>
              <a:gd name="connsiteX1" fmla="*/ 63292 w 410365"/>
              <a:gd name="connsiteY1" fmla="*/ 1261242 h 1434662"/>
              <a:gd name="connsiteX2" fmla="*/ 410133 w 410365"/>
              <a:gd name="connsiteY2" fmla="*/ 1135118 h 1434662"/>
              <a:gd name="connsiteX3" fmla="*/ 230 w 410365"/>
              <a:gd name="connsiteY3" fmla="*/ 961697 h 1434662"/>
              <a:gd name="connsiteX4" fmla="*/ 347071 w 410365"/>
              <a:gd name="connsiteY4" fmla="*/ 709449 h 1434662"/>
              <a:gd name="connsiteX5" fmla="*/ 31761 w 410365"/>
              <a:gd name="connsiteY5" fmla="*/ 346842 h 1434662"/>
              <a:gd name="connsiteX6" fmla="*/ 220947 w 410365"/>
              <a:gd name="connsiteY6" fmla="*/ 0 h 1434662"/>
              <a:gd name="connsiteX7" fmla="*/ 220947 w 410365"/>
              <a:gd name="connsiteY7" fmla="*/ 0 h 1434662"/>
              <a:gd name="connsiteX8" fmla="*/ 220947 w 410365"/>
              <a:gd name="connsiteY8" fmla="*/ 0 h 1434662"/>
              <a:gd name="connsiteX9" fmla="*/ 220947 w 410365"/>
              <a:gd name="connsiteY9" fmla="*/ 0 h 143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0365" h="1434662">
                <a:moveTo>
                  <a:pt x="362836" y="1434662"/>
                </a:moveTo>
                <a:cubicBezTo>
                  <a:pt x="209122" y="1372914"/>
                  <a:pt x="55409" y="1311166"/>
                  <a:pt x="63292" y="1261242"/>
                </a:cubicBezTo>
                <a:cubicBezTo>
                  <a:pt x="71175" y="1211318"/>
                  <a:pt x="420643" y="1185042"/>
                  <a:pt x="410133" y="1135118"/>
                </a:cubicBezTo>
                <a:cubicBezTo>
                  <a:pt x="399623" y="1085194"/>
                  <a:pt x="10740" y="1032642"/>
                  <a:pt x="230" y="961697"/>
                </a:cubicBezTo>
                <a:cubicBezTo>
                  <a:pt x="-10280" y="890752"/>
                  <a:pt x="341816" y="811925"/>
                  <a:pt x="347071" y="709449"/>
                </a:cubicBezTo>
                <a:cubicBezTo>
                  <a:pt x="352326" y="606973"/>
                  <a:pt x="52782" y="465083"/>
                  <a:pt x="31761" y="346842"/>
                </a:cubicBezTo>
                <a:cubicBezTo>
                  <a:pt x="10740" y="228601"/>
                  <a:pt x="220947" y="0"/>
                  <a:pt x="220947" y="0"/>
                </a:cubicBezTo>
                <a:lnTo>
                  <a:pt x="220947" y="0"/>
                </a:lnTo>
                <a:lnTo>
                  <a:pt x="220947" y="0"/>
                </a:lnTo>
                <a:lnTo>
                  <a:pt x="220947"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32" name="Straight Connector 31"/>
          <p:cNvCxnSpPr/>
          <p:nvPr/>
        </p:nvCxnSpPr>
        <p:spPr>
          <a:xfrm>
            <a:off x="3676650" y="6172200"/>
            <a:ext cx="895350"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8560" name="TextBox 32"/>
          <p:cNvSpPr txBox="1">
            <a:spLocks noChangeArrowheads="1"/>
          </p:cNvSpPr>
          <p:nvPr/>
        </p:nvSpPr>
        <p:spPr bwMode="auto">
          <a:xfrm>
            <a:off x="3810000" y="6248400"/>
            <a:ext cx="817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rgbClr val="000000"/>
                </a:solidFill>
                <a:latin typeface="Calibri" pitchFamily="34" charset="0"/>
              </a:rPr>
              <a:t>5.8 km</a:t>
            </a:r>
          </a:p>
        </p:txBody>
      </p:sp>
      <p:cxnSp>
        <p:nvCxnSpPr>
          <p:cNvPr id="35" name="Straight Arrow Connector 34"/>
          <p:cNvCxnSpPr/>
          <p:nvPr/>
        </p:nvCxnSpPr>
        <p:spPr>
          <a:xfrm>
            <a:off x="4572000" y="4460875"/>
            <a:ext cx="0" cy="1558925"/>
          </a:xfrm>
          <a:prstGeom prst="straightConnector1">
            <a:avLst/>
          </a:prstGeom>
          <a:ln>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8562" name="TextBox 35"/>
          <p:cNvSpPr txBox="1">
            <a:spLocks noChangeArrowheads="1"/>
          </p:cNvSpPr>
          <p:nvPr/>
        </p:nvSpPr>
        <p:spPr bwMode="auto">
          <a:xfrm>
            <a:off x="4162425" y="5340350"/>
            <a:ext cx="819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rgbClr val="000000"/>
                </a:solidFill>
                <a:latin typeface="Calibri" pitchFamily="34" charset="0"/>
              </a:rPr>
              <a:t>1.3 km</a:t>
            </a:r>
          </a:p>
        </p:txBody>
      </p:sp>
      <p:sp>
        <p:nvSpPr>
          <p:cNvPr id="3" name="Freeform 2"/>
          <p:cNvSpPr/>
          <p:nvPr/>
        </p:nvSpPr>
        <p:spPr>
          <a:xfrm>
            <a:off x="3657600" y="2647950"/>
            <a:ext cx="4852988" cy="2476500"/>
          </a:xfrm>
          <a:custGeom>
            <a:avLst/>
            <a:gdLst>
              <a:gd name="connsiteX0" fmla="*/ 4966138 w 4966138"/>
              <a:gd name="connsiteY0" fmla="*/ 0 h 2837793"/>
              <a:gd name="connsiteX1" fmla="*/ 4114800 w 4966138"/>
              <a:gd name="connsiteY1" fmla="*/ 157655 h 2837793"/>
              <a:gd name="connsiteX2" fmla="*/ 3342290 w 4966138"/>
              <a:gd name="connsiteY2" fmla="*/ 504497 h 2837793"/>
              <a:gd name="connsiteX3" fmla="*/ 2885090 w 4966138"/>
              <a:gd name="connsiteY3" fmla="*/ 1135117 h 2837793"/>
              <a:gd name="connsiteX4" fmla="*/ 2506717 w 4966138"/>
              <a:gd name="connsiteY4" fmla="*/ 1513490 h 2837793"/>
              <a:gd name="connsiteX5" fmla="*/ 1828800 w 4966138"/>
              <a:gd name="connsiteY5" fmla="*/ 1166648 h 2837793"/>
              <a:gd name="connsiteX6" fmla="*/ 1466193 w 4966138"/>
              <a:gd name="connsiteY6" fmla="*/ 851338 h 2837793"/>
              <a:gd name="connsiteX7" fmla="*/ 977462 w 4966138"/>
              <a:gd name="connsiteY7" fmla="*/ 961697 h 2837793"/>
              <a:gd name="connsiteX8" fmla="*/ 488731 w 4966138"/>
              <a:gd name="connsiteY8" fmla="*/ 1592317 h 2837793"/>
              <a:gd name="connsiteX9" fmla="*/ 0 w 4966138"/>
              <a:gd name="connsiteY9" fmla="*/ 2837793 h 2837793"/>
              <a:gd name="connsiteX10" fmla="*/ 0 w 4966138"/>
              <a:gd name="connsiteY10" fmla="*/ 2837793 h 2837793"/>
              <a:gd name="connsiteX11" fmla="*/ 0 w 4966138"/>
              <a:gd name="connsiteY11" fmla="*/ 2837793 h 283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6138" h="2837793">
                <a:moveTo>
                  <a:pt x="4966138" y="0"/>
                </a:moveTo>
                <a:cubicBezTo>
                  <a:pt x="4675789" y="36786"/>
                  <a:pt x="4385441" y="73572"/>
                  <a:pt x="4114800" y="157655"/>
                </a:cubicBezTo>
                <a:cubicBezTo>
                  <a:pt x="3844159" y="241738"/>
                  <a:pt x="3547242" y="341587"/>
                  <a:pt x="3342290" y="504497"/>
                </a:cubicBezTo>
                <a:cubicBezTo>
                  <a:pt x="3137338" y="667407"/>
                  <a:pt x="3024352" y="966952"/>
                  <a:pt x="2885090" y="1135117"/>
                </a:cubicBezTo>
                <a:cubicBezTo>
                  <a:pt x="2745828" y="1303282"/>
                  <a:pt x="2682765" y="1508235"/>
                  <a:pt x="2506717" y="1513490"/>
                </a:cubicBezTo>
                <a:cubicBezTo>
                  <a:pt x="2330669" y="1518745"/>
                  <a:pt x="2002221" y="1277007"/>
                  <a:pt x="1828800" y="1166648"/>
                </a:cubicBezTo>
                <a:cubicBezTo>
                  <a:pt x="1655379" y="1056289"/>
                  <a:pt x="1608083" y="885496"/>
                  <a:pt x="1466193" y="851338"/>
                </a:cubicBezTo>
                <a:cubicBezTo>
                  <a:pt x="1324303" y="817180"/>
                  <a:pt x="1140372" y="838201"/>
                  <a:pt x="977462" y="961697"/>
                </a:cubicBezTo>
                <a:cubicBezTo>
                  <a:pt x="814552" y="1085193"/>
                  <a:pt x="651641" y="1279634"/>
                  <a:pt x="488731" y="1592317"/>
                </a:cubicBezTo>
                <a:cubicBezTo>
                  <a:pt x="325821" y="1905000"/>
                  <a:pt x="0" y="2837793"/>
                  <a:pt x="0" y="2837793"/>
                </a:cubicBezTo>
                <a:lnTo>
                  <a:pt x="0" y="2837793"/>
                </a:lnTo>
                <a:lnTo>
                  <a:pt x="0" y="2837793"/>
                </a:ln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Freeform 4"/>
          <p:cNvSpPr/>
          <p:nvPr/>
        </p:nvSpPr>
        <p:spPr>
          <a:xfrm>
            <a:off x="1095375" y="4057650"/>
            <a:ext cx="1708150" cy="398463"/>
          </a:xfrm>
          <a:custGeom>
            <a:avLst/>
            <a:gdLst>
              <a:gd name="connsiteX0" fmla="*/ 1707365 w 1707365"/>
              <a:gd name="connsiteY0" fmla="*/ 398957 h 398957"/>
              <a:gd name="connsiteX1" fmla="*/ 1502413 w 1707365"/>
              <a:gd name="connsiteY1" fmla="*/ 130944 h 398957"/>
              <a:gd name="connsiteX2" fmla="*/ 903324 w 1707365"/>
              <a:gd name="connsiteY2" fmla="*/ 4819 h 398957"/>
              <a:gd name="connsiteX3" fmla="*/ 115048 w 1707365"/>
              <a:gd name="connsiteY3" fmla="*/ 288599 h 398957"/>
              <a:gd name="connsiteX4" fmla="*/ 20455 w 1707365"/>
              <a:gd name="connsiteY4" fmla="*/ 367426 h 398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7365" h="398957">
                <a:moveTo>
                  <a:pt x="1707365" y="398957"/>
                </a:moveTo>
                <a:cubicBezTo>
                  <a:pt x="1671892" y="297795"/>
                  <a:pt x="1636420" y="196634"/>
                  <a:pt x="1502413" y="130944"/>
                </a:cubicBezTo>
                <a:cubicBezTo>
                  <a:pt x="1368406" y="65254"/>
                  <a:pt x="1134551" y="-21457"/>
                  <a:pt x="903324" y="4819"/>
                </a:cubicBezTo>
                <a:cubicBezTo>
                  <a:pt x="672097" y="31095"/>
                  <a:pt x="262193" y="228164"/>
                  <a:pt x="115048" y="288599"/>
                </a:cubicBezTo>
                <a:cubicBezTo>
                  <a:pt x="-32097" y="349033"/>
                  <a:pt x="-5821" y="358229"/>
                  <a:pt x="20455" y="367426"/>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10856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4151313"/>
            <a:ext cx="877888"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8" name="Straight Arrow Connector 27"/>
          <p:cNvCxnSpPr/>
          <p:nvPr/>
        </p:nvCxnSpPr>
        <p:spPr>
          <a:xfrm flipH="1">
            <a:off x="1625600" y="3886200"/>
            <a:ext cx="8763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2376488" y="6096000"/>
            <a:ext cx="8763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nvGrpSpPr>
          <p:cNvPr id="108568" name="Group 33"/>
          <p:cNvGrpSpPr>
            <a:grpSpLocks/>
          </p:cNvGrpSpPr>
          <p:nvPr/>
        </p:nvGrpSpPr>
        <p:grpSpPr bwMode="auto">
          <a:xfrm>
            <a:off x="1676400" y="2667000"/>
            <a:ext cx="609600" cy="609600"/>
            <a:chOff x="1676400" y="2667000"/>
            <a:chExt cx="609600" cy="609600"/>
          </a:xfrm>
        </p:grpSpPr>
        <p:sp>
          <p:nvSpPr>
            <p:cNvPr id="7" name="Oval 6"/>
            <p:cNvSpPr/>
            <p:nvPr/>
          </p:nvSpPr>
          <p:spPr>
            <a:xfrm>
              <a:off x="1676400" y="2667000"/>
              <a:ext cx="6096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Oval 8"/>
            <p:cNvSpPr/>
            <p:nvPr/>
          </p:nvSpPr>
          <p:spPr>
            <a:xfrm>
              <a:off x="1949450" y="2932113"/>
              <a:ext cx="46038" cy="46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cxnSp>
        <p:nvCxnSpPr>
          <p:cNvPr id="37" name="Straight Arrow Connector 36"/>
          <p:cNvCxnSpPr/>
          <p:nvPr/>
        </p:nvCxnSpPr>
        <p:spPr>
          <a:xfrm flipH="1" flipV="1">
            <a:off x="3097213" y="4741863"/>
            <a:ext cx="455612" cy="668337"/>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nvGrpSpPr>
          <p:cNvPr id="108570" name="Group 39"/>
          <p:cNvGrpSpPr>
            <a:grpSpLocks/>
          </p:cNvGrpSpPr>
          <p:nvPr/>
        </p:nvGrpSpPr>
        <p:grpSpPr bwMode="auto">
          <a:xfrm>
            <a:off x="5562600" y="2474913"/>
            <a:ext cx="609600" cy="609600"/>
            <a:chOff x="1676400" y="2667000"/>
            <a:chExt cx="609600" cy="609600"/>
          </a:xfrm>
        </p:grpSpPr>
        <p:sp>
          <p:nvSpPr>
            <p:cNvPr id="41" name="Oval 40"/>
            <p:cNvSpPr/>
            <p:nvPr/>
          </p:nvSpPr>
          <p:spPr>
            <a:xfrm>
              <a:off x="1676400" y="2667000"/>
              <a:ext cx="6096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2" name="Oval 41"/>
            <p:cNvSpPr/>
            <p:nvPr/>
          </p:nvSpPr>
          <p:spPr>
            <a:xfrm>
              <a:off x="1949450" y="2932112"/>
              <a:ext cx="46038" cy="460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234"/>
    </mc:Choice>
    <mc:Fallback>
      <p:transition spd="slow" advTm="56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r>
              <a:rPr lang="en-US" altLang="en-US" smtClean="0"/>
              <a:t>Windsond</a:t>
            </a:r>
          </a:p>
        </p:txBody>
      </p:sp>
      <p:sp>
        <p:nvSpPr>
          <p:cNvPr id="109571" name="Content Placeholder 2"/>
          <p:cNvSpPr>
            <a:spLocks noGrp="1"/>
          </p:cNvSpPr>
          <p:nvPr>
            <p:ph idx="1"/>
          </p:nvPr>
        </p:nvSpPr>
        <p:spPr>
          <a:xfrm>
            <a:off x="457200" y="2255838"/>
            <a:ext cx="8229600" cy="4525962"/>
          </a:xfrm>
        </p:spPr>
        <p:txBody>
          <a:bodyPr/>
          <a:lstStyle/>
          <a:p>
            <a:r>
              <a:rPr lang="en-US" altLang="en-US" smtClean="0">
                <a:hlinkClick r:id="rId4"/>
              </a:rPr>
              <a:t>http://kiwiembedded.com/windsond/</a:t>
            </a:r>
            <a:endParaRPr lang="en-US" altLang="en-US" smtClean="0"/>
          </a:p>
          <a:p>
            <a:r>
              <a:rPr lang="en-US" altLang="en-US" smtClean="0"/>
              <a:t>12 grams (0.42 oz), requires ~30 liters of helium for lift</a:t>
            </a:r>
          </a:p>
        </p:txBody>
      </p:sp>
      <p:pic>
        <p:nvPicPr>
          <p:cNvPr id="109572" name="Picture 2" descr="Windsond pak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0"/>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Content Placeholder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988" y="0"/>
            <a:ext cx="1693863"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4"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72250" y="3449638"/>
            <a:ext cx="25717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739"/>
    </mc:Choice>
    <mc:Fallback>
      <p:transition spd="slow" advTm="39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r>
              <a:rPr lang="en-US" altLang="en-US" sz="2800" smtClean="0"/>
              <a:t>Launch from North Flight Park. Sonde headed south over Traverse then curved back into Salt Lake Valley.</a:t>
            </a:r>
          </a:p>
        </p:txBody>
      </p:sp>
      <p:pic>
        <p:nvPicPr>
          <p:cNvPr id="110595"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457200" y="1765300"/>
            <a:ext cx="8229600" cy="4195763"/>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7441"/>
    </mc:Choice>
    <mc:Fallback>
      <p:transition spd="slow" advTm="57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2000" dirty="0" smtClean="0"/>
              <a:t>Flight past Red Butte Canyon Reaching 280 </a:t>
            </a:r>
            <a:r>
              <a:rPr lang="en-US" sz="2000" dirty="0" err="1" smtClean="0"/>
              <a:t>mb</a:t>
            </a:r>
            <a:r>
              <a:rPr lang="en-US" sz="2000" dirty="0" smtClean="0"/>
              <a:t>; 9700 m MSL; ~50 km away.</a:t>
            </a:r>
            <a:br>
              <a:rPr lang="en-US" sz="2000" dirty="0" smtClean="0"/>
            </a:br>
            <a:r>
              <a:rPr lang="en-US" sz="2000" dirty="0" smtClean="0"/>
              <a:t>Incorrectly tying thread to </a:t>
            </a:r>
            <a:r>
              <a:rPr lang="en-US" sz="2000" dirty="0" err="1" smtClean="0"/>
              <a:t>sonde</a:t>
            </a:r>
            <a:r>
              <a:rPr lang="en-US" sz="2000" dirty="0" smtClean="0"/>
              <a:t> (knotted instead of single connection) kept </a:t>
            </a:r>
            <a:r>
              <a:rPr lang="en-US" sz="2000" dirty="0" err="1" smtClean="0"/>
              <a:t>sonde</a:t>
            </a:r>
            <a:r>
              <a:rPr lang="en-US" sz="2000" dirty="0" smtClean="0"/>
              <a:t> from releasing and battery eventually dropped to minimum voltage ending flight</a:t>
            </a:r>
            <a:endParaRPr lang="en-US" sz="2000" dirty="0"/>
          </a:p>
        </p:txBody>
      </p:sp>
      <p:pic>
        <p:nvPicPr>
          <p:cNvPr id="111619"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457200" y="1765300"/>
            <a:ext cx="8229600" cy="4195763"/>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848"/>
    </mc:Choice>
    <mc:Fallback>
      <p:transition spd="slow" advTm="36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3"/>
          <p:cNvSpPr>
            <a:spLocks noGrp="1"/>
          </p:cNvSpPr>
          <p:nvPr>
            <p:ph type="title"/>
          </p:nvPr>
        </p:nvSpPr>
        <p:spPr/>
        <p:txBody>
          <a:bodyPr/>
          <a:lstStyle/>
          <a:p>
            <a:r>
              <a:rPr lang="en-US" altLang="en-US" smtClean="0"/>
              <a:t>Real-Time Displays</a:t>
            </a:r>
          </a:p>
        </p:txBody>
      </p:sp>
      <p:sp>
        <p:nvSpPr>
          <p:cNvPr id="112643" name="Content Placeholder 4"/>
          <p:cNvSpPr>
            <a:spLocks noGrp="1"/>
          </p:cNvSpPr>
          <p:nvPr>
            <p:ph idx="1"/>
          </p:nvPr>
        </p:nvSpPr>
        <p:spPr/>
        <p:txBody>
          <a:bodyPr/>
          <a:lstStyle/>
          <a:p>
            <a:endParaRPr lang="en-US" altLang="en-US" smtClean="0"/>
          </a:p>
        </p:txBody>
      </p:sp>
      <p:pic>
        <p:nvPicPr>
          <p:cNvPr id="1126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50" y="1919288"/>
            <a:ext cx="8851900" cy="4757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866"/>
    </mc:Choice>
    <mc:Fallback>
      <p:transition spd="slow" advTm="18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mtClean="0"/>
              <a:t>Second Short Flight</a:t>
            </a:r>
            <a:r>
              <a:rPr lang="en-US" dirty="0" smtClean="0"/>
              <a:t>. </a:t>
            </a:r>
            <a:br>
              <a:rPr lang="en-US" dirty="0" smtClean="0"/>
            </a:br>
            <a:r>
              <a:rPr lang="en-US" dirty="0" smtClean="0"/>
              <a:t>Successful </a:t>
            </a:r>
            <a:r>
              <a:rPr lang="en-US" dirty="0" err="1"/>
              <a:t>s</a:t>
            </a:r>
            <a:r>
              <a:rPr lang="en-US" dirty="0" err="1" smtClean="0"/>
              <a:t>onde</a:t>
            </a:r>
            <a:r>
              <a:rPr lang="en-US" dirty="0" smtClean="0"/>
              <a:t> recovery</a:t>
            </a:r>
            <a:endParaRPr lang="en-US" dirty="0"/>
          </a:p>
        </p:txBody>
      </p:sp>
      <p:pic>
        <p:nvPicPr>
          <p:cNvPr id="113667"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1049338" y="1600200"/>
            <a:ext cx="7045325" cy="4525963"/>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8498"/>
    </mc:Choice>
    <mc:Fallback>
      <p:transition spd="slow" advTm="58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Content Placeholder 4"/>
          <p:cNvSpPr>
            <a:spLocks noGrp="1"/>
          </p:cNvSpPr>
          <p:nvPr>
            <p:ph idx="1"/>
          </p:nvPr>
        </p:nvSpPr>
        <p:spPr>
          <a:xfrm>
            <a:off x="495300" y="1295400"/>
            <a:ext cx="6438900" cy="4525963"/>
          </a:xfrm>
        </p:spPr>
        <p:txBody>
          <a:bodyPr/>
          <a:lstStyle/>
          <a:p>
            <a:pPr eaLnBrk="1" hangingPunct="1"/>
            <a:r>
              <a:rPr lang="en-US" altLang="en-US" dirty="0" smtClean="0"/>
              <a:t>Helium tanks must be secured and handled carefully</a:t>
            </a:r>
          </a:p>
          <a:p>
            <a:pPr eaLnBrk="1" hangingPunct="1"/>
            <a:r>
              <a:rPr lang="en-US" altLang="en-US" dirty="0" smtClean="0"/>
              <a:t>Considerable attention must be placed on launching balloons safely avoiding electrical lines, highways, etc. </a:t>
            </a:r>
          </a:p>
          <a:p>
            <a:pPr eaLnBrk="1" hangingPunct="1"/>
            <a:r>
              <a:rPr lang="en-US" altLang="en-US" dirty="0" smtClean="0"/>
              <a:t>Notify FAA in advance when launching balloons and follow FAA regulations</a:t>
            </a:r>
          </a:p>
        </p:txBody>
      </p:sp>
      <p:sp>
        <p:nvSpPr>
          <p:cNvPr id="114691" name="Title 3"/>
          <p:cNvSpPr>
            <a:spLocks noGrp="1"/>
          </p:cNvSpPr>
          <p:nvPr>
            <p:ph type="title"/>
          </p:nvPr>
        </p:nvSpPr>
        <p:spPr/>
        <p:txBody>
          <a:bodyPr/>
          <a:lstStyle/>
          <a:p>
            <a:pPr eaLnBrk="1" hangingPunct="1"/>
            <a:r>
              <a:rPr lang="en-US" altLang="en-US" sz="3600" dirty="0" smtClean="0"/>
              <a:t>Safety</a:t>
            </a:r>
          </a:p>
        </p:txBody>
      </p:sp>
      <p:sp>
        <p:nvSpPr>
          <p:cNvPr id="2" name="AutoShape 5" descr="data:image/jpeg;base64,/9j/4AAQSkZJRgABAQAAAQABAAD/2wCEAAkGBhQSERUUEhQUFBQUFRQUFBQUFBQUFBQUFRcVFBQUFBQXHCYeFxkkGRQUHy8gJCcpLCwsFR4xNTAqNSYsLCkBCQoKDQwOFw8PFCkcFBwpKSkpKSkpKSkpLCkpKSksKSkpLykpKSkpKSkpLCkpKSkpKSkqKSkpKTUpKSk1KSkpKf/AABEIARMAtwMBIgACEQEDEQH/xAAbAAACAwEBAQAAAAAAAAAAAAABAgADBAYFB//EADoQAAIBAgMECAMHAwUBAAAAAAABAgMRBBIhBQYxQRMiI1FhcXKxMoHBByQzgpGy8GLR4RQ0QmNzUv/EABkBAQEBAQEBAAAAAAAAAAAAAAABBAMCBf/EACIRAQACAgMAAgIDAAAAAAAAAAABAhExAyEyEkETUQQiYf/aAAwDAQACEQMRAD8A4LKVWsy5C1InR5CcOZMt+I9N6C2swM08O1wGhV7zVYqnRCjGQ6KIqw8aq/nhdfQIssRiYeupxUlwZZYBbBY1gOIC2I0NYjQFbJYssACvKTKWEAryAylhGgKnAGQtYLBSZCDNEAuQZxIhmgiiDLJRuK4lkGBXEZEnEkQpZQLcXh74ak1xzYmm/wBYTj+8ejhpT0jFvVLTgm+F3wXzPoGM3ao0dj2rqFPEKbkmkp1JVJu0IJp21io3twXkc7XiuI/axXPb5HsCp1ZLuaf6r/B72zaUJ1YRqz6OnKSU6lnLLHm7I9LGfZhicHg5Yhxcr5ZtRlFZKdm25Qs3K1+UtFd6nNuNaVSCpQzKfBaJytxd3y0PWcbMPpux9ysDiISlTr1Z5e7RX8c0NXaz0OZ3nw2AoUp9DinKvCbi6Ek80kuaeVWOo3DoTowqKvB2UJyis0JWclZ8HqfKNtY11toTmru9RLVJO0LRei8InKvLNrTGOnqaYjOWvCYpVI3Sas7NM0WC0Q7PBLEsMwFQrIxrAsALEyjIgC2AWCWAWxBmiBViQ9iWGaCKpRFiXOJVOIFjVyu2pZAk4BXX7o7Xw9PD1Y1XFXpVVlfGU210bXfy/Q27x7boywVFKdPpaLpVHF1F1st7pXfGzOAFqYWLd3FN+KMs/wAf+3yifvOnX8vWJh9cx/2nYT/Q1ZuV6tSEoRoZXmcpRcVeT0a11fcfJdibRp0a+HqTmo9HlvmWllfRNcmmv1GheMJQhlUJWzRlCMrNcHBvWD8UZMLunVxNVq/UilqrXS5JJta+J0vWPjMTp4rmZ/19PwO2YYirKrRs4LO0oO8bNZbNclrf9Dht5MBhqF5xUYVVGUlabk5VHfRq/O/DQ+kbizqYGh0FKjaF3NynKEpuUrJttWVtFoc5vhubDGV5YlZqVebTlF5ZUpuKUVdcY3UVezfkZ6RWs5i3Tvb5TGu3B7Nxrqwu1Zp28HpyNZkwOPjO8Esso3vHS2js7WNhthmLYjQ4GVCWDYYgCWC1wHsJJgBhUQpAYCqNyDT0IFWcx2xWhraBESElEsRHECiJchJRDTYUtSIw1SOgrWpBMp226ex5UlKU7KU1HqPjFLVX7m78OR4m7WylVnmqJuC4JaXl/ZHeU6b4pR18/wC5w5bZj4uvHH200Lrhry0aM2Ig3wsvM3YbFOn/AMabv3x9jLXq3/4r5XM01q7Zl8U2tsWWCxbc7ulNyUKnLra2fc1/k2I7bevZEcTScZQXepLNmi1wa1s+ej43PnWBqOlN4erpKLtF8pLirGvjvmGe9cPQsSw9g2OzmTKMkGwkmAGwKIYxGAEmRKwYxFqy5AVS1YC2nEIVbNDWBIKCIkGwEw3AWUREi1iMApmjA4GVapCnD4pyUV83x+pnPT3ax0qWIhOFs0c1rq/FNcHz1JM47WO31PHbGo4ejSpwhFTt8Vus4xWrfe22uJXThf5lFTa7xNqko5Wo5cq8G9fm2bMKuBjtPys0VjEAqOhnr0TqMLhIOOvHzPH2hlV7FmnRFnO4nD6Hzbf3Y9o9LHRwer8G/o7M+oYyZw++zfQVOFskr9/crHik4s9W7hzOzMX0lNS58Jea/lzUeNuz8M/UvY9lm6GUGCwwbFQEhXEZEAktCi1w1JXHpxChLgEEmQItkgok1oNCIUEElg2CAI0W5RWgK0bNj/ix837GWxp2V+MvP6Hm2peq7h9G2foj28LI8LZ70PZwrMMNMvTp1WlYxY5m+nw/ngYsWzrOniNvFxkTh9+n92qelndYtnCb+/7ep6TlX1DpOnFbs/BP1L2PYseVuuuzn6/oj2TfGmSSWCwslyoEUV1JDVKlihBTRjctb0FggSlqENFEGiiANLgMiNaAQECyWGACIw2A0Asi3Z/40fkVlmC/FiS2peq7h9I2etEexh3wPG2dwXkexhzBDVL0oS0MOJkaovQyVz3bTzDzMScFv8/u8/L6ne4k4Lf/AP28/L6o519Q921Lkd2F2UvW/ZHrnlbsrsn637I9dn0I0xlYsh2UTndlRVU4jQhwDlLYxCjIqXEeTBSgEGpKyIV1HqEK0MiIwRCGvqQXmNYAogtggQfBvtYeYlh8M+vF/wBSJbUrG30XZ70PaoM8PZr0R7NJnz4a5b4TujJiDVCWhkrvie7aeYefieBwW/7+71PJfuR3mLOC+0B/dp/L3R4p6h7tqXL7tLsPzy+h6bZ5u7r7BeqXubJ1Ln0I0xhUqCxiNGAyRQIQLERIDfEIVjTdl5kiiqrK7ACRCZ0uLS83YhFaARYRUyoZvUKFYUASXIAA3LMN8cfUvcqHw/xx9S9yTpY2+h7MfVR7VA8LZb6q8ke3QZ8+GuW1O/G2nsUV2WN9xRVnc9SkMOK4Hz/7QH93n8v3RPoGJkfPftCf3eXmv3RJT1C28y5fYkuxiv6pe56MIGHYEexXnL3PRkzfDIDHjEEENcqIytcxpMEEAW7Ix1YO6sm1Z6J5ddLNvu4l+InyHigrCsHL+mPksz/VkNVapZBPOIF2YCZEKekPIiAyJgNcACAG41KXWXmitDU31l5r3ErD6DsuXVR7dBng7IfVXke5RZ85sbGyio+JbKehnqs9S8wyYmWh89+0KfYPxa/cjv8AFyPnn2hy7H5x9yU9QtvMvD2E7UI+cv3M32MOw12EPzfuZuN8MhkBkFkyoLYL2CkVV58gEWrNCKaaLWFZ8Rq0u+7fkv8ALRBc2rfdZfV/QAGxEYEwMIZkJYFwDcgAgBMNP4l5r3FIuKA+gbLeiPboM8DZfBHuUWfO+21tzexnmx8+hRUkWUZMU+J8++0H8D80fdHfYl8T599oMux/MvcU9Jby8rY34EPJ+7Nhj2S+xp+n6s13N8MoyYLgmyRRUNJ2M97satPkSK4BViQKsrIYzYqfLv0/nyASPwrxdwjTWiABquCRCNhBzAuS5EASChuBGC+pGxZMDvNlT0PcoyOf2ZLTzt7I9yjI+dO236a3IrqSC5FVRhGTFvRnz37QH2S9Ufc7/FS0Z8/3/fZfnj9T1T0l/Lz9mLsafpRpuZtn/hQ9EfYvTN0MggnUsiORTe7Kp6ceYxERMBsxllK8vIvnKyKcMuffqA9YAaoANCBcBGwhrgJcDQBIAgEbA2FsVsDs9iz6kfJHQUZaHMbCn1F5I6KhI+fbctkabLiVBc9hasyKx4uWh8/3+l2S9cfqd5inocBv2+yXrj7SPXH6eb+WfB/hw9EfYtKMO+pH0x9kM5G5lSUrjxiLGI6KDcl9RWSbsBTXnfQuprQopq7uzQAlaRAVVoQC1sDZLkb0CDcFyJguAwLkuBsCNgZGBsDq9ifBHyR0NGRzmwJXprwS/se9RkfPv6lsrqGuVThr321FqSFuLOR5VlxctDgN+n2cfUvaR3eLkcFvxLqR9a9pHTj9PPJpVTWi8l7DpAjwDc3MprhuKS4DNlVWQ7ZWlzAeCshkxbguA4BbhAcjEUgOoEOS5V0gHVCrbkuUdMK8QBobFcjP/qAdOQdZu/V6n872dDQnocnu5UvH5v3OnosxcnqWqmobUxZyFUhXI5vbLjHocHvj8MP/AEXszvMdGyOD3rd+jX/Z9GdeP0530VVA9KYcwTYzNnSE6UyAA2dKBSMgbga0yXMudh6RgXuRCjOQBlVYM4uUlgDnZCINu8BCDpkuwFyi5GM2FPxA9zdufV+bOqpS0ucnsJWT839DpaMtDJyemmmm7N7gUu8WEg9Icntm2jO+r+S7jidvwvKn6pP9Iv8Awdlj691wS05XOQ21TvKGvDM/2o68fpzvp5uV9xLj3a5h0NbOruEdxRLruAQhZm8CXfcAhLFmWXcToJAV5SFyw77iAVINgkZQpGhkRkCpECBsCaBU1yQFT7xuAHq7GrZX1tFLRO/B+bOkpSsjh3O+l9D0aO1ZxSs7rg0+Xk+Jxvx57h0pfDr6E2+F9eXP9Cx6ceenkc9Q3itxg/NS/uStvI//AJXzd/Y5fjt+nX51/b0MWzlto1M0vDVX7y3FbRlU4vTuWi9jFx5nalMdy5XvlW4d9/Nag6Pudxk7c2TMdXMrTQM3gXKp4BdRdwCRl4DJsOddwr8Chukl3C9KxcwGyBnVfeQVSIAUQhAJchCFQrGiQhFFiJakIA1huZCAM3oQhAIVSepCAO0VohAgpk5EIFC48EQgQcohCAMyEIWF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46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160338"/>
            <a:ext cx="1743075"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0804"/>
    </mc:Choice>
    <mc:Fallback>
      <p:transition spd="slow" advTm="70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Content Placeholder 4"/>
          <p:cNvSpPr>
            <a:spLocks noGrp="1"/>
          </p:cNvSpPr>
          <p:nvPr>
            <p:ph idx="1"/>
          </p:nvPr>
        </p:nvSpPr>
        <p:spPr>
          <a:xfrm>
            <a:off x="495300" y="1295400"/>
            <a:ext cx="8153400" cy="4525963"/>
          </a:xfrm>
        </p:spPr>
        <p:txBody>
          <a:bodyPr/>
          <a:lstStyle/>
          <a:p>
            <a:pPr eaLnBrk="1" hangingPunct="1"/>
            <a:r>
              <a:rPr lang="en-US" altLang="en-US" smtClean="0"/>
              <a:t>Free-flight sonde systems are invaluable source of information on temperature, moisture, and wind structure in the vertical</a:t>
            </a:r>
          </a:p>
          <a:p>
            <a:pPr eaLnBrk="1" hangingPunct="1"/>
            <a:r>
              <a:rPr lang="en-US" altLang="en-US" smtClean="0"/>
              <a:t>Consumable costs are a burden for operational as well as research applications</a:t>
            </a:r>
          </a:p>
          <a:p>
            <a:pPr eaLnBrk="1" hangingPunct="1"/>
            <a:r>
              <a:rPr lang="en-US" altLang="en-US" smtClean="0"/>
              <a:t>Drone plane/copters may provide alternatives</a:t>
            </a:r>
          </a:p>
          <a:p>
            <a:pPr eaLnBrk="1" hangingPunct="1"/>
            <a:r>
              <a:rPr lang="en-US" altLang="en-US" smtClean="0"/>
              <a:t>Errors can be substantive and manufacturers tend to make it difficult to evaluate some of the errors through proprietary software</a:t>
            </a:r>
          </a:p>
        </p:txBody>
      </p:sp>
      <p:sp>
        <p:nvSpPr>
          <p:cNvPr id="114691" name="Title 3"/>
          <p:cNvSpPr>
            <a:spLocks noGrp="1"/>
          </p:cNvSpPr>
          <p:nvPr>
            <p:ph type="title"/>
          </p:nvPr>
        </p:nvSpPr>
        <p:spPr/>
        <p:txBody>
          <a:bodyPr/>
          <a:lstStyle/>
          <a:p>
            <a:pPr eaLnBrk="1" hangingPunct="1"/>
            <a:r>
              <a:rPr lang="en-US" altLang="en-US" sz="2800" smtClean="0"/>
              <a:t>Summary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58296098"/>
      </p:ext>
    </p:extLst>
  </p:cSld>
  <p:clrMapOvr>
    <a:masterClrMapping/>
  </p:clrMapOvr>
  <mc:AlternateContent xmlns:mc="http://schemas.openxmlformats.org/markup-compatibility/2006">
    <mc:Choice xmlns:p14="http://schemas.microsoft.com/office/powerpoint/2010/main" Requires="p14">
      <p:transition spd="slow" p14:dur="2000" advTm="126566"/>
    </mc:Choice>
    <mc:Fallback>
      <p:transition spd="slow" advTm="126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5638800" y="274638"/>
            <a:ext cx="3429000" cy="2239962"/>
          </a:xfrm>
        </p:spPr>
        <p:txBody>
          <a:bodyPr/>
          <a:lstStyle/>
          <a:p>
            <a:pPr eaLnBrk="1" hangingPunct="1"/>
            <a:r>
              <a:rPr lang="en-US" altLang="en-US" sz="3200" dirty="0" smtClean="0"/>
              <a:t>Earlier instrumentation class launches</a:t>
            </a:r>
          </a:p>
        </p:txBody>
      </p:sp>
      <p:pic>
        <p:nvPicPr>
          <p:cNvPr id="77827"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381000" y="4313238"/>
            <a:ext cx="3392488" cy="2544762"/>
          </a:xfrm>
        </p:spPr>
      </p:pic>
      <p:pic>
        <p:nvPicPr>
          <p:cNvPr id="77828"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225" y="0"/>
            <a:ext cx="5408613" cy="405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00575" y="2801938"/>
            <a:ext cx="5408613" cy="405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890"/>
    </mc:Choice>
    <mc:Fallback>
      <p:transition spd="slow" advTm="16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457200" y="274638"/>
            <a:ext cx="8229600" cy="715962"/>
          </a:xfrm>
        </p:spPr>
        <p:txBody>
          <a:bodyPr/>
          <a:lstStyle/>
          <a:p>
            <a:pPr eaLnBrk="1" hangingPunct="1"/>
            <a:r>
              <a:rPr lang="en-US" altLang="en-US" smtClean="0"/>
              <a:t>Upper Air Measurements</a:t>
            </a:r>
            <a:br>
              <a:rPr lang="en-US" altLang="en-US" smtClean="0"/>
            </a:br>
            <a:endParaRPr lang="en-US" altLang="en-US" sz="2200" smtClean="0"/>
          </a:p>
        </p:txBody>
      </p:sp>
      <p:sp>
        <p:nvSpPr>
          <p:cNvPr id="78851" name="Content Placeholder 2"/>
          <p:cNvSpPr>
            <a:spLocks noGrp="1"/>
          </p:cNvSpPr>
          <p:nvPr>
            <p:ph idx="1"/>
          </p:nvPr>
        </p:nvSpPr>
        <p:spPr>
          <a:xfrm>
            <a:off x="457200" y="990600"/>
            <a:ext cx="8229600" cy="4525963"/>
          </a:xfrm>
        </p:spPr>
        <p:txBody>
          <a:bodyPr/>
          <a:lstStyle/>
          <a:p>
            <a:pPr eaLnBrk="1" hangingPunct="1"/>
            <a:r>
              <a:rPr lang="en-US" altLang="en-US" sz="2800" dirty="0" smtClean="0"/>
              <a:t>Advantages of free-flying balloon-borne instruments </a:t>
            </a:r>
          </a:p>
          <a:p>
            <a:pPr lvl="1" eaLnBrk="1" hangingPunct="1"/>
            <a:r>
              <a:rPr lang="en-US" altLang="en-US" dirty="0" smtClean="0"/>
              <a:t>Increasingly inexpensive</a:t>
            </a:r>
          </a:p>
          <a:p>
            <a:pPr lvl="1" eaLnBrk="1" hangingPunct="1"/>
            <a:r>
              <a:rPr lang="en-US" altLang="en-US" dirty="0"/>
              <a:t>R</a:t>
            </a:r>
            <a:r>
              <a:rPr lang="en-US" altLang="en-US" dirty="0" smtClean="0"/>
              <a:t>emote sensing methods tend to provide indirect estimates of variables of interest</a:t>
            </a:r>
          </a:p>
          <a:p>
            <a:pPr eaLnBrk="1" hangingPunct="1"/>
            <a:r>
              <a:rPr lang="en-US" altLang="en-US" sz="2800" dirty="0" smtClean="0"/>
              <a:t>Disadvantages of free-flying balloon-borne instruments</a:t>
            </a:r>
          </a:p>
          <a:p>
            <a:pPr lvl="1" eaLnBrk="1" hangingPunct="1"/>
            <a:r>
              <a:rPr lang="en-US" altLang="en-US" dirty="0" smtClean="0"/>
              <a:t>Very poor spatial and temporal resolution</a:t>
            </a:r>
          </a:p>
          <a:p>
            <a:pPr lvl="1" eaLnBrk="1" hangingPunct="1"/>
            <a:r>
              <a:rPr lang="en-US" altLang="en-US" dirty="0" smtClean="0"/>
              <a:t>Typically sensor package only used once</a:t>
            </a:r>
          </a:p>
          <a:p>
            <a:pPr eaLnBrk="1" hangingPunct="1"/>
            <a:r>
              <a:rPr lang="en-US" altLang="en-US" sz="2800" dirty="0" smtClean="0"/>
              <a:t>Other options: </a:t>
            </a:r>
          </a:p>
          <a:p>
            <a:pPr lvl="1" eaLnBrk="1" hangingPunct="1"/>
            <a:r>
              <a:rPr lang="en-US" altLang="en-US" dirty="0" smtClean="0"/>
              <a:t>Tethered balloons</a:t>
            </a:r>
          </a:p>
          <a:p>
            <a:pPr lvl="1" eaLnBrk="1" hangingPunct="1"/>
            <a:r>
              <a:rPr lang="en-US" altLang="en-US" dirty="0" smtClean="0"/>
              <a:t>Sensors mounted on drones, helicopters, etc.</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2429"/>
    </mc:Choice>
    <mc:Fallback>
      <p:transition spd="slow" advTm="102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304800" y="533400"/>
            <a:ext cx="2971800" cy="1143000"/>
          </a:xfrm>
        </p:spPr>
        <p:txBody>
          <a:bodyPr/>
          <a:lstStyle/>
          <a:p>
            <a:pPr eaLnBrk="1" hangingPunct="1"/>
            <a:r>
              <a:rPr lang="en-US" altLang="en-US" sz="2000" smtClean="0"/>
              <a:t>Early “weather kite” 1900</a:t>
            </a:r>
            <a:br>
              <a:rPr lang="en-US" altLang="en-US" sz="2000" smtClean="0"/>
            </a:br>
            <a:r>
              <a:rPr lang="en-US" altLang="en-US" sz="2000" smtClean="0"/>
              <a:t>with meteograph</a:t>
            </a:r>
          </a:p>
        </p:txBody>
      </p:sp>
      <p:pic>
        <p:nvPicPr>
          <p:cNvPr id="79875" name="Picture 2" descr="Kitephto.jpg (127797 bytes)"/>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a:xfrm>
            <a:off x="3259567" y="152400"/>
            <a:ext cx="2624866" cy="3657600"/>
          </a:xfrm>
        </p:spPr>
      </p:pic>
      <p:pic>
        <p:nvPicPr>
          <p:cNvPr id="79876" name="Picture 4" descr="Meto-grh.jpg (141017 byt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1524000"/>
            <a:ext cx="2580409" cy="332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6" descr="https://encrypted-tbn3.gstatic.com/images?q=tbn:ANd9GcQJPNh3_cGqzecrEBelc9a0_SaB2vbfS_Jf2ZovqZUwcOAbTMR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0023" y="1828800"/>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79879"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14567" t="50000" r="42196"/>
          <a:stretch/>
        </p:blipFill>
        <p:spPr bwMode="auto">
          <a:xfrm>
            <a:off x="3352800" y="3962400"/>
            <a:ext cx="3747778"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2463"/>
    </mc:Choice>
    <mc:Fallback>
      <p:transition spd="slow" advTm="52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pPr eaLnBrk="1" hangingPunct="1"/>
            <a:r>
              <a:rPr lang="en-US" altLang="en-US" smtClean="0"/>
              <a:t>Theodolite Wind Calculation</a:t>
            </a:r>
          </a:p>
        </p:txBody>
      </p:sp>
      <p:sp>
        <p:nvSpPr>
          <p:cNvPr id="3" name="Content Placeholder 2"/>
          <p:cNvSpPr>
            <a:spLocks noGrp="1"/>
          </p:cNvSpPr>
          <p:nvPr>
            <p:ph idx="1"/>
          </p:nvPr>
        </p:nvSpPr>
        <p:spPr>
          <a:xfrm>
            <a:off x="457200" y="1600200"/>
            <a:ext cx="4724400" cy="4525963"/>
          </a:xfrm>
        </p:spPr>
        <p:txBody>
          <a:bodyPr rtlCol="0">
            <a:normAutofit fontScale="92500" lnSpcReduction="10000"/>
          </a:bodyPr>
          <a:lstStyle/>
          <a:p>
            <a:pPr eaLnBrk="1" fontAlgn="auto" hangingPunct="1">
              <a:spcAft>
                <a:spcPts val="0"/>
              </a:spcAft>
              <a:buFont typeface="Arial" pitchFamily="34" charset="0"/>
              <a:buChar char="•"/>
              <a:defRPr/>
            </a:pPr>
            <a:r>
              <a:rPr lang="en-US" dirty="0" smtClean="0"/>
              <a:t>Pilot balloon is tracked visually with </a:t>
            </a:r>
            <a:r>
              <a:rPr lang="en-US" dirty="0" err="1" smtClean="0"/>
              <a:t>theodolite</a:t>
            </a:r>
            <a:endParaRPr lang="en-US" dirty="0" smtClean="0"/>
          </a:p>
          <a:p>
            <a:pPr eaLnBrk="1" fontAlgn="auto" hangingPunct="1">
              <a:spcAft>
                <a:spcPts val="0"/>
              </a:spcAft>
              <a:buFont typeface="Arial" pitchFamily="34" charset="0"/>
              <a:buChar char="•"/>
              <a:defRPr/>
            </a:pPr>
            <a:r>
              <a:rPr lang="en-US" dirty="0" smtClean="0"/>
              <a:t>Balloon ascent rate must be known (from known balloon weight and gas specifications)</a:t>
            </a:r>
          </a:p>
          <a:p>
            <a:pPr eaLnBrk="1" fontAlgn="auto" hangingPunct="1">
              <a:spcAft>
                <a:spcPts val="0"/>
              </a:spcAft>
              <a:buFont typeface="Arial" pitchFamily="34" charset="0"/>
              <a:buChar char="•"/>
              <a:defRPr/>
            </a:pPr>
            <a:r>
              <a:rPr lang="en-US" dirty="0" smtClean="0"/>
              <a:t>Position determined and wind velocity inferred from successive balloon positions</a:t>
            </a:r>
            <a:endParaRPr lang="en-US" dirty="0"/>
          </a:p>
        </p:txBody>
      </p:sp>
      <p:pic>
        <p:nvPicPr>
          <p:cNvPr id="80900" name="Picture 2" descr="Pi-ball.jpg (94380 by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1371600"/>
            <a:ext cx="35464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5386"/>
    </mc:Choice>
    <mc:Fallback>
      <p:transition spd="slow" advTm="55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pPr eaLnBrk="1" hangingPunct="1"/>
            <a:r>
              <a:rPr lang="en-US" altLang="en-US" smtClean="0"/>
              <a:t>Radiosondes</a:t>
            </a:r>
          </a:p>
        </p:txBody>
      </p:sp>
      <p:sp>
        <p:nvSpPr>
          <p:cNvPr id="81923" name="Content Placeholder 2"/>
          <p:cNvSpPr>
            <a:spLocks noGrp="1"/>
          </p:cNvSpPr>
          <p:nvPr>
            <p:ph idx="1"/>
          </p:nvPr>
        </p:nvSpPr>
        <p:spPr>
          <a:xfrm>
            <a:off x="457200" y="1166018"/>
            <a:ext cx="8229600" cy="4525963"/>
          </a:xfrm>
        </p:spPr>
        <p:txBody>
          <a:bodyPr/>
          <a:lstStyle/>
          <a:p>
            <a:pPr eaLnBrk="1" hangingPunct="1"/>
            <a:r>
              <a:rPr lang="en-US" altLang="en-US" sz="2400" b="1" dirty="0" err="1" smtClean="0"/>
              <a:t>Radiosonde</a:t>
            </a:r>
            <a:r>
              <a:rPr lang="en-US" altLang="en-US" sz="2400" dirty="0" smtClean="0"/>
              <a:t> (</a:t>
            </a:r>
            <a:r>
              <a:rPr lang="en-US" altLang="en-US" sz="2400" dirty="0" err="1" smtClean="0"/>
              <a:t>Sonde</a:t>
            </a:r>
            <a:r>
              <a:rPr lang="en-US" altLang="en-US" sz="2400" dirty="0" smtClean="0"/>
              <a:t> is French for probe) is a unit for use in weather balloons and measures various atmospheric parameters and transmits them to a fixed receiver.</a:t>
            </a:r>
          </a:p>
          <a:p>
            <a:pPr eaLnBrk="1" hangingPunct="1"/>
            <a:r>
              <a:rPr lang="en-US" altLang="en-US" sz="2400" dirty="0" err="1" smtClean="0"/>
              <a:t>Radiosondes</a:t>
            </a:r>
            <a:r>
              <a:rPr lang="en-US" altLang="en-US" sz="2400" dirty="0" smtClean="0"/>
              <a:t> operate in specific frequency ranges near 403 or 1680 </a:t>
            </a:r>
            <a:r>
              <a:rPr lang="en-US" altLang="en-US" sz="2400" dirty="0" smtClean="0"/>
              <a:t>MHz</a:t>
            </a:r>
            <a:r>
              <a:rPr lang="en-US" altLang="en-US" sz="2400" dirty="0"/>
              <a:t>)</a:t>
            </a:r>
            <a:endParaRPr lang="en-US" altLang="en-US" sz="2400" dirty="0" smtClean="0"/>
          </a:p>
          <a:p>
            <a:pPr eaLnBrk="1" hangingPunct="1"/>
            <a:r>
              <a:rPr lang="en-US" altLang="en-US" sz="2400" dirty="0" smtClean="0"/>
              <a:t> A </a:t>
            </a:r>
            <a:r>
              <a:rPr lang="en-US" altLang="en-US" sz="2400" b="1" dirty="0" smtClean="0"/>
              <a:t>rawinsonde</a:t>
            </a:r>
            <a:r>
              <a:rPr lang="en-US" altLang="en-US" sz="2400" dirty="0" smtClean="0"/>
              <a:t> is a </a:t>
            </a:r>
            <a:r>
              <a:rPr lang="en-US" altLang="en-US" sz="2400" dirty="0" err="1" smtClean="0"/>
              <a:t>radiosonde</a:t>
            </a:r>
            <a:r>
              <a:rPr lang="en-US" altLang="en-US" sz="2400" dirty="0" smtClean="0"/>
              <a:t> that also measures wind speed and direction. </a:t>
            </a:r>
          </a:p>
          <a:p>
            <a:pPr eaLnBrk="1" hangingPunct="1"/>
            <a:r>
              <a:rPr lang="en-US" altLang="en-US" sz="2400" dirty="0" err="1" smtClean="0"/>
              <a:t>Radiosondes</a:t>
            </a:r>
            <a:r>
              <a:rPr lang="en-US" altLang="en-US" sz="2400" dirty="0" smtClean="0"/>
              <a:t> measure or calculate the following variables: Pressure, Altitude, Latitude/Longitude, Temperature, RH, Wind speed and </a:t>
            </a:r>
            <a:r>
              <a:rPr lang="en-US" altLang="en-US" sz="2400" dirty="0" smtClean="0"/>
              <a:t>direction</a:t>
            </a:r>
          </a:p>
          <a:p>
            <a:pPr eaLnBrk="1" hangingPunct="1"/>
            <a:r>
              <a:rPr lang="en-US" altLang="en-US" sz="2400" dirty="0"/>
              <a:t>Rise ~3-5 m/s</a:t>
            </a:r>
          </a:p>
          <a:p>
            <a:pPr eaLnBrk="1" hangingPunct="1"/>
            <a:r>
              <a:rPr lang="en-US" altLang="en-US" sz="2400" dirty="0"/>
              <a:t>Rise to ~35 km (115,000 feet)</a:t>
            </a:r>
          </a:p>
          <a:p>
            <a:pPr eaLnBrk="1" hangingPunct="1"/>
            <a:r>
              <a:rPr lang="en-US" altLang="en-US" sz="2400" dirty="0"/>
              <a:t>Travel up to hundreds of km from release point</a:t>
            </a:r>
          </a:p>
          <a:p>
            <a:pPr eaLnBrk="1" hangingPunct="1"/>
            <a:endParaRPr lang="en-US" altLang="en-US" sz="2400" dirty="0" smtClean="0"/>
          </a:p>
          <a:p>
            <a:pPr eaLnBrk="1" hangingPunct="1"/>
            <a:endParaRPr lang="en-US" altLang="en-US" sz="2400"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8709"/>
    </mc:Choice>
    <mc:Fallback>
      <p:transition spd="slow" advTm="88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pPr eaLnBrk="1" hangingPunct="1"/>
            <a:r>
              <a:rPr lang="en-US" altLang="en-US" sz="2800" b="1" smtClean="0"/>
              <a:t>Early model radiosonde being attached to a balloon. Circa 1936.</a:t>
            </a:r>
            <a:r>
              <a:rPr lang="en-US" altLang="en-US" sz="2800" smtClean="0"/>
              <a:t/>
            </a:r>
            <a:br>
              <a:rPr lang="en-US" altLang="en-US" sz="2800" smtClean="0"/>
            </a:br>
            <a:endParaRPr lang="en-US" altLang="en-US" sz="2800" smtClean="0"/>
          </a:p>
        </p:txBody>
      </p:sp>
      <p:pic>
        <p:nvPicPr>
          <p:cNvPr id="82947" name="Picture 2" descr="Snd-phto.jpg (103618 by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1143000"/>
            <a:ext cx="4343400" cy="554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053"/>
    </mc:Choice>
    <mc:Fallback>
      <p:transition spd="slow" advTm="25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8.6|55.6|0.8"/>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3440</TotalTime>
  <Words>1169</Words>
  <Application>Microsoft Office PowerPoint</Application>
  <PresentationFormat>On-screen Show (4:3)</PresentationFormat>
  <Paragraphs>171</Paragraphs>
  <Slides>38</Slides>
  <Notes>17</Notes>
  <HiddenSlides>0</HiddenSlides>
  <MMClips>39</MMClips>
  <ScaleCrop>false</ScaleCrop>
  <HeadingPairs>
    <vt:vector size="4" baseType="variant">
      <vt:variant>
        <vt:lpstr>Theme</vt:lpstr>
      </vt:variant>
      <vt:variant>
        <vt:i4>6</vt:i4>
      </vt:variant>
      <vt:variant>
        <vt:lpstr>Slide Titles</vt:lpstr>
      </vt:variant>
      <vt:variant>
        <vt:i4>38</vt:i4>
      </vt:variant>
    </vt:vector>
  </HeadingPairs>
  <TitlesOfParts>
    <vt:vector size="44" baseType="lpstr">
      <vt:lpstr>1_Office Theme</vt:lpstr>
      <vt:lpstr>Office Theme</vt:lpstr>
      <vt:lpstr>3_Office Theme</vt:lpstr>
      <vt:lpstr>2_Office Theme</vt:lpstr>
      <vt:lpstr>4_Office Theme</vt:lpstr>
      <vt:lpstr>5_Office Theme</vt:lpstr>
      <vt:lpstr>Measurements from Free-flight balloons</vt:lpstr>
      <vt:lpstr>NWS Rawinsonde Network</vt:lpstr>
      <vt:lpstr>GRAW GPS radiosonde balloon launch near Tooele UT.   Summer 2009</vt:lpstr>
      <vt:lpstr>Earlier instrumentation class launches</vt:lpstr>
      <vt:lpstr>Upper Air Measurements </vt:lpstr>
      <vt:lpstr>Early “weather kite” 1900 with meteograph</vt:lpstr>
      <vt:lpstr>Theodolite Wind Calculation</vt:lpstr>
      <vt:lpstr>Radiosondes</vt:lpstr>
      <vt:lpstr>Early model radiosonde being attached to a balloon. Circa 1936. </vt:lpstr>
      <vt:lpstr>Balloons</vt:lpstr>
      <vt:lpstr>Balloons and Payloads</vt:lpstr>
      <vt:lpstr>Payload (Instrumentation)</vt:lpstr>
      <vt:lpstr>Balloon ascent rate</vt:lpstr>
      <vt:lpstr>Sonde Sensor Packages</vt:lpstr>
      <vt:lpstr>Vaisala RS92 sonde</vt:lpstr>
      <vt:lpstr>Sensors</vt:lpstr>
      <vt:lpstr>Measuring horizontal winds</vt:lpstr>
      <vt:lpstr>Calculation of wind speed and direction from GPS radiosonde</vt:lpstr>
      <vt:lpstr>Dropsonde</vt:lpstr>
      <vt:lpstr>NASA High-Altitude Balloon Program</vt:lpstr>
      <vt:lpstr>PowerPoint Presentation</vt:lpstr>
      <vt:lpstr>Weber State HARBOR</vt:lpstr>
      <vt:lpstr>Ozonesondes</vt:lpstr>
      <vt:lpstr>Weather Balloon Launches for Severe Thunderstorm and Electrification Study (TELEX)</vt:lpstr>
      <vt:lpstr>Graw Radiosonde System Components</vt:lpstr>
      <vt:lpstr> The DFM-06 is standard radiosonde for most applications. Due to its excellent characteristics and the reasonable costs, it is perfectly suited for synoptic observations or military applications.   Very Low Weight (90g)  Sensors All sensors are Ready To Fly - completely factory calibrated, no additional ground calibration is necessary.  High-Power Lithium Battery  GPS for Wind Finding  Fast and Easy Initialization Frequency Agile Microprocessor Controlled  </vt:lpstr>
      <vt:lpstr>Groundstation Equipment GS-H High Mobility Station</vt:lpstr>
      <vt:lpstr>PowerPoint Presentation</vt:lpstr>
      <vt:lpstr>PowerPoint Presentation</vt:lpstr>
      <vt:lpstr>Wasatch Front Sonde</vt:lpstr>
      <vt:lpstr>Stab at what was happening</vt:lpstr>
      <vt:lpstr>Windsond</vt:lpstr>
      <vt:lpstr>Launch from North Flight Park. Sonde headed south over Traverse then curved back into Salt Lake Valley.</vt:lpstr>
      <vt:lpstr>Flight past Red Butte Canyon Reaching 280 mb; 9700 m MSL; ~50 km away. Incorrectly tying thread to sonde (knotted instead of single connection) kept sonde from releasing and battery eventually dropped to minimum voltage ending flight</vt:lpstr>
      <vt:lpstr>Real-Time Displays</vt:lpstr>
      <vt:lpstr>Second Short Flight.  Successful sonde recovery</vt:lpstr>
      <vt:lpstr>Safety</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Horel</dc:creator>
  <cp:lastModifiedBy>john horel</cp:lastModifiedBy>
  <cp:revision>40</cp:revision>
  <dcterms:created xsi:type="dcterms:W3CDTF">2010-02-07T23:24:16Z</dcterms:created>
  <dcterms:modified xsi:type="dcterms:W3CDTF">2014-02-08T17:30:35Z</dcterms:modified>
</cp:coreProperties>
</file>