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59" r:id="rId4"/>
    <p:sldId id="265" r:id="rId5"/>
    <p:sldId id="263" r:id="rId6"/>
    <p:sldId id="264" r:id="rId7"/>
    <p:sldId id="260" r:id="rId8"/>
    <p:sldId id="270" r:id="rId9"/>
    <p:sldId id="262" r:id="rId10"/>
    <p:sldId id="272" r:id="rId11"/>
    <p:sldId id="261" r:id="rId12"/>
    <p:sldId id="276" r:id="rId13"/>
    <p:sldId id="280" r:id="rId14"/>
    <p:sldId id="278" r:id="rId15"/>
    <p:sldId id="268" r:id="rId16"/>
    <p:sldId id="271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B4B2D-8049-4DE7-AA39-66D00560ECB0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D17E3-81A5-4D31-8312-DBEC30ADB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18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B237-E3BB-489F-87CF-DFF43A6D23D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6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5FAE7-243C-4FE7-870F-8132529DBD4E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ail.utah.edu/owa/redir.aspx?C=zNky5YrW2EyI30kN7-AH_FhgCgCy8tEIYY3gLHLn7VtvTK5YXFQfi1Qi8hhlPS75wp1UimH9Hio.&amp;URL=http://meso1.chpc.utah.edu/mesotrax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ome.chpc.utah.edu/~u0198116/pcaps_photos/7_Dec_2010_Erik_Crosman_PCA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381000"/>
            <a:ext cx="8915400" cy="1470025"/>
          </a:xfrm>
        </p:spPr>
        <p:txBody>
          <a:bodyPr>
            <a:noAutofit/>
          </a:bodyPr>
          <a:lstStyle/>
          <a:p>
            <a:r>
              <a:rPr lang="en-US" b="1" dirty="0" smtClean="0"/>
              <a:t>Understanding the Weather Leading to Poor Winter Air Quality</a:t>
            </a:r>
            <a:endParaRPr lang="en-US" b="1" dirty="0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3048000"/>
            <a:ext cx="9144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cs typeface="Arial" pitchFamily="34" charset="0"/>
              </a:rPr>
              <a:t>Erik </a:t>
            </a:r>
            <a:r>
              <a:rPr lang="en-US" sz="2800" dirty="0" smtClean="0">
                <a:solidFill>
                  <a:srgbClr val="FFFF00"/>
                </a:solidFill>
                <a:cs typeface="Arial" pitchFamily="34" charset="0"/>
              </a:rPr>
              <a:t>Crosman</a:t>
            </a:r>
            <a:r>
              <a:rPr lang="en-US" sz="2800" baseline="30000" dirty="0" smtClean="0">
                <a:solidFill>
                  <a:srgbClr val="FFFF00"/>
                </a:solidFill>
                <a:cs typeface="Arial" pitchFamily="34" charset="0"/>
              </a:rPr>
              <a:t>1</a:t>
            </a:r>
            <a:r>
              <a:rPr lang="en-US" sz="2800" dirty="0" smtClean="0">
                <a:solidFill>
                  <a:srgbClr val="FFFF00"/>
                </a:solidFill>
                <a:cs typeface="Arial" pitchFamily="34" charset="0"/>
              </a:rPr>
              <a:t>, John Horel</a:t>
            </a:r>
            <a:r>
              <a:rPr lang="en-US" sz="2800" baseline="30000" dirty="0" smtClean="0">
                <a:solidFill>
                  <a:srgbClr val="FFFF00"/>
                </a:solidFill>
                <a:cs typeface="Arial" pitchFamily="34" charset="0"/>
              </a:rPr>
              <a:t>1</a:t>
            </a:r>
            <a:r>
              <a:rPr lang="en-US" sz="2800" dirty="0" smtClean="0">
                <a:solidFill>
                  <a:srgbClr val="FFFF00"/>
                </a:solidFill>
                <a:cs typeface="Arial" pitchFamily="34" charset="0"/>
              </a:rPr>
              <a:t>, Chris Foster</a:t>
            </a:r>
            <a:r>
              <a:rPr lang="en-US" sz="2800" baseline="30000" dirty="0" smtClean="0">
                <a:solidFill>
                  <a:srgbClr val="FFFF00"/>
                </a:solidFill>
                <a:cs typeface="Arial" pitchFamily="34" charset="0"/>
              </a:rPr>
              <a:t>1</a:t>
            </a:r>
            <a:r>
              <a:rPr lang="en-US" sz="2800" dirty="0" smtClean="0">
                <a:solidFill>
                  <a:srgbClr val="FFFF00"/>
                </a:solidFill>
                <a:cs typeface="Arial" pitchFamily="34" charset="0"/>
              </a:rPr>
              <a:t>, Lance Avey</a:t>
            </a:r>
            <a:r>
              <a:rPr lang="en-US" sz="2800" baseline="30000" dirty="0" smtClean="0">
                <a:solidFill>
                  <a:srgbClr val="FFFF00"/>
                </a:solidFill>
                <a:cs typeface="Arial" pitchFamily="34" charset="0"/>
              </a:rPr>
              <a:t>2</a:t>
            </a:r>
          </a:p>
          <a:p>
            <a:pPr algn="ctr"/>
            <a:endParaRPr lang="en-US" sz="2400" dirty="0">
              <a:solidFill>
                <a:srgbClr val="FFFF00"/>
              </a:solidFill>
              <a:cs typeface="Arial" pitchFamily="34" charset="0"/>
            </a:endParaRPr>
          </a:p>
          <a:p>
            <a:pPr algn="ctr"/>
            <a:r>
              <a:rPr lang="en-US" sz="2800" baseline="30000" dirty="0" smtClean="0">
                <a:solidFill>
                  <a:srgbClr val="FFFF00"/>
                </a:solidFill>
                <a:cs typeface="Arial" pitchFamily="34" charset="0"/>
              </a:rPr>
              <a:t>1</a:t>
            </a:r>
            <a:r>
              <a:rPr lang="en-US" sz="2800" dirty="0" smtClean="0">
                <a:solidFill>
                  <a:srgbClr val="FFFF00"/>
                </a:solidFill>
                <a:cs typeface="Arial" pitchFamily="34" charset="0"/>
              </a:rPr>
              <a:t>University </a:t>
            </a:r>
            <a:r>
              <a:rPr lang="en-US" sz="2800" dirty="0">
                <a:solidFill>
                  <a:srgbClr val="FFFF00"/>
                </a:solidFill>
                <a:cs typeface="Arial" pitchFamily="34" charset="0"/>
              </a:rPr>
              <a:t>of Utah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cs typeface="Arial" pitchFamily="34" charset="0"/>
              </a:rPr>
              <a:t>Department of Atmospheric </a:t>
            </a:r>
            <a:r>
              <a:rPr lang="en-US" sz="2800" dirty="0" smtClean="0">
                <a:solidFill>
                  <a:srgbClr val="FFFF00"/>
                </a:solidFill>
                <a:cs typeface="Arial" pitchFamily="34" charset="0"/>
              </a:rPr>
              <a:t>Sciences</a:t>
            </a:r>
          </a:p>
          <a:p>
            <a:pPr algn="ctr"/>
            <a:r>
              <a:rPr lang="en-US" sz="2800" baseline="30000" dirty="0" smtClean="0">
                <a:solidFill>
                  <a:srgbClr val="FFFF00"/>
                </a:solidFill>
                <a:cs typeface="Arial" pitchFamily="34" charset="0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cs typeface="Arial" pitchFamily="34" charset="0"/>
              </a:rPr>
              <a:t>Utah Division of Air Quality </a:t>
            </a:r>
            <a:endParaRPr lang="en-US" sz="2800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5257800"/>
            <a:ext cx="2057400" cy="1447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http://www.cc.utah.edu/~djl3109/images/uune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374419"/>
            <a:ext cx="1676400" cy="125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010400" y="5257800"/>
            <a:ext cx="20574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www.ucair.org/wp-content/themes/ucair/images/temphome/deq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5682" y="5257800"/>
            <a:ext cx="2052118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Weather Research and Forecasting Model (WRF)</a:t>
            </a:r>
            <a:endParaRPr lang="en-US" dirty="0"/>
          </a:p>
        </p:txBody>
      </p:sp>
      <p:pic>
        <p:nvPicPr>
          <p:cNvPr id="5" name="Content Placeholder 4" descr="Domain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68831"/>
            <a:ext cx="4495800" cy="4127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1832550"/>
            <a:ext cx="4388958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Full-physics meteorological </a:t>
            </a:r>
          </a:p>
          <a:p>
            <a:r>
              <a:rPr lang="en-US" sz="2400" dirty="0" smtClean="0"/>
              <a:t>  model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Model time step in inner domain</a:t>
            </a:r>
          </a:p>
          <a:p>
            <a:r>
              <a:rPr lang="en-US" sz="2400" dirty="0" smtClean="0"/>
              <a:t>  ~5 seconds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Run in parallel on 100-200 </a:t>
            </a:r>
          </a:p>
          <a:p>
            <a:r>
              <a:rPr lang="en-US" sz="2400" dirty="0" smtClean="0"/>
              <a:t>  processors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Parameterizations </a:t>
            </a:r>
          </a:p>
          <a:p>
            <a:r>
              <a:rPr lang="en-US" sz="2400" dirty="0" smtClean="0"/>
              <a:t>  for clouds, radiation,  surface </a:t>
            </a:r>
          </a:p>
          <a:p>
            <a:r>
              <a:rPr lang="en-US" sz="2400" dirty="0" smtClean="0"/>
              <a:t>  fluxes, turbulent mixing,</a:t>
            </a:r>
          </a:p>
          <a:p>
            <a:r>
              <a:rPr lang="en-US" sz="2400" dirty="0" smtClean="0"/>
              <a:t>  precipitation, etc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828800"/>
            <a:ext cx="2387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Grid spacing = 12 km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2800290"/>
            <a:ext cx="225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Grid spacing = 4 km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208" y="3409890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Grid spacing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= 1.3 km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3400" b="1" dirty="0" smtClean="0"/>
              <a:t>Improvements Being Tested For Wintertime Modeling in Utah Basins </a:t>
            </a:r>
            <a:endParaRPr lang="en-US" sz="3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5638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1) Improved cloud and mixing algorithms</a:t>
            </a:r>
          </a:p>
          <a:p>
            <a:endParaRPr lang="en-US" dirty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2) Increased model grid spacing</a:t>
            </a:r>
          </a:p>
          <a:p>
            <a:r>
              <a:rPr lang="en-US" dirty="0" smtClean="0"/>
              <a:t>3) Improved model initialization</a:t>
            </a:r>
          </a:p>
          <a:p>
            <a:r>
              <a:rPr lang="en-US" dirty="0"/>
              <a:t>4</a:t>
            </a:r>
            <a:r>
              <a:rPr lang="en-US" dirty="0" smtClean="0"/>
              <a:t>) Improved treatment of snow cover and vegetation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See posters </a:t>
            </a:r>
            <a:r>
              <a:rPr lang="en-US" dirty="0" err="1" smtClean="0"/>
              <a:t>x.x</a:t>
            </a:r>
            <a:r>
              <a:rPr lang="en-US" dirty="0" smtClean="0"/>
              <a:t> and </a:t>
            </a:r>
            <a:r>
              <a:rPr lang="en-US" dirty="0" err="1" smtClean="0"/>
              <a:t>x.x</a:t>
            </a:r>
            <a:r>
              <a:rPr lang="en-US" dirty="0" smtClean="0"/>
              <a:t> for more detailed information</a:t>
            </a:r>
          </a:p>
          <a:p>
            <a:endParaRPr lang="en-US" dirty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533400" y="1752600"/>
            <a:ext cx="1981200" cy="914400"/>
          </a:xfrm>
          <a:prstGeom prst="cloud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>
          <a:xfrm>
            <a:off x="2819400" y="2209800"/>
            <a:ext cx="1981200" cy="381000"/>
          </a:xfrm>
          <a:prstGeom prst="cloud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2057400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Liquid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58581" y="2209800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Ice</a:t>
            </a:r>
            <a:endParaRPr lang="en-US" dirty="0"/>
          </a:p>
        </p:txBody>
      </p:sp>
      <p:sp>
        <p:nvSpPr>
          <p:cNvPr id="8" name="Sun 7"/>
          <p:cNvSpPr/>
          <p:nvPr/>
        </p:nvSpPr>
        <p:spPr>
          <a:xfrm>
            <a:off x="5181600" y="1752600"/>
            <a:ext cx="914400" cy="9144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1676400"/>
            <a:ext cx="2748399" cy="1905000"/>
          </a:xfrm>
          <a:prstGeom prst="rect">
            <a:avLst/>
          </a:prstGeom>
        </p:spPr>
      </p:pic>
      <p:pic>
        <p:nvPicPr>
          <p:cNvPr id="10" name="Picture 2" descr="http://farm4.staticflickr.com/3128/3192140771_f844d3f4f0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648200"/>
            <a:ext cx="1551214" cy="1143000"/>
          </a:xfrm>
          <a:prstGeom prst="rect">
            <a:avLst/>
          </a:prstGeom>
          <a:noFill/>
        </p:spPr>
      </p:pic>
      <p:pic>
        <p:nvPicPr>
          <p:cNvPr id="11" name="Picture 10" descr="08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648200"/>
            <a:ext cx="1524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733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</a:t>
            </a:r>
            <a:r>
              <a:rPr lang="en-US" dirty="0" smtClean="0"/>
              <a:t>igh sensitivity to </a:t>
            </a:r>
            <a:r>
              <a:rPr lang="en-US" b="1" dirty="0" smtClean="0"/>
              <a:t>snow cover </a:t>
            </a:r>
            <a:r>
              <a:rPr lang="en-US" dirty="0" smtClean="0"/>
              <a:t>and </a:t>
            </a:r>
            <a:r>
              <a:rPr lang="en-US" b="1" dirty="0" smtClean="0"/>
              <a:t>snow age </a:t>
            </a:r>
            <a:r>
              <a:rPr lang="en-US" dirty="0" smtClean="0"/>
              <a:t>and </a:t>
            </a:r>
            <a:r>
              <a:rPr lang="en-US" dirty="0" smtClean="0"/>
              <a:t>reflectivity </a:t>
            </a:r>
          </a:p>
          <a:p>
            <a:pPr lvl="1"/>
            <a:r>
              <a:rPr lang="en-US" dirty="0" smtClean="0"/>
              <a:t>Current </a:t>
            </a:r>
            <a:r>
              <a:rPr lang="en-US" dirty="0" smtClean="0"/>
              <a:t>research </a:t>
            </a:r>
            <a:r>
              <a:rPr lang="en-US" dirty="0" smtClean="0"/>
              <a:t>focused </a:t>
            </a:r>
            <a:r>
              <a:rPr lang="en-US" dirty="0" smtClean="0"/>
              <a:t>on </a:t>
            </a:r>
            <a:r>
              <a:rPr lang="en-US" dirty="0" smtClean="0"/>
              <a:t>identifying appropriate sources of </a:t>
            </a:r>
            <a:r>
              <a:rPr lang="en-US" b="1" dirty="0" smtClean="0"/>
              <a:t>land </a:t>
            </a:r>
            <a:r>
              <a:rPr lang="en-US" b="1" dirty="0" smtClean="0"/>
              <a:t>use and </a:t>
            </a:r>
            <a:r>
              <a:rPr lang="en-US" b="1" dirty="0" smtClean="0"/>
              <a:t>vegetation information</a:t>
            </a:r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Cloud thickness and type </a:t>
            </a:r>
            <a:r>
              <a:rPr lang="en-US" dirty="0" smtClean="0"/>
              <a:t>varies depending on parameterization </a:t>
            </a:r>
            <a:r>
              <a:rPr lang="en-US" dirty="0" smtClean="0"/>
              <a:t>chosen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/>
              <a:t>Current research focused on improving model </a:t>
            </a:r>
            <a:r>
              <a:rPr lang="en-US" b="1" dirty="0" smtClean="0"/>
              <a:t>treatment</a:t>
            </a:r>
            <a:r>
              <a:rPr lang="en-US" dirty="0" smtClean="0"/>
              <a:t> </a:t>
            </a:r>
            <a:r>
              <a:rPr lang="en-US" dirty="0" smtClean="0"/>
              <a:t>of clouds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Critical Components: Snow and Clouds</a:t>
            </a:r>
            <a:endParaRPr lang="en-US" dirty="0"/>
          </a:p>
        </p:txBody>
      </p:sp>
      <p:pic>
        <p:nvPicPr>
          <p:cNvPr id="5" name="Picture 2" descr="http://home.chpc.utah.edu/~u0198116/pcaps_photos/14_Jan_2011d_Sebastian_Hoch_PCA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920422"/>
            <a:ext cx="8077200" cy="1861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Christmas 2014 Snowfall</a:t>
            </a:r>
            <a:endParaRPr lang="en-US" sz="3200" dirty="0"/>
          </a:p>
        </p:txBody>
      </p:sp>
      <p:pic>
        <p:nvPicPr>
          <p:cNvPr id="24580" name="Picture 4" descr="http://map2.vis.earthdata.nasa.gov/imagegen/index.php?TIME=2014357&amp;extent=-114.62521190804,38.755094720542,-108.05978222054,43.413297845542&amp;epsg=4326&amp;layers=MODIS_Terra_CorrectedReflectance_TrueColor,Coastlines&amp;opacities=1,1&amp;worldfile=false&amp;format=image/jpeg&amp;width=2988&amp;height=21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8368081" cy="59436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505200" y="2145268"/>
            <a:ext cx="9492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Cache </a:t>
            </a:r>
          </a:p>
          <a:p>
            <a:r>
              <a:rPr lang="en-US" sz="2200" b="1" dirty="0" smtClean="0">
                <a:solidFill>
                  <a:srgbClr val="FFFF00"/>
                </a:solidFill>
              </a:rPr>
              <a:t>Valley</a:t>
            </a:r>
            <a:endParaRPr lang="en-US" sz="2200" dirty="0" smtClean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05200" y="4535269"/>
            <a:ext cx="756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Utah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Valley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49111" y="4687669"/>
            <a:ext cx="22042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Uintah Basin</a:t>
            </a:r>
            <a:endParaRPr lang="en-US" sz="2200" dirty="0" smtClean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9511" y="2514600"/>
            <a:ext cx="22042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Great </a:t>
            </a:r>
          </a:p>
          <a:p>
            <a:r>
              <a:rPr lang="en-US" sz="2200" b="1" dirty="0" smtClean="0">
                <a:solidFill>
                  <a:srgbClr val="FFFF00"/>
                </a:solidFill>
              </a:rPr>
              <a:t>          Salt                      </a:t>
            </a:r>
          </a:p>
          <a:p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            Lake </a:t>
            </a:r>
          </a:p>
          <a:p>
            <a:r>
              <a:rPr lang="en-US" sz="2200" b="1" dirty="0" smtClean="0">
                <a:solidFill>
                  <a:srgbClr val="FFFF00"/>
                </a:solidFill>
              </a:rPr>
              <a:t>                      Basin</a:t>
            </a:r>
            <a:endParaRPr lang="en-US" sz="2200" dirty="0" smtClean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29000" y="3810000"/>
            <a:ext cx="1080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Salt Lake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Valley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762000"/>
            <a:ext cx="2953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 December 2014</a:t>
            </a:r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838200" y="1686580"/>
            <a:ext cx="5181600" cy="5247620"/>
            <a:chOff x="838200" y="1686580"/>
            <a:chExt cx="5181600" cy="5247620"/>
          </a:xfrm>
        </p:grpSpPr>
        <p:pic>
          <p:nvPicPr>
            <p:cNvPr id="10" name="Picture 9" descr="GreatSaltLakeBasin.2014361.terra.1km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200" y="1721939"/>
              <a:ext cx="5181600" cy="521226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14347" y="1686580"/>
              <a:ext cx="2953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27 December 2014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Picture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228600"/>
            <a:ext cx="6781800" cy="5634772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4419600" y="2057400"/>
            <a:ext cx="381000" cy="914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76800" y="1600200"/>
            <a:ext cx="364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Initialization 24 hours later</a:t>
            </a:r>
          </a:p>
          <a:p>
            <a:r>
              <a:rPr lang="en-US" sz="2400" b="1" dirty="0"/>
              <a:t>i</a:t>
            </a:r>
            <a:r>
              <a:rPr lang="en-US" sz="2400" b="1" dirty="0" smtClean="0"/>
              <a:t>s significantly warmer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1752600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Initialization 1</a:t>
            </a:r>
            <a:endParaRPr lang="en-US" sz="2400" b="1" dirty="0"/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1828800" y="2214265"/>
            <a:ext cx="1107836" cy="5289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19072" y="5562600"/>
            <a:ext cx="5715000" cy="4572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05000" y="55626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31 December 2010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69794" y="5562600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January 2011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327194" y="5574268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 January 2011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WRF CAP Sensitivity to Initialization Time</a:t>
            </a:r>
            <a:br>
              <a:rPr lang="en-US" b="1" dirty="0" smtClean="0"/>
            </a:br>
            <a:r>
              <a:rPr lang="en-US" dirty="0" smtClean="0"/>
              <a:t>Identical simulations started 1 day apart</a:t>
            </a:r>
            <a:endParaRPr lang="en-US" dirty="0"/>
          </a:p>
        </p:txBody>
      </p:sp>
      <p:pic>
        <p:nvPicPr>
          <p:cNvPr id="17" name="Picture 16" descr="Picture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3800" y="2590800"/>
            <a:ext cx="466667" cy="10761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900893" y="25262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Obs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924800" y="336446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31 Dec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924800" y="313586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Jan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228600" y="268069"/>
            <a:ext cx="8686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Timing is Everything!</a:t>
            </a:r>
            <a:endParaRPr lang="en-US" sz="4400" dirty="0"/>
          </a:p>
        </p:txBody>
      </p:sp>
      <p:sp>
        <p:nvSpPr>
          <p:cNvPr id="22" name="TextBox 21"/>
          <p:cNvSpPr txBox="1"/>
          <p:nvPr/>
        </p:nvSpPr>
        <p:spPr>
          <a:xfrm>
            <a:off x="7924800" y="283106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Jan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Synthesizing Observations and Modeling in Utah Basins…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Monitoring air pollution from TRAX (see Mitchell et al. poster </a:t>
            </a:r>
            <a:r>
              <a:rPr lang="en-US" sz="2400" dirty="0" err="1" smtClean="0"/>
              <a:t>x.x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U of U </a:t>
            </a:r>
            <a:r>
              <a:rPr lang="en-US" sz="2400" dirty="0"/>
              <a:t>c</a:t>
            </a:r>
            <a:r>
              <a:rPr lang="en-US" sz="2400" dirty="0" smtClean="0"/>
              <a:t>eilometer </a:t>
            </a:r>
            <a:r>
              <a:rPr lang="en-US" sz="2400" dirty="0" smtClean="0"/>
              <a:t>and mini-</a:t>
            </a:r>
            <a:r>
              <a:rPr lang="en-US" sz="2400" dirty="0" err="1" smtClean="0"/>
              <a:t>sodar</a:t>
            </a:r>
            <a:r>
              <a:rPr lang="en-US" sz="2400" dirty="0" smtClean="0"/>
              <a:t> </a:t>
            </a:r>
            <a:r>
              <a:rPr lang="en-US" sz="2400" dirty="0" smtClean="0"/>
              <a:t>network</a:t>
            </a:r>
          </a:p>
          <a:p>
            <a:pPr lvl="1"/>
            <a:r>
              <a:rPr lang="en-US" sz="2000" dirty="0" smtClean="0"/>
              <a:t>additional </a:t>
            </a:r>
            <a:r>
              <a:rPr lang="en-US" sz="2000" dirty="0" smtClean="0"/>
              <a:t>experimental air quality and met instrumentation installed </a:t>
            </a:r>
            <a:r>
              <a:rPr lang="en-US" sz="2000" dirty="0" smtClean="0"/>
              <a:t>during last </a:t>
            </a:r>
            <a:r>
              <a:rPr lang="en-US" sz="2000" dirty="0" smtClean="0"/>
              <a:t>few months</a:t>
            </a:r>
            <a:endParaRPr lang="en-US" sz="2000" dirty="0"/>
          </a:p>
        </p:txBody>
      </p:sp>
      <p:pic>
        <p:nvPicPr>
          <p:cNvPr id="4" name="Picture 3" descr="ozon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3505200"/>
            <a:ext cx="5562600" cy="3267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6260068"/>
            <a:ext cx="389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http://meso1.chpc.utah.edu/mesotrax/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5862935"/>
            <a:ext cx="440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 September 2013 TRAX Red Line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Summary and Future Work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686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Ongoing work to improve wintertime modeling for Wasatch Front and Cache Valley </a:t>
            </a:r>
          </a:p>
          <a:p>
            <a:r>
              <a:rPr lang="en-US" sz="2800" dirty="0" smtClean="0"/>
              <a:t>W</a:t>
            </a:r>
            <a:r>
              <a:rPr lang="en-US" sz="2800" dirty="0" smtClean="0"/>
              <a:t>ork focusing on:</a:t>
            </a:r>
          </a:p>
          <a:p>
            <a:pPr lvl="1"/>
            <a:r>
              <a:rPr lang="en-US" sz="2400" dirty="0" smtClean="0"/>
              <a:t>model </a:t>
            </a:r>
            <a:r>
              <a:rPr lang="en-US" sz="2400" dirty="0" smtClean="0"/>
              <a:t>grid </a:t>
            </a:r>
            <a:r>
              <a:rPr lang="en-US" sz="2400" dirty="0" smtClean="0"/>
              <a:t>resolution</a:t>
            </a:r>
          </a:p>
          <a:p>
            <a:pPr lvl="1"/>
            <a:r>
              <a:rPr lang="en-US" sz="2400" dirty="0" smtClean="0"/>
              <a:t>cloud parameterization schemes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pecifying snow surface appropriately</a:t>
            </a:r>
            <a:endParaRPr lang="en-US" sz="2400" dirty="0" smtClean="0"/>
          </a:p>
        </p:txBody>
      </p:sp>
      <p:pic>
        <p:nvPicPr>
          <p:cNvPr id="5" name="Picture 6" descr="http://www.cc.utah.edu/~djl3109/images/uunew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6619"/>
            <a:ext cx="1676400" cy="125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ucair.org/wp-content/themes/ucair/images/temphome/deq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2118" cy="1524000"/>
          </a:xfrm>
          <a:prstGeom prst="rect">
            <a:avLst/>
          </a:prstGeom>
          <a:noFill/>
        </p:spPr>
      </p:pic>
      <p:pic>
        <p:nvPicPr>
          <p:cNvPr id="7" name="Picture 2" descr="http://home.chpc.utah.edu/~u0198116/pcaps_photos/14_Jan_2011d_Sebastian_Hoch_PCAP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724400"/>
            <a:ext cx="8839200" cy="2394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err="1" smtClean="0"/>
              <a:t>Neemann</a:t>
            </a:r>
            <a:r>
              <a:rPr lang="en-GB" sz="2000" dirty="0" smtClean="0"/>
              <a:t>, E.M., E.T. </a:t>
            </a:r>
            <a:r>
              <a:rPr lang="en-GB" sz="2000" dirty="0" err="1" smtClean="0"/>
              <a:t>Crosman</a:t>
            </a:r>
            <a:r>
              <a:rPr lang="en-GB" sz="2000" dirty="0" smtClean="0"/>
              <a:t>, and L. </a:t>
            </a:r>
            <a:r>
              <a:rPr lang="en-GB" sz="2000" dirty="0" err="1" smtClean="0"/>
              <a:t>Avey</a:t>
            </a:r>
            <a:r>
              <a:rPr lang="en-GB" sz="2000" dirty="0" smtClean="0"/>
              <a:t>, Simulations of a cold-air pool with elevated wintertime ozone in the </a:t>
            </a:r>
            <a:r>
              <a:rPr lang="en-GB" sz="2000" dirty="0" err="1" smtClean="0"/>
              <a:t>Uintah</a:t>
            </a:r>
            <a:r>
              <a:rPr lang="en-GB" sz="2000" dirty="0" smtClean="0"/>
              <a:t> Basin, Utah. Atmos. Chem. Phys., 14, 1-17, 2014.</a:t>
            </a:r>
          </a:p>
          <a:p>
            <a:r>
              <a:rPr lang="en-US" sz="2000" dirty="0" err="1" smtClean="0"/>
              <a:t>Lareau</a:t>
            </a:r>
            <a:r>
              <a:rPr lang="en-US" sz="2000" dirty="0" smtClean="0"/>
              <a:t>, N. P. and </a:t>
            </a:r>
            <a:r>
              <a:rPr lang="en-US" sz="2000" dirty="0" err="1" smtClean="0"/>
              <a:t>Horel</a:t>
            </a:r>
            <a:r>
              <a:rPr lang="en-US" sz="2000" dirty="0" smtClean="0"/>
              <a:t>, J. D.: Dynamically induced displacements of a persistent cold-air pool, Bound.-Lay. Meteor., </a:t>
            </a:r>
            <a:r>
              <a:rPr lang="en-US" sz="2000" dirty="0" err="1" smtClean="0"/>
              <a:t>doi</a:t>
            </a:r>
            <a:r>
              <a:rPr lang="en-US" sz="2000" dirty="0" smtClean="0"/>
              <a:t>: 10.1007/s10546-014-9968-5, available at: http://link.springer.com/article/10.1007%2Fs10546-014-9968-5, 2014.</a:t>
            </a:r>
            <a:endParaRPr lang="en-GB" sz="2000" dirty="0" smtClean="0"/>
          </a:p>
          <a:p>
            <a:r>
              <a:rPr lang="en-GB" sz="2000" dirty="0" err="1" smtClean="0"/>
              <a:t>Lareau</a:t>
            </a:r>
            <a:r>
              <a:rPr lang="en-GB" sz="2000" dirty="0"/>
              <a:t>, N. P., </a:t>
            </a:r>
            <a:r>
              <a:rPr lang="en-GB" sz="2000" dirty="0" err="1"/>
              <a:t>Crosman</a:t>
            </a:r>
            <a:r>
              <a:rPr lang="en-GB" sz="2000" dirty="0"/>
              <a:t>, E. T., Whiteman, C. D., </a:t>
            </a:r>
            <a:r>
              <a:rPr lang="en-GB" sz="2000" dirty="0" err="1"/>
              <a:t>Horel</a:t>
            </a:r>
            <a:r>
              <a:rPr lang="en-GB" sz="2000" dirty="0"/>
              <a:t>, J. D., Hoch, S. W., Brown, W. O. J., and Horst, T. W.: The persistent cold-air pool study, B. Am. </a:t>
            </a:r>
            <a:r>
              <a:rPr lang="en-GB" sz="2000" dirty="0" err="1"/>
              <a:t>Meteorol</a:t>
            </a:r>
            <a:r>
              <a:rPr lang="en-GB" sz="2000" dirty="0"/>
              <a:t>. Soc., 94, 51–63, doi:10.1175/BAMS-D-11-00255.1, 2013</a:t>
            </a:r>
            <a:r>
              <a:rPr lang="en-GB" sz="2000" dirty="0" smtClean="0"/>
              <a:t>.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2" descr="http://home.chpc.utah.edu/~u0198116/pcaps_photos/14_Jan_2011d_Sebastian_Hoch_PCA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920422"/>
            <a:ext cx="8077200" cy="1861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4757"/>
            <a:ext cx="9144000" cy="471684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76200"/>
            <a:ext cx="9144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Global Problem Exacerbated by Topography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5858470"/>
            <a:ext cx="906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Annual Average </a:t>
            </a:r>
            <a:r>
              <a:rPr lang="en-US" dirty="0"/>
              <a:t>PM2.5 Grids from MODIS </a:t>
            </a:r>
            <a:r>
              <a:rPr lang="en-US" dirty="0" smtClean="0"/>
              <a:t>and </a:t>
            </a:r>
            <a:r>
              <a:rPr lang="en-US" dirty="0"/>
              <a:t>MISR Aerosol Optical Depth (AOD), </a:t>
            </a:r>
            <a:endParaRPr lang="en-US" dirty="0" smtClean="0"/>
          </a:p>
          <a:p>
            <a:r>
              <a:rPr lang="en-US" b="1" dirty="0" smtClean="0"/>
              <a:t>2001–2010</a:t>
            </a:r>
            <a:r>
              <a:rPr lang="en-US" dirty="0"/>
              <a:t>. Palisades, NY: NASA </a:t>
            </a:r>
            <a:r>
              <a:rPr lang="en-US" dirty="0" smtClean="0"/>
              <a:t>Socioeconomic </a:t>
            </a:r>
            <a:r>
              <a:rPr lang="en-US" dirty="0"/>
              <a:t>Data </a:t>
            </a:r>
            <a:r>
              <a:rPr lang="en-US" dirty="0" smtClean="0"/>
              <a:t>and Applications Center </a:t>
            </a:r>
            <a:r>
              <a:rPr lang="en-US" dirty="0"/>
              <a:t>(SEDAC). </a:t>
            </a:r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://sedac.ciesin .</a:t>
            </a:r>
            <a:r>
              <a:rPr lang="en-US" dirty="0" err="1" smtClean="0"/>
              <a:t>columbia.edu</a:t>
            </a:r>
            <a:r>
              <a:rPr lang="en-US" dirty="0" smtClean="0"/>
              <a:t>/data/set/</a:t>
            </a:r>
            <a:r>
              <a:rPr lang="en-US" dirty="0" err="1" smtClean="0"/>
              <a:t>sdei</a:t>
            </a:r>
            <a:r>
              <a:rPr lang="en-US" dirty="0" smtClean="0"/>
              <a:t>-g </a:t>
            </a:r>
            <a:r>
              <a:rPr lang="en-US" dirty="0" err="1" smtClean="0"/>
              <a:t>lobal</a:t>
            </a:r>
            <a:r>
              <a:rPr lang="en-US" dirty="0" smtClean="0"/>
              <a:t>-ann</a:t>
            </a:r>
            <a:r>
              <a:rPr lang="en-US" dirty="0"/>
              <a:t>u</a:t>
            </a:r>
            <a:r>
              <a:rPr lang="en-US" dirty="0" smtClean="0"/>
              <a:t>al-</a:t>
            </a:r>
            <a:r>
              <a:rPr lang="en-US" dirty="0" err="1" smtClean="0"/>
              <a:t>avg</a:t>
            </a:r>
            <a:r>
              <a:rPr lang="en-US" dirty="0" smtClean="0"/>
              <a:t> </a:t>
            </a:r>
            <a:r>
              <a:rPr lang="en-US" dirty="0"/>
              <a:t>-</a:t>
            </a:r>
            <a:r>
              <a:rPr lang="en-US" dirty="0" smtClean="0"/>
              <a:t>pm2-5-2001-2010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981200" y="25146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28800" y="19050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76400" y="20574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10400" y="22098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05400" y="38862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57800" y="14478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9352" y="1992868"/>
            <a:ext cx="1224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Los Angeles </a:t>
            </a:r>
          </a:p>
          <a:p>
            <a:r>
              <a:rPr lang="en-US" sz="1600" b="1" dirty="0" smtClean="0"/>
              <a:t>Basin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2600980"/>
            <a:ext cx="1582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Valley of Mexico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88634" y="1447800"/>
            <a:ext cx="932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Salt Lake</a:t>
            </a:r>
          </a:p>
          <a:p>
            <a:r>
              <a:rPr lang="en-US" sz="1600" b="1" dirty="0" smtClean="0"/>
              <a:t> Basin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1383268"/>
            <a:ext cx="1983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Moscova</a:t>
            </a:r>
            <a:r>
              <a:rPr lang="en-US" sz="1600" b="1" dirty="0" smtClean="0"/>
              <a:t> River Basin 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91200" y="2297668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Sichuan Basin 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07729" y="3962400"/>
            <a:ext cx="1626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Johannesburg, </a:t>
            </a:r>
          </a:p>
          <a:p>
            <a:r>
              <a:rPr lang="en-US" b="1" dirty="0" smtClean="0"/>
              <a:t>South Africa </a:t>
            </a:r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7162800" y="19812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91400" y="1840468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Beijing </a:t>
            </a:r>
            <a:endParaRPr lang="en-US" sz="1600" b="1" dirty="0"/>
          </a:p>
        </p:txBody>
      </p:sp>
      <p:sp>
        <p:nvSpPr>
          <p:cNvPr id="23" name="Oval 22"/>
          <p:cNvSpPr/>
          <p:nvPr/>
        </p:nvSpPr>
        <p:spPr>
          <a:xfrm>
            <a:off x="7391400" y="22098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620000" y="2133600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Shanghai 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762382" y="3364468"/>
            <a:ext cx="5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410200" y="2057400"/>
            <a:ext cx="59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dust</a:t>
            </a:r>
            <a:endParaRPr lang="en-US" dirty="0"/>
          </a:p>
        </p:txBody>
      </p:sp>
      <p:pic>
        <p:nvPicPr>
          <p:cNvPr id="31" name="Picture 30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1123" y="4724400"/>
            <a:ext cx="3959677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93394" cy="5638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MODIS Satellite Image of Pollution Episode February </a:t>
            </a:r>
            <a:r>
              <a:rPr lang="en-US" sz="2800" dirty="0"/>
              <a:t>24, </a:t>
            </a:r>
            <a:r>
              <a:rPr lang="en-US" sz="2800" dirty="0" smtClean="0"/>
              <a:t>2005</a:t>
            </a:r>
            <a:br>
              <a:rPr lang="en-US" sz="2800" dirty="0" smtClean="0"/>
            </a:br>
            <a:r>
              <a:rPr lang="en-US" sz="2800" dirty="0" smtClean="0"/>
              <a:t>Source: </a:t>
            </a:r>
            <a:r>
              <a:rPr lang="en-US" sz="2800" i="1" dirty="0" smtClean="0"/>
              <a:t>Asian </a:t>
            </a:r>
            <a:r>
              <a:rPr lang="en-US" sz="2800" i="1" dirty="0"/>
              <a:t>Air Pollution </a:t>
            </a:r>
            <a:r>
              <a:rPr lang="en-US" sz="2800" dirty="0" smtClean="0"/>
              <a:t>edited by David </a:t>
            </a:r>
            <a:r>
              <a:rPr lang="en-US" sz="2800" dirty="0"/>
              <a:t>L. </a:t>
            </a:r>
            <a:r>
              <a:rPr lang="en-US" sz="2800" dirty="0" err="1"/>
              <a:t>Alles</a:t>
            </a:r>
            <a:r>
              <a:rPr lang="en-US" sz="2800" dirty="0"/>
              <a:t> 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3276600"/>
            <a:ext cx="317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Sichuan </a:t>
            </a:r>
            <a:r>
              <a:rPr lang="en-US" sz="2800" dirty="0" smtClean="0"/>
              <a:t>Basin, China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Utah Basins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200" y="1143000"/>
            <a:ext cx="4114800" cy="4525963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Cache Valley</a:t>
            </a:r>
            <a:endParaRPr lang="en-US" sz="2400" dirty="0" smtClean="0"/>
          </a:p>
          <a:p>
            <a:r>
              <a:rPr lang="en-US" sz="2400" b="1" dirty="0" smtClean="0"/>
              <a:t>Salt Lake Valley</a:t>
            </a:r>
            <a:r>
              <a:rPr lang="en-US" sz="2400" dirty="0" smtClean="0"/>
              <a:t>—Medium-sized partly open valley with large urban population</a:t>
            </a:r>
          </a:p>
          <a:p>
            <a:r>
              <a:rPr lang="en-US" sz="2400" b="1" dirty="0" smtClean="0"/>
              <a:t>Uintah Basin</a:t>
            </a:r>
            <a:r>
              <a:rPr lang="en-US" sz="2400" dirty="0" smtClean="0"/>
              <a:t>—Large very deep basin with small population</a:t>
            </a:r>
          </a:p>
          <a:p>
            <a:endParaRPr lang="en-US" sz="2400" dirty="0" smtClean="0"/>
          </a:p>
          <a:p>
            <a:r>
              <a:rPr lang="en-US" sz="2400" dirty="0" smtClean="0"/>
              <a:t>Each basin has characteristic snow cover climatology and depth of ‘inversion’ resulting from confining topography</a:t>
            </a:r>
            <a:endParaRPr lang="en-US" sz="2400" dirty="0"/>
          </a:p>
        </p:txBody>
      </p:sp>
      <p:pic>
        <p:nvPicPr>
          <p:cNvPr id="24580" name="Picture 4" descr="http://map2.vis.earthdata.nasa.gov/imagegen/index.php?TIME=2014357&amp;extent=-114.62521190804,38.755094720542,-108.05978222054,43.413297845542&amp;epsg=4326&amp;layers=MODIS_Terra_CorrectedReflectance_TrueColor,Coastlines&amp;opacities=1,1&amp;worldfile=false&amp;format=image/jpeg&amp;width=2988&amp;height=21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8368081" cy="59436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505200" y="2145268"/>
            <a:ext cx="9492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Cache </a:t>
            </a:r>
          </a:p>
          <a:p>
            <a:r>
              <a:rPr lang="en-US" sz="2200" b="1" dirty="0" smtClean="0">
                <a:solidFill>
                  <a:srgbClr val="FFFF00"/>
                </a:solidFill>
              </a:rPr>
              <a:t>Valley</a:t>
            </a:r>
            <a:endParaRPr lang="en-US" sz="2200" dirty="0" smtClean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05200" y="4535269"/>
            <a:ext cx="756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Utah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Valley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49111" y="4687669"/>
            <a:ext cx="22042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Uintah Basin</a:t>
            </a:r>
            <a:endParaRPr lang="en-US" sz="2200" dirty="0" smtClean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0" y="3124200"/>
            <a:ext cx="22042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Great </a:t>
            </a:r>
            <a:r>
              <a:rPr lang="en-US" sz="2200" b="1" dirty="0" smtClean="0">
                <a:solidFill>
                  <a:srgbClr val="FFFF00"/>
                </a:solidFill>
              </a:rPr>
              <a:t> Salt </a:t>
            </a:r>
            <a:r>
              <a:rPr lang="en-US" sz="2200" b="1" dirty="0" smtClean="0">
                <a:solidFill>
                  <a:srgbClr val="FFFF00"/>
                </a:solidFill>
              </a:rPr>
              <a:t>Lake </a:t>
            </a:r>
          </a:p>
          <a:p>
            <a:r>
              <a:rPr lang="en-US" sz="2200" b="1" dirty="0" smtClean="0">
                <a:solidFill>
                  <a:srgbClr val="FFFF00"/>
                </a:solidFill>
              </a:rPr>
              <a:t>    </a:t>
            </a:r>
            <a:r>
              <a:rPr lang="en-US" sz="2200" b="1" dirty="0" smtClean="0">
                <a:solidFill>
                  <a:srgbClr val="FFFF00"/>
                </a:solidFill>
              </a:rPr>
              <a:t>      Basin</a:t>
            </a:r>
            <a:endParaRPr lang="en-US" sz="2200" dirty="0" smtClean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29000" y="3810000"/>
            <a:ext cx="1080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Salt Lake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Valley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2" grpId="0" build="allAtOnce"/>
      <p:bldP spid="23" grpId="0" build="allAtOnce"/>
      <p:bldP spid="24" grpId="0" build="allAtOnce"/>
      <p:bldP spid="2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1219200"/>
          </a:xfrm>
        </p:spPr>
        <p:txBody>
          <a:bodyPr>
            <a:noAutofit/>
          </a:bodyPr>
          <a:lstStyle/>
          <a:p>
            <a:r>
              <a:rPr lang="en-US" sz="3400" b="1" dirty="0" smtClean="0"/>
              <a:t>Basic Weather Features Associated with Poor </a:t>
            </a:r>
            <a:r>
              <a:rPr lang="en-US" sz="3400" b="1" dirty="0" smtClean="0"/>
              <a:t>Winter </a:t>
            </a:r>
            <a:r>
              <a:rPr lang="en-US" sz="3400" b="1" dirty="0" smtClean="0"/>
              <a:t>Air </a:t>
            </a:r>
            <a:r>
              <a:rPr lang="en-US" sz="3400" b="1" dirty="0" smtClean="0"/>
              <a:t>Quality: </a:t>
            </a:r>
            <a:r>
              <a:rPr lang="en-US" sz="3400" b="1" dirty="0" smtClean="0"/>
              <a:t>Well-Understood</a:t>
            </a:r>
            <a:endParaRPr lang="en-US" sz="3400" b="1" dirty="0"/>
          </a:p>
        </p:txBody>
      </p:sp>
      <p:pic>
        <p:nvPicPr>
          <p:cNvPr id="11" name="Picture 4" descr="http://www.inscc.utah.edu/~hoch/PCAPS/PCAPS_PICTURES_SWH/20110114_SWHOCH_HOBO_GRANDEUR_DSC00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534400" cy="503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87914" y="1531203"/>
            <a:ext cx="622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48200" y="1524000"/>
            <a:ext cx="9144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46211" y="1625025"/>
            <a:ext cx="2607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High pressure </a:t>
            </a:r>
            <a:endParaRPr lang="en-US" sz="32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76800" y="251460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334000" y="251460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209800" y="3352800"/>
            <a:ext cx="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209800" y="1295400"/>
            <a:ext cx="2057400" cy="2057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09800" y="3530025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Cold, dirty air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81000" y="1853625"/>
            <a:ext cx="2864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Warm, clean air</a:t>
            </a:r>
            <a:endParaRPr lang="en-US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886200" y="4215825"/>
            <a:ext cx="2114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Light winds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r>
              <a:rPr lang="en-US" sz="3400" b="1" dirty="0" smtClean="0"/>
              <a:t>Critical Weather Details Associated with Poor </a:t>
            </a:r>
            <a:r>
              <a:rPr lang="en-US" sz="3400" b="1" dirty="0" smtClean="0"/>
              <a:t>Winter Air Quality: Difficult to Predict </a:t>
            </a:r>
            <a:endParaRPr lang="en-US" sz="3400" b="1" dirty="0"/>
          </a:p>
        </p:txBody>
      </p:sp>
      <p:pic>
        <p:nvPicPr>
          <p:cNvPr id="11" name="Picture 4" descr="http://www.inscc.utah.edu/~hoch/PCAPS/PCAPS_PICTURES_SWH/20110114_SWHOCH_HOBO_GRANDEUR_DSC00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4109"/>
            <a:ext cx="8534400" cy="518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368592" y="2844225"/>
            <a:ext cx="1327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Clouds</a:t>
            </a:r>
            <a:endParaRPr lang="en-US" sz="32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429000" y="33528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0" y="5435025"/>
            <a:ext cx="4571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Snow Cover and Land Use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2438400" y="3352800"/>
            <a:ext cx="45719" cy="1219200"/>
          </a:xfrm>
          <a:prstGeom prst="rightBrac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429000" y="30480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429000" y="27432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rved Left Arrow 26"/>
          <p:cNvSpPr/>
          <p:nvPr/>
        </p:nvSpPr>
        <p:spPr>
          <a:xfrm>
            <a:off x="4724400" y="2667000"/>
            <a:ext cx="579120" cy="838200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52154" y="2057400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Mixing</a:t>
            </a:r>
            <a:endParaRPr lang="en-US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14600" y="3429000"/>
            <a:ext cx="25416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Depth of </a:t>
            </a:r>
          </a:p>
          <a:p>
            <a:r>
              <a:rPr lang="en-US" sz="3200" b="1" dirty="0" smtClean="0"/>
              <a:t>polluted layer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010400" y="3606225"/>
            <a:ext cx="181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Transport</a:t>
            </a:r>
            <a:endParaRPr lang="en-US" sz="3200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391400" y="36576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33400" y="3810000"/>
            <a:ext cx="12954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7200" y="2971800"/>
            <a:ext cx="181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Transport</a:t>
            </a:r>
            <a:endParaRPr lang="en-US" sz="32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85800" y="3657600"/>
            <a:ext cx="12192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315200" y="35052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crophysic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401" y="4572000"/>
            <a:ext cx="3306399" cy="220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6243935"/>
            <a:ext cx="13639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CLOUDS?</a:t>
            </a:r>
            <a:endParaRPr lang="en-US" sz="2400" b="1" dirty="0"/>
          </a:p>
        </p:txBody>
      </p:sp>
      <p:pic>
        <p:nvPicPr>
          <p:cNvPr id="10" name="Picture 9" descr="new_iop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132810"/>
            <a:ext cx="4038599" cy="24965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0600" y="4114800"/>
            <a:ext cx="15584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DURATION</a:t>
            </a:r>
            <a:endParaRPr lang="en-US" sz="2400" b="1" dirty="0"/>
          </a:p>
        </p:txBody>
      </p:sp>
      <p:pic>
        <p:nvPicPr>
          <p:cNvPr id="12" name="Picture 4" descr="http://www.inscc.utah.edu/~hoch/PCAPS/PCAPS_PICTURES_SWH/20110114_SWHOCH_HOBO_GRANDEUR_DSC005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549" y="1143000"/>
            <a:ext cx="39862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838964" y="2971800"/>
            <a:ext cx="11808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DEPTH?</a:t>
            </a:r>
            <a:endParaRPr lang="en-US" sz="2400" b="1" dirty="0"/>
          </a:p>
        </p:txBody>
      </p:sp>
      <p:sp>
        <p:nvSpPr>
          <p:cNvPr id="14" name="Right Brace 13"/>
          <p:cNvSpPr/>
          <p:nvPr/>
        </p:nvSpPr>
        <p:spPr>
          <a:xfrm>
            <a:off x="6172200" y="2133600"/>
            <a:ext cx="152400" cy="609600"/>
          </a:xfrm>
          <a:prstGeom prst="rightBrace">
            <a:avLst/>
          </a:prstGeom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8" descr="CROPGreatSaltLakeBasin.2011001.aqua.250m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066800" y="1219200"/>
            <a:ext cx="2133600" cy="27975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400" b="1" dirty="0" smtClean="0"/>
              <a:t>Wintertime ‘Inversions’:</a:t>
            </a:r>
            <a:br>
              <a:rPr lang="en-US" sz="3400" b="1" dirty="0" smtClean="0"/>
            </a:br>
            <a:r>
              <a:rPr lang="en-US" sz="3400" b="1" dirty="0" smtClean="0"/>
              <a:t>Models Needed to Understand Complex Feedbacks </a:t>
            </a:r>
            <a:endParaRPr lang="en-US" sz="3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3500735"/>
            <a:ext cx="11587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SNOW?</a:t>
            </a:r>
            <a:endParaRPr lang="en-US" sz="2400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52800" y="2133600"/>
            <a:ext cx="1295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57400" y="4038600"/>
            <a:ext cx="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810000" y="3505200"/>
            <a:ext cx="914400" cy="10668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477000" y="3581400"/>
            <a:ext cx="0" cy="6858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86200" y="5410200"/>
            <a:ext cx="6858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362200" y="3962400"/>
            <a:ext cx="0" cy="6096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imati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693234"/>
            <a:ext cx="3276600" cy="6393366"/>
          </a:xfrm>
        </p:spPr>
      </p:pic>
      <p:sp>
        <p:nvSpPr>
          <p:cNvPr id="5" name="Rectangle 4"/>
          <p:cNvSpPr/>
          <p:nvPr/>
        </p:nvSpPr>
        <p:spPr>
          <a:xfrm>
            <a:off x="304800" y="3657600"/>
            <a:ext cx="3581400" cy="3048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685800"/>
            <a:ext cx="457200" cy="61722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nim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9190" y="685800"/>
            <a:ext cx="3280410" cy="6400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24400" y="838200"/>
            <a:ext cx="457200" cy="61722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egen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4267200"/>
            <a:ext cx="260394" cy="23987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6200" y="6400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42026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78094" y="52694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0" y="1066800"/>
            <a:ext cx="761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Great</a:t>
            </a:r>
          </a:p>
          <a:p>
            <a:r>
              <a:rPr lang="en-US" dirty="0" smtClean="0"/>
              <a:t>Salt </a:t>
            </a:r>
          </a:p>
          <a:p>
            <a:r>
              <a:rPr lang="en-US" dirty="0" smtClean="0"/>
              <a:t>Lake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52600" y="1676400"/>
            <a:ext cx="795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Salt </a:t>
            </a:r>
          </a:p>
          <a:p>
            <a:r>
              <a:rPr lang="en-US" dirty="0" smtClean="0"/>
              <a:t>Lake </a:t>
            </a:r>
          </a:p>
          <a:p>
            <a:r>
              <a:rPr lang="en-US" dirty="0" smtClean="0"/>
              <a:t>Valley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96000" y="1828800"/>
            <a:ext cx="795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Salt </a:t>
            </a:r>
          </a:p>
          <a:p>
            <a:r>
              <a:rPr lang="en-US" dirty="0" smtClean="0"/>
              <a:t>Lake </a:t>
            </a:r>
          </a:p>
          <a:p>
            <a:r>
              <a:rPr lang="en-US" dirty="0" smtClean="0"/>
              <a:t>Valley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181600" y="1066800"/>
            <a:ext cx="761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Great</a:t>
            </a:r>
          </a:p>
          <a:p>
            <a:r>
              <a:rPr lang="en-US" dirty="0" smtClean="0"/>
              <a:t>Salt </a:t>
            </a:r>
          </a:p>
          <a:p>
            <a:r>
              <a:rPr lang="en-US" dirty="0" smtClean="0"/>
              <a:t>Lake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78094" y="5791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86200" y="47360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23" name="Picture 22" descr="legen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1066800"/>
            <a:ext cx="260394" cy="23987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902254" y="9144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954294" y="22214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962400" y="1611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886200" y="28194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-5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286000" y="2590800"/>
            <a:ext cx="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553200" y="2590800"/>
            <a:ext cx="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209800" y="5943600"/>
            <a:ext cx="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629400" y="5943600"/>
            <a:ext cx="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-76200" y="-3048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Which Model is Right?</a:t>
            </a:r>
            <a:endParaRPr lang="en-US" sz="3600" dirty="0"/>
          </a:p>
        </p:txBody>
      </p:sp>
      <p:sp>
        <p:nvSpPr>
          <p:cNvPr id="41" name="TextBox 40"/>
          <p:cNvSpPr txBox="1"/>
          <p:nvPr/>
        </p:nvSpPr>
        <p:spPr>
          <a:xfrm>
            <a:off x="4953000" y="533400"/>
            <a:ext cx="3276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Temperature</a:t>
            </a:r>
            <a:r>
              <a:rPr lang="en-US" sz="2400" dirty="0" smtClean="0"/>
              <a:t> (ᵒC)     </a:t>
            </a:r>
            <a:r>
              <a:rPr lang="en-US" sz="2400" b="1" dirty="0" smtClean="0"/>
              <a:t>                 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09600" y="533400"/>
            <a:ext cx="3276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Temperature</a:t>
            </a:r>
            <a:r>
              <a:rPr lang="en-US" sz="2400" dirty="0" smtClean="0"/>
              <a:t> (ᵒC)     </a:t>
            </a:r>
            <a:r>
              <a:rPr lang="en-US" sz="2400" b="1" dirty="0" smtClean="0"/>
              <a:t>                 </a:t>
            </a:r>
            <a:endParaRPr lang="en-US" sz="2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09600" y="3729335"/>
            <a:ext cx="3276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Wind Speed</a:t>
            </a:r>
            <a:r>
              <a:rPr lang="en-US" sz="2400" dirty="0" smtClean="0"/>
              <a:t> (m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     </a:t>
            </a:r>
            <a:r>
              <a:rPr lang="en-US" sz="2400" b="1" dirty="0" smtClean="0"/>
              <a:t>                 </a:t>
            </a:r>
            <a:endParaRPr lang="en-US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876800" y="3729335"/>
            <a:ext cx="3276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Wind Speed</a:t>
            </a:r>
            <a:r>
              <a:rPr lang="en-US" sz="2400" dirty="0" smtClean="0"/>
              <a:t> (m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     </a:t>
            </a:r>
            <a:r>
              <a:rPr lang="en-US" sz="2400" b="1" dirty="0" smtClean="0"/>
              <a:t>                 </a:t>
            </a:r>
            <a:endParaRPr lang="en-US" sz="2400" b="1" dirty="0"/>
          </a:p>
        </p:txBody>
      </p:sp>
      <p:grpSp>
        <p:nvGrpSpPr>
          <p:cNvPr id="3" name="Group 38"/>
          <p:cNvGrpSpPr/>
          <p:nvPr/>
        </p:nvGrpSpPr>
        <p:grpSpPr>
          <a:xfrm>
            <a:off x="1333500" y="3209924"/>
            <a:ext cx="6057900" cy="3648076"/>
            <a:chOff x="1447800" y="3209924"/>
            <a:chExt cx="6057900" cy="3648076"/>
          </a:xfrm>
        </p:grpSpPr>
        <p:grpSp>
          <p:nvGrpSpPr>
            <p:cNvPr id="6" name="Group 32"/>
            <p:cNvGrpSpPr/>
            <p:nvPr/>
          </p:nvGrpSpPr>
          <p:grpSpPr>
            <a:xfrm>
              <a:off x="1447800" y="3209924"/>
              <a:ext cx="6057900" cy="3648076"/>
              <a:chOff x="1447800" y="3209924"/>
              <a:chExt cx="6057900" cy="3648076"/>
            </a:xfrm>
          </p:grpSpPr>
          <p:pic>
            <p:nvPicPr>
              <p:cNvPr id="26628" name="Picture 4" descr="http://www.sltrib.com/csp/cms/sites/dt.common.streams.StreamServer.cls?STREAMOID=5nWi4lmOCUs1KD7LIb7xPc$daE2N3K4ZzOUsqbU5sYvlOm$EowYXs_Tdsk7Pc8vyWCsjLu883Ygn4B49Lvm9bPe2QeMKQdVeZmXF$9l$4uCZ8QDXhaHEp3rvzXRJFdy0KqPHLoMevcTLo3h8xh70Y6N_U_CryOsw6FTOdKL_jpQ-&amp;amp;CONTENTTYPE=image/jpe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47800" y="3209924"/>
                <a:ext cx="6057900" cy="3648076"/>
              </a:xfrm>
              <a:prstGeom prst="rect">
                <a:avLst/>
              </a:prstGeom>
              <a:noFill/>
            </p:spPr>
          </p:pic>
          <p:sp>
            <p:nvSpPr>
              <p:cNvPr id="32" name="Title 1"/>
              <p:cNvSpPr txBox="1">
                <a:spLocks/>
              </p:cNvSpPr>
              <p:nvPr/>
            </p:nvSpPr>
            <p:spPr bwMode="auto">
              <a:xfrm>
                <a:off x="5791200" y="6248400"/>
                <a:ext cx="1676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+mj-cs"/>
                  </a:rPr>
                  <a:t>sltrib.com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  <a:cs typeface="+mj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600200" y="3505200"/>
              <a:ext cx="2770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Toxic soup continues…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48200" y="3516868"/>
              <a:ext cx="2065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Time to exercise!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Weather Models of Wintertime Inversions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10600" cy="4525963"/>
          </a:xfrm>
        </p:spPr>
        <p:txBody>
          <a:bodyPr>
            <a:noAutofit/>
          </a:bodyPr>
          <a:lstStyle/>
          <a:p>
            <a:r>
              <a:rPr lang="en-US" sz="2500" dirty="0" smtClean="0"/>
              <a:t>The Environmental Protection Agency (</a:t>
            </a:r>
            <a:r>
              <a:rPr lang="en-US" sz="2500" b="1" dirty="0" smtClean="0"/>
              <a:t>EPA)</a:t>
            </a:r>
            <a:r>
              <a:rPr lang="en-US" sz="2500" dirty="0" smtClean="0"/>
              <a:t>, Western Regional Air Partnership (</a:t>
            </a:r>
            <a:r>
              <a:rPr lang="en-US" sz="2500" b="1" dirty="0" smtClean="0"/>
              <a:t>WRAP</a:t>
            </a:r>
            <a:r>
              <a:rPr lang="en-US" sz="2500" dirty="0" smtClean="0"/>
              <a:t>) and Utah Division of Air Quality (</a:t>
            </a:r>
            <a:r>
              <a:rPr lang="en-US" sz="2500" b="1" dirty="0" smtClean="0"/>
              <a:t>UDAQ</a:t>
            </a:r>
            <a:r>
              <a:rPr lang="en-US" sz="2500" dirty="0" smtClean="0"/>
              <a:t>) have identified the need for improved meteorological models of wintertime stagnation episodes</a:t>
            </a:r>
          </a:p>
          <a:p>
            <a:r>
              <a:rPr lang="en-US" sz="2500" dirty="0" smtClean="0"/>
              <a:t>Collaborative effort (July 2014-January 2016) between </a:t>
            </a:r>
            <a:r>
              <a:rPr lang="en-US" sz="2500" dirty="0" err="1" smtClean="0"/>
              <a:t>UofU</a:t>
            </a:r>
            <a:r>
              <a:rPr lang="en-US" sz="2500" dirty="0" smtClean="0"/>
              <a:t> and UDAQ to improve modeling funded by the Utah Legislature </a:t>
            </a:r>
          </a:p>
          <a:p>
            <a:r>
              <a:rPr lang="en-US" sz="2500" dirty="0" smtClean="0"/>
              <a:t>Builds on collaborative work with Utah State University </a:t>
            </a:r>
          </a:p>
        </p:txBody>
      </p:sp>
      <p:pic>
        <p:nvPicPr>
          <p:cNvPr id="4" name="Picture 6" descr="http://www.cc.utah.edu/~djl3109/images/uunew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1"/>
            <a:ext cx="1526815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ucair.org/wp-content/themes/ucair/images/temphome/deq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4006" y="228600"/>
            <a:ext cx="1641694" cy="1219200"/>
          </a:xfrm>
          <a:prstGeom prst="rect">
            <a:avLst/>
          </a:prstGeom>
          <a:noFill/>
        </p:spPr>
      </p:pic>
      <p:pic>
        <p:nvPicPr>
          <p:cNvPr id="6" name="Picture 2" descr="http://home.chpc.utah.edu/~u0198116/pcaps_photos/14_Jan_2011d_Sebastian_Hoch_PCAP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181600"/>
            <a:ext cx="8839200" cy="1632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805</Words>
  <Application>Microsoft Office PowerPoint</Application>
  <PresentationFormat>On-screen Show (4:3)</PresentationFormat>
  <Paragraphs>170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ＭＳ Ｐゴシック</vt:lpstr>
      <vt:lpstr>Arial</vt:lpstr>
      <vt:lpstr>Calibri</vt:lpstr>
      <vt:lpstr>Office Theme</vt:lpstr>
      <vt:lpstr>Understanding the Weather Leading to Poor Winter Air Quality</vt:lpstr>
      <vt:lpstr>PowerPoint Presentation</vt:lpstr>
      <vt:lpstr>MODIS Satellite Image of Pollution Episode February 24, 2005 Source: Asian Air Pollution edited by David L. Alles  </vt:lpstr>
      <vt:lpstr>Utah Basins </vt:lpstr>
      <vt:lpstr>Basic Weather Features Associated with Poor Winter Air Quality: Well-Understood</vt:lpstr>
      <vt:lpstr>Critical Weather Details Associated with Poor Winter Air Quality: Difficult to Predict </vt:lpstr>
      <vt:lpstr>Wintertime ‘Inversions’: Models Needed to Understand Complex Feedbacks </vt:lpstr>
      <vt:lpstr>Which Model is Right?</vt:lpstr>
      <vt:lpstr>Improving Weather Models of Wintertime Inversions</vt:lpstr>
      <vt:lpstr>Weather Research and Forecasting Model (WRF)</vt:lpstr>
      <vt:lpstr>Improvements Being Tested For Wintertime Modeling in Utah Basins </vt:lpstr>
      <vt:lpstr>Critical Components: Snow and Clouds</vt:lpstr>
      <vt:lpstr>Christmas 2014 Snowfall</vt:lpstr>
      <vt:lpstr>PowerPoint Presentation</vt:lpstr>
      <vt:lpstr>Synthesizing Observations and Modeling in Utah Basins…</vt:lpstr>
      <vt:lpstr>Summary and Future Work</vt:lpstr>
      <vt:lpstr>Background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the Weather Leading to Poor Winter Air Quality</dc:title>
  <dc:creator>E-Crosman</dc:creator>
  <cp:lastModifiedBy>john horel</cp:lastModifiedBy>
  <cp:revision>93</cp:revision>
  <dcterms:created xsi:type="dcterms:W3CDTF">2014-12-23T15:18:22Z</dcterms:created>
  <dcterms:modified xsi:type="dcterms:W3CDTF">2014-12-30T02:46:55Z</dcterms:modified>
</cp:coreProperties>
</file>