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8" r:id="rId4"/>
    <p:sldId id="259" r:id="rId5"/>
    <p:sldId id="262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658" y="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8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0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0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5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1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0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7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2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BA16D-AF59-434E-9B31-4AEB771B92D7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74B6D-ED32-E949-B8E1-982719165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4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556" y="154000"/>
            <a:ext cx="8621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Measurement Capabilities of the Mountain Meteorology Group of the Atmospheric Sciences Department relevant to Air Quality Studies</a:t>
            </a:r>
            <a:endParaRPr lang="en-US" sz="2800" b="1" dirty="0"/>
          </a:p>
        </p:txBody>
      </p:sp>
      <p:pic>
        <p:nvPicPr>
          <p:cNvPr id="5" name="Picture 36" descr="Ulog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9461" y="1157380"/>
            <a:ext cx="646289" cy="53513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 descr="Mount_Met_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69" y="1157380"/>
            <a:ext cx="1099645" cy="497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556" y="1654504"/>
            <a:ext cx="5223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Dave </a:t>
            </a:r>
            <a:r>
              <a:rPr lang="en-US" sz="1600" dirty="0" smtClean="0"/>
              <a:t>Whiteman, </a:t>
            </a:r>
            <a:r>
              <a:rPr lang="en-US" sz="1600" dirty="0" smtClean="0"/>
              <a:t>John Horel, Jim </a:t>
            </a:r>
            <a:r>
              <a:rPr lang="en-US" sz="1600" dirty="0" err="1" smtClean="0"/>
              <a:t>Steenburgh</a:t>
            </a:r>
            <a:r>
              <a:rPr lang="en-US" sz="1600" dirty="0" smtClean="0"/>
              <a:t>, Sebastian Hoch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4556" y="2397205"/>
            <a:ext cx="8621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Capabilities are focused on - but not limited to -  </a:t>
            </a:r>
            <a:r>
              <a:rPr lang="en-US" sz="2000" b="1" dirty="0" smtClean="0"/>
              <a:t>the key meteorological variables </a:t>
            </a:r>
            <a:r>
              <a:rPr lang="en-US" sz="2000" dirty="0" smtClean="0"/>
              <a:t>controlling </a:t>
            </a:r>
            <a:r>
              <a:rPr lang="en-US" sz="2000" b="1" dirty="0" smtClean="0"/>
              <a:t>vertical and horizontal mixing </a:t>
            </a:r>
            <a:r>
              <a:rPr lang="en-US" sz="2000" dirty="0" smtClean="0"/>
              <a:t>of pollutants.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26821" y="3518314"/>
            <a:ext cx="69171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surface values and vertical structure; controls atmospheric stability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		-&gt; cold air pools, inversions</a:t>
            </a:r>
          </a:p>
          <a:p>
            <a:endParaRPr lang="en-US" sz="2000" dirty="0"/>
          </a:p>
          <a:p>
            <a:r>
              <a:rPr lang="en-US" sz="2000" dirty="0" smtClean="0"/>
              <a:t>Wind speed and direction; surface and vertical profile</a:t>
            </a:r>
          </a:p>
          <a:p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			-&gt; mixing, dispersion, wind shear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324556" y="3495634"/>
            <a:ext cx="1860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Temperature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78179" y="4750330"/>
            <a:ext cx="99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Winds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378179" y="5874682"/>
            <a:ext cx="87544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25" indent="-1825625"/>
            <a:r>
              <a:rPr lang="en-US" sz="2400" b="1" dirty="0" smtClean="0"/>
              <a:t>Others</a:t>
            </a:r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Pressure, Precipitation, Surface Energy Balance, </a:t>
            </a:r>
            <a:r>
              <a:rPr lang="en-US" b="1" dirty="0" smtClean="0"/>
              <a:t>Aerosol Backscatter</a:t>
            </a:r>
            <a:r>
              <a:rPr lang="en-US" dirty="0" smtClean="0"/>
              <a:t>, Ozone </a:t>
            </a:r>
          </a:p>
        </p:txBody>
      </p:sp>
    </p:spTree>
    <p:extLst>
      <p:ext uri="{BB962C8B-B14F-4D97-AF65-F5344CB8AC3E}">
        <p14:creationId xmlns:p14="http://schemas.microsoft.com/office/powerpoint/2010/main" val="197681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10" y="112889"/>
            <a:ext cx="36669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Surface observations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547" t="6378" r="23539" b="21193"/>
          <a:stretch/>
        </p:blipFill>
        <p:spPr>
          <a:xfrm>
            <a:off x="7659907" y="4511135"/>
            <a:ext cx="1009400" cy="2077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111" r="36265"/>
          <a:stretch/>
        </p:blipFill>
        <p:spPr>
          <a:xfrm>
            <a:off x="219435" y="1387345"/>
            <a:ext cx="4106616" cy="5185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2844" y="961834"/>
            <a:ext cx="44954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Automatic Weather Stations (AWS) </a:t>
            </a:r>
            <a:r>
              <a:rPr lang="en-US" dirty="0" smtClean="0"/>
              <a:t>(5) </a:t>
            </a:r>
            <a:endParaRPr lang="en-US" dirty="0"/>
          </a:p>
          <a:p>
            <a:r>
              <a:rPr lang="en-US" dirty="0" smtClean="0"/>
              <a:t>T, RH, Winds, pressure, solar radiation</a:t>
            </a:r>
          </a:p>
          <a:p>
            <a:endParaRPr lang="en-US" dirty="0"/>
          </a:p>
          <a:p>
            <a:r>
              <a:rPr lang="en-US" b="1" dirty="0" smtClean="0"/>
              <a:t>Energy Balance Stations </a:t>
            </a:r>
            <a:r>
              <a:rPr lang="en-US" dirty="0" smtClean="0"/>
              <a:t> (2)</a:t>
            </a:r>
          </a:p>
          <a:p>
            <a:r>
              <a:rPr lang="en-US" dirty="0" smtClean="0"/>
              <a:t>Sensible Heat Flux, Latent Heat Flux, Net Radiation, Ground Heat Flux</a:t>
            </a:r>
          </a:p>
          <a:p>
            <a:endParaRPr lang="en-US" dirty="0"/>
          </a:p>
          <a:p>
            <a:r>
              <a:rPr lang="en-US" b="1" dirty="0" smtClean="0"/>
              <a:t>Automatic Temperature </a:t>
            </a:r>
            <a:r>
              <a:rPr lang="en-US" b="1" dirty="0" err="1" smtClean="0"/>
              <a:t>Dataloggers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b="1" dirty="0" smtClean="0"/>
              <a:t>HOBO</a:t>
            </a:r>
            <a:r>
              <a:rPr lang="en-US" dirty="0" smtClean="0"/>
              <a:t>s) </a:t>
            </a:r>
          </a:p>
          <a:p>
            <a:r>
              <a:rPr lang="en-US" dirty="0" smtClean="0"/>
              <a:t>Near-surface Temp/RH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6" name="Picture 5" descr="DSC02237-108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r="602"/>
          <a:stretch/>
        </p:blipFill>
        <p:spPr>
          <a:xfrm>
            <a:off x="4473464" y="4511135"/>
            <a:ext cx="3073042" cy="20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1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163" y="14113"/>
            <a:ext cx="61939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Vertical and pseudo-vertical profiles</a:t>
            </a:r>
            <a:endParaRPr lang="en-US" sz="3200" dirty="0"/>
          </a:p>
        </p:txBody>
      </p:sp>
      <p:pic>
        <p:nvPicPr>
          <p:cNvPr id="4" name="Picture 3" descr="DSC02022-1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/>
          <a:stretch/>
        </p:blipFill>
        <p:spPr>
          <a:xfrm>
            <a:off x="239887" y="747891"/>
            <a:ext cx="2707844" cy="3714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913" y="598889"/>
            <a:ext cx="4563942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Radiosondes</a:t>
            </a:r>
            <a:r>
              <a:rPr lang="en-US" dirty="0" smtClean="0"/>
              <a:t> (T, RH, Winds)</a:t>
            </a:r>
          </a:p>
          <a:p>
            <a:r>
              <a:rPr lang="en-US" dirty="0" smtClean="0"/>
              <a:t>Entire troposphere (Surface to ~16 km)</a:t>
            </a:r>
          </a:p>
          <a:p>
            <a:r>
              <a:rPr lang="en-US" dirty="0" smtClean="0"/>
              <a:t>	Single </a:t>
            </a:r>
            <a:r>
              <a:rPr lang="en-US" dirty="0" smtClean="0"/>
              <a:t>profile, $ 250, (2 systems</a:t>
            </a:r>
            <a:r>
              <a:rPr lang="en-US" dirty="0" smtClean="0"/>
              <a:t>)</a:t>
            </a:r>
          </a:p>
          <a:p>
            <a:r>
              <a:rPr lang="en-US" dirty="0" smtClean="0"/>
              <a:t>Boundary layer</a:t>
            </a:r>
          </a:p>
          <a:p>
            <a:r>
              <a:rPr lang="en-US" dirty="0"/>
              <a:t>	</a:t>
            </a:r>
            <a:r>
              <a:rPr lang="en-US" dirty="0" smtClean="0"/>
              <a:t>Reusable sondes, ~$100 (2 systems)</a:t>
            </a:r>
          </a:p>
          <a:p>
            <a:endParaRPr lang="en-US" sz="1200" dirty="0"/>
          </a:p>
          <a:p>
            <a:r>
              <a:rPr lang="en-US" b="1" dirty="0" err="1" smtClean="0"/>
              <a:t>SoDAR</a:t>
            </a:r>
            <a:r>
              <a:rPr lang="en-US" b="1" dirty="0" smtClean="0"/>
              <a:t> </a:t>
            </a:r>
            <a:r>
              <a:rPr lang="en-US" dirty="0" smtClean="0"/>
              <a:t>(3)</a:t>
            </a:r>
            <a:r>
              <a:rPr lang="en-US" b="1" dirty="0" smtClean="0"/>
              <a:t> &amp; </a:t>
            </a:r>
            <a:r>
              <a:rPr lang="en-US" b="1" dirty="0" err="1" smtClean="0"/>
              <a:t>LiDAR</a:t>
            </a:r>
            <a:r>
              <a:rPr lang="en-US" b="1" dirty="0" smtClean="0"/>
              <a:t> </a:t>
            </a:r>
            <a:r>
              <a:rPr lang="en-US" dirty="0" smtClean="0"/>
              <a:t>(1)</a:t>
            </a:r>
            <a:r>
              <a:rPr lang="en-US" b="1" dirty="0" smtClean="0"/>
              <a:t> </a:t>
            </a:r>
            <a:r>
              <a:rPr lang="en-US" dirty="0" smtClean="0"/>
              <a:t>(Winds) </a:t>
            </a:r>
          </a:p>
          <a:p>
            <a:r>
              <a:rPr lang="en-US" dirty="0" smtClean="0"/>
              <a:t>Lowest 200 m – 1 km</a:t>
            </a:r>
          </a:p>
          <a:p>
            <a:r>
              <a:rPr lang="en-US" dirty="0" smtClean="0"/>
              <a:t>Continuous </a:t>
            </a:r>
            <a:endParaRPr lang="en-US" dirty="0" smtClean="0"/>
          </a:p>
          <a:p>
            <a:endParaRPr lang="en-US" sz="1200" dirty="0"/>
          </a:p>
          <a:p>
            <a:r>
              <a:rPr lang="en-US" b="1" dirty="0" smtClean="0"/>
              <a:t>Automatic Temperature </a:t>
            </a:r>
            <a:r>
              <a:rPr lang="en-US" b="1" dirty="0" err="1" smtClean="0"/>
              <a:t>Dataloggers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b="1" dirty="0" smtClean="0"/>
              <a:t>HOBO</a:t>
            </a:r>
            <a:r>
              <a:rPr lang="en-US" dirty="0" smtClean="0"/>
              <a:t>s) </a:t>
            </a:r>
          </a:p>
          <a:p>
            <a:r>
              <a:rPr lang="en-US" dirty="0" smtClean="0"/>
              <a:t>Near-surface observations on valley sidewalls</a:t>
            </a:r>
          </a:p>
          <a:p>
            <a:r>
              <a:rPr lang="en-US" dirty="0" smtClean="0"/>
              <a:t>Continuous, cheap, dependable, (~85 sensors)</a:t>
            </a:r>
          </a:p>
          <a:p>
            <a:endParaRPr lang="en-US" sz="1200" dirty="0"/>
          </a:p>
          <a:p>
            <a:r>
              <a:rPr lang="en-US" b="1" dirty="0" smtClean="0"/>
              <a:t>Ceilometers </a:t>
            </a:r>
          </a:p>
          <a:p>
            <a:r>
              <a:rPr lang="en-US" dirty="0" smtClean="0"/>
              <a:t>Aerosol Backscatter (4 sensors)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6" name="Picture 5" descr="DSC02112-10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4"/>
          <a:stretch/>
        </p:blipFill>
        <p:spPr>
          <a:xfrm>
            <a:off x="3042723" y="4744571"/>
            <a:ext cx="1972524" cy="2043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086" y="4744571"/>
            <a:ext cx="2725147" cy="2043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87" y="4744571"/>
            <a:ext cx="2707844" cy="2043860"/>
          </a:xfrm>
          <a:prstGeom prst="rect">
            <a:avLst/>
          </a:prstGeom>
        </p:spPr>
      </p:pic>
      <p:pic>
        <p:nvPicPr>
          <p:cNvPr id="9" name="Picture 8" descr="Screen shot 2014-04-08 at 4.09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73" y="4744570"/>
            <a:ext cx="1169558" cy="20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1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60" y="-31103"/>
            <a:ext cx="3595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Mobile observations</a:t>
            </a:r>
            <a:endParaRPr lang="en-US" sz="32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38851" b="41146"/>
          <a:stretch/>
        </p:blipFill>
        <p:spPr bwMode="auto">
          <a:xfrm>
            <a:off x="5582679" y="3635029"/>
            <a:ext cx="3495624" cy="256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 descr="Pict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79" y="697665"/>
            <a:ext cx="351129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0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" y="697665"/>
            <a:ext cx="544105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41110" y="4111081"/>
            <a:ext cx="44954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Mobile Weather Stations </a:t>
            </a:r>
            <a:r>
              <a:rPr lang="en-US" dirty="0" smtClean="0"/>
              <a:t>(2)</a:t>
            </a:r>
            <a:r>
              <a:rPr lang="en-US" b="1" dirty="0" smtClean="0"/>
              <a:t> </a:t>
            </a:r>
            <a:endParaRPr lang="en-US" dirty="0"/>
          </a:p>
          <a:p>
            <a:r>
              <a:rPr lang="en-US" dirty="0" smtClean="0"/>
              <a:t>Mounted on vehicle (ski rack)</a:t>
            </a:r>
          </a:p>
          <a:p>
            <a:r>
              <a:rPr lang="en-US" dirty="0" smtClean="0"/>
              <a:t>T, RH, Winds, pressure, </a:t>
            </a:r>
            <a:r>
              <a:rPr lang="en-US" b="1" dirty="0" smtClean="0">
                <a:solidFill>
                  <a:srgbClr val="FF0000"/>
                </a:solidFill>
              </a:rPr>
              <a:t>Ozone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 smtClean="0"/>
              <a:t>Mobile Trailer  </a:t>
            </a:r>
            <a:endParaRPr lang="en-US" dirty="0" smtClean="0"/>
          </a:p>
          <a:p>
            <a:r>
              <a:rPr lang="en-US" dirty="0" smtClean="0"/>
              <a:t>T, RH, Winds, turbulence, pressure</a:t>
            </a:r>
          </a:p>
          <a:p>
            <a:r>
              <a:rPr lang="en-US" dirty="0"/>
              <a:t>B</a:t>
            </a:r>
            <a:r>
              <a:rPr lang="en-US" dirty="0" smtClean="0"/>
              <a:t>ase for radiosonde operations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13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837" y="232294"/>
            <a:ext cx="4166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Monitoring </a:t>
            </a:r>
            <a:r>
              <a:rPr lang="en-US" sz="3200" dirty="0"/>
              <a:t>C</a:t>
            </a:r>
            <a:r>
              <a:rPr lang="en-US" sz="3200" dirty="0" smtClean="0"/>
              <a:t>apabilities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9324" y="1035022"/>
            <a:ext cx="85397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Access to real-time observations</a:t>
            </a:r>
          </a:p>
          <a:p>
            <a:r>
              <a:rPr lang="en-US" dirty="0" smtClean="0"/>
              <a:t>Near real-time web-based access to data from 150 networks providing data from ~30,000 locations; data types: meteorological, air quality, hydrologic, forest fuel, road conditions, oceanographic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 descr="meso_vector_clean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56402" r="33282" b="21799"/>
          <a:stretch/>
        </p:blipFill>
        <p:spPr>
          <a:xfrm>
            <a:off x="179324" y="50910"/>
            <a:ext cx="2897367" cy="73732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t="43542" r="38283" b="5578"/>
          <a:stretch/>
        </p:blipFill>
        <p:spPr bwMode="auto">
          <a:xfrm>
            <a:off x="3227837" y="2097298"/>
            <a:ext cx="5554984" cy="419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324" y="2398107"/>
            <a:ext cx="28973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Monitoring</a:t>
            </a:r>
            <a:endParaRPr lang="en-US" dirty="0" smtClean="0"/>
          </a:p>
          <a:p>
            <a:r>
              <a:rPr lang="en-US" dirty="0" smtClean="0"/>
              <a:t>Know when your equipment is not working</a:t>
            </a:r>
          </a:p>
          <a:p>
            <a:endParaRPr lang="en-US" dirty="0" smtClean="0"/>
          </a:p>
          <a:p>
            <a:r>
              <a:rPr lang="en-US" b="1" dirty="0" smtClean="0"/>
              <a:t>Data repository</a:t>
            </a:r>
            <a:endParaRPr lang="en-US" dirty="0" smtClean="0"/>
          </a:p>
          <a:p>
            <a:r>
              <a:rPr lang="en-US" dirty="0" smtClean="0"/>
              <a:t>Historic data can be retrieved from the </a:t>
            </a:r>
            <a:r>
              <a:rPr lang="en-US" dirty="0" err="1" smtClean="0"/>
              <a:t>MesoWest</a:t>
            </a:r>
            <a:r>
              <a:rPr lang="en-US" dirty="0" smtClean="0"/>
              <a:t> database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7374" y="5590011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http://mesowest.utah.edu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0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163" y="14113"/>
            <a:ext cx="2557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Miscellaneous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5957" y="728031"/>
            <a:ext cx="50554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Tethered Balloon Systems </a:t>
            </a:r>
            <a:r>
              <a:rPr lang="en-US" dirty="0" smtClean="0"/>
              <a:t>(3)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Balloons and winches for 500 g payload</a:t>
            </a:r>
          </a:p>
          <a:p>
            <a:endParaRPr lang="en-US" dirty="0"/>
          </a:p>
          <a:p>
            <a:r>
              <a:rPr lang="en-US" b="1" dirty="0" smtClean="0"/>
              <a:t>Precipitation </a:t>
            </a:r>
            <a:r>
              <a:rPr lang="en-US" b="1" dirty="0" err="1" smtClean="0"/>
              <a:t>RaDAR</a:t>
            </a:r>
            <a:r>
              <a:rPr lang="en-US" b="1" dirty="0" smtClean="0"/>
              <a:t> </a:t>
            </a:r>
            <a:r>
              <a:rPr lang="en-US" dirty="0" smtClean="0"/>
              <a:t>(2)</a:t>
            </a:r>
            <a:r>
              <a:rPr lang="en-US" b="1" dirty="0" smtClean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Continuous </a:t>
            </a:r>
            <a:r>
              <a:rPr lang="en-US" dirty="0"/>
              <a:t>t</a:t>
            </a:r>
            <a:r>
              <a:rPr lang="en-US" dirty="0" smtClean="0"/>
              <a:t>ropospheric profile of storm structure. </a:t>
            </a:r>
          </a:p>
          <a:p>
            <a:endParaRPr lang="en-US" dirty="0" smtClean="0"/>
          </a:p>
          <a:p>
            <a:r>
              <a:rPr lang="en-US" b="1" dirty="0" smtClean="0"/>
              <a:t>Automatic Snow Depth </a:t>
            </a:r>
            <a:r>
              <a:rPr lang="en-US" b="1" smtClean="0"/>
              <a:t>Sensors </a:t>
            </a:r>
            <a:r>
              <a:rPr lang="en-US" smtClean="0"/>
              <a:t>(8)</a:t>
            </a:r>
            <a:endParaRPr lang="en-US" dirty="0"/>
          </a:p>
          <a:p>
            <a:endParaRPr lang="en-US" dirty="0" smtClean="0"/>
          </a:p>
          <a:p>
            <a:r>
              <a:rPr lang="en-US" b="1" dirty="0" err="1" smtClean="0"/>
              <a:t>Quadcopter</a:t>
            </a:r>
            <a:r>
              <a:rPr lang="en-US" b="1" dirty="0" smtClean="0"/>
              <a:t> </a:t>
            </a:r>
            <a:r>
              <a:rPr lang="en-US" dirty="0" smtClean="0"/>
              <a:t>(1</a:t>
            </a:r>
            <a:r>
              <a:rPr lang="en-US" dirty="0" smtClean="0"/>
              <a:t>):</a:t>
            </a:r>
            <a:endParaRPr lang="en-US" dirty="0" smtClean="0"/>
          </a:p>
          <a:p>
            <a:r>
              <a:rPr lang="en-US" dirty="0" smtClean="0"/>
              <a:t>Carry p</a:t>
            </a:r>
            <a:r>
              <a:rPr lang="en-US" dirty="0" smtClean="0"/>
              <a:t>ayload </a:t>
            </a:r>
            <a:r>
              <a:rPr lang="en-US" dirty="0" smtClean="0"/>
              <a:t>of </a:t>
            </a:r>
            <a:r>
              <a:rPr lang="en-US" dirty="0" smtClean="0"/>
              <a:t>~</a:t>
            </a:r>
            <a:r>
              <a:rPr lang="en-US" dirty="0" smtClean="0"/>
              <a:t>35</a:t>
            </a:r>
            <a:r>
              <a:rPr lang="en-US" dirty="0" smtClean="0"/>
              <a:t>0 g for temperature, pressure, ozone concentration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10" name="Picture 9" descr="Screen shot 2014-04-08 at 4.4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28" y="108883"/>
            <a:ext cx="3233357" cy="4693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57" y="3767037"/>
            <a:ext cx="4262079" cy="2841386"/>
          </a:xfrm>
          <a:prstGeom prst="rect">
            <a:avLst/>
          </a:prstGeom>
        </p:spPr>
      </p:pic>
      <p:pic>
        <p:nvPicPr>
          <p:cNvPr id="12" name="Picture 11" descr="Screen shot 2014-04-08 at 5.08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27" y="4975348"/>
            <a:ext cx="3233357" cy="16330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5957" y="6346813"/>
            <a:ext cx="12747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©Adam Abernathy</a:t>
            </a:r>
            <a:endParaRPr lang="en-US" sz="1100" dirty="0"/>
          </a:p>
        </p:txBody>
      </p:sp>
      <p:sp>
        <p:nvSpPr>
          <p:cNvPr id="14" name="Rectangle 13"/>
          <p:cNvSpPr/>
          <p:nvPr/>
        </p:nvSpPr>
        <p:spPr>
          <a:xfrm>
            <a:off x="5742728" y="6346813"/>
            <a:ext cx="12747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©Adam Abernathy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26257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293</Words>
  <Application>Microsoft Office PowerPoint</Application>
  <PresentationFormat>On-screen Show (4:3)</PresentationFormat>
  <Paragraphs>83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john horel</cp:lastModifiedBy>
  <cp:revision>19</cp:revision>
  <dcterms:created xsi:type="dcterms:W3CDTF">2014-04-08T21:10:30Z</dcterms:created>
  <dcterms:modified xsi:type="dcterms:W3CDTF">2014-04-09T13:38:23Z</dcterms:modified>
</cp:coreProperties>
</file>