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4" r:id="rId2"/>
    <p:sldId id="287" r:id="rId3"/>
    <p:sldId id="279" r:id="rId4"/>
    <p:sldId id="283" r:id="rId5"/>
    <p:sldId id="288" r:id="rId6"/>
    <p:sldId id="307" r:id="rId7"/>
    <p:sldId id="291" r:id="rId8"/>
    <p:sldId id="280" r:id="rId9"/>
    <p:sldId id="300" r:id="rId10"/>
    <p:sldId id="301" r:id="rId11"/>
    <p:sldId id="302" r:id="rId12"/>
    <p:sldId id="303" r:id="rId13"/>
    <p:sldId id="293" r:id="rId14"/>
    <p:sldId id="295" r:id="rId15"/>
    <p:sldId id="308" r:id="rId16"/>
    <p:sldId id="299" r:id="rId17"/>
    <p:sldId id="297" r:id="rId18"/>
    <p:sldId id="304" r:id="rId19"/>
    <p:sldId id="305" r:id="rId20"/>
    <p:sldId id="306" r:id="rId21"/>
    <p:sldId id="310" r:id="rId22"/>
    <p:sldId id="30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391" autoAdjust="0"/>
  </p:normalViewPr>
  <p:slideViewPr>
    <p:cSldViewPr>
      <p:cViewPr>
        <p:scale>
          <a:sx n="70" d="100"/>
          <a:sy n="70" d="100"/>
        </p:scale>
        <p:origin x="1810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1D97B-9626-4738-9261-6B8ED6A6139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51789-372E-4557-A6F4-19DC192ADF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51789-372E-4557-A6F4-19DC192ADFE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80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51789-372E-4557-A6F4-19DC192ADFE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3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51789-372E-4557-A6F4-19DC192ADFE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3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51789-372E-4557-A6F4-19DC192ADFE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28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D84CB-9DF7-419E-848C-A12838C2F33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25038-CFEA-4A1B-B485-0AF76512133A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2FC74-4C92-4041-96E4-57D91C013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hyperlink" Target="http://www.google.com/url?sa=i&amp;rct=j&amp;q=Viasala+ceilometer+&amp;source=images&amp;cd=&amp;cad=rja&amp;docid=tcdwaw3vTs6HjM&amp;tbnid=JISJnKNIgCGPcM:&amp;ved=0CAUQjRw&amp;url=http://www.vaisala.com/en/products/ceilometers/Pages/cl31.aspx&amp;ei=GcwJUZPvEOP7iwK224GYDw&amp;bvm=bv.41642243,d.cGE&amp;psig=AFQjCNHTuqdUc5I8FxG0io9azmLQ3RZ3ww&amp;ust=135968295193739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://155.97.226.135/view/viewer_index.shtml?id=222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mesowest.utah.edu/cgi-bin/droman/meso_base_dyn.cgi?stn=MTMET&amp;unit=0&amp;time=LOCAL&amp;year1=2014&amp;month1=12&amp;day1=8&amp;hour1=12&amp;hours=&amp;graph=1&amp;past=0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205.124.147.71/view/viewer_index.shtml?id=79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esowest.utah.edu/cgi-bin/droman/meso_base_dyn.cgi?stn=NAA&amp;unit=0&amp;time=LOCAL&amp;year1=2014&amp;month1=12&amp;day1=8&amp;hour1=12&amp;hours=&amp;graph=1&amp;past=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meso1.chpc.utah.edu/mesotrax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://www.valarm.net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Rapidly </a:t>
            </a:r>
            <a:r>
              <a:rPr lang="en-US" sz="3600" dirty="0" smtClean="0"/>
              <a:t>Evolving Observing </a:t>
            </a:r>
            <a:r>
              <a:rPr lang="en-US" sz="3600" dirty="0" smtClean="0"/>
              <a:t>Technologies Applicable to Air Quality Studies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861" t="31945" r="29827" b="18056"/>
          <a:stretch/>
        </p:blipFill>
        <p:spPr>
          <a:xfrm>
            <a:off x="914400" y="0"/>
            <a:ext cx="7000874" cy="466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Uintah Basin ceilometer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346" t="16927" b="8073"/>
          <a:stretch/>
        </p:blipFill>
        <p:spPr>
          <a:xfrm>
            <a:off x="0" y="1600200"/>
            <a:ext cx="8991600" cy="415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8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63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UU Atmospheric Sciences </a:t>
            </a:r>
            <a:r>
              <a:rPr lang="en-US" sz="2400" dirty="0" smtClean="0"/>
              <a:t>Truck and Trailer Platforms</a:t>
            </a:r>
            <a:endParaRPr lang="en-US" sz="2400" dirty="0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1600200"/>
          </a:xfrm>
        </p:spPr>
        <p:txBody>
          <a:bodyPr>
            <a:norm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inter 2013 goal: </a:t>
            </a:r>
          </a:p>
          <a:p>
            <a:pPr lvl="1"/>
            <a:r>
              <a:rPr lang="en-US" sz="1600" dirty="0" smtClean="0"/>
              <a:t>Characterize Uintah basin meteorology (specifically boundary layer evolution -height, winds, thermal structure) using less than 1% of UBOS project budget </a:t>
            </a:r>
          </a:p>
          <a:p>
            <a:r>
              <a:rPr lang="en-US" sz="2000" dirty="0" smtClean="0"/>
              <a:t>2014 goal: </a:t>
            </a:r>
          </a:p>
          <a:p>
            <a:pPr lvl="1"/>
            <a:r>
              <a:rPr lang="en-US" sz="1600" dirty="0" smtClean="0"/>
              <a:t>Contribute to NOAA project on CO2 and Methane by </a:t>
            </a:r>
            <a:r>
              <a:rPr lang="en-US" sz="1600" dirty="0" smtClean="0"/>
              <a:t>sampling </a:t>
            </a:r>
            <a:r>
              <a:rPr lang="en-US" sz="1600" dirty="0" smtClean="0"/>
              <a:t>met </a:t>
            </a:r>
            <a:r>
              <a:rPr lang="en-US" sz="1600" dirty="0" smtClean="0"/>
              <a:t>conditions</a:t>
            </a:r>
          </a:p>
          <a:p>
            <a:endParaRPr lang="en-US" sz="2000" dirty="0" smtClean="0"/>
          </a:p>
          <a:p>
            <a:pPr>
              <a:buFont typeface="Arial" charset="0"/>
              <a:buNone/>
            </a:pPr>
            <a:endParaRPr lang="en-US" sz="2600" dirty="0" smtClean="0"/>
          </a:p>
        </p:txBody>
      </p:sp>
      <p:pic>
        <p:nvPicPr>
          <p:cNvPr id="24580" name="Picture 3" descr="0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572000"/>
            <a:ext cx="3810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4138613" y="6477000"/>
            <a:ext cx="3121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Mobile ozone and meteorology</a:t>
            </a:r>
          </a:p>
        </p:txBody>
      </p:sp>
      <p:pic>
        <p:nvPicPr>
          <p:cNvPr id="24583" name="Picture 2" descr="http://www.vaisala.com/VaisalaImages/Product%20and%20services/CL31_210x17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133600"/>
            <a:ext cx="2057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4114800" y="3973513"/>
            <a:ext cx="22002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Laser ceilometer</a:t>
            </a:r>
          </a:p>
          <a:p>
            <a:r>
              <a:rPr lang="en-US" sz="1400">
                <a:solidFill>
                  <a:prstClr val="black"/>
                </a:solidFill>
              </a:rPr>
              <a:t>(continuous vertical profile)</a:t>
            </a:r>
          </a:p>
        </p:txBody>
      </p:sp>
      <p:pic>
        <p:nvPicPr>
          <p:cNvPr id="24586" name="Picture 9" descr="Picture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2133600"/>
            <a:ext cx="2438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TextBox 10"/>
          <p:cNvSpPr txBox="1">
            <a:spLocks noChangeArrowheads="1"/>
          </p:cNvSpPr>
          <p:nvPr/>
        </p:nvSpPr>
        <p:spPr bwMode="auto">
          <a:xfrm>
            <a:off x="6172200" y="3962400"/>
            <a:ext cx="266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Met tower and rawinsonde research trailer</a:t>
            </a:r>
          </a:p>
        </p:txBody>
      </p:sp>
      <p:pic>
        <p:nvPicPr>
          <p:cNvPr id="24589" name="Picture 12" descr="00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2133600"/>
            <a:ext cx="39417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71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0" y="762001"/>
            <a:ext cx="4800600" cy="2756780"/>
            <a:chOff x="0" y="762001"/>
            <a:chExt cx="4800600" cy="2756780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762001"/>
              <a:ext cx="4800600" cy="275678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457200" y="2274125"/>
              <a:ext cx="43434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967597" y="2345375"/>
              <a:ext cx="727911" cy="30777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NAAQS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NEWFig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188" y="2667000"/>
            <a:ext cx="6496812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894962" y="0"/>
            <a:ext cx="7563238" cy="5693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Mobile Ozone Transect - 6 Feb 2013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081BE479-3FC8-46B3-9F2B-7BBE1C89B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581894"/>
            <a:ext cx="4343400" cy="130804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prstClr val="black"/>
                </a:solidFill>
              </a:rPr>
              <a:t>High concentrations measured through the basin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prstClr val="black"/>
                </a:solidFill>
              </a:rPr>
              <a:t>Greatest values in lower elevations and river valleys</a:t>
            </a: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6858000" y="2271875"/>
            <a:ext cx="89358" cy="903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864065" y="3932290"/>
            <a:ext cx="89358" cy="903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84009" y="5937639"/>
            <a:ext cx="69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Ouray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5937679" y="6017483"/>
            <a:ext cx="89358" cy="903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76200"/>
            <a:ext cx="2133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WBB</a:t>
            </a:r>
          </a:p>
          <a:p>
            <a:pPr marL="0" indent="0">
              <a:buNone/>
            </a:pPr>
            <a:r>
              <a:rPr lang="en-US" sz="2800" dirty="0" smtClean="0"/>
              <a:t>roof </a:t>
            </a:r>
            <a:r>
              <a:rPr lang="en-US" sz="2800" dirty="0"/>
              <a:t>is complicated to use: security concerns, networking </a:t>
            </a:r>
            <a:r>
              <a:rPr lang="en-US" sz="2800" dirty="0" smtClean="0"/>
              <a:t>hassles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592" t="24977" r="4167" b="15707"/>
          <a:stretch/>
        </p:blipFill>
        <p:spPr>
          <a:xfrm>
            <a:off x="-49576" y="3916429"/>
            <a:ext cx="4594034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0312" r="31250"/>
          <a:stretch/>
        </p:blipFill>
        <p:spPr>
          <a:xfrm>
            <a:off x="25706" y="851"/>
            <a:ext cx="2514600" cy="38862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53000" y="84463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MTMET</a:t>
            </a:r>
          </a:p>
          <a:p>
            <a:r>
              <a:rPr lang="en-US" dirty="0" smtClean="0"/>
              <a:t>Space and networking controlled by </a:t>
            </a:r>
            <a:r>
              <a:rPr lang="en-US" dirty="0" err="1" smtClean="0"/>
              <a:t>Mtn</a:t>
            </a:r>
            <a:r>
              <a:rPr lang="en-US" dirty="0" smtClean="0"/>
              <a:t> Met group</a:t>
            </a:r>
          </a:p>
          <a:p>
            <a:r>
              <a:rPr lang="en-US" dirty="0" smtClean="0"/>
              <a:t>20 foot tower + building to stage equipment and mount instrumentation on roof</a:t>
            </a:r>
          </a:p>
          <a:p>
            <a:r>
              <a:rPr lang="en-US" dirty="0" smtClean="0"/>
              <a:t>Good on-campus site for field deployments elsewhere</a:t>
            </a:r>
          </a:p>
          <a:p>
            <a:r>
              <a:rPr lang="en-US" dirty="0" smtClean="0"/>
              <a:t>Current equipment:</a:t>
            </a:r>
          </a:p>
          <a:p>
            <a:pPr lvl="1"/>
            <a:r>
              <a:rPr lang="en-US" dirty="0" smtClean="0"/>
              <a:t>Met sensors, ceilometer, E-Sampler 2.5 micron particulate</a:t>
            </a:r>
          </a:p>
          <a:p>
            <a:pPr lvl="1"/>
            <a:r>
              <a:rPr lang="en-US" dirty="0" smtClean="0"/>
              <a:t>Camera with view to south</a:t>
            </a:r>
          </a:p>
          <a:p>
            <a:pPr lvl="1"/>
            <a:r>
              <a:rPr lang="en-US" dirty="0" smtClean="0"/>
              <a:t>Summer season: ozone </a:t>
            </a:r>
          </a:p>
          <a:p>
            <a:pPr lvl="1"/>
            <a:r>
              <a:rPr lang="en-US" dirty="0" smtClean="0"/>
              <a:t>Prior testing: hot plate precipitation; vertically pointing radar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0" y="4278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http://155.97.226.135/view/viewer_index.shtml?id=2229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4697479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1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MTMET E-Sampler 2.5 micron Concentration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01294"/>
            <a:ext cx="8229600" cy="1295400"/>
          </a:xfrm>
        </p:spPr>
        <p:txBody>
          <a:bodyPr>
            <a:noAutofit/>
          </a:bodyPr>
          <a:lstStyle/>
          <a:p>
            <a:r>
              <a:rPr lang="en-US" sz="1800" dirty="0">
                <a:hlinkClick r:id="rId2"/>
              </a:rPr>
              <a:t>http://mesowest.utah.edu/cgi-bin/droman/meso_base_dyn.cgi?stn=MTMET&amp;unit=0&amp;time=LOCAL&amp;year1=2014&amp;month1=12&amp;day1=8&amp;hour1=12&amp;hours=&amp;</a:t>
            </a:r>
            <a:r>
              <a:rPr lang="en-US" sz="1800" dirty="0" smtClean="0">
                <a:hlinkClick r:id="rId2"/>
              </a:rPr>
              <a:t>graph=1&amp;past=0</a:t>
            </a:r>
            <a:endParaRPr lang="en-US" sz="1800" dirty="0" smtClean="0"/>
          </a:p>
          <a:p>
            <a:r>
              <a:rPr lang="en-US" sz="1800" dirty="0" smtClean="0"/>
              <a:t>Met-One E-Sampler: 650 nm laser with intake air heated to lower RH to 30%</a:t>
            </a:r>
          </a:p>
          <a:p>
            <a:r>
              <a:rPr lang="en-US" sz="1800" dirty="0" smtClean="0"/>
              <a:t>5 min averages at MTMET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0"/>
            <a:ext cx="890587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4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563562"/>
          </a:xfrm>
        </p:spPr>
        <p:txBody>
          <a:bodyPr>
            <a:noAutofit/>
          </a:bodyPr>
          <a:lstStyle/>
          <a:p>
            <a:r>
              <a:rPr lang="en-US" sz="3200" dirty="0" smtClean="0"/>
              <a:t>Improving Understanding of Pollutant Transport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792163"/>
            <a:ext cx="58674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459163"/>
            <a:ext cx="586740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2345016"/>
            <a:ext cx="1842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               Low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863181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Westerly      Easterly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84463"/>
            <a:ext cx="8915400" cy="37255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NAA: Neil Armstrong Academy (~5800 W; 2800S)</a:t>
            </a:r>
          </a:p>
          <a:p>
            <a:r>
              <a:rPr lang="en-US" dirty="0"/>
              <a:t>S</a:t>
            </a:r>
            <a:r>
              <a:rPr lang="en-US" dirty="0" smtClean="0"/>
              <a:t>ensors </a:t>
            </a:r>
            <a:r>
              <a:rPr lang="en-US" dirty="0" smtClean="0"/>
              <a:t>mounted on roof of STEM school and in/out greenhouse</a:t>
            </a:r>
          </a:p>
          <a:p>
            <a:r>
              <a:rPr lang="en-US" dirty="0" smtClean="0"/>
              <a:t>Current equipment:</a:t>
            </a:r>
          </a:p>
          <a:p>
            <a:pPr lvl="1"/>
            <a:r>
              <a:rPr lang="en-US" dirty="0" smtClean="0"/>
              <a:t>Met sensors, E-Sampler 2.5 micron particulate</a:t>
            </a:r>
          </a:p>
          <a:p>
            <a:pPr lvl="1"/>
            <a:r>
              <a:rPr lang="en-US" dirty="0" smtClean="0"/>
              <a:t>Camera with view to southwest</a:t>
            </a:r>
          </a:p>
          <a:p>
            <a:pPr lvl="1"/>
            <a:r>
              <a:rPr lang="en-US" dirty="0" smtClean="0"/>
              <a:t>Summer season: ozone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3948486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205.124.147.71/view/viewer_index.shtml?id=794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605969"/>
            <a:ext cx="3048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2244" t="21594" r="6575" b="15905"/>
          <a:stretch/>
        </p:blipFill>
        <p:spPr>
          <a:xfrm>
            <a:off x="3658590" y="4394527"/>
            <a:ext cx="5246967" cy="24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NAA: Neil Armstrong Academy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838200"/>
            <a:ext cx="8905875" cy="404812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51054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hlinkClick r:id="rId3"/>
              </a:rPr>
              <a:t>http://mesowest.utah.edu/cgi-bin/droman/meso_base_dyn.cgi?stn=NAA&amp;unit=0&amp;time=LOCAL&amp;year1=2014&amp;month1=12&amp;day1=8&amp;hour1=12&amp;hours=&amp;graph=1&amp;past=0</a:t>
            </a:r>
            <a:endParaRPr lang="en-US" sz="1800" dirty="0" smtClean="0"/>
          </a:p>
          <a:p>
            <a:r>
              <a:rPr lang="en-US" sz="1800" dirty="0" smtClean="0"/>
              <a:t>Met-One E-Sampler: 650 nm laser with intake air heated to lower RH to 50%**</a:t>
            </a:r>
          </a:p>
          <a:p>
            <a:r>
              <a:rPr lang="en-US" sz="1800" dirty="0" smtClean="0"/>
              <a:t>5 min averages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8746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UTA TRAX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28950"/>
            <a:ext cx="4114800" cy="31162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Met sensors (temp, RH, </a:t>
            </a:r>
            <a:r>
              <a:rPr lang="en-US" dirty="0" err="1" smtClean="0"/>
              <a:t>pres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Particulate sampler (GRIMM, E-Sampler)</a:t>
            </a:r>
          </a:p>
          <a:p>
            <a:r>
              <a:rPr lang="en-US" dirty="0" smtClean="0"/>
              <a:t>LGR (CO2, CH4)</a:t>
            </a:r>
          </a:p>
          <a:p>
            <a:r>
              <a:rPr lang="en-US" dirty="0" smtClean="0"/>
              <a:t>Campbell, </a:t>
            </a:r>
            <a:r>
              <a:rPr lang="en-US" dirty="0" err="1" smtClean="0"/>
              <a:t>Rasberry</a:t>
            </a:r>
            <a:r>
              <a:rPr lang="en-US" dirty="0" smtClean="0"/>
              <a:t> Pi loggers</a:t>
            </a:r>
          </a:p>
          <a:p>
            <a:r>
              <a:rPr lang="en-US" dirty="0" smtClean="0"/>
              <a:t>3 cell phones for real time </a:t>
            </a:r>
            <a:r>
              <a:rPr lang="en-US" dirty="0" err="1" smtClean="0"/>
              <a:t>comms</a:t>
            </a:r>
            <a:endParaRPr lang="en-US" dirty="0" smtClean="0"/>
          </a:p>
          <a:p>
            <a:r>
              <a:rPr lang="en-US" dirty="0" smtClean="0"/>
              <a:t>Real-time display(s):</a:t>
            </a:r>
          </a:p>
          <a:p>
            <a:pPr lvl="1"/>
            <a:r>
              <a:rPr lang="en-US" dirty="0">
                <a:hlinkClick r:id="rId2"/>
              </a:rPr>
              <a:t>http://meso1.chpc.utah.edu/mesotrax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More to follow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2702" t="-2421" r="18919" b="8108"/>
          <a:stretch/>
        </p:blipFill>
        <p:spPr>
          <a:xfrm>
            <a:off x="5994400" y="-76200"/>
            <a:ext cx="3149600" cy="2659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9153"/>
          <a:stretch/>
        </p:blipFill>
        <p:spPr>
          <a:xfrm rot="5400000">
            <a:off x="80169" y="-72231"/>
            <a:ext cx="2735262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840" r="5110"/>
          <a:stretch/>
        </p:blipFill>
        <p:spPr>
          <a:xfrm>
            <a:off x="4419600" y="2933700"/>
            <a:ext cx="4648200" cy="2609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5921" y="3638460"/>
            <a:ext cx="766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Valley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8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PM2.5 Today: 5:30-7:30 AM (left) 10:noon (right)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6070067" cy="403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339949"/>
            <a:ext cx="6172200" cy="45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Existing </a:t>
            </a:r>
            <a:r>
              <a:rPr lang="en-US" sz="3600" dirty="0" smtClean="0"/>
              <a:t>Capabilities-</a:t>
            </a:r>
            <a:r>
              <a:rPr lang="en-US" sz="3600" dirty="0" smtClean="0"/>
              <a:t>&gt; New Opportunities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Twice daily </a:t>
            </a:r>
            <a:r>
              <a:rPr lang="en-US" dirty="0" err="1" smtClean="0"/>
              <a:t>rawinsondes</a:t>
            </a:r>
            <a:endParaRPr lang="en-US" dirty="0" smtClean="0"/>
          </a:p>
          <a:p>
            <a:r>
              <a:rPr lang="en-US" dirty="0" smtClean="0"/>
              <a:t>ASOS cloud height</a:t>
            </a:r>
          </a:p>
          <a:p>
            <a:r>
              <a:rPr lang="en-US" dirty="0" smtClean="0"/>
              <a:t>Campbell </a:t>
            </a:r>
            <a:r>
              <a:rPr lang="en-US" dirty="0" err="1" smtClean="0"/>
              <a:t>datalogger</a:t>
            </a:r>
            <a:endParaRPr lang="en-US" dirty="0" smtClean="0"/>
          </a:p>
          <a:p>
            <a:r>
              <a:rPr lang="en-US" dirty="0" smtClean="0"/>
              <a:t>Instrumented towers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DAQ pollutant monitoring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900" dirty="0" smtClean="0"/>
          </a:p>
          <a:p>
            <a:r>
              <a:rPr lang="en-US" dirty="0" smtClean="0"/>
              <a:t>EPA hourly reporting standards</a:t>
            </a:r>
          </a:p>
          <a:p>
            <a:r>
              <a:rPr lang="en-US" dirty="0" smtClean="0"/>
              <a:t>Research quality </a:t>
            </a:r>
            <a:r>
              <a:rPr lang="en-US" dirty="0" smtClean="0"/>
              <a:t>sensors</a:t>
            </a:r>
          </a:p>
          <a:p>
            <a:r>
              <a:rPr lang="en-US" dirty="0" smtClean="0"/>
              <a:t>Field campaign characterization of boundary layer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1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GRAW, </a:t>
            </a:r>
            <a:r>
              <a:rPr lang="en-US" dirty="0" err="1" smtClean="0"/>
              <a:t>Windsonde</a:t>
            </a:r>
            <a:r>
              <a:rPr lang="en-US" dirty="0" smtClean="0"/>
              <a:t>, copter</a:t>
            </a:r>
          </a:p>
          <a:p>
            <a:r>
              <a:rPr lang="en-US" dirty="0" smtClean="0"/>
              <a:t>Ceilometer backscatter</a:t>
            </a:r>
          </a:p>
          <a:p>
            <a:r>
              <a:rPr lang="en-US" dirty="0" err="1" smtClean="0"/>
              <a:t>Rasberry</a:t>
            </a:r>
            <a:r>
              <a:rPr lang="en-US" dirty="0" smtClean="0"/>
              <a:t> pi/Arduino</a:t>
            </a:r>
          </a:p>
          <a:p>
            <a:r>
              <a:rPr lang="en-US" dirty="0" smtClean="0"/>
              <a:t>Mobile: </a:t>
            </a:r>
            <a:r>
              <a:rPr lang="en-US" dirty="0" err="1" smtClean="0"/>
              <a:t>Nerdmobile</a:t>
            </a:r>
            <a:r>
              <a:rPr lang="en-US" dirty="0" smtClean="0"/>
              <a:t>, truck, </a:t>
            </a:r>
            <a:r>
              <a:rPr lang="en-US" dirty="0" smtClean="0"/>
              <a:t>TRAX, KSL chopper,</a:t>
            </a:r>
            <a:endParaRPr lang="en-US" dirty="0" smtClean="0"/>
          </a:p>
          <a:p>
            <a:r>
              <a:rPr lang="en-US" dirty="0" smtClean="0"/>
              <a:t>County network(s); USU, U/Utah sensors</a:t>
            </a:r>
          </a:p>
          <a:p>
            <a:r>
              <a:rPr lang="en-US" dirty="0" smtClean="0"/>
              <a:t>&lt;1-5 minute observations</a:t>
            </a:r>
          </a:p>
          <a:p>
            <a:endParaRPr lang="en-US" dirty="0" smtClean="0"/>
          </a:p>
          <a:p>
            <a:r>
              <a:rPr lang="en-US" dirty="0" smtClean="0"/>
              <a:t>Ozone</a:t>
            </a:r>
            <a:r>
              <a:rPr lang="en-US" dirty="0" smtClean="0"/>
              <a:t>, </a:t>
            </a:r>
            <a:r>
              <a:rPr lang="en-US" dirty="0" smtClean="0"/>
              <a:t>VOC </a:t>
            </a:r>
            <a:r>
              <a:rPr lang="en-US" dirty="0" smtClean="0"/>
              <a:t>chips</a:t>
            </a:r>
          </a:p>
          <a:p>
            <a:r>
              <a:rPr lang="en-US" dirty="0" smtClean="0"/>
              <a:t>Real-time monitoring of boundary layer (w </a:t>
            </a:r>
            <a:r>
              <a:rPr lang="en-US" dirty="0" err="1" smtClean="0"/>
              <a:t>sodar</a:t>
            </a:r>
            <a:r>
              <a:rPr lang="en-US" dirty="0" smtClean="0"/>
              <a:t>, radiometer)</a:t>
            </a:r>
          </a:p>
        </p:txBody>
      </p:sp>
      <p:pic>
        <p:nvPicPr>
          <p:cNvPr id="1026" name="Picture 2" descr="Valar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48000"/>
            <a:ext cx="1463131" cy="22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9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PM2.5 This morning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4883516" cy="3249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1047750"/>
            <a:ext cx="9525000" cy="476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3733800"/>
            <a:ext cx="665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Urban                     </a:t>
            </a:r>
            <a:r>
              <a:rPr lang="en-US" dirty="0" err="1" smtClean="0"/>
              <a:t>DayBreak</a:t>
            </a:r>
            <a:r>
              <a:rPr lang="en-US" dirty="0" smtClean="0"/>
              <a:t>                Urban                                 Hospital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1828800"/>
            <a:ext cx="1539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cyan: pressure</a:t>
            </a:r>
          </a:p>
          <a:p>
            <a:r>
              <a:rPr lang="en-US" dirty="0"/>
              <a:t>v</a:t>
            </a:r>
            <a:r>
              <a:rPr lang="en-US" dirty="0" smtClean="0"/>
              <a:t>iolet: PM2.5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9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TRAX “Crew”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Horel: </a:t>
            </a:r>
            <a:r>
              <a:rPr lang="en-US" dirty="0" err="1" smtClean="0"/>
              <a:t>MesoWest</a:t>
            </a:r>
            <a:endParaRPr lang="en-US" dirty="0" smtClean="0"/>
          </a:p>
          <a:p>
            <a:pPr lvl="1"/>
            <a:r>
              <a:rPr lang="en-US" dirty="0" smtClean="0"/>
              <a:t>Erik </a:t>
            </a:r>
            <a:r>
              <a:rPr lang="en-US" dirty="0" err="1" smtClean="0"/>
              <a:t>Crosman</a:t>
            </a:r>
            <a:endParaRPr lang="en-US" dirty="0" smtClean="0"/>
          </a:p>
          <a:p>
            <a:pPr lvl="1"/>
            <a:r>
              <a:rPr lang="en-US" dirty="0" smtClean="0"/>
              <a:t>Will Howard</a:t>
            </a:r>
          </a:p>
          <a:p>
            <a:pPr lvl="1"/>
            <a:r>
              <a:rPr lang="en-US" dirty="0"/>
              <a:t>Alex </a:t>
            </a:r>
            <a:r>
              <a:rPr lang="en-US" dirty="0" smtClean="0"/>
              <a:t>Jacques</a:t>
            </a:r>
          </a:p>
          <a:p>
            <a:pPr lvl="1"/>
            <a:r>
              <a:rPr lang="en-US" dirty="0" smtClean="0"/>
              <a:t>Nate Larsen</a:t>
            </a:r>
          </a:p>
          <a:p>
            <a:pPr lvl="1"/>
            <a:r>
              <a:rPr lang="en-US" dirty="0" smtClean="0"/>
              <a:t>Luke </a:t>
            </a:r>
            <a:r>
              <a:rPr lang="en-US" dirty="0" err="1" smtClean="0"/>
              <a:t>Leclair-Marzolf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John Lin: LAIR</a:t>
            </a:r>
          </a:p>
          <a:p>
            <a:pPr lvl="1"/>
            <a:r>
              <a:rPr lang="en-US" dirty="0" smtClean="0"/>
              <a:t>Ryan Bares (Jim E)</a:t>
            </a:r>
          </a:p>
          <a:p>
            <a:pPr lvl="1"/>
            <a:r>
              <a:rPr lang="en-US" dirty="0" smtClean="0"/>
              <a:t>Ben </a:t>
            </a:r>
            <a:r>
              <a:rPr lang="en-US" dirty="0" err="1"/>
              <a:t>Fasoli</a:t>
            </a:r>
            <a:endParaRPr lang="en-US" dirty="0"/>
          </a:p>
          <a:p>
            <a:pPr lvl="1"/>
            <a:r>
              <a:rPr lang="en-US" dirty="0" smtClean="0"/>
              <a:t>Logan Mitchell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1285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Existing </a:t>
            </a:r>
            <a:r>
              <a:rPr lang="en-US" sz="3600" dirty="0" smtClean="0"/>
              <a:t>Capabilities-</a:t>
            </a:r>
            <a:r>
              <a:rPr lang="en-US" sz="3600" dirty="0" smtClean="0"/>
              <a:t>&gt; New Opportunities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Twice daily </a:t>
            </a:r>
            <a:r>
              <a:rPr lang="en-US" dirty="0" err="1" smtClean="0"/>
              <a:t>rawinsondes</a:t>
            </a:r>
            <a:endParaRPr lang="en-US" dirty="0" smtClean="0"/>
          </a:p>
          <a:p>
            <a:r>
              <a:rPr lang="en-US" dirty="0" smtClean="0"/>
              <a:t>ASOS cloud height</a:t>
            </a:r>
          </a:p>
          <a:p>
            <a:r>
              <a:rPr lang="en-US" dirty="0" smtClean="0"/>
              <a:t>Campbell </a:t>
            </a:r>
            <a:r>
              <a:rPr lang="en-US" dirty="0" err="1" smtClean="0"/>
              <a:t>datalogger</a:t>
            </a:r>
            <a:endParaRPr lang="en-US" dirty="0" smtClean="0"/>
          </a:p>
          <a:p>
            <a:r>
              <a:rPr lang="en-US" dirty="0" smtClean="0"/>
              <a:t>Instrumented towers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DAQ pollutant monitoring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900" dirty="0" smtClean="0"/>
          </a:p>
          <a:p>
            <a:r>
              <a:rPr lang="en-US" dirty="0" smtClean="0"/>
              <a:t>EPA hourly reporting standards</a:t>
            </a:r>
          </a:p>
          <a:p>
            <a:r>
              <a:rPr lang="en-US" dirty="0" smtClean="0"/>
              <a:t>Research quality </a:t>
            </a:r>
            <a:r>
              <a:rPr lang="en-US" dirty="0" smtClean="0"/>
              <a:t>sensors</a:t>
            </a:r>
          </a:p>
          <a:p>
            <a:r>
              <a:rPr lang="en-US" dirty="0" smtClean="0"/>
              <a:t>Field campaign characterization of boundary layer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1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GRAW, </a:t>
            </a:r>
            <a:r>
              <a:rPr lang="en-US" dirty="0" err="1" smtClean="0"/>
              <a:t>Windsonde</a:t>
            </a:r>
            <a:r>
              <a:rPr lang="en-US" dirty="0" smtClean="0"/>
              <a:t>, copter</a:t>
            </a:r>
          </a:p>
          <a:p>
            <a:r>
              <a:rPr lang="en-US" dirty="0" smtClean="0"/>
              <a:t>Ceilometer backscatter</a:t>
            </a:r>
          </a:p>
          <a:p>
            <a:r>
              <a:rPr lang="en-US" dirty="0" err="1" smtClean="0"/>
              <a:t>Rasberry</a:t>
            </a:r>
            <a:r>
              <a:rPr lang="en-US" dirty="0" smtClean="0"/>
              <a:t> pi/Arduino</a:t>
            </a:r>
          </a:p>
          <a:p>
            <a:r>
              <a:rPr lang="en-US" dirty="0" smtClean="0"/>
              <a:t>Mobile: </a:t>
            </a:r>
            <a:r>
              <a:rPr lang="en-US" dirty="0" err="1" smtClean="0"/>
              <a:t>Nerdmobile</a:t>
            </a:r>
            <a:r>
              <a:rPr lang="en-US" dirty="0" smtClean="0"/>
              <a:t>, truck, </a:t>
            </a:r>
            <a:r>
              <a:rPr lang="en-US" dirty="0" smtClean="0"/>
              <a:t>TRAX, </a:t>
            </a:r>
            <a:endParaRPr lang="en-US" dirty="0" smtClean="0"/>
          </a:p>
          <a:p>
            <a:r>
              <a:rPr lang="en-US" dirty="0" smtClean="0"/>
              <a:t>County network(s); USU, U/Utah sensors</a:t>
            </a:r>
          </a:p>
          <a:p>
            <a:r>
              <a:rPr lang="en-US" dirty="0" smtClean="0"/>
              <a:t>&lt;1-5 minute observations</a:t>
            </a:r>
          </a:p>
          <a:p>
            <a:endParaRPr lang="en-US" dirty="0" smtClean="0"/>
          </a:p>
          <a:p>
            <a:r>
              <a:rPr lang="en-US" dirty="0" smtClean="0"/>
              <a:t>Ozone</a:t>
            </a:r>
            <a:r>
              <a:rPr lang="en-US" dirty="0" smtClean="0"/>
              <a:t>, </a:t>
            </a:r>
            <a:r>
              <a:rPr lang="en-US" dirty="0" smtClean="0"/>
              <a:t>VOC </a:t>
            </a:r>
            <a:r>
              <a:rPr lang="en-US" dirty="0" smtClean="0"/>
              <a:t>chips</a:t>
            </a:r>
          </a:p>
          <a:p>
            <a:r>
              <a:rPr lang="en-US" dirty="0" smtClean="0"/>
              <a:t>Real-time monitoring of boundary layer (w </a:t>
            </a:r>
            <a:r>
              <a:rPr lang="en-US" dirty="0" err="1" smtClean="0"/>
              <a:t>sodar</a:t>
            </a:r>
            <a:r>
              <a:rPr lang="en-US" dirty="0" smtClean="0"/>
              <a:t>, radiometer)</a:t>
            </a:r>
          </a:p>
        </p:txBody>
      </p:sp>
      <p:pic>
        <p:nvPicPr>
          <p:cNvPr id="1026" name="Picture 2" descr="Valar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269" y="3048001"/>
            <a:ext cx="1463131" cy="22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0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zon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6800"/>
            <a:ext cx="9144000" cy="5370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400800"/>
            <a:ext cx="752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earth imagery provided by Logan Mitchell, LAIR Research Group U of U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492708" y="2578308"/>
            <a:ext cx="5336499" cy="944381"/>
          </a:xfrm>
          <a:custGeom>
            <a:avLst/>
            <a:gdLst>
              <a:gd name="connsiteX0" fmla="*/ 0 w 5336499"/>
              <a:gd name="connsiteY0" fmla="*/ 0 h 944381"/>
              <a:gd name="connsiteX1" fmla="*/ 1783830 w 5336499"/>
              <a:gd name="connsiteY1" fmla="*/ 809469 h 944381"/>
              <a:gd name="connsiteX2" fmla="*/ 5336499 w 5336499"/>
              <a:gd name="connsiteY2" fmla="*/ 809469 h 944381"/>
              <a:gd name="connsiteX3" fmla="*/ 5336499 w 5336499"/>
              <a:gd name="connsiteY3" fmla="*/ 809469 h 94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6499" h="944381">
                <a:moveTo>
                  <a:pt x="0" y="0"/>
                </a:moveTo>
                <a:cubicBezTo>
                  <a:pt x="447207" y="337279"/>
                  <a:pt x="894414" y="674558"/>
                  <a:pt x="1783830" y="809469"/>
                </a:cubicBezTo>
                <a:cubicBezTo>
                  <a:pt x="2673247" y="944381"/>
                  <a:pt x="5336499" y="809469"/>
                  <a:pt x="5336499" y="809469"/>
                </a:cubicBezTo>
                <a:lnTo>
                  <a:pt x="5336499" y="809469"/>
                </a:lnTo>
              </a:path>
            </a:pathLst>
          </a:custGeom>
          <a:ln w="730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4339630">
            <a:off x="5616326" y="2686394"/>
            <a:ext cx="829736" cy="182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4202233">
            <a:off x="4284099" y="2567652"/>
            <a:ext cx="789075" cy="158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" y="76200"/>
            <a:ext cx="8421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TRAX observations 2 September 2013: </a:t>
            </a:r>
          </a:p>
          <a:p>
            <a:r>
              <a:rPr lang="en-US" sz="2400" dirty="0" smtClean="0"/>
              <a:t>Gradient in  Ozone in Salt Lake Valley Associated with Lake Breeze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143000"/>
            <a:ext cx="8696752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http://www.valarm.net/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Connect sensors to Android phone</a:t>
            </a:r>
          </a:p>
          <a:p>
            <a:r>
              <a:rPr lang="en-US" sz="2400" dirty="0" smtClean="0"/>
              <a:t>Use ESRI GIS software in cloud to monitor sensors continuously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4342"/>
            <a:ext cx="1463167" cy="402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32" y="1600200"/>
            <a:ext cx="4282068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8" y="3902983"/>
            <a:ext cx="2986273" cy="2239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573" y="4332223"/>
            <a:ext cx="1565769" cy="1810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7795" t="14907" r="36234" b="12870"/>
          <a:stretch/>
        </p:blipFill>
        <p:spPr>
          <a:xfrm>
            <a:off x="5027716" y="3733800"/>
            <a:ext cx="3659083" cy="306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57476"/>
            <a:ext cx="4329282" cy="13312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Quadcopter</a:t>
            </a:r>
            <a:r>
              <a:rPr lang="en-US" dirty="0" smtClean="0"/>
              <a:t>: temp, moisture, pressure with more to follow</a:t>
            </a:r>
            <a:endParaRPr lang="en-US" dirty="0"/>
          </a:p>
        </p:txBody>
      </p:sp>
      <p:pic>
        <p:nvPicPr>
          <p:cNvPr id="5" name="Picture 4" descr="Screen Shot 2014-04-15 at 2.35.24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429" y="4678362"/>
            <a:ext cx="4125743" cy="2179638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" name="Picture 4" descr="http://home.chpc.utah.edu/~u0790486/academic/quadcopter/140331_Morning_Flights/photos/abernathy/IMG_8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031"/>
            <a:ext cx="3574257" cy="238283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062" t="1325" r="12722" b="16340"/>
          <a:stretch/>
        </p:blipFill>
        <p:spPr>
          <a:xfrm>
            <a:off x="5887881" y="3988707"/>
            <a:ext cx="3256119" cy="282728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t="4740" r="7895" b="4140"/>
          <a:stretch/>
        </p:blipFill>
        <p:spPr bwMode="auto">
          <a:xfrm>
            <a:off x="4786482" y="274638"/>
            <a:ext cx="4458947" cy="371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6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Laser Ceilometer Applications</a:t>
            </a:r>
            <a:br>
              <a:rPr lang="en-US" dirty="0" smtClean="0"/>
            </a:br>
            <a:r>
              <a:rPr lang="en-US" dirty="0" smtClean="0"/>
              <a:t>(Young and Whiteman 2015 JCAM)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Started during PCAPS</a:t>
            </a:r>
          </a:p>
          <a:p>
            <a:r>
              <a:rPr lang="en-US" dirty="0" smtClean="0"/>
              <a:t>4 purchased since</a:t>
            </a:r>
          </a:p>
          <a:p>
            <a:r>
              <a:rPr lang="en-US" dirty="0" smtClean="0"/>
              <a:t>Two deployed for field campaigns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W</a:t>
            </a:r>
            <a:r>
              <a:rPr lang="en-US" dirty="0" smtClean="0"/>
              <a:t>hiteman/Hoch)</a:t>
            </a:r>
          </a:p>
          <a:p>
            <a:r>
              <a:rPr lang="en-US" dirty="0" smtClean="0"/>
              <a:t>Two reporting in real time (MTMET; Uintah Basin)</a:t>
            </a:r>
          </a:p>
          <a:p>
            <a:r>
              <a:rPr lang="en-US" dirty="0" smtClean="0"/>
              <a:t>Measuring aerosol backscatter, which is sensitive </a:t>
            </a:r>
            <a:r>
              <a:rPr lang="en-US" dirty="0"/>
              <a:t>to </a:t>
            </a:r>
            <a:r>
              <a:rPr lang="en-US" dirty="0" smtClean="0"/>
              <a:t>deliquescence (absorption of water by aerosols)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868" t="13268" r="31834" b="7228"/>
          <a:stretch/>
        </p:blipFill>
        <p:spPr>
          <a:xfrm>
            <a:off x="4601378" y="1417638"/>
            <a:ext cx="4529769" cy="515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http://asn.mesowest.net/</a:t>
            </a:r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990600"/>
            <a:ext cx="8229600" cy="3197608"/>
          </a:xfrm>
        </p:spPr>
      </p:pic>
      <p:pic>
        <p:nvPicPr>
          <p:cNvPr id="5" name="Content Placeholder 3" descr="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228378"/>
            <a:ext cx="8229600" cy="36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MTMET Ceilometer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122" t="16927" b="8073"/>
          <a:stretch/>
        </p:blipFill>
        <p:spPr>
          <a:xfrm>
            <a:off x="0" y="1600200"/>
            <a:ext cx="8777027" cy="39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664</Words>
  <Application>Microsoft Office PowerPoint</Application>
  <PresentationFormat>On-screen Show (4:3)</PresentationFormat>
  <Paragraphs>140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Rapidly Evolving Observing Technologies Applicable to Air Quality Studies</vt:lpstr>
      <vt:lpstr>Existing Capabilities-&gt; New Opportunities</vt:lpstr>
      <vt:lpstr>PowerPoint Presentation</vt:lpstr>
      <vt:lpstr>PowerPoint Presentation</vt:lpstr>
      <vt:lpstr>http://www.valarm.net/</vt:lpstr>
      <vt:lpstr>PowerPoint Presentation</vt:lpstr>
      <vt:lpstr>Laser Ceilometer Applications (Young and Whiteman 2015 JCAM)</vt:lpstr>
      <vt:lpstr>http://asn.mesowest.net/</vt:lpstr>
      <vt:lpstr>MTMET Ceilometer</vt:lpstr>
      <vt:lpstr>Uintah Basin ceilometer</vt:lpstr>
      <vt:lpstr>UU Atmospheric Sciences Truck and Trailer Platforms</vt:lpstr>
      <vt:lpstr>PowerPoint Presentation</vt:lpstr>
      <vt:lpstr>PowerPoint Presentation</vt:lpstr>
      <vt:lpstr>MTMET E-Sampler 2.5 micron Concentration</vt:lpstr>
      <vt:lpstr>Improving Understanding of Pollutant Transport</vt:lpstr>
      <vt:lpstr>PowerPoint Presentation</vt:lpstr>
      <vt:lpstr>NAA: Neil Armstrong Academy</vt:lpstr>
      <vt:lpstr>UTA TRAX</vt:lpstr>
      <vt:lpstr>PM2.5 Today: 5:30-7:30 AM (left) 10:noon (right)</vt:lpstr>
      <vt:lpstr>PM2.5 This morning</vt:lpstr>
      <vt:lpstr>The TRAX “Crew”</vt:lpstr>
      <vt:lpstr>Existing Capabilities-&gt; New Opportunities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E-Crosman</dc:creator>
  <cp:lastModifiedBy>john horel</cp:lastModifiedBy>
  <cp:revision>49</cp:revision>
  <dcterms:created xsi:type="dcterms:W3CDTF">2014-12-05T19:06:10Z</dcterms:created>
  <dcterms:modified xsi:type="dcterms:W3CDTF">2014-12-09T20:40:20Z</dcterms:modified>
</cp:coreProperties>
</file>