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3"/>
  </p:notesMasterIdLst>
  <p:sldIdLst>
    <p:sldId id="256" r:id="rId2"/>
  </p:sldIdLst>
  <p:sldSz cx="42062400" cy="36576000"/>
  <p:notesSz cx="6716713" cy="9239250"/>
  <p:custDataLst>
    <p:tags r:id="rId4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Arial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Arial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Arial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Arial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2320">
          <p15:clr>
            <a:srgbClr val="A4A3A4"/>
          </p15:clr>
        </p15:guide>
        <p15:guide id="2" pos="1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10">
          <p15:clr>
            <a:srgbClr val="A4A3A4"/>
          </p15:clr>
        </p15:guide>
        <p15:guide id="2" pos="2115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0000"/>
    <a:srgbClr val="0000FF"/>
    <a:srgbClr val="F20000"/>
    <a:srgbClr val="EBE600"/>
    <a:srgbClr val="A40000"/>
    <a:srgbClr val="CC0000"/>
    <a:srgbClr val="CC0001"/>
    <a:srgbClr val="3399FF"/>
    <a:srgbClr val="DE0000"/>
    <a:srgbClr val="33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7557" autoAdjust="0"/>
  </p:normalViewPr>
  <p:slideViewPr>
    <p:cSldViewPr>
      <p:cViewPr>
        <p:scale>
          <a:sx n="50" d="100"/>
          <a:sy n="50" d="100"/>
        </p:scale>
        <p:origin x="-4565" y="-2328"/>
      </p:cViewPr>
      <p:guideLst>
        <p:guide orient="horz" pos="12320"/>
        <p:guide pos="1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30" d="100"/>
        <a:sy n="130" d="100"/>
      </p:scale>
      <p:origin x="0" y="576"/>
    </p:cViewPr>
  </p:sorterViewPr>
  <p:notesViewPr>
    <p:cSldViewPr>
      <p:cViewPr varScale="1">
        <p:scale>
          <a:sx n="37" d="100"/>
          <a:sy n="37" d="100"/>
        </p:scale>
        <p:origin x="-1488" y="-84"/>
      </p:cViewPr>
      <p:guideLst>
        <p:guide orient="horz" pos="2910"/>
        <p:guide pos="2115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notesMaster" Target="notesMasters/notesMaster1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3" tIns="45716" rIns="91433" bIns="45716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effectLst/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10000" y="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3" tIns="45716" rIns="91433" bIns="45716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effectLst/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336675" y="685800"/>
            <a:ext cx="4032250" cy="35052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419600"/>
            <a:ext cx="48768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3" tIns="45716" rIns="91433" bIns="4571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7630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3" tIns="45716" rIns="91433" bIns="45716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effectLst/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10000" y="87630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3" tIns="45716" rIns="91433" bIns="45716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 smtClean="0"/>
            </a:lvl1pPr>
          </a:lstStyle>
          <a:p>
            <a:pPr>
              <a:defRPr/>
            </a:pPr>
            <a:fld id="{D02CC8CA-6F85-433F-8A48-642F3128A9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87454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pitchFamily="-110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pitchFamily="-110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pitchFamily="-110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pitchFamily="-110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02CC8CA-6F85-433F-8A48-642F3128A9D2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5429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55289" y="11362972"/>
            <a:ext cx="35751823" cy="783872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309056" y="20725695"/>
            <a:ext cx="29444289" cy="9348611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69ACBF-7019-480F-9D53-DEB38AAC42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ACFC49-CE99-4AEC-99F9-305C9D7821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9970678" y="3249084"/>
            <a:ext cx="8937956" cy="2926291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153768" y="3249084"/>
            <a:ext cx="26670859" cy="2926291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101179-B4BA-412E-A1E4-838145189E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2719D0-948C-45B8-AF5C-69A068F760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22637" y="23503821"/>
            <a:ext cx="35753345" cy="7263694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22637" y="15502820"/>
            <a:ext cx="35753345" cy="80010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4B7713-2C04-4E21-AB14-463FD5A2FF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153768" y="10570987"/>
            <a:ext cx="17804407" cy="219410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1104226" y="10570987"/>
            <a:ext cx="17804408" cy="219410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82BA4F-D634-47A4-AA69-3521229AFB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02512" y="1464028"/>
            <a:ext cx="37857377" cy="6096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02511" y="8187973"/>
            <a:ext cx="18584863" cy="341136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102511" y="11599334"/>
            <a:ext cx="18584863" cy="2107318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1367420" y="8187973"/>
            <a:ext cx="18592469" cy="341136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1367420" y="11599334"/>
            <a:ext cx="18592469" cy="2107318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AB157A-1DDE-4943-A3A4-AD083644D8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11F91D-17F0-41C9-A042-968C651E93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7637EC-38BA-4D23-9897-D04951EAE0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02511" y="1456972"/>
            <a:ext cx="13838238" cy="619654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445839" y="1456972"/>
            <a:ext cx="23514050" cy="3121554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02511" y="7653514"/>
            <a:ext cx="13838238" cy="25019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B5934A-A18C-4716-B530-3C91F7C309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44219" y="25602848"/>
            <a:ext cx="25237744" cy="302330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244219" y="3268487"/>
            <a:ext cx="25237744" cy="2194454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44219" y="28626154"/>
            <a:ext cx="25237744" cy="429154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FEC525-2CA1-47F3-B8F6-833B7565E3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153768" y="3249084"/>
            <a:ext cx="35754866" cy="6099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07594" tIns="153799" rIns="307594" bIns="15379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153768" y="10570987"/>
            <a:ext cx="35754866" cy="2194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07594" tIns="153799" rIns="307594" bIns="15379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153768" y="33326917"/>
            <a:ext cx="8763000" cy="24341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07594" tIns="153799" rIns="307594" bIns="153799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4700">
                <a:latin typeface="Times New Roman" pitchFamily="-110" charset="0"/>
                <a:ea typeface="Arial" pitchFamily="-110" charset="0"/>
                <a:cs typeface="Arial" pitchFamily="-110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4372234" y="33326917"/>
            <a:ext cx="13317934" cy="24341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07594" tIns="153799" rIns="307594" bIns="153799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4700">
                <a:latin typeface="Times New Roman" pitchFamily="-110" charset="0"/>
                <a:ea typeface="Arial" pitchFamily="-110" charset="0"/>
                <a:cs typeface="Arial" pitchFamily="-110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0145633" y="33326917"/>
            <a:ext cx="8763000" cy="24341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07594" tIns="153799" rIns="307594" bIns="153799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4700" smtClean="0"/>
            </a:lvl1pPr>
          </a:lstStyle>
          <a:p>
            <a:pPr>
              <a:defRPr/>
            </a:pPr>
            <a:fld id="{14F4E6C5-DAB4-4071-9703-67D9BE36C7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3074988" rtl="0" eaLnBrk="0" fontAlgn="base" hangingPunct="0">
        <a:spcBef>
          <a:spcPct val="0"/>
        </a:spcBef>
        <a:spcAft>
          <a:spcPct val="0"/>
        </a:spcAft>
        <a:defRPr sz="148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defTabSz="3074988" rtl="0" eaLnBrk="0" fontAlgn="base" hangingPunct="0">
        <a:spcBef>
          <a:spcPct val="0"/>
        </a:spcBef>
        <a:spcAft>
          <a:spcPct val="0"/>
        </a:spcAft>
        <a:defRPr sz="14800">
          <a:solidFill>
            <a:schemeClr val="tx2"/>
          </a:solidFill>
          <a:latin typeface="Times New Roman" pitchFamily="18" charset="0"/>
          <a:ea typeface="ＭＳ Ｐゴシック" charset="-128"/>
          <a:cs typeface="ＭＳ Ｐゴシック" charset="-128"/>
        </a:defRPr>
      </a:lvl2pPr>
      <a:lvl3pPr algn="ctr" defTabSz="3074988" rtl="0" eaLnBrk="0" fontAlgn="base" hangingPunct="0">
        <a:spcBef>
          <a:spcPct val="0"/>
        </a:spcBef>
        <a:spcAft>
          <a:spcPct val="0"/>
        </a:spcAft>
        <a:defRPr sz="14800">
          <a:solidFill>
            <a:schemeClr val="tx2"/>
          </a:solidFill>
          <a:latin typeface="Times New Roman" pitchFamily="18" charset="0"/>
          <a:ea typeface="ＭＳ Ｐゴシック" charset="-128"/>
          <a:cs typeface="ＭＳ Ｐゴシック" charset="-128"/>
        </a:defRPr>
      </a:lvl3pPr>
      <a:lvl4pPr algn="ctr" defTabSz="3074988" rtl="0" eaLnBrk="0" fontAlgn="base" hangingPunct="0">
        <a:spcBef>
          <a:spcPct val="0"/>
        </a:spcBef>
        <a:spcAft>
          <a:spcPct val="0"/>
        </a:spcAft>
        <a:defRPr sz="14800">
          <a:solidFill>
            <a:schemeClr val="tx2"/>
          </a:solidFill>
          <a:latin typeface="Times New Roman" pitchFamily="18" charset="0"/>
          <a:ea typeface="ＭＳ Ｐゴシック" charset="-128"/>
          <a:cs typeface="ＭＳ Ｐゴシック" charset="-128"/>
        </a:defRPr>
      </a:lvl4pPr>
      <a:lvl5pPr algn="ctr" defTabSz="3074988" rtl="0" eaLnBrk="0" fontAlgn="base" hangingPunct="0">
        <a:spcBef>
          <a:spcPct val="0"/>
        </a:spcBef>
        <a:spcAft>
          <a:spcPct val="0"/>
        </a:spcAft>
        <a:defRPr sz="14800">
          <a:solidFill>
            <a:schemeClr val="tx2"/>
          </a:solidFill>
          <a:latin typeface="Times New Roman" pitchFamily="18" charset="0"/>
          <a:ea typeface="ＭＳ Ｐゴシック" charset="-128"/>
          <a:cs typeface="ＭＳ Ｐゴシック" charset="-128"/>
        </a:defRPr>
      </a:lvl5pPr>
      <a:lvl6pPr marL="457200" algn="ctr" defTabSz="3074988" rtl="0" eaLnBrk="1" fontAlgn="base" hangingPunct="1">
        <a:spcBef>
          <a:spcPct val="0"/>
        </a:spcBef>
        <a:spcAft>
          <a:spcPct val="0"/>
        </a:spcAft>
        <a:defRPr sz="14800">
          <a:solidFill>
            <a:schemeClr val="tx2"/>
          </a:solidFill>
          <a:latin typeface="Times New Roman" pitchFamily="18" charset="0"/>
        </a:defRPr>
      </a:lvl6pPr>
      <a:lvl7pPr marL="914400" algn="ctr" defTabSz="3074988" rtl="0" eaLnBrk="1" fontAlgn="base" hangingPunct="1">
        <a:spcBef>
          <a:spcPct val="0"/>
        </a:spcBef>
        <a:spcAft>
          <a:spcPct val="0"/>
        </a:spcAft>
        <a:defRPr sz="14800">
          <a:solidFill>
            <a:schemeClr val="tx2"/>
          </a:solidFill>
          <a:latin typeface="Times New Roman" pitchFamily="18" charset="0"/>
        </a:defRPr>
      </a:lvl7pPr>
      <a:lvl8pPr marL="1371600" algn="ctr" defTabSz="3074988" rtl="0" eaLnBrk="1" fontAlgn="base" hangingPunct="1">
        <a:spcBef>
          <a:spcPct val="0"/>
        </a:spcBef>
        <a:spcAft>
          <a:spcPct val="0"/>
        </a:spcAft>
        <a:defRPr sz="14800">
          <a:solidFill>
            <a:schemeClr val="tx2"/>
          </a:solidFill>
          <a:latin typeface="Times New Roman" pitchFamily="18" charset="0"/>
        </a:defRPr>
      </a:lvl8pPr>
      <a:lvl9pPr marL="1828800" algn="ctr" defTabSz="3074988" rtl="0" eaLnBrk="1" fontAlgn="base" hangingPunct="1">
        <a:spcBef>
          <a:spcPct val="0"/>
        </a:spcBef>
        <a:spcAft>
          <a:spcPct val="0"/>
        </a:spcAft>
        <a:defRPr sz="14800">
          <a:solidFill>
            <a:schemeClr val="tx2"/>
          </a:solidFill>
          <a:latin typeface="Times New Roman" pitchFamily="18" charset="0"/>
        </a:defRPr>
      </a:lvl9pPr>
    </p:titleStyle>
    <p:bodyStyle>
      <a:lvl1pPr marL="1150938" indent="-1150938" algn="l" defTabSz="3074988" rtl="0" eaLnBrk="0" fontAlgn="base" hangingPunct="0">
        <a:spcBef>
          <a:spcPct val="20000"/>
        </a:spcBef>
        <a:spcAft>
          <a:spcPct val="0"/>
        </a:spcAft>
        <a:buChar char="•"/>
        <a:defRPr sz="107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2497138" indent="-960438" algn="l" defTabSz="3074988" rtl="0" eaLnBrk="0" fontAlgn="base" hangingPunct="0">
        <a:spcBef>
          <a:spcPct val="20000"/>
        </a:spcBef>
        <a:spcAft>
          <a:spcPct val="0"/>
        </a:spcAft>
        <a:buChar char="–"/>
        <a:defRPr sz="9500">
          <a:solidFill>
            <a:schemeClr val="tx1"/>
          </a:solidFill>
          <a:latin typeface="+mn-lt"/>
          <a:ea typeface="ＭＳ Ｐゴシック" pitchFamily="-110" charset="-128"/>
        </a:defRPr>
      </a:lvl2pPr>
      <a:lvl3pPr marL="3843338" indent="-768350" algn="l" defTabSz="3074988" rtl="0" eaLnBrk="0" fontAlgn="base" hangingPunct="0">
        <a:spcBef>
          <a:spcPct val="20000"/>
        </a:spcBef>
        <a:spcAft>
          <a:spcPct val="0"/>
        </a:spcAft>
        <a:buChar char="•"/>
        <a:defRPr sz="8100">
          <a:solidFill>
            <a:schemeClr val="tx1"/>
          </a:solidFill>
          <a:latin typeface="+mn-lt"/>
          <a:ea typeface="ＭＳ Ｐゴシック" pitchFamily="-110" charset="-128"/>
        </a:defRPr>
      </a:lvl3pPr>
      <a:lvl4pPr marL="5384800" indent="-773113" algn="l" defTabSz="3074988" rtl="0" eaLnBrk="0" fontAlgn="base" hangingPunct="0">
        <a:spcBef>
          <a:spcPct val="20000"/>
        </a:spcBef>
        <a:spcAft>
          <a:spcPct val="0"/>
        </a:spcAft>
        <a:buChar char="–"/>
        <a:defRPr sz="6500">
          <a:solidFill>
            <a:schemeClr val="tx1"/>
          </a:solidFill>
          <a:latin typeface="+mn-lt"/>
          <a:ea typeface="ＭＳ Ｐゴシック" pitchFamily="-110" charset="-128"/>
        </a:defRPr>
      </a:lvl4pPr>
      <a:lvl5pPr marL="6921500" indent="-768350" algn="l" defTabSz="3074988" rtl="0" eaLnBrk="0" fontAlgn="base" hangingPunct="0">
        <a:spcBef>
          <a:spcPct val="20000"/>
        </a:spcBef>
        <a:spcAft>
          <a:spcPct val="0"/>
        </a:spcAft>
        <a:buChar char="»"/>
        <a:defRPr sz="6500">
          <a:solidFill>
            <a:schemeClr val="tx1"/>
          </a:solidFill>
          <a:latin typeface="+mn-lt"/>
          <a:ea typeface="ＭＳ Ｐゴシック" pitchFamily="-110" charset="-128"/>
        </a:defRPr>
      </a:lvl5pPr>
      <a:lvl6pPr marL="7378700" indent="-768350" algn="l" defTabSz="3074988" rtl="0" eaLnBrk="1" fontAlgn="base" hangingPunct="1">
        <a:spcBef>
          <a:spcPct val="20000"/>
        </a:spcBef>
        <a:spcAft>
          <a:spcPct val="0"/>
        </a:spcAft>
        <a:buChar char="»"/>
        <a:defRPr sz="6500">
          <a:solidFill>
            <a:schemeClr val="tx1"/>
          </a:solidFill>
          <a:latin typeface="+mn-lt"/>
        </a:defRPr>
      </a:lvl6pPr>
      <a:lvl7pPr marL="7835900" indent="-768350" algn="l" defTabSz="3074988" rtl="0" eaLnBrk="1" fontAlgn="base" hangingPunct="1">
        <a:spcBef>
          <a:spcPct val="20000"/>
        </a:spcBef>
        <a:spcAft>
          <a:spcPct val="0"/>
        </a:spcAft>
        <a:buChar char="»"/>
        <a:defRPr sz="6500">
          <a:solidFill>
            <a:schemeClr val="tx1"/>
          </a:solidFill>
          <a:latin typeface="+mn-lt"/>
        </a:defRPr>
      </a:lvl7pPr>
      <a:lvl8pPr marL="8293100" indent="-768350" algn="l" defTabSz="3074988" rtl="0" eaLnBrk="1" fontAlgn="base" hangingPunct="1">
        <a:spcBef>
          <a:spcPct val="20000"/>
        </a:spcBef>
        <a:spcAft>
          <a:spcPct val="0"/>
        </a:spcAft>
        <a:buChar char="»"/>
        <a:defRPr sz="6500">
          <a:solidFill>
            <a:schemeClr val="tx1"/>
          </a:solidFill>
          <a:latin typeface="+mn-lt"/>
        </a:defRPr>
      </a:lvl8pPr>
      <a:lvl9pPr marL="8750300" indent="-768350" algn="l" defTabSz="3074988" rtl="0" eaLnBrk="1" fontAlgn="base" hangingPunct="1">
        <a:spcBef>
          <a:spcPct val="20000"/>
        </a:spcBef>
        <a:spcAft>
          <a:spcPct val="0"/>
        </a:spcAft>
        <a:buChar char="»"/>
        <a:defRPr sz="6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13" Type="http://schemas.openxmlformats.org/officeDocument/2006/relationships/image" Target="../media/image10.png"/><Relationship Id="rId18" Type="http://schemas.openxmlformats.org/officeDocument/2006/relationships/image" Target="../media/image15.png"/><Relationship Id="rId3" Type="http://schemas.openxmlformats.org/officeDocument/2006/relationships/notesSlide" Target="../notesSlides/notesSlide1.xml"/><Relationship Id="rId21" Type="http://schemas.openxmlformats.org/officeDocument/2006/relationships/image" Target="../media/image18.png"/><Relationship Id="rId7" Type="http://schemas.openxmlformats.org/officeDocument/2006/relationships/image" Target="../media/image4.jpeg"/><Relationship Id="rId12" Type="http://schemas.openxmlformats.org/officeDocument/2006/relationships/image" Target="../media/image9.jpeg"/><Relationship Id="rId17" Type="http://schemas.openxmlformats.org/officeDocument/2006/relationships/image" Target="../media/image14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13.png"/><Relationship Id="rId20" Type="http://schemas.openxmlformats.org/officeDocument/2006/relationships/image" Target="../media/image17.png"/><Relationship Id="rId1" Type="http://schemas.openxmlformats.org/officeDocument/2006/relationships/tags" Target="../tags/tag2.xml"/><Relationship Id="rId6" Type="http://schemas.openxmlformats.org/officeDocument/2006/relationships/image" Target="../media/image3.jpe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5" Type="http://schemas.openxmlformats.org/officeDocument/2006/relationships/image" Target="../media/image12.png"/><Relationship Id="rId10" Type="http://schemas.openxmlformats.org/officeDocument/2006/relationships/image" Target="../media/image7.jpeg"/><Relationship Id="rId19" Type="http://schemas.openxmlformats.org/officeDocument/2006/relationships/image" Target="../media/image16.png"/><Relationship Id="rId4" Type="http://schemas.openxmlformats.org/officeDocument/2006/relationships/image" Target="../media/image1.jpeg"/><Relationship Id="rId9" Type="http://schemas.openxmlformats.org/officeDocument/2006/relationships/image" Target="../media/image6.png"/><Relationship Id="rId1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>
                <a:lumMod val="85000"/>
              </a:schemeClr>
            </a:gs>
            <a:gs pos="100000">
              <a:schemeClr val="bg1">
                <a:lumMod val="65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609600" y="685800"/>
            <a:ext cx="40843200" cy="3429000"/>
          </a:xfrm>
          <a:prstGeom prst="rect">
            <a:avLst/>
          </a:prstGeom>
          <a:solidFill>
            <a:srgbClr val="A40000"/>
          </a:solidFill>
          <a:ln w="762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66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cs typeface="Helvetica" pitchFamily="34" charset="0"/>
              </a:rPr>
              <a:t>Using</a:t>
            </a:r>
            <a:r>
              <a:rPr kumimoji="0" lang="en-US" sz="6600" b="1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cs typeface="Helvetica" pitchFamily="34" charset="0"/>
              </a:rPr>
              <a:t> a </a:t>
            </a:r>
            <a:r>
              <a:rPr kumimoji="0" lang="en-US" sz="6600" b="1" i="0" u="none" strike="noStrike" cap="none" normalizeH="0" dirty="0" err="1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cs typeface="Helvetica" pitchFamily="34" charset="0"/>
              </a:rPr>
              <a:t>Quadcopter</a:t>
            </a:r>
            <a:r>
              <a:rPr kumimoji="0" lang="en-US" sz="6600" b="1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cs typeface="Helvetica" pitchFamily="34" charset="0"/>
              </a:rPr>
              <a:t> as a Near-Surface Observing Platform</a:t>
            </a:r>
            <a:endParaRPr lang="en-US" sz="11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itchFamily="34" charset="0"/>
              <a:cs typeface="Helvetica" pitchFamily="34" charset="0"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4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cs typeface="Helvetica" pitchFamily="34" charset="0"/>
              </a:rPr>
              <a:t>Christopher S. Foster (chris.foster@utah.edu), Alex Jacques, Matt </a:t>
            </a:r>
            <a:r>
              <a:rPr lang="en-US" sz="4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cs typeface="Helvetica" pitchFamily="34" charset="0"/>
              </a:rPr>
              <a:t>Lammers</a:t>
            </a:r>
            <a:r>
              <a:rPr lang="en-US" sz="4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cs typeface="Helvetica" pitchFamily="34" charset="0"/>
              </a:rPr>
              <a:t>, and John D. </a:t>
            </a:r>
            <a:r>
              <a:rPr lang="en-US" sz="4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cs typeface="Helvetica" pitchFamily="34" charset="0"/>
              </a:rPr>
              <a:t>Horel</a:t>
            </a:r>
            <a:r>
              <a:rPr lang="en-US" sz="4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cs typeface="Helvetica" pitchFamily="34" charset="0"/>
              </a:rPr>
              <a:t> 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4600" b="1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cs typeface="Helvetica" pitchFamily="34" charset="0"/>
              </a:rPr>
              <a:t>Department</a:t>
            </a:r>
            <a:r>
              <a:rPr kumimoji="0" lang="en-US" sz="4600" b="1" i="1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cs typeface="Helvetica" pitchFamily="34" charset="0"/>
              </a:rPr>
              <a:t> of Atmospheric Sciences, </a:t>
            </a:r>
            <a:r>
              <a:rPr kumimoji="0" lang="en-US" sz="4600" b="1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cs typeface="Helvetica" pitchFamily="34" charset="0"/>
              </a:rPr>
              <a:t>University</a:t>
            </a:r>
            <a:r>
              <a:rPr kumimoji="0" lang="en-US" sz="4600" b="1" i="1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cs typeface="Helvetica" pitchFamily="34" charset="0"/>
              </a:rPr>
              <a:t> of Utah</a:t>
            </a:r>
            <a:endParaRPr kumimoji="0" lang="en-US" sz="4600" b="1" i="1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2053" name="Text Box 148"/>
          <p:cNvSpPr txBox="1">
            <a:spLocks noChangeArrowheads="1"/>
          </p:cNvSpPr>
          <p:nvPr/>
        </p:nvSpPr>
        <p:spPr bwMode="auto">
          <a:xfrm>
            <a:off x="19038226" y="5233459"/>
            <a:ext cx="435082" cy="10946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215405" tIns="107703" rIns="215405" bIns="107703">
            <a:spAutoFit/>
          </a:bodyPr>
          <a:lstStyle/>
          <a:p>
            <a:pPr defTabSz="2154238" eaLnBrk="0" hangingPunct="0"/>
            <a:endParaRPr lang="en-US" sz="5700"/>
          </a:p>
        </p:txBody>
      </p:sp>
      <p:grpSp>
        <p:nvGrpSpPr>
          <p:cNvPr id="9" name="Group 8"/>
          <p:cNvGrpSpPr/>
          <p:nvPr/>
        </p:nvGrpSpPr>
        <p:grpSpPr>
          <a:xfrm>
            <a:off x="37487217" y="1035135"/>
            <a:ext cx="3355983" cy="2730330"/>
            <a:chOff x="9144000" y="4787900"/>
            <a:chExt cx="3917950" cy="3187530"/>
          </a:xfrm>
        </p:grpSpPr>
        <p:sp>
          <p:nvSpPr>
            <p:cNvPr id="7" name="Rectangle 6"/>
            <p:cNvSpPr/>
            <p:nvPr/>
          </p:nvSpPr>
          <p:spPr bwMode="auto">
            <a:xfrm>
              <a:off x="9144000" y="4787900"/>
              <a:ext cx="3917950" cy="318753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pic>
          <p:nvPicPr>
            <p:cNvPr id="2073" name="Picture 36" descr="Ulogo.jpg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9271000" y="4984665"/>
              <a:ext cx="3663950" cy="2794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2" name="Rectangle 11"/>
          <p:cNvSpPr/>
          <p:nvPr/>
        </p:nvSpPr>
        <p:spPr bwMode="auto">
          <a:xfrm>
            <a:off x="11734800" y="4561595"/>
            <a:ext cx="18592800" cy="1001005"/>
          </a:xfrm>
          <a:prstGeom prst="rect">
            <a:avLst/>
          </a:prstGeom>
          <a:solidFill>
            <a:srgbClr val="A40000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27432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48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cs typeface="Helvetica" pitchFamily="34" charset="0"/>
              </a:rPr>
              <a:t>Test Flights:</a:t>
            </a:r>
            <a:r>
              <a:rPr kumimoji="0" lang="en-US" sz="4800" b="1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cs typeface="Helvetica" pitchFamily="34" charset="0"/>
              </a:rPr>
              <a:t> </a:t>
            </a:r>
            <a:r>
              <a:rPr kumimoji="0" lang="en-US" sz="48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cs typeface="Helvetica" pitchFamily="34" charset="0"/>
              </a:rPr>
              <a:t>Data,</a:t>
            </a:r>
            <a:r>
              <a:rPr kumimoji="0" lang="en-US" sz="4800" b="1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cs typeface="Helvetica" pitchFamily="34" charset="0"/>
              </a:rPr>
              <a:t> Results, and Imagery </a:t>
            </a:r>
            <a:endParaRPr kumimoji="0" lang="en-US" sz="48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56" name="Rectangle 55"/>
          <p:cNvSpPr/>
          <p:nvPr/>
        </p:nvSpPr>
        <p:spPr bwMode="auto">
          <a:xfrm>
            <a:off x="609600" y="4561595"/>
            <a:ext cx="10953750" cy="1001005"/>
          </a:xfrm>
          <a:prstGeom prst="rect">
            <a:avLst/>
          </a:prstGeom>
          <a:solidFill>
            <a:srgbClr val="A40000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27432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cs typeface="Helvetica" pitchFamily="34" charset="0"/>
              </a:rPr>
              <a:t>Motivation</a:t>
            </a:r>
            <a:endParaRPr kumimoji="0" lang="en-US" sz="48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57" name="Rectangle 56"/>
          <p:cNvSpPr/>
          <p:nvPr/>
        </p:nvSpPr>
        <p:spPr bwMode="auto">
          <a:xfrm>
            <a:off x="30499050" y="4561595"/>
            <a:ext cx="10953750" cy="1001005"/>
          </a:xfrm>
          <a:prstGeom prst="rect">
            <a:avLst/>
          </a:prstGeom>
          <a:solidFill>
            <a:srgbClr val="A40000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27432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48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cs typeface="Helvetica" pitchFamily="34" charset="0"/>
              </a:rPr>
              <a:t>Summary and UAV</a:t>
            </a:r>
            <a:r>
              <a:rPr kumimoji="0" lang="en-US" sz="4800" b="1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cs typeface="Helvetica" pitchFamily="34" charset="0"/>
              </a:rPr>
              <a:t> </a:t>
            </a:r>
            <a:r>
              <a:rPr kumimoji="0" lang="en-US" sz="48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cs typeface="Helvetica" pitchFamily="34" charset="0"/>
              </a:rPr>
              <a:t>Issues</a:t>
            </a:r>
          </a:p>
        </p:txBody>
      </p:sp>
      <p:sp>
        <p:nvSpPr>
          <p:cNvPr id="58" name="Rectangle 57"/>
          <p:cNvSpPr/>
          <p:nvPr/>
        </p:nvSpPr>
        <p:spPr bwMode="auto">
          <a:xfrm>
            <a:off x="609600" y="5715000"/>
            <a:ext cx="10953750" cy="4495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274320" tIns="274320" rIns="274320" bIns="274320" numCol="1" rtlCol="0" anchor="t" anchorCtr="0" compatLnSpc="1">
            <a:prstTxWarp prst="textNoShape">
              <a:avLst/>
            </a:prstTxWarp>
          </a:bodyPr>
          <a:lstStyle/>
          <a:p>
            <a:pPr marL="457200" indent="-457200" eaLnBrk="0" hangingPunct="0">
              <a:buFont typeface="Arial" pitchFamily="34" charset="0"/>
              <a:buChar char="•"/>
            </a:pPr>
            <a:r>
              <a:rPr lang="en-US" sz="2800" dirty="0" smtClean="0">
                <a:latin typeface="Helvetica" pitchFamily="34" charset="0"/>
                <a:cs typeface="Helvetica" pitchFamily="34" charset="0"/>
              </a:rPr>
              <a:t>Objective: Evaluate cost-effective options for sampling the boundary layer in basins and valleys for air quality applications</a:t>
            </a:r>
          </a:p>
          <a:p>
            <a:pPr marL="457200" indent="-457200" eaLnBrk="0" hangingPunct="0">
              <a:buFont typeface="Arial" pitchFamily="34" charset="0"/>
              <a:buChar char="•"/>
            </a:pPr>
            <a:r>
              <a:rPr lang="en-US" sz="2800" dirty="0" smtClean="0">
                <a:latin typeface="Helvetica" pitchFamily="34" charset="0"/>
                <a:cs typeface="Helvetica" pitchFamily="34" charset="0"/>
              </a:rPr>
              <a:t>Near-surface vertical </a:t>
            </a:r>
            <a:r>
              <a:rPr lang="en-US" sz="2800" dirty="0">
                <a:latin typeface="Helvetica" pitchFamily="34" charset="0"/>
                <a:cs typeface="Helvetica" pitchFamily="34" charset="0"/>
              </a:rPr>
              <a:t>profiles of temperature, moisture, and trace gas concentrations in the </a:t>
            </a:r>
            <a:r>
              <a:rPr lang="en-US" sz="2800" dirty="0" smtClean="0">
                <a:latin typeface="Helvetica" pitchFamily="34" charset="0"/>
                <a:cs typeface="Helvetica" pitchFamily="34" charset="0"/>
              </a:rPr>
              <a:t>boundary </a:t>
            </a:r>
            <a:r>
              <a:rPr lang="en-US" sz="2800" dirty="0">
                <a:latin typeface="Helvetica" pitchFamily="34" charset="0"/>
                <a:cs typeface="Helvetica" pitchFamily="34" charset="0"/>
              </a:rPr>
              <a:t>layer </a:t>
            </a:r>
            <a:r>
              <a:rPr lang="en-US" sz="2800" dirty="0" smtClean="0">
                <a:latin typeface="Helvetica" pitchFamily="34" charset="0"/>
                <a:cs typeface="Helvetica" pitchFamily="34" charset="0"/>
              </a:rPr>
              <a:t>often contain complex structures that vary in space and time and are </a:t>
            </a:r>
            <a:r>
              <a:rPr lang="en-US" sz="2800" dirty="0" smtClean="0">
                <a:latin typeface="Helvetica" pitchFamily="34" charset="0"/>
                <a:cs typeface="Helvetica" pitchFamily="34" charset="0"/>
              </a:rPr>
              <a:t>poorly </a:t>
            </a:r>
            <a:r>
              <a:rPr lang="en-US" sz="2800" dirty="0" smtClean="0">
                <a:latin typeface="Helvetica" pitchFamily="34" charset="0"/>
                <a:cs typeface="Helvetica" pitchFamily="34" charset="0"/>
              </a:rPr>
              <a:t>resolved by balloon or tether </a:t>
            </a:r>
            <a:r>
              <a:rPr lang="en-US" sz="2800" dirty="0" smtClean="0">
                <a:latin typeface="Helvetica" pitchFamily="34" charset="0"/>
                <a:cs typeface="Helvetica" pitchFamily="34" charset="0"/>
              </a:rPr>
              <a:t>sondes</a:t>
            </a:r>
            <a:endParaRPr lang="en-US" sz="2800" dirty="0">
              <a:latin typeface="Helvetica" pitchFamily="34" charset="0"/>
              <a:cs typeface="Helvetica" pitchFamily="34" charset="0"/>
            </a:endParaRPr>
          </a:p>
          <a:p>
            <a:pPr marL="457200" indent="-457200" eaLnBrk="0" hangingPunct="0">
              <a:buFont typeface="Arial" pitchFamily="34" charset="0"/>
              <a:buChar char="•"/>
            </a:pPr>
            <a:r>
              <a:rPr lang="en-US" sz="2800" dirty="0" smtClean="0">
                <a:latin typeface="Helvetica" pitchFamily="34" charset="0"/>
                <a:cs typeface="Helvetica" pitchFamily="34" charset="0"/>
              </a:rPr>
              <a:t>A </a:t>
            </a:r>
            <a:r>
              <a:rPr lang="en-US" sz="2800" dirty="0" err="1" smtClean="0">
                <a:latin typeface="Helvetica" pitchFamily="34" charset="0"/>
                <a:cs typeface="Helvetica" pitchFamily="34" charset="0"/>
              </a:rPr>
              <a:t>sonde</a:t>
            </a:r>
            <a:r>
              <a:rPr lang="en-US" sz="2800" dirty="0" smtClean="0">
                <a:latin typeface="Helvetica" pitchFamily="34" charset="0"/>
                <a:cs typeface="Helvetica" pitchFamily="34" charset="0"/>
              </a:rPr>
              <a:t> mounted on a </a:t>
            </a:r>
            <a:r>
              <a:rPr lang="en-US" sz="2800" dirty="0" err="1" smtClean="0">
                <a:latin typeface="Helvetica" pitchFamily="34" charset="0"/>
                <a:cs typeface="Helvetica" pitchFamily="34" charset="0"/>
              </a:rPr>
              <a:t>quadcopter</a:t>
            </a:r>
            <a:r>
              <a:rPr lang="en-US" sz="2800" dirty="0" smtClean="0">
                <a:latin typeface="Helvetica" pitchFamily="34" charset="0"/>
                <a:cs typeface="Helvetica" pitchFamily="34" charset="0"/>
              </a:rPr>
              <a:t> provides the capability to </a:t>
            </a:r>
            <a:r>
              <a:rPr lang="en-US" sz="2800" b="1" dirty="0" smtClean="0">
                <a:latin typeface="Helvetica" pitchFamily="34" charset="0"/>
                <a:cs typeface="Helvetica" pitchFamily="34" charset="0"/>
              </a:rPr>
              <a:t>control</a:t>
            </a:r>
            <a:r>
              <a:rPr lang="en-US" sz="2800" dirty="0" smtClean="0">
                <a:latin typeface="Helvetica" pitchFamily="34" charset="0"/>
                <a:cs typeface="Helvetica" pitchFamily="34" charset="0"/>
              </a:rPr>
              <a:t> the monitoring of near-surface conditions </a:t>
            </a:r>
            <a:r>
              <a:rPr lang="en-US" sz="2800" b="1" dirty="0" smtClean="0">
                <a:latin typeface="Helvetica" pitchFamily="34" charset="0"/>
                <a:cs typeface="Helvetica" pitchFamily="34" charset="0"/>
              </a:rPr>
              <a:t>continuously</a:t>
            </a:r>
            <a:r>
              <a:rPr lang="en-US" sz="2800" dirty="0" smtClean="0">
                <a:latin typeface="Helvetica" pitchFamily="34" charset="0"/>
                <a:cs typeface="Helvetica" pitchFamily="34" charset="0"/>
              </a:rPr>
              <a:t> for 20-30 min </a:t>
            </a:r>
            <a:r>
              <a:rPr lang="en-US" sz="2800" dirty="0" smtClean="0">
                <a:latin typeface="Helvetica" pitchFamily="34" charset="0"/>
                <a:cs typeface="Helvetica" pitchFamily="34" charset="0"/>
              </a:rPr>
              <a:t>flights</a:t>
            </a:r>
            <a:endParaRPr lang="en-US" sz="2800" dirty="0"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62" name="Rectangle 61"/>
          <p:cNvSpPr/>
          <p:nvPr/>
        </p:nvSpPr>
        <p:spPr bwMode="auto">
          <a:xfrm>
            <a:off x="609600" y="10363200"/>
            <a:ext cx="7848600" cy="1001005"/>
          </a:xfrm>
          <a:prstGeom prst="rect">
            <a:avLst/>
          </a:prstGeom>
          <a:solidFill>
            <a:srgbClr val="A40000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27432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4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cs typeface="Helvetica" pitchFamily="34" charset="0"/>
              </a:rPr>
              <a:t>Quadcopter</a:t>
            </a:r>
            <a:r>
              <a:rPr lang="en-US" sz="4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cs typeface="Helvetica" pitchFamily="34" charset="0"/>
              </a:rPr>
              <a:t> Specifications</a:t>
            </a:r>
            <a:endParaRPr kumimoji="0" lang="en-US" sz="46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71" name="Rectangle 70"/>
          <p:cNvSpPr/>
          <p:nvPr/>
        </p:nvSpPr>
        <p:spPr bwMode="auto">
          <a:xfrm>
            <a:off x="609600" y="30708600"/>
            <a:ext cx="10954512" cy="53340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274320" tIns="274320" rIns="274320" bIns="274320" numCol="1" rtlCol="0" anchor="t" anchorCtr="0" compatLnSpc="1">
            <a:prstTxWarp prst="textNoShape">
              <a:avLst/>
            </a:prstTxWarp>
          </a:bodyPr>
          <a:lstStyle/>
          <a:p>
            <a:pPr marL="514350" indent="-514350" eaLnBrk="1" hangingPunct="1">
              <a:buFont typeface="+mj-lt"/>
              <a:buAutoNum type="arabicPeriod"/>
            </a:pPr>
            <a:r>
              <a:rPr lang="en-US" sz="2600" dirty="0" smtClean="0">
                <a:latin typeface="Helvetica"/>
                <a:cs typeface="Helvetica"/>
              </a:rPr>
              <a:t>Charge </a:t>
            </a:r>
            <a:r>
              <a:rPr lang="en-US" sz="2600" dirty="0">
                <a:latin typeface="Helvetica"/>
                <a:cs typeface="Helvetica"/>
              </a:rPr>
              <a:t>all batteries before flights</a:t>
            </a:r>
          </a:p>
          <a:p>
            <a:pPr marL="514350" indent="-514350" eaLnBrk="1" hangingPunct="1">
              <a:buFont typeface="+mj-lt"/>
              <a:buAutoNum type="arabicPeriod"/>
            </a:pPr>
            <a:r>
              <a:rPr lang="en-US" sz="2600" dirty="0">
                <a:latin typeface="Helvetica"/>
                <a:cs typeface="Helvetica"/>
              </a:rPr>
              <a:t>Mount batteries and </a:t>
            </a:r>
            <a:r>
              <a:rPr lang="en-US" sz="2600" dirty="0" err="1">
                <a:latin typeface="Helvetica"/>
                <a:cs typeface="Helvetica"/>
              </a:rPr>
              <a:t>Windsond</a:t>
            </a:r>
            <a:r>
              <a:rPr lang="en-US" sz="2600" dirty="0">
                <a:latin typeface="Helvetica"/>
                <a:cs typeface="Helvetica"/>
              </a:rPr>
              <a:t> to the </a:t>
            </a:r>
            <a:r>
              <a:rPr lang="en-US" sz="2600" dirty="0" smtClean="0">
                <a:latin typeface="Helvetica"/>
                <a:cs typeface="Helvetica"/>
              </a:rPr>
              <a:t>copter</a:t>
            </a:r>
            <a:endParaRPr lang="en-US" sz="2600" dirty="0">
              <a:latin typeface="Helvetica"/>
              <a:cs typeface="Helvetica"/>
            </a:endParaRPr>
          </a:p>
          <a:p>
            <a:pPr marL="514350" indent="-514350" eaLnBrk="1" hangingPunct="1">
              <a:buFont typeface="+mj-lt"/>
              <a:buAutoNum type="arabicPeriod"/>
            </a:pPr>
            <a:r>
              <a:rPr lang="en-US" sz="2600" dirty="0">
                <a:latin typeface="Helvetica"/>
                <a:cs typeface="Helvetica"/>
              </a:rPr>
              <a:t>Test the copter for balance to ensure optimum flight time and stability</a:t>
            </a:r>
          </a:p>
          <a:p>
            <a:pPr marL="514350" indent="-514350" eaLnBrk="1" hangingPunct="1">
              <a:buFont typeface="+mj-lt"/>
              <a:buAutoNum type="arabicPeriod"/>
            </a:pPr>
            <a:r>
              <a:rPr lang="en-US" sz="2600" dirty="0">
                <a:latin typeface="Helvetica"/>
                <a:cs typeface="Helvetica"/>
              </a:rPr>
              <a:t>Turn on </a:t>
            </a:r>
            <a:r>
              <a:rPr lang="en-US" sz="2600" dirty="0" err="1">
                <a:latin typeface="Helvetica"/>
                <a:cs typeface="Helvetica"/>
              </a:rPr>
              <a:t>sonde</a:t>
            </a:r>
            <a:r>
              <a:rPr lang="en-US" sz="2600" dirty="0">
                <a:latin typeface="Helvetica"/>
                <a:cs typeface="Helvetica"/>
              </a:rPr>
              <a:t> and </a:t>
            </a:r>
            <a:r>
              <a:rPr lang="en-US" sz="2600" dirty="0" err="1">
                <a:latin typeface="Helvetica"/>
                <a:cs typeface="Helvetica"/>
              </a:rPr>
              <a:t>Windsond</a:t>
            </a:r>
            <a:r>
              <a:rPr lang="en-US" sz="2600" dirty="0">
                <a:latin typeface="Helvetica"/>
                <a:cs typeface="Helvetica"/>
              </a:rPr>
              <a:t> software; </a:t>
            </a:r>
            <a:r>
              <a:rPr lang="en-US" sz="2600" dirty="0" err="1">
                <a:latin typeface="Helvetica"/>
                <a:cs typeface="Helvetica"/>
              </a:rPr>
              <a:t>sonde</a:t>
            </a:r>
            <a:r>
              <a:rPr lang="en-US" sz="2600" dirty="0">
                <a:latin typeface="Helvetica"/>
                <a:cs typeface="Helvetica"/>
              </a:rPr>
              <a:t> automatically connects and will acquire GPS</a:t>
            </a:r>
          </a:p>
          <a:p>
            <a:pPr marL="514350" indent="-514350" eaLnBrk="1" hangingPunct="1">
              <a:buFont typeface="+mj-lt"/>
              <a:buAutoNum type="arabicPeriod"/>
            </a:pPr>
            <a:r>
              <a:rPr lang="en-US" sz="2600" dirty="0">
                <a:latin typeface="Helvetica"/>
                <a:cs typeface="Helvetica"/>
              </a:rPr>
              <a:t>Turn on </a:t>
            </a:r>
            <a:r>
              <a:rPr lang="en-US" sz="2600" dirty="0" err="1">
                <a:latin typeface="Helvetica"/>
                <a:cs typeface="Helvetica"/>
              </a:rPr>
              <a:t>GoPro</a:t>
            </a:r>
            <a:r>
              <a:rPr lang="en-US" sz="2600" dirty="0">
                <a:latin typeface="Helvetica"/>
                <a:cs typeface="Helvetica"/>
              </a:rPr>
              <a:t> and check settings to capture video during flight</a:t>
            </a:r>
          </a:p>
          <a:p>
            <a:pPr marL="514350" indent="-514350" eaLnBrk="1" hangingPunct="1">
              <a:buFont typeface="+mj-lt"/>
              <a:buAutoNum type="arabicPeriod"/>
            </a:pPr>
            <a:r>
              <a:rPr lang="en-US" sz="2600" dirty="0">
                <a:latin typeface="Helvetica"/>
                <a:cs typeface="Helvetica"/>
              </a:rPr>
              <a:t>Turn on copter transmitter and copter and wait to acquire GPS and transmitter signals</a:t>
            </a:r>
          </a:p>
          <a:p>
            <a:pPr marL="514350" indent="-514350" eaLnBrk="1" hangingPunct="1">
              <a:buFont typeface="+mj-lt"/>
              <a:buAutoNum type="arabicPeriod"/>
            </a:pPr>
            <a:r>
              <a:rPr lang="en-US" sz="2600" dirty="0">
                <a:latin typeface="Helvetica"/>
                <a:cs typeface="Helvetica"/>
              </a:rPr>
              <a:t>Fly</a:t>
            </a:r>
            <a:r>
              <a:rPr lang="en-US" sz="2600" dirty="0" smtClean="0">
                <a:latin typeface="Helvetica"/>
                <a:cs typeface="Helvetica"/>
              </a:rPr>
              <a:t>!</a:t>
            </a:r>
          </a:p>
          <a:p>
            <a:pPr eaLnBrk="1" hangingPunct="1"/>
            <a:endParaRPr lang="en-US" sz="2600" dirty="0">
              <a:latin typeface="Helvetica"/>
              <a:cs typeface="Helvetica"/>
            </a:endParaRPr>
          </a:p>
          <a:p>
            <a:pPr eaLnBrk="1" hangingPunct="1"/>
            <a:r>
              <a:rPr lang="en-US" sz="2600" dirty="0">
                <a:latin typeface="Helvetica"/>
                <a:cs typeface="Helvetica"/>
              </a:rPr>
              <a:t>Total prep time (outside of charging): ~10 min</a:t>
            </a:r>
          </a:p>
        </p:txBody>
      </p:sp>
      <p:sp>
        <p:nvSpPr>
          <p:cNvPr id="76" name="Rectangle 75"/>
          <p:cNvSpPr/>
          <p:nvPr/>
        </p:nvSpPr>
        <p:spPr bwMode="auto">
          <a:xfrm>
            <a:off x="8763000" y="11430000"/>
            <a:ext cx="21564600" cy="178308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274320" tIns="274320" rIns="274320" bIns="274320" numCol="1" rtlCol="0" anchor="t" anchorCtr="0" compatLnSpc="1">
            <a:prstTxWarp prst="textNoShape">
              <a:avLst/>
            </a:prstTxWarp>
          </a:bodyPr>
          <a:lstStyle/>
          <a:p>
            <a:pPr marR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lang="en-US" sz="2800" dirty="0" smtClean="0"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39" name="Rectangle 38"/>
          <p:cNvSpPr/>
          <p:nvPr/>
        </p:nvSpPr>
        <p:spPr bwMode="auto">
          <a:xfrm>
            <a:off x="30499050" y="25298400"/>
            <a:ext cx="11258550" cy="1001005"/>
          </a:xfrm>
          <a:prstGeom prst="rect">
            <a:avLst/>
          </a:prstGeom>
          <a:solidFill>
            <a:srgbClr val="A40000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27432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48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cs typeface="Helvetica" pitchFamily="34" charset="0"/>
              </a:rPr>
              <a:t>Future Work</a:t>
            </a:r>
          </a:p>
        </p:txBody>
      </p:sp>
      <p:sp>
        <p:nvSpPr>
          <p:cNvPr id="40" name="Rectangle 39"/>
          <p:cNvSpPr/>
          <p:nvPr/>
        </p:nvSpPr>
        <p:spPr bwMode="auto">
          <a:xfrm>
            <a:off x="30499050" y="26441400"/>
            <a:ext cx="11258550" cy="2971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274320" tIns="274320" rIns="274320" bIns="274320" numCol="1" rtlCol="0" anchor="t" anchorCtr="0" compatLnSpc="1">
            <a:prstTxWarp prst="textNoShape">
              <a:avLst/>
            </a:prstTxWarp>
          </a:bodyPr>
          <a:lstStyle/>
          <a:p>
            <a:pPr marL="457200" lvl="2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Helvetica"/>
                <a:cs typeface="Helvetica"/>
              </a:rPr>
              <a:t>Both summer and winter periods are of interest, but each presents its own variety of issues</a:t>
            </a:r>
          </a:p>
          <a:p>
            <a:pPr marL="457200" indent="-457200" eaLnBrk="1" hangingPunct="1">
              <a:buFont typeface="Arial" panose="020B0604020202020204" pitchFamily="34" charset="0"/>
              <a:buChar char="•"/>
            </a:pPr>
            <a:r>
              <a:rPr lang="en-US" sz="3200" dirty="0">
                <a:latin typeface="Helvetica"/>
                <a:cs typeface="Helvetica"/>
              </a:rPr>
              <a:t>Potentially use other instrumentation packages:</a:t>
            </a:r>
          </a:p>
          <a:p>
            <a:pPr marL="1371600" lvl="2" indent="-457200" eaLnBrk="1" hangingPunct="1">
              <a:buFont typeface="Arial" panose="020B0604020202020204" pitchFamily="34" charset="0"/>
              <a:buChar char="•"/>
            </a:pPr>
            <a:r>
              <a:rPr lang="en-US" sz="3200" dirty="0" err="1">
                <a:latin typeface="Helvetica"/>
                <a:cs typeface="Helvetica"/>
              </a:rPr>
              <a:t>Ozonesonde</a:t>
            </a:r>
            <a:r>
              <a:rPr lang="en-US" sz="3200" dirty="0">
                <a:latin typeface="Helvetica"/>
                <a:cs typeface="Helvetica"/>
              </a:rPr>
              <a:t> </a:t>
            </a:r>
          </a:p>
          <a:p>
            <a:pPr marL="1371600" lvl="2" indent="-457200" eaLnBrk="1" hangingPunct="1">
              <a:buFont typeface="Arial" panose="020B0604020202020204" pitchFamily="34" charset="0"/>
              <a:buChar char="•"/>
            </a:pPr>
            <a:r>
              <a:rPr lang="en-US" sz="3200" dirty="0" smtClean="0">
                <a:latin typeface="Helvetica"/>
                <a:cs typeface="Helvetica"/>
              </a:rPr>
              <a:t>Arduino </a:t>
            </a:r>
            <a:r>
              <a:rPr lang="en-US" sz="3200" dirty="0">
                <a:latin typeface="Helvetica"/>
                <a:cs typeface="Helvetica"/>
              </a:rPr>
              <a:t>or </a:t>
            </a:r>
            <a:r>
              <a:rPr lang="en-US" sz="3200" dirty="0" err="1">
                <a:latin typeface="Helvetica"/>
                <a:cs typeface="Helvetica"/>
              </a:rPr>
              <a:t>Rasberry</a:t>
            </a:r>
            <a:r>
              <a:rPr lang="en-US" sz="3200" dirty="0">
                <a:latin typeface="Helvetica"/>
                <a:cs typeface="Helvetica"/>
              </a:rPr>
              <a:t> PI </a:t>
            </a:r>
            <a:r>
              <a:rPr lang="en-US" sz="3200" dirty="0" smtClean="0">
                <a:latin typeface="Helvetica"/>
                <a:cs typeface="Helvetica"/>
              </a:rPr>
              <a:t>sensor </a:t>
            </a:r>
            <a:r>
              <a:rPr lang="en-US" sz="3200" dirty="0" smtClean="0">
                <a:latin typeface="Helvetica"/>
                <a:cs typeface="Helvetica"/>
              </a:rPr>
              <a:t>systems</a:t>
            </a:r>
            <a:endParaRPr lang="en-US" sz="3200" dirty="0">
              <a:latin typeface="Helvetica"/>
              <a:cs typeface="Helvetica"/>
            </a:endParaRPr>
          </a:p>
        </p:txBody>
      </p:sp>
      <p:sp>
        <p:nvSpPr>
          <p:cNvPr id="47" name="Rectangle 46"/>
          <p:cNvSpPr/>
          <p:nvPr/>
        </p:nvSpPr>
        <p:spPr bwMode="auto">
          <a:xfrm>
            <a:off x="30499050" y="29555195"/>
            <a:ext cx="11258550" cy="1001005"/>
          </a:xfrm>
          <a:prstGeom prst="rect">
            <a:avLst/>
          </a:prstGeom>
          <a:solidFill>
            <a:srgbClr val="A40000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27432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48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cs typeface="Helvetica" pitchFamily="34" charset="0"/>
              </a:rPr>
              <a:t>Acknowledgements</a:t>
            </a:r>
          </a:p>
        </p:txBody>
      </p:sp>
      <p:sp>
        <p:nvSpPr>
          <p:cNvPr id="67" name="Rectangle 66"/>
          <p:cNvSpPr/>
          <p:nvPr/>
        </p:nvSpPr>
        <p:spPr bwMode="auto">
          <a:xfrm>
            <a:off x="30499050" y="34137600"/>
            <a:ext cx="8515350" cy="19050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274320" tIns="274320" rIns="274320" bIns="274320" numCol="1" rtlCol="0" anchor="ctr" anchorCtr="0" compatLnSpc="1">
            <a:prstTxWarp prst="textNoShape">
              <a:avLst/>
            </a:prstTxWarp>
          </a:bodyPr>
          <a:lstStyle/>
          <a:p>
            <a:pPr marR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US" sz="3000" dirty="0" smtClean="0">
                <a:latin typeface="Helvetica" pitchFamily="34" charset="0"/>
                <a:cs typeface="Helvetica" pitchFamily="34" charset="0"/>
              </a:rPr>
              <a:t>To download a copy of this poster, please feel free to scan the following code provided here:</a:t>
            </a:r>
            <a:endParaRPr lang="en-US" sz="3000" dirty="0"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90" name="Rectangle 89"/>
          <p:cNvSpPr/>
          <p:nvPr/>
        </p:nvSpPr>
        <p:spPr bwMode="auto">
          <a:xfrm>
            <a:off x="30499050" y="5715000"/>
            <a:ext cx="11258550" cy="2692659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274320" tIns="274320" rIns="274320" bIns="274320" numCol="1" rtlCol="0" anchor="t" anchorCtr="0" compatLnSpc="1">
            <a:prstTxWarp prst="textNoShape">
              <a:avLst/>
            </a:prstTxWarp>
          </a:bodyPr>
          <a:lstStyle/>
          <a:p>
            <a:pPr marL="457200" indent="-457200" eaLnBrk="1" hangingPunct="1">
              <a:buFont typeface="Arial" panose="020B0604020202020204" pitchFamily="34" charset="0"/>
              <a:buChar char="•"/>
            </a:pPr>
            <a:r>
              <a:rPr lang="en-US" dirty="0" smtClean="0">
                <a:latin typeface="Helvetica"/>
                <a:cs typeface="Helvetica"/>
              </a:rPr>
              <a:t>Captures surface layer fluctuations well </a:t>
            </a:r>
            <a:r>
              <a:rPr lang="en-US" dirty="0" smtClean="0">
                <a:latin typeface="Helvetica"/>
                <a:cs typeface="Helvetica"/>
              </a:rPr>
              <a:t>(ascent/descent </a:t>
            </a:r>
            <a:r>
              <a:rPr lang="en-US" dirty="0" smtClean="0">
                <a:latin typeface="Helvetica"/>
                <a:cs typeface="Helvetica"/>
              </a:rPr>
              <a:t>provides repeated readings at same levels)</a:t>
            </a:r>
            <a:endParaRPr lang="en-US" dirty="0">
              <a:latin typeface="Helvetica"/>
              <a:cs typeface="Helvetica"/>
            </a:endParaRPr>
          </a:p>
          <a:p>
            <a:pPr marL="457200" lvl="2" indent="-457200">
              <a:buFont typeface="Arial"/>
              <a:buChar char="•"/>
            </a:pPr>
            <a:r>
              <a:rPr lang="en-US" dirty="0" err="1" smtClean="0">
                <a:latin typeface="Helvetica"/>
                <a:cs typeface="Helvetica"/>
              </a:rPr>
              <a:t>Windsond</a:t>
            </a:r>
            <a:r>
              <a:rPr lang="en-US" dirty="0" smtClean="0">
                <a:latin typeface="Helvetica"/>
                <a:cs typeface="Helvetica"/>
              </a:rPr>
              <a:t> sensors and software are </a:t>
            </a:r>
            <a:r>
              <a:rPr lang="en-US" dirty="0" smtClean="0">
                <a:latin typeface="Helvetica"/>
                <a:cs typeface="Helvetica"/>
              </a:rPr>
              <a:t>easy to use with generally reliable communications</a:t>
            </a:r>
          </a:p>
          <a:p>
            <a:pPr marL="457200" lvl="2" indent="-457200">
              <a:buFont typeface="Arial"/>
              <a:buChar char="•"/>
            </a:pPr>
            <a:r>
              <a:rPr lang="en-US" dirty="0" smtClean="0">
                <a:latin typeface="Helvetica"/>
                <a:cs typeface="Helvetica"/>
              </a:rPr>
              <a:t>Controlled </a:t>
            </a:r>
            <a:r>
              <a:rPr lang="en-US" dirty="0" smtClean="0">
                <a:latin typeface="Helvetica"/>
                <a:cs typeface="Helvetica"/>
              </a:rPr>
              <a:t>sampling allows for </a:t>
            </a:r>
            <a:r>
              <a:rPr lang="en-US" dirty="0" smtClean="0">
                <a:latin typeface="Helvetica"/>
                <a:cs typeface="Helvetica"/>
              </a:rPr>
              <a:t>collection </a:t>
            </a:r>
            <a:r>
              <a:rPr lang="en-US" dirty="0" smtClean="0">
                <a:latin typeface="Helvetica"/>
                <a:cs typeface="Helvetica"/>
              </a:rPr>
              <a:t>of both vertical and horizontal profiles of temperatures, moisture, pressure, trace gas </a:t>
            </a:r>
            <a:r>
              <a:rPr lang="en-US" dirty="0" smtClean="0">
                <a:latin typeface="Helvetica"/>
                <a:cs typeface="Helvetica"/>
              </a:rPr>
              <a:t>concentrations, </a:t>
            </a:r>
            <a:r>
              <a:rPr lang="en-US" dirty="0" smtClean="0">
                <a:latin typeface="Helvetica"/>
                <a:cs typeface="Helvetica"/>
              </a:rPr>
              <a:t>etc.</a:t>
            </a:r>
          </a:p>
          <a:p>
            <a:pPr marL="0" lvl="2" eaLnBrk="1" hangingPunct="1"/>
            <a:endParaRPr lang="en-US" dirty="0">
              <a:latin typeface="Helvetica"/>
              <a:cs typeface="Helvetica"/>
            </a:endParaRPr>
          </a:p>
        </p:txBody>
      </p:sp>
      <p:sp>
        <p:nvSpPr>
          <p:cNvPr id="54" name="Rectangle 53"/>
          <p:cNvSpPr/>
          <p:nvPr/>
        </p:nvSpPr>
        <p:spPr bwMode="auto">
          <a:xfrm>
            <a:off x="609599" y="29555195"/>
            <a:ext cx="10954512" cy="1001005"/>
          </a:xfrm>
          <a:prstGeom prst="rect">
            <a:avLst/>
          </a:prstGeom>
          <a:solidFill>
            <a:srgbClr val="A40000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27432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48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cs typeface="Helvetica" pitchFamily="34" charset="0"/>
              </a:rPr>
              <a:t>Deployment Procedure</a:t>
            </a:r>
          </a:p>
        </p:txBody>
      </p:sp>
      <p:sp>
        <p:nvSpPr>
          <p:cNvPr id="48" name="Rectangle 47"/>
          <p:cNvSpPr/>
          <p:nvPr/>
        </p:nvSpPr>
        <p:spPr bwMode="auto">
          <a:xfrm>
            <a:off x="30499050" y="30708600"/>
            <a:ext cx="11258550" cy="32766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274320" tIns="274320" rIns="274320" bIns="274320" numCol="1" rtlCol="0" anchor="t" anchorCtr="0" compatLnSpc="1">
            <a:prstTxWarp prst="textNoShape">
              <a:avLst/>
            </a:prstTxWarp>
          </a:bodyPr>
          <a:lstStyle/>
          <a:p>
            <a:pPr marL="457200" lvl="2" indent="-457200">
              <a:buFont typeface="Arial"/>
              <a:buChar char="•"/>
            </a:pPr>
            <a:r>
              <a:rPr lang="en-US" sz="3200" dirty="0" smtClean="0">
                <a:latin typeface="Calibri" panose="020F0502020204030204" pitchFamily="34" charset="0"/>
              </a:rPr>
              <a:t>We’d like to thank Stephan de Wekker, University of Virginia, for his </a:t>
            </a:r>
            <a:r>
              <a:rPr lang="en-US" sz="3200" dirty="0" smtClean="0">
                <a:latin typeface="Calibri" panose="020F0502020204030204" pitchFamily="34" charset="0"/>
              </a:rPr>
              <a:t>insight </a:t>
            </a:r>
            <a:r>
              <a:rPr lang="en-US" sz="3200" dirty="0" smtClean="0">
                <a:latin typeface="Calibri" panose="020F0502020204030204" pitchFamily="34" charset="0"/>
              </a:rPr>
              <a:t>on the </a:t>
            </a:r>
            <a:r>
              <a:rPr lang="en-US" sz="3200" dirty="0" smtClean="0">
                <a:latin typeface="Calibri" panose="020F0502020204030204" pitchFamily="34" charset="0"/>
              </a:rPr>
              <a:t>FAA Concept </a:t>
            </a:r>
            <a:r>
              <a:rPr lang="en-US" sz="3200" dirty="0" smtClean="0">
                <a:latin typeface="Calibri" panose="020F0502020204030204" pitchFamily="34" charset="0"/>
              </a:rPr>
              <a:t>of Operations </a:t>
            </a:r>
            <a:r>
              <a:rPr lang="en-US" sz="3200" dirty="0" smtClean="0">
                <a:latin typeface="Calibri" panose="020F0502020204030204" pitchFamily="34" charset="0"/>
              </a:rPr>
              <a:t>Approval process</a:t>
            </a:r>
            <a:endParaRPr lang="en-US" sz="3200" dirty="0" smtClean="0">
              <a:latin typeface="Calibri" panose="020F0502020204030204" pitchFamily="34" charset="0"/>
            </a:endParaRPr>
          </a:p>
          <a:p>
            <a:pPr marL="457200" lvl="2" indent="-457200">
              <a:buFont typeface="Arial"/>
              <a:buChar char="•"/>
            </a:pPr>
            <a:r>
              <a:rPr lang="en-US" sz="3200" dirty="0" smtClean="0">
                <a:latin typeface="Calibri" panose="020F0502020204030204" pitchFamily="34" charset="0"/>
              </a:rPr>
              <a:t>We’d also like to thank Kiwi-Embedded and Anders </a:t>
            </a:r>
            <a:r>
              <a:rPr lang="en-US" sz="3200" dirty="0" err="1" smtClean="0">
                <a:latin typeface="Calibri" panose="020F0502020204030204" pitchFamily="34" charset="0"/>
              </a:rPr>
              <a:t>Petersson</a:t>
            </a:r>
            <a:r>
              <a:rPr lang="en-US" sz="3200" dirty="0" smtClean="0">
                <a:latin typeface="Calibri" panose="020F0502020204030204" pitchFamily="34" charset="0"/>
              </a:rPr>
              <a:t> for his </a:t>
            </a:r>
            <a:r>
              <a:rPr lang="en-US" sz="3200" dirty="0" smtClean="0">
                <a:latin typeface="Calibri" panose="020F0502020204030204" pitchFamily="34" charset="0"/>
              </a:rPr>
              <a:t>development of </a:t>
            </a:r>
            <a:r>
              <a:rPr lang="en-US" sz="3200" dirty="0" smtClean="0">
                <a:latin typeface="Calibri" panose="020F0502020204030204" pitchFamily="34" charset="0"/>
              </a:rPr>
              <a:t>the </a:t>
            </a:r>
            <a:r>
              <a:rPr lang="en-US" sz="3200" dirty="0" err="1" smtClean="0">
                <a:latin typeface="Calibri" panose="020F0502020204030204" pitchFamily="34" charset="0"/>
              </a:rPr>
              <a:t>Windsond</a:t>
            </a:r>
            <a:r>
              <a:rPr lang="en-US" sz="3200" dirty="0" smtClean="0">
                <a:latin typeface="Calibri" panose="020F0502020204030204" pitchFamily="34" charset="0"/>
              </a:rPr>
              <a:t> </a:t>
            </a:r>
            <a:r>
              <a:rPr lang="en-US" sz="3200" dirty="0" smtClean="0">
                <a:latin typeface="Calibri" panose="020F0502020204030204" pitchFamily="34" charset="0"/>
              </a:rPr>
              <a:t>instrument system and software</a:t>
            </a:r>
            <a:endParaRPr lang="en-US" sz="3200" dirty="0">
              <a:latin typeface="Calibri" panose="020F0502020204030204" pitchFamily="34" charset="0"/>
            </a:endParaRPr>
          </a:p>
        </p:txBody>
      </p:sp>
      <p:sp>
        <p:nvSpPr>
          <p:cNvPr id="38" name="Rectangle 37"/>
          <p:cNvSpPr/>
          <p:nvPr/>
        </p:nvSpPr>
        <p:spPr bwMode="auto">
          <a:xfrm>
            <a:off x="30480000" y="13182600"/>
            <a:ext cx="11258550" cy="6781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274320" tIns="182880" rIns="274320" bIns="274320" numCol="1" rtlCol="0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2800" dirty="0" smtClean="0">
                <a:latin typeface="Helvetica"/>
                <a:cs typeface="Helvetica"/>
              </a:rPr>
              <a:t>UAV Issues:</a:t>
            </a:r>
          </a:p>
          <a:p>
            <a:pPr marL="457200" indent="-457200" eaLnBrk="1" hangingPunct="1"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Helvetica"/>
                <a:cs typeface="Helvetica"/>
              </a:rPr>
              <a:t>Requires obtaining Concept of Operations Approval from the FAA, which is difficult to obtain at the present </a:t>
            </a:r>
            <a:r>
              <a:rPr lang="en-US" sz="2800" dirty="0" smtClean="0">
                <a:latin typeface="Helvetica"/>
                <a:cs typeface="Helvetica"/>
              </a:rPr>
              <a:t>time</a:t>
            </a:r>
            <a:endParaRPr lang="en-US" sz="2800" dirty="0" smtClean="0">
              <a:latin typeface="Helvetica"/>
              <a:cs typeface="Helvetica"/>
            </a:endParaRPr>
          </a:p>
          <a:p>
            <a:pPr marL="457200" indent="-457200" eaLnBrk="1" hangingPunct="1"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Helvetica"/>
                <a:cs typeface="Helvetica"/>
              </a:rPr>
              <a:t>FAA r</a:t>
            </a:r>
            <a:r>
              <a:rPr lang="en-US" sz="2800" dirty="0" smtClean="0">
                <a:latin typeface="Helvetica"/>
                <a:cs typeface="Helvetica"/>
              </a:rPr>
              <a:t>ules </a:t>
            </a:r>
            <a:r>
              <a:rPr lang="en-US" sz="2800" dirty="0" smtClean="0">
                <a:latin typeface="Helvetica"/>
                <a:cs typeface="Helvetica"/>
              </a:rPr>
              <a:t>are changing within the next 6 </a:t>
            </a:r>
            <a:r>
              <a:rPr lang="en-US" sz="2800" dirty="0" smtClean="0">
                <a:latin typeface="Helvetica"/>
                <a:cs typeface="Helvetica"/>
              </a:rPr>
              <a:t>months</a:t>
            </a:r>
            <a:endParaRPr lang="en-US" sz="2800" dirty="0" smtClean="0">
              <a:latin typeface="Helvetica"/>
              <a:cs typeface="Helvetica"/>
            </a:endParaRPr>
          </a:p>
          <a:p>
            <a:pPr marL="457200" indent="-457200" eaLnBrk="1" hangingPunct="1"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Helvetica"/>
                <a:cs typeface="Helvetica"/>
              </a:rPr>
              <a:t>Goal is to fly next summer and sample meteorological and air quality </a:t>
            </a:r>
            <a:r>
              <a:rPr lang="en-US" sz="2800" dirty="0" smtClean="0">
                <a:latin typeface="Helvetica"/>
                <a:cs typeface="Helvetica"/>
              </a:rPr>
              <a:t>conditions</a:t>
            </a:r>
            <a:endParaRPr lang="en-US" sz="2800" dirty="0" smtClean="0">
              <a:latin typeface="Helvetica"/>
              <a:cs typeface="Helvetica"/>
            </a:endParaRPr>
          </a:p>
          <a:p>
            <a:pPr marL="457200" indent="-457200" eaLnBrk="1" hangingPunct="1"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Helvetica"/>
                <a:cs typeface="Helvetica"/>
              </a:rPr>
              <a:t>Instrument Limitations</a:t>
            </a:r>
          </a:p>
          <a:p>
            <a:pPr marL="1371600" lvl="2" indent="-457200" eaLnBrk="1" hangingPunct="1"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Helvetica"/>
                <a:cs typeface="Helvetica"/>
              </a:rPr>
              <a:t>Sensor response slow when rising/falling quickly</a:t>
            </a:r>
          </a:p>
          <a:p>
            <a:pPr marL="1371600" lvl="2" indent="-457200" eaLnBrk="1" hangingPunct="1"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Helvetica"/>
                <a:cs typeface="Helvetica"/>
              </a:rPr>
              <a:t>Apparent hysteresis problems</a:t>
            </a:r>
          </a:p>
          <a:p>
            <a:pPr marL="1371600" lvl="2" indent="-457200" eaLnBrk="1" hangingPunct="1"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Helvetica"/>
                <a:cs typeface="Helvetica"/>
              </a:rPr>
              <a:t>No valid wind measurements </a:t>
            </a:r>
          </a:p>
          <a:p>
            <a:pPr marL="457200" indent="-457200" eaLnBrk="1" hangingPunct="1">
              <a:buFont typeface="Arial" panose="020B0604020202020204" pitchFamily="34" charset="0"/>
              <a:buChar char="•"/>
            </a:pPr>
            <a:r>
              <a:rPr lang="en-US" sz="2800" dirty="0" err="1">
                <a:latin typeface="Helvetica"/>
                <a:cs typeface="Helvetica"/>
              </a:rPr>
              <a:t>Quadcopter</a:t>
            </a:r>
            <a:r>
              <a:rPr lang="en-US" sz="2800" dirty="0">
                <a:latin typeface="Helvetica"/>
                <a:cs typeface="Helvetica"/>
              </a:rPr>
              <a:t> Limitations</a:t>
            </a:r>
          </a:p>
          <a:p>
            <a:pPr marL="1371600" lvl="2" indent="-457200" eaLnBrk="1" hangingPunct="1">
              <a:buFont typeface="Arial" panose="020B0604020202020204" pitchFamily="34" charset="0"/>
              <a:buChar char="•"/>
            </a:pPr>
            <a:r>
              <a:rPr lang="en-US" sz="2800" dirty="0">
                <a:latin typeface="Helvetica"/>
                <a:cs typeface="Helvetica"/>
              </a:rPr>
              <a:t>Short flight time</a:t>
            </a:r>
          </a:p>
          <a:p>
            <a:pPr marL="1371600" lvl="2" indent="-457200" eaLnBrk="1" hangingPunct="1">
              <a:buFont typeface="Arial" panose="020B0604020202020204" pitchFamily="34" charset="0"/>
              <a:buChar char="•"/>
            </a:pPr>
            <a:r>
              <a:rPr lang="en-US" sz="2800" dirty="0">
                <a:latin typeface="Helvetica"/>
                <a:cs typeface="Helvetica"/>
              </a:rPr>
              <a:t>VFR conditions only</a:t>
            </a:r>
          </a:p>
          <a:p>
            <a:pPr marL="1371600" lvl="2" indent="-457200" eaLnBrk="1" hangingPunct="1">
              <a:buFont typeface="Arial" panose="020B0604020202020204" pitchFamily="34" charset="0"/>
              <a:buChar char="•"/>
            </a:pPr>
            <a:r>
              <a:rPr lang="en-US" sz="2800" dirty="0">
                <a:latin typeface="Helvetica"/>
                <a:cs typeface="Helvetica"/>
              </a:rPr>
              <a:t>No precipitation</a:t>
            </a:r>
          </a:p>
          <a:p>
            <a:pPr marL="1371600" lvl="2" indent="-457200" eaLnBrk="1" hangingPunct="1">
              <a:buFont typeface="Arial" panose="020B0604020202020204" pitchFamily="34" charset="0"/>
              <a:buChar char="•"/>
            </a:pPr>
            <a:r>
              <a:rPr lang="en-US" sz="2800" dirty="0">
                <a:latin typeface="Helvetica"/>
                <a:cs typeface="Helvetica"/>
              </a:rPr>
              <a:t>Low wind speeds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09600" y="685800"/>
            <a:ext cx="1143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cs typeface="Helvetica" pitchFamily="34" charset="0"/>
              </a:rPr>
              <a:t>##</a:t>
            </a:r>
            <a:endParaRPr lang="en-US" sz="5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60" name="Rectangle 59"/>
          <p:cNvSpPr/>
          <p:nvPr/>
        </p:nvSpPr>
        <p:spPr bwMode="auto">
          <a:xfrm>
            <a:off x="609600" y="20411195"/>
            <a:ext cx="7848600" cy="1001005"/>
          </a:xfrm>
          <a:prstGeom prst="rect">
            <a:avLst/>
          </a:prstGeom>
          <a:solidFill>
            <a:srgbClr val="A40000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27432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48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cs typeface="Helvetica" pitchFamily="34" charset="0"/>
              </a:rPr>
              <a:t>Current Instrumentatio</a:t>
            </a:r>
            <a:r>
              <a:rPr lang="en-US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cs typeface="Helvetica" pitchFamily="34" charset="0"/>
              </a:rPr>
              <a:t>n</a:t>
            </a:r>
            <a:endParaRPr kumimoji="0" lang="en-US" sz="48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61" name="Rectangle 60"/>
          <p:cNvSpPr/>
          <p:nvPr/>
        </p:nvSpPr>
        <p:spPr bwMode="auto">
          <a:xfrm>
            <a:off x="627888" y="21564600"/>
            <a:ext cx="7830312" cy="34290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274320" tIns="274320" rIns="274320" bIns="274320" numCol="1" rtlCol="0" anchor="t" anchorCtr="0" compatLnSpc="1">
            <a:prstTxWarp prst="textNoShape">
              <a:avLst/>
            </a:prstTxWarp>
          </a:bodyPr>
          <a:lstStyle/>
          <a:p>
            <a:pPr marL="457200" indent="-457200" eaLnBrk="1" hangingPunct="1">
              <a:buFont typeface="Arial" panose="020B0604020202020204" pitchFamily="34" charset="0"/>
              <a:buChar char="•"/>
            </a:pPr>
            <a:r>
              <a:rPr lang="en-US" sz="2600" dirty="0">
                <a:latin typeface="Helvetica"/>
                <a:cs typeface="Helvetica"/>
              </a:rPr>
              <a:t>Kiwi Embedded </a:t>
            </a:r>
            <a:r>
              <a:rPr lang="en-US" sz="2600" dirty="0" err="1">
                <a:latin typeface="Helvetica"/>
                <a:cs typeface="Helvetica"/>
              </a:rPr>
              <a:t>Windsond</a:t>
            </a:r>
            <a:r>
              <a:rPr lang="en-US" sz="2600" dirty="0">
                <a:latin typeface="Helvetica"/>
                <a:cs typeface="Helvetica"/>
              </a:rPr>
              <a:t> </a:t>
            </a:r>
            <a:endParaRPr lang="en-US" sz="2600" dirty="0" smtClean="0">
              <a:latin typeface="Helvetica"/>
              <a:cs typeface="Helvetica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600" dirty="0" err="1" smtClean="0">
                <a:latin typeface="Helvetica"/>
                <a:cs typeface="Helvetica"/>
              </a:rPr>
              <a:t>Sensirion</a:t>
            </a:r>
            <a:r>
              <a:rPr lang="en-US" sz="2600" dirty="0" smtClean="0">
                <a:latin typeface="Helvetica"/>
                <a:cs typeface="Helvetica"/>
              </a:rPr>
              <a:t> SHT25 Temperature/RH Sensor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600" dirty="0" smtClean="0">
                <a:latin typeface="Helvetica"/>
                <a:cs typeface="Helvetica"/>
              </a:rPr>
              <a:t>On</a:t>
            </a:r>
            <a:r>
              <a:rPr lang="en-US" sz="2600" dirty="0">
                <a:latin typeface="Helvetica"/>
                <a:cs typeface="Helvetica"/>
              </a:rPr>
              <a:t>-board pressure sensor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600" dirty="0">
                <a:latin typeface="Helvetica"/>
                <a:cs typeface="Helvetica"/>
              </a:rPr>
              <a:t>Real-time </a:t>
            </a:r>
            <a:r>
              <a:rPr lang="en-US" sz="2600" dirty="0" smtClean="0">
                <a:latin typeface="Helvetica"/>
                <a:cs typeface="Helvetica"/>
              </a:rPr>
              <a:t>GPS and met data available via radio</a:t>
            </a:r>
          </a:p>
          <a:p>
            <a:pPr marL="457200" indent="-457200" eaLnBrk="1" hangingPunct="1">
              <a:buFont typeface="Arial" panose="020B0604020202020204" pitchFamily="34" charset="0"/>
              <a:buChar char="•"/>
            </a:pPr>
            <a:r>
              <a:rPr lang="en-US" sz="2600" dirty="0" smtClean="0">
                <a:latin typeface="Helvetica"/>
                <a:cs typeface="Helvetica"/>
              </a:rPr>
              <a:t>The </a:t>
            </a:r>
            <a:r>
              <a:rPr lang="en-US" sz="2600" dirty="0" err="1" smtClean="0">
                <a:latin typeface="Helvetica"/>
                <a:cs typeface="Helvetica"/>
              </a:rPr>
              <a:t>quadcopter</a:t>
            </a:r>
            <a:r>
              <a:rPr lang="en-US" sz="2600" dirty="0" smtClean="0">
                <a:latin typeface="Helvetica"/>
                <a:cs typeface="Helvetica"/>
              </a:rPr>
              <a:t> and </a:t>
            </a:r>
            <a:r>
              <a:rPr lang="en-US" sz="2600" dirty="0" err="1" smtClean="0">
                <a:latin typeface="Helvetica"/>
                <a:cs typeface="Helvetica"/>
              </a:rPr>
              <a:t>sonde</a:t>
            </a:r>
            <a:r>
              <a:rPr lang="en-US" sz="2600" dirty="0" smtClean="0">
                <a:latin typeface="Helvetica"/>
                <a:cs typeface="Helvetica"/>
              </a:rPr>
              <a:t> only require two people to </a:t>
            </a:r>
            <a:r>
              <a:rPr lang="en-US" sz="2600" dirty="0" smtClean="0">
                <a:latin typeface="Helvetica"/>
                <a:cs typeface="Helvetica"/>
              </a:rPr>
              <a:t>operate</a:t>
            </a:r>
            <a:endParaRPr lang="en-US" sz="2600" dirty="0" smtClean="0">
              <a:latin typeface="Helvetica"/>
              <a:cs typeface="Helvetica"/>
            </a:endParaRPr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2182451"/>
              </p:ext>
            </p:extLst>
          </p:nvPr>
        </p:nvGraphicFramePr>
        <p:xfrm>
          <a:off x="609600" y="11506200"/>
          <a:ext cx="7848600" cy="3200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67000"/>
                <a:gridCol w="5181600"/>
              </a:tblGrid>
              <a:tr h="457200">
                <a:tc>
                  <a:txBody>
                    <a:bodyPr/>
                    <a:lstStyle/>
                    <a:p>
                      <a:pPr algn="r"/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Helvetica"/>
                          <a:cs typeface="Helvetica"/>
                        </a:rPr>
                        <a:t>Build:</a:t>
                      </a:r>
                      <a:endParaRPr lang="en-US" sz="2400" dirty="0">
                        <a:solidFill>
                          <a:schemeClr val="tx1"/>
                        </a:solidFill>
                        <a:latin typeface="Helvetica"/>
                        <a:cs typeface="Helvetica"/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b="0" dirty="0" smtClean="0">
                          <a:solidFill>
                            <a:srgbClr val="000000"/>
                          </a:solidFill>
                          <a:latin typeface="Helvetica"/>
                          <a:cs typeface="Helvetica"/>
                        </a:rPr>
                        <a:t>Carbon</a:t>
                      </a:r>
                      <a:r>
                        <a:rPr lang="en-US" sz="2400" b="0" baseline="0" dirty="0" smtClean="0">
                          <a:solidFill>
                            <a:srgbClr val="000000"/>
                          </a:solidFill>
                          <a:latin typeface="Helvetica"/>
                          <a:cs typeface="Helvetica"/>
                        </a:rPr>
                        <a:t> Fiber</a:t>
                      </a:r>
                      <a:endParaRPr lang="en-US" sz="2400" b="0" dirty="0">
                        <a:solidFill>
                          <a:srgbClr val="000000"/>
                        </a:solidFill>
                        <a:latin typeface="Helvetica"/>
                        <a:cs typeface="Helvetica"/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algn="r"/>
                      <a:r>
                        <a:rPr lang="en-US" sz="2400" b="1" dirty="0" smtClean="0">
                          <a:latin typeface="Helvetica"/>
                          <a:cs typeface="Helvetica"/>
                        </a:rPr>
                        <a:t>Navigation:</a:t>
                      </a:r>
                      <a:endParaRPr lang="en-US" sz="2400" b="1" dirty="0">
                        <a:latin typeface="Helvetica"/>
                        <a:cs typeface="Helvetica"/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>
                          <a:latin typeface="Helvetica"/>
                          <a:cs typeface="Helvetica"/>
                        </a:rPr>
                        <a:t>DJI </a:t>
                      </a:r>
                      <a:r>
                        <a:rPr lang="en-US" sz="2400" dirty="0" err="1" smtClean="0">
                          <a:latin typeface="Helvetica"/>
                          <a:cs typeface="Helvetica"/>
                        </a:rPr>
                        <a:t>Naza</a:t>
                      </a:r>
                      <a:r>
                        <a:rPr lang="en-US" sz="2400" dirty="0" smtClean="0">
                          <a:latin typeface="Helvetica"/>
                          <a:cs typeface="Helvetica"/>
                        </a:rPr>
                        <a:t>-M V2 GPS</a:t>
                      </a: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algn="r"/>
                      <a:r>
                        <a:rPr lang="en-US" sz="2400" b="1" dirty="0" smtClean="0">
                          <a:latin typeface="Helvetica"/>
                          <a:cs typeface="Helvetica"/>
                        </a:rPr>
                        <a:t>Imaging:</a:t>
                      </a:r>
                      <a:endParaRPr lang="en-US" sz="2400" b="1" dirty="0">
                        <a:latin typeface="Helvetica"/>
                        <a:cs typeface="Helvetica"/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eaLnBrk="1" hangingPunct="1">
                        <a:buFont typeface="Arial" charset="0"/>
                        <a:buNone/>
                      </a:pPr>
                      <a:r>
                        <a:rPr lang="en-US" sz="2400" dirty="0" err="1" smtClean="0">
                          <a:latin typeface="Helvetica"/>
                          <a:cs typeface="Helvetica"/>
                        </a:rPr>
                        <a:t>GoPro</a:t>
                      </a:r>
                      <a:r>
                        <a:rPr lang="en-US" sz="2400" dirty="0" smtClean="0">
                          <a:latin typeface="Helvetica"/>
                          <a:cs typeface="Helvetica"/>
                        </a:rPr>
                        <a:t> Camera Mount</a:t>
                      </a: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algn="r"/>
                      <a:r>
                        <a:rPr lang="en-US" sz="2400" b="1" dirty="0" smtClean="0">
                          <a:latin typeface="Helvetica"/>
                          <a:cs typeface="Helvetica"/>
                        </a:rPr>
                        <a:t>Payload Weight:</a:t>
                      </a:r>
                      <a:endParaRPr lang="en-US" sz="2400" b="1" dirty="0">
                        <a:latin typeface="Helvetica"/>
                        <a:cs typeface="Helvetica"/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dirty="0" smtClean="0">
                          <a:latin typeface="Helvetica"/>
                          <a:cs typeface="Helvetica"/>
                        </a:rPr>
                        <a:t>1-1.5 kg (~2-3 pounds)</a:t>
                      </a:r>
                      <a:endParaRPr lang="en-US" sz="2400" dirty="0">
                        <a:latin typeface="Helvetica"/>
                        <a:cs typeface="Helvetica"/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algn="r"/>
                      <a:r>
                        <a:rPr lang="en-US" sz="2400" b="1" dirty="0" smtClean="0">
                          <a:latin typeface="Helvetica"/>
                          <a:cs typeface="Helvetica"/>
                        </a:rPr>
                        <a:t>Flight Time:</a:t>
                      </a:r>
                      <a:endParaRPr lang="en-US" sz="2400" b="1" dirty="0">
                        <a:latin typeface="Helvetica"/>
                        <a:cs typeface="Helvetica"/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dirty="0" smtClean="0">
                          <a:latin typeface="Helvetica"/>
                          <a:cs typeface="Helvetica"/>
                        </a:rPr>
                        <a:t>~20 min, depending on wind/stress</a:t>
                      </a:r>
                      <a:endParaRPr lang="en-US" sz="2400" dirty="0">
                        <a:latin typeface="Helvetica"/>
                        <a:cs typeface="Helvetica"/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algn="r"/>
                      <a:r>
                        <a:rPr lang="en-US" sz="2400" b="1" dirty="0" smtClean="0">
                          <a:latin typeface="Helvetica"/>
                          <a:cs typeface="Helvetica"/>
                        </a:rPr>
                        <a:t>Max</a:t>
                      </a:r>
                      <a:r>
                        <a:rPr lang="en-US" sz="2400" b="1" baseline="0" dirty="0" smtClean="0">
                          <a:latin typeface="Helvetica"/>
                          <a:cs typeface="Helvetica"/>
                        </a:rPr>
                        <a:t> Winds:</a:t>
                      </a:r>
                      <a:endParaRPr lang="en-US" sz="2400" b="1" dirty="0">
                        <a:latin typeface="Helvetica"/>
                        <a:cs typeface="Helvetica"/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dirty="0" smtClean="0">
                          <a:latin typeface="Helvetica"/>
                          <a:cs typeface="Helvetica"/>
                        </a:rPr>
                        <a:t>10-15 m/s</a:t>
                      </a:r>
                      <a:endParaRPr lang="en-US" sz="2400" dirty="0">
                        <a:latin typeface="Helvetica"/>
                        <a:cs typeface="Helvetica"/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algn="r"/>
                      <a:r>
                        <a:rPr lang="en-US" sz="2400" b="1" dirty="0" smtClean="0">
                          <a:latin typeface="Helvetica"/>
                          <a:cs typeface="Helvetica"/>
                        </a:rPr>
                        <a:t>Power</a:t>
                      </a:r>
                      <a:r>
                        <a:rPr lang="en-US" sz="2400" b="1" baseline="0" dirty="0" smtClean="0">
                          <a:latin typeface="Helvetica"/>
                          <a:cs typeface="Helvetica"/>
                        </a:rPr>
                        <a:t> Source:</a:t>
                      </a:r>
                      <a:endParaRPr lang="en-US" sz="2400" b="1" dirty="0">
                        <a:latin typeface="Helvetica"/>
                        <a:cs typeface="Helvetica"/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dirty="0" smtClean="0">
                          <a:latin typeface="Helvetica"/>
                          <a:cs typeface="Helvetica"/>
                        </a:rPr>
                        <a:t>6-Cell </a:t>
                      </a:r>
                      <a:r>
                        <a:rPr lang="en-US" sz="2400" dirty="0" err="1" smtClean="0">
                          <a:latin typeface="Helvetica"/>
                          <a:cs typeface="Helvetica"/>
                        </a:rPr>
                        <a:t>LiPo</a:t>
                      </a:r>
                      <a:r>
                        <a:rPr lang="en-US" sz="2400" dirty="0" smtClean="0">
                          <a:latin typeface="Helvetica"/>
                          <a:cs typeface="Helvetica"/>
                        </a:rPr>
                        <a:t> battery</a:t>
                      </a:r>
                      <a:endParaRPr lang="en-US" sz="2400" dirty="0">
                        <a:latin typeface="Helvetica"/>
                        <a:cs typeface="Helvetica"/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pic>
        <p:nvPicPr>
          <p:cNvPr id="66" name="Picture 65" descr="Screen Shot 2014-04-15 at 2.35.24 PM.pn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" y="25222200"/>
            <a:ext cx="7788728" cy="41148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5" name="Picture 8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91600" y="11785974"/>
            <a:ext cx="8305804" cy="5511426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86" name="Picture 8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91604" y="17602200"/>
            <a:ext cx="8305800" cy="5511426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87" name="Picture 8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91604" y="23469600"/>
            <a:ext cx="8305802" cy="5511426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92" name="Rectangle 91"/>
          <p:cNvSpPr/>
          <p:nvPr/>
        </p:nvSpPr>
        <p:spPr bwMode="auto">
          <a:xfrm>
            <a:off x="15087600" y="11811000"/>
            <a:ext cx="2209800" cy="5334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800" dirty="0" smtClean="0">
                <a:ln w="3175" cmpd="sng">
                  <a:noFill/>
                  <a:prstDash val="solid"/>
                </a:ln>
                <a:latin typeface="Helvetica"/>
                <a:ea typeface="ＭＳ Ｐゴシック" charset="0"/>
                <a:cs typeface="Helvetica"/>
              </a:rPr>
              <a:t>31 Mar 2014</a:t>
            </a:r>
            <a:endParaRPr kumimoji="0" lang="en-US" sz="2800" i="0" u="none" strike="noStrike" normalizeH="0" baseline="0" dirty="0">
              <a:ln w="3175" cmpd="sng">
                <a:noFill/>
                <a:prstDash val="solid"/>
              </a:ln>
              <a:latin typeface="Helvetica"/>
              <a:ea typeface="ＭＳ Ｐゴシック" charset="0"/>
              <a:cs typeface="Helvetica"/>
            </a:endParaRPr>
          </a:p>
        </p:txBody>
      </p:sp>
      <p:sp>
        <p:nvSpPr>
          <p:cNvPr id="93" name="Rectangle 92"/>
          <p:cNvSpPr/>
          <p:nvPr/>
        </p:nvSpPr>
        <p:spPr bwMode="auto">
          <a:xfrm>
            <a:off x="15240004" y="23469600"/>
            <a:ext cx="2057400" cy="5334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800" dirty="0" smtClean="0">
                <a:ln w="3175" cmpd="sng">
                  <a:noFill/>
                  <a:prstDash val="solid"/>
                </a:ln>
                <a:latin typeface="Helvetica"/>
                <a:ea typeface="ＭＳ Ｐゴシック" charset="0"/>
                <a:cs typeface="Helvetica"/>
              </a:rPr>
              <a:t>8 Apr 2014</a:t>
            </a:r>
            <a:endParaRPr kumimoji="0" lang="en-US" sz="2800" i="0" u="none" strike="noStrike" normalizeH="0" baseline="0" dirty="0">
              <a:ln w="3175" cmpd="sng">
                <a:noFill/>
                <a:prstDash val="solid"/>
              </a:ln>
              <a:latin typeface="Helvetica"/>
              <a:ea typeface="ＭＳ Ｐゴシック" charset="0"/>
              <a:cs typeface="Helvetica"/>
            </a:endParaRPr>
          </a:p>
        </p:txBody>
      </p:sp>
      <p:sp>
        <p:nvSpPr>
          <p:cNvPr id="94" name="Rectangle 93"/>
          <p:cNvSpPr/>
          <p:nvPr/>
        </p:nvSpPr>
        <p:spPr bwMode="auto">
          <a:xfrm>
            <a:off x="15316204" y="17602200"/>
            <a:ext cx="1981200" cy="5334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800" dirty="0" smtClean="0">
                <a:ln w="3175" cmpd="sng">
                  <a:noFill/>
                  <a:prstDash val="solid"/>
                </a:ln>
                <a:latin typeface="Helvetica"/>
                <a:ea typeface="ＭＳ Ｐゴシック" charset="0"/>
                <a:cs typeface="Helvetica"/>
              </a:rPr>
              <a:t>3 Apr 2014</a:t>
            </a:r>
            <a:endParaRPr kumimoji="0" lang="en-US" sz="2800" i="0" u="none" strike="noStrike" normalizeH="0" baseline="0" dirty="0">
              <a:ln w="3175" cmpd="sng">
                <a:noFill/>
                <a:prstDash val="solid"/>
              </a:ln>
              <a:latin typeface="Helvetica"/>
              <a:ea typeface="ＭＳ Ｐゴシック" charset="0"/>
              <a:cs typeface="Helvetica"/>
            </a:endParaRPr>
          </a:p>
        </p:txBody>
      </p:sp>
      <p:graphicFrame>
        <p:nvGraphicFramePr>
          <p:cNvPr id="99" name="Table 9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0669716"/>
              </p:ext>
            </p:extLst>
          </p:nvPr>
        </p:nvGraphicFramePr>
        <p:xfrm>
          <a:off x="11734800" y="5715000"/>
          <a:ext cx="18592799" cy="449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04742"/>
                <a:gridCol w="5614760"/>
                <a:gridCol w="9773297"/>
              </a:tblGrid>
              <a:tr h="521909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bg1"/>
                          </a:solidFill>
                          <a:latin typeface="Helvetica"/>
                          <a:cs typeface="Helvetica"/>
                        </a:rPr>
                        <a:t>Date/Time</a:t>
                      </a:r>
                      <a:endParaRPr lang="en-US" sz="2400" dirty="0">
                        <a:solidFill>
                          <a:schemeClr val="bg1"/>
                        </a:solidFill>
                        <a:latin typeface="Helvetica"/>
                        <a:cs typeface="Helvetica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4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bg1"/>
                          </a:solidFill>
                          <a:latin typeface="Helvetica"/>
                          <a:cs typeface="Helvetica"/>
                        </a:rPr>
                        <a:t>Location</a:t>
                      </a:r>
                      <a:endParaRPr lang="en-US" sz="2400" dirty="0">
                        <a:solidFill>
                          <a:schemeClr val="bg1"/>
                        </a:solidFill>
                        <a:latin typeface="Helvetica"/>
                        <a:cs typeface="Helvetica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4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bg1"/>
                          </a:solidFill>
                          <a:latin typeface="Helvetica"/>
                          <a:cs typeface="Helvetica"/>
                        </a:rPr>
                        <a:t>Conditions/Goals</a:t>
                      </a:r>
                      <a:endParaRPr lang="en-US" sz="2400" dirty="0">
                        <a:solidFill>
                          <a:schemeClr val="bg1"/>
                        </a:solidFill>
                        <a:latin typeface="Helvetica"/>
                        <a:cs typeface="Helvetica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40000"/>
                    </a:solidFill>
                  </a:tcPr>
                </a:tc>
              </a:tr>
              <a:tr h="946250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Helvetica"/>
                          <a:cs typeface="Helvetica"/>
                        </a:rPr>
                        <a:t>23 Mar 2014</a:t>
                      </a:r>
                    </a:p>
                    <a:p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Helvetica"/>
                          <a:cs typeface="Helvetica"/>
                        </a:rPr>
                        <a:t>Noon MDT</a:t>
                      </a:r>
                      <a:endParaRPr lang="en-US" sz="2400" dirty="0">
                        <a:solidFill>
                          <a:schemeClr val="tx1"/>
                        </a:solidFill>
                        <a:latin typeface="Helvetica"/>
                        <a:cs typeface="Helvetica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Helvetica"/>
                          <a:cs typeface="Helvetica"/>
                        </a:rPr>
                        <a:t>William Browning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Helvetica"/>
                          <a:cs typeface="Helvetica"/>
                        </a:rPr>
                        <a:t> Building (WBB)</a:t>
                      </a:r>
                      <a:endParaRPr lang="en-US" sz="2400" dirty="0">
                        <a:solidFill>
                          <a:schemeClr val="tx1"/>
                        </a:solidFill>
                        <a:latin typeface="Helvetica"/>
                        <a:cs typeface="Helvetica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Helvetica"/>
                          <a:cs typeface="Helvetica"/>
                        </a:rPr>
                        <a:t>Clear 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Helvetica"/>
                          <a:cs typeface="Helvetica"/>
                        </a:rPr>
                        <a:t>skies and slightly breezy.  Initial test of vertical profile procedure and 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Helvetica"/>
                          <a:cs typeface="Helvetica"/>
                        </a:rPr>
                        <a:t>equipment.</a:t>
                      </a:r>
                      <a:endParaRPr lang="en-US" sz="2400" dirty="0">
                        <a:solidFill>
                          <a:schemeClr val="tx1"/>
                        </a:solidFill>
                        <a:latin typeface="Helvetica"/>
                        <a:cs typeface="Helvetica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1032660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Helvetica"/>
                          <a:cs typeface="Helvetica"/>
                        </a:rPr>
                        <a:t>31 Mar 2014</a:t>
                      </a:r>
                    </a:p>
                    <a:p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Helvetica"/>
                          <a:cs typeface="Helvetica"/>
                        </a:rPr>
                        <a:t>715 AM MDT</a:t>
                      </a:r>
                      <a:endParaRPr lang="en-US" sz="2400" dirty="0">
                        <a:solidFill>
                          <a:schemeClr val="tx1"/>
                        </a:solidFill>
                        <a:latin typeface="Helvetica"/>
                        <a:cs typeface="Helvetica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Helvetica"/>
                          <a:cs typeface="Helvetica"/>
                        </a:rPr>
                        <a:t>Mountain Meteorology Lab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Helvetica"/>
                          <a:cs typeface="Helvetica"/>
                        </a:rPr>
                        <a:t> (MML)</a:t>
                      </a:r>
                      <a:endParaRPr lang="en-US" sz="2400" dirty="0">
                        <a:solidFill>
                          <a:schemeClr val="tx1"/>
                        </a:solidFill>
                        <a:latin typeface="Helvetica"/>
                        <a:cs typeface="Helvetica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Helvetica"/>
                          <a:cs typeface="Helvetica"/>
                        </a:rPr>
                        <a:t>Clear skies with fresh snow cover.  Attempted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Helvetica"/>
                          <a:cs typeface="Helvetica"/>
                        </a:rPr>
                        <a:t> to capture morning PBL transition before and after sunrise.</a:t>
                      </a:r>
                      <a:endParaRPr lang="en-US" sz="2400" dirty="0" smtClean="0">
                        <a:solidFill>
                          <a:schemeClr val="tx1"/>
                        </a:solidFill>
                        <a:latin typeface="Helvetica"/>
                        <a:cs typeface="Helvetica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1048731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Helvetica"/>
                          <a:cs typeface="Helvetica"/>
                        </a:rPr>
                        <a:t>3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Helvetica"/>
                          <a:cs typeface="Helvetica"/>
                        </a:rPr>
                        <a:t> Apr 2014</a:t>
                      </a:r>
                    </a:p>
                    <a:p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Helvetica"/>
                          <a:cs typeface="Helvetica"/>
                        </a:rPr>
                        <a:t>630 PM MDT</a:t>
                      </a:r>
                      <a:endParaRPr lang="en-US" sz="2400" dirty="0">
                        <a:solidFill>
                          <a:schemeClr val="tx1"/>
                        </a:solidFill>
                        <a:latin typeface="Helvetica"/>
                        <a:cs typeface="Helvetica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Helvetica"/>
                          <a:cs typeface="Helvetica"/>
                        </a:rPr>
                        <a:t>Mountain Meteorology Lab 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Helvetica"/>
                          <a:cs typeface="Helvetica"/>
                        </a:rPr>
                        <a:t>(MML)</a:t>
                      </a:r>
                      <a:endParaRPr lang="en-US" sz="2400" dirty="0" smtClean="0">
                        <a:solidFill>
                          <a:schemeClr val="tx1"/>
                        </a:solidFill>
                        <a:latin typeface="Helvetica"/>
                        <a:cs typeface="Helvetica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Helvetica"/>
                          <a:cs typeface="Helvetica"/>
                        </a:rPr>
                        <a:t>Mostly cloudy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Helvetica"/>
                          <a:cs typeface="Helvetica"/>
                        </a:rPr>
                        <a:t> with convective showers dissipating.  Attempted to capture evening PBL transition/canyon drainage.</a:t>
                      </a:r>
                      <a:endParaRPr lang="en-US" sz="2400" dirty="0" smtClean="0">
                        <a:solidFill>
                          <a:schemeClr val="tx1"/>
                        </a:solidFill>
                        <a:latin typeface="Helvetica"/>
                        <a:cs typeface="Helvetica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946250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Helvetica"/>
                          <a:cs typeface="Helvetica"/>
                        </a:rPr>
                        <a:t>8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Helvetica"/>
                          <a:cs typeface="Helvetica"/>
                        </a:rPr>
                        <a:t> Apr 2014</a:t>
                      </a:r>
                    </a:p>
                    <a:p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Helvetica"/>
                          <a:cs typeface="Helvetica"/>
                        </a:rPr>
                        <a:t>630 PM MDT</a:t>
                      </a:r>
                      <a:endParaRPr lang="en-US" sz="2400" dirty="0" smtClean="0">
                        <a:solidFill>
                          <a:schemeClr val="tx1"/>
                        </a:solidFill>
                        <a:latin typeface="Helvetica"/>
                        <a:cs typeface="Helvetica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Helvetica"/>
                          <a:cs typeface="Helvetica"/>
                        </a:rPr>
                        <a:t>Mountain Meteorology Lab 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Helvetica"/>
                          <a:cs typeface="Helvetica"/>
                        </a:rPr>
                        <a:t>(MML)</a:t>
                      </a:r>
                      <a:endParaRPr lang="en-US" sz="2400" dirty="0" smtClean="0">
                        <a:solidFill>
                          <a:schemeClr val="tx1"/>
                        </a:solidFill>
                        <a:latin typeface="Helvetica"/>
                        <a:cs typeface="Helvetica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Helvetica"/>
                          <a:cs typeface="Helvetica"/>
                        </a:rPr>
                        <a:t>Very warm with some high cirrus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Helvetica"/>
                          <a:cs typeface="Helvetica"/>
                        </a:rPr>
                        <a:t> cloud.  Attempted to capture evening PBL transition/canyon drainage.</a:t>
                      </a:r>
                      <a:endParaRPr lang="en-US" sz="2400" dirty="0" smtClean="0">
                        <a:solidFill>
                          <a:schemeClr val="tx1"/>
                        </a:solidFill>
                        <a:latin typeface="Helvetica"/>
                        <a:cs typeface="Helvetica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cxnSp>
        <p:nvCxnSpPr>
          <p:cNvPr id="102" name="Straight Arrow Connector 101"/>
          <p:cNvCxnSpPr/>
          <p:nvPr/>
        </p:nvCxnSpPr>
        <p:spPr bwMode="auto">
          <a:xfrm flipV="1">
            <a:off x="19202400" y="20193000"/>
            <a:ext cx="533400" cy="42719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0000FF"/>
            </a:solidFill>
            <a:prstDash val="solid"/>
            <a:round/>
            <a:headEnd type="arrow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03" name="TextBox 1"/>
          <p:cNvSpPr txBox="1">
            <a:spLocks noChangeArrowheads="1"/>
          </p:cNvSpPr>
          <p:nvPr/>
        </p:nvSpPr>
        <p:spPr bwMode="auto">
          <a:xfrm>
            <a:off x="19431000" y="19431000"/>
            <a:ext cx="150495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571500" indent="-571500" eaLnBrk="0" hangingPunct="0">
              <a:defRPr sz="19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9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485900" indent="-571500" eaLnBrk="0" hangingPunct="0">
              <a:defRPr sz="19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9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9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marL="0" indent="0" eaLnBrk="1" hangingPunct="1"/>
            <a:r>
              <a:rPr lang="en-US" sz="1400" dirty="0" smtClean="0">
                <a:solidFill>
                  <a:srgbClr val="0000CC"/>
                </a:solidFill>
                <a:latin typeface="Calibri" panose="020F0502020204030204" pitchFamily="34" charset="0"/>
              </a:rPr>
              <a:t>Potential Time Response and/or Hysteresis Issues</a:t>
            </a:r>
            <a:endParaRPr lang="en-US" sz="1400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pic>
        <p:nvPicPr>
          <p:cNvPr id="106" name="Picture 2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96" t="4860" r="7595" b="3632"/>
          <a:stretch/>
        </p:blipFill>
        <p:spPr bwMode="auto">
          <a:xfrm>
            <a:off x="17445740" y="23545800"/>
            <a:ext cx="6252460" cy="5278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7" name="Picture 4" descr="http://home.chpc.utah.edu/~u0790486/academic/quadcopter/140331_Morning_Flights/photos/abernathy/IMG_8700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" y="14935200"/>
            <a:ext cx="7848600" cy="52324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8" name="Picture 107" descr="Screen Shot 2014-04-15 at 2.35.53 PM.png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721" r="16418" b="6393"/>
          <a:stretch/>
        </p:blipFill>
        <p:spPr>
          <a:xfrm>
            <a:off x="30480000" y="8534400"/>
            <a:ext cx="4990018" cy="449580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19" name="Picture 18" descr="004.JPG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2128" y="8534400"/>
            <a:ext cx="5994400" cy="44958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9" t="5443" r="3468" b="3757"/>
          <a:stretch/>
        </p:blipFill>
        <p:spPr>
          <a:xfrm>
            <a:off x="23698200" y="12073262"/>
            <a:ext cx="6477000" cy="5140692"/>
          </a:xfrm>
          <a:prstGeom prst="rect">
            <a:avLst/>
          </a:prstGeom>
        </p:spPr>
      </p:pic>
      <p:sp>
        <p:nvSpPr>
          <p:cNvPr id="46" name="Rectangle 45"/>
          <p:cNvSpPr/>
          <p:nvPr/>
        </p:nvSpPr>
        <p:spPr bwMode="auto">
          <a:xfrm>
            <a:off x="8763000" y="10363200"/>
            <a:ext cx="21564600" cy="1001005"/>
          </a:xfrm>
          <a:prstGeom prst="rect">
            <a:avLst/>
          </a:prstGeom>
          <a:solidFill>
            <a:srgbClr val="A40000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27432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4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cs typeface="Helvetica" pitchFamily="34" charset="0"/>
              </a:rPr>
              <a:t>GoPro</a:t>
            </a:r>
            <a:r>
              <a:rPr lang="en-US" sz="4600" b="1" baseline="30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cs typeface="Helvetica" pitchFamily="34" charset="0"/>
              </a:rPr>
              <a:t>TM</a:t>
            </a:r>
            <a:r>
              <a:rPr lang="en-US" sz="4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cs typeface="Helvetica" pitchFamily="34" charset="0"/>
              </a:rPr>
              <a:t> Imagery and Data from Flights</a:t>
            </a:r>
            <a:endParaRPr kumimoji="0" lang="en-US" sz="46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itchFamily="34" charset="0"/>
              <a:cs typeface="Helvetic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4"/>
          <a:srcRect l="16838" t="11511" r="23273" b="12599"/>
          <a:stretch/>
        </p:blipFill>
        <p:spPr>
          <a:xfrm>
            <a:off x="36425874" y="20116800"/>
            <a:ext cx="5331726" cy="506725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5"/>
          <a:srcRect l="24062" t="1325" r="12722" b="16340"/>
          <a:stretch/>
        </p:blipFill>
        <p:spPr>
          <a:xfrm>
            <a:off x="30480000" y="20121280"/>
            <a:ext cx="5830669" cy="5062771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00" name="Picture 2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0" t="4740" r="7895" b="4140"/>
          <a:stretch/>
        </p:blipFill>
        <p:spPr bwMode="auto">
          <a:xfrm>
            <a:off x="17449801" y="12014313"/>
            <a:ext cx="6172199" cy="5141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4" t="4980" r="3018" b="3973"/>
          <a:stretch/>
        </p:blipFill>
        <p:spPr>
          <a:xfrm>
            <a:off x="23698200" y="17792700"/>
            <a:ext cx="6450688" cy="5143500"/>
          </a:xfrm>
          <a:prstGeom prst="rect">
            <a:avLst/>
          </a:prstGeom>
        </p:spPr>
      </p:pic>
      <p:pic>
        <p:nvPicPr>
          <p:cNvPr id="101" name="Picture 4"/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4" t="4983" r="7384" b="3185"/>
          <a:stretch/>
        </p:blipFill>
        <p:spPr bwMode="auto">
          <a:xfrm>
            <a:off x="17449800" y="17754600"/>
            <a:ext cx="6199949" cy="5181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1" t="5227" r="3505" b="3536"/>
          <a:stretch/>
        </p:blipFill>
        <p:spPr>
          <a:xfrm>
            <a:off x="23622000" y="23622000"/>
            <a:ext cx="6564824" cy="5257800"/>
          </a:xfrm>
          <a:prstGeom prst="rect">
            <a:avLst/>
          </a:prstGeom>
        </p:spPr>
      </p:pic>
      <p:pic>
        <p:nvPicPr>
          <p:cNvPr id="15" name="Picture 14" descr="Screen Shot 2014-07-31 at 10.03.12 AM.png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7552" y="29565600"/>
            <a:ext cx="8806448" cy="6477000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6" name="Picture 15" descr="Screen Shot 2014-07-31 at 10.08.12 AM.png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08" r="723"/>
          <a:stretch/>
        </p:blipFill>
        <p:spPr>
          <a:xfrm>
            <a:off x="20726399" y="29565600"/>
            <a:ext cx="9519593" cy="6477000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59" name="Rectangle 58"/>
          <p:cNvSpPr/>
          <p:nvPr/>
        </p:nvSpPr>
        <p:spPr bwMode="auto">
          <a:xfrm>
            <a:off x="39319200" y="34137600"/>
            <a:ext cx="2438400" cy="19050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274320" tIns="274320" rIns="274320" bIns="274320" numCol="1" rtlCol="0" anchor="ctr" anchorCtr="0" compatLnSpc="1">
            <a:prstTxWarp prst="textNoShape">
              <a:avLst/>
            </a:prstTxWarp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US" sz="2800" dirty="0" smtClean="0">
                <a:latin typeface="Helvetica" pitchFamily="34" charset="0"/>
                <a:cs typeface="Helvetica" pitchFamily="34" charset="0"/>
              </a:rPr>
              <a:t>QR CODE</a:t>
            </a:r>
            <a:endParaRPr lang="en-US" sz="2800" dirty="0">
              <a:latin typeface="Helvetica" pitchFamily="34" charset="0"/>
              <a:cs typeface="Helvetica" pitchFamily="34" charset="0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XPANDSHOWBAR" val="True"/>
  <p:tag name="BULLETTYPE" val="3"/>
  <p:tag name="RESPCOUNTERSTYLE" val="-1"/>
  <p:tag name="INPUTSOURCE" val="1"/>
  <p:tag name="BACKUPMAINTENANCE" val="7"/>
  <p:tag name="ROTATIONINTERVAL" val="2"/>
  <p:tag name="RACERSMAXDISPLAYED" val="5"/>
  <p:tag name="TEAMSINLEADERBOARD" val="5"/>
  <p:tag name="BUBBLEVALUEFORMAT" val="0.0"/>
  <p:tag name="CUSTOMCELLFORECOLOR" val="-16777216"/>
  <p:tag name="CUSTOMCELLBACKCOLOR4" val="-8355712"/>
  <p:tag name="DISPLAYDEVICEID" val="True"/>
  <p:tag name="GRIDSIZE" val="{Width=800, Height=600}"/>
  <p:tag name="CHARTLABELS" val="1"/>
  <p:tag name="PARTLISTDEFAULT" val="1"/>
  <p:tag name="INCORRECTPOINTVALUE" val="0"/>
  <p:tag name="AUTOADJUSTPARTRANGE" val="True"/>
  <p:tag name="FIBNUMRESULTS" val="5"/>
  <p:tag name="PRRESPONSE2" val="9"/>
  <p:tag name="PRRESPONSE6" val="5"/>
  <p:tag name="PRRESPONSE10" val="1"/>
  <p:tag name="POWERPOINTVERSION" val="12.0"/>
  <p:tag name="CSVFORMAT" val="0"/>
  <p:tag name="RESPCOUNTERFORMAT" val="0"/>
  <p:tag name="ALLOWDUPLICATES" val="False"/>
  <p:tag name="REVIEWONLY" val="False"/>
  <p:tag name="RACEANIMATIONSPEED" val="3"/>
  <p:tag name="BUBBLENAMEVISIBLE" val="True"/>
  <p:tag name="CUSTOMGRIDBACKCOLOR" val="-722948"/>
  <p:tag name="USESCHEMECOLORS" val="True"/>
  <p:tag name="GRIDROTATIONINTERVAL" val="2"/>
  <p:tag name="CHARTCOLORS" val="0"/>
  <p:tag name="INCLUDEPPT" val="True"/>
  <p:tag name="REALTIMEBACKUPPATH" val="(None)"/>
  <p:tag name="FIBDISPLAYRESULTS" val="True"/>
  <p:tag name="PRRESPONSE3" val="8"/>
  <p:tag name="PRRESPONSE8" val="3"/>
  <p:tag name="TPVERSION" val="2008"/>
  <p:tag name="ANSWERNOWSTYLE" val="-1"/>
  <p:tag name="COUNTDOWNSECONDS" val="10"/>
  <p:tag name="AUTOADVANCE" val="False"/>
  <p:tag name="SKIPREMAININGRACESLIDES" val="True"/>
  <p:tag name="BUBBLEGROUPING" val="3"/>
  <p:tag name="CUSTOMCELLBACKCOLOR3" val="-268652"/>
  <p:tag name="AUTOSIZEGRID" val="True"/>
  <p:tag name="INCLUDENONRESPONDERS" val="False"/>
  <p:tag name="REALTIMEBACKUP" val="False"/>
  <p:tag name="FIBINCLUDEOTHER" val="True"/>
  <p:tag name="PRRESPONSE5" val="6"/>
  <p:tag name="ALWAYSOPENPOLL" val="False"/>
  <p:tag name="ANSWERNOWTEXT" val="Answer Now"/>
  <p:tag name="BACKUPSESSIONS" val="True"/>
  <p:tag name="RACEENDPOINTS" val="100"/>
  <p:tag name="DEFAULTNUMTEAMS" val="5"/>
  <p:tag name="DISPLAYDEVICENUMBER" val="True"/>
  <p:tag name="RESETCHARTS" val="True"/>
  <p:tag name="ZEROBASED" val="False"/>
  <p:tag name="PRRESPONSE1" val="10"/>
  <p:tag name="SHOWFLASHWARNING" val="True"/>
  <p:tag name="COUNTDOWNSTYLE" val="-1"/>
  <p:tag name="AUTOUPDATEALIASES" val="True"/>
  <p:tag name="BUBBLESIZEVISIBLE" val="True"/>
  <p:tag name="GRIDOPACITY" val="90"/>
  <p:tag name="ALLOWUSERFEEDBACK" val="True"/>
  <p:tag name="FIBDISPLAYKEYWORDS" val="True"/>
  <p:tag name="SHOWBARVISIBLE" val="True"/>
  <p:tag name="NUMRESPONSES" val="1"/>
  <p:tag name="MAXRESPONDERS" val="5"/>
  <p:tag name="GRIDPOSITION" val="1"/>
  <p:tag name="CHARTSCALE" val="True"/>
  <p:tag name="PRRESPONSE9" val="2"/>
  <p:tag name="CHARTVALUEFORMAT" val="0%"/>
  <p:tag name="CUSTOMCELLBACKCOLOR2" val="-13395457"/>
  <p:tag name="CORRECTPOINTVALUE" val="1"/>
  <p:tag name="USESECONDARYMONITOR" val="True"/>
  <p:tag name="PARTICIPANTSINLEADERBOARD" val="5"/>
  <p:tag name="MULTIRESPDIVISOR" val="1"/>
  <p:tag name="SAVECSVWITHSESSION" val="True"/>
  <p:tag name="DISPLAYNAME" val="True"/>
  <p:tag name="PRRESPONSE7" val="4"/>
  <p:tag name="POLLINGCYCLE" val="2"/>
  <p:tag name="STDCHART" val="1"/>
  <p:tag name="RESPTABLESTYLE" val="-1"/>
  <p:tag name="CUSTOMCELLBACKCOLOR1" val="-657956"/>
  <p:tag name="PRRESPONSE4" val="7"/>
  <p:tag name="ADVANCEDSETTINGSVIEW" val="True"/>
  <p:tag name="DELIMITERS" val="3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heme/theme1.xml><?xml version="1.0" encoding="utf-8"?>
<a:theme xmlns:a="http://schemas.openxmlformats.org/drawingml/2006/main" name="Medical Scientific Research poster 48x36">
  <a:themeElements>
    <a:clrScheme name="Apothecary">
      <a:dk1>
        <a:sysClr val="windowText" lastClr="000000"/>
      </a:dk1>
      <a:lt1>
        <a:sysClr val="window" lastClr="FFFFFF"/>
      </a:lt1>
      <a:dk2>
        <a:srgbClr val="564B3C"/>
      </a:dk2>
      <a:lt2>
        <a:srgbClr val="ECEDD1"/>
      </a:lt2>
      <a:accent1>
        <a:srgbClr val="93A299"/>
      </a:accent1>
      <a:accent2>
        <a:srgbClr val="CF543F"/>
      </a:accent2>
      <a:accent3>
        <a:srgbClr val="B5AE53"/>
      </a:accent3>
      <a:accent4>
        <a:srgbClr val="848058"/>
      </a:accent4>
      <a:accent5>
        <a:srgbClr val="E8B54D"/>
      </a:accent5>
      <a:accent6>
        <a:srgbClr val="786C71"/>
      </a:accent6>
      <a:hlink>
        <a:srgbClr val="CCCC00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Medical Scientific Research poster 48x36</Template>
  <TotalTime>16622</TotalTime>
  <Words>632</Words>
  <Application>Microsoft Office PowerPoint</Application>
  <PresentationFormat>Custom</PresentationFormat>
  <Paragraphs>92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7" baseType="lpstr">
      <vt:lpstr>ＭＳ Ｐゴシック</vt:lpstr>
      <vt:lpstr>Arial</vt:lpstr>
      <vt:lpstr>Calibri</vt:lpstr>
      <vt:lpstr>Helvetica</vt:lpstr>
      <vt:lpstr>Times New Roman</vt:lpstr>
      <vt:lpstr>Medical Scientific Research poster 48x36</vt:lpstr>
      <vt:lpstr>PowerPoint Presentation</vt:lpstr>
    </vt:vector>
  </TitlesOfParts>
  <Company>University of Utah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Beverly Brehl</dc:creator>
  <dc:description>Call if we can help   800-590-7850_x000d_
_x000d_
(c) Copyright MegaPrint 2001</dc:description>
  <cp:lastModifiedBy>john horel</cp:lastModifiedBy>
  <cp:revision>417</cp:revision>
  <cp:lastPrinted>2000-08-03T00:31:24Z</cp:lastPrinted>
  <dcterms:created xsi:type="dcterms:W3CDTF">2010-02-19T04:00:50Z</dcterms:created>
  <dcterms:modified xsi:type="dcterms:W3CDTF">2014-08-09T20:59:13Z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TC300007831033</vt:lpwstr>
  </property>
</Properties>
</file>