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55" r:id="rId2"/>
    <p:sldId id="354" r:id="rId3"/>
    <p:sldId id="336" r:id="rId4"/>
    <p:sldId id="362" r:id="rId5"/>
    <p:sldId id="363" r:id="rId6"/>
    <p:sldId id="361" r:id="rId7"/>
    <p:sldId id="312" r:id="rId8"/>
    <p:sldId id="268" r:id="rId9"/>
    <p:sldId id="350" r:id="rId10"/>
    <p:sldId id="310" r:id="rId11"/>
    <p:sldId id="341" r:id="rId12"/>
    <p:sldId id="357" r:id="rId13"/>
    <p:sldId id="305" r:id="rId14"/>
    <p:sldId id="326" r:id="rId15"/>
    <p:sldId id="352" r:id="rId16"/>
    <p:sldId id="349" r:id="rId17"/>
    <p:sldId id="347" r:id="rId18"/>
    <p:sldId id="348" r:id="rId19"/>
    <p:sldId id="353" r:id="rId20"/>
    <p:sldId id="329" r:id="rId21"/>
    <p:sldId id="307" r:id="rId22"/>
    <p:sldId id="365" r:id="rId23"/>
    <p:sldId id="366" r:id="rId24"/>
    <p:sldId id="3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D2DB3"/>
    <a:srgbClr val="26429A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6" autoAdjust="0"/>
    <p:restoredTop sz="95227" autoAdjust="0"/>
  </p:normalViewPr>
  <p:slideViewPr>
    <p:cSldViewPr snapToGrid="0" showGuides="1">
      <p:cViewPr>
        <p:scale>
          <a:sx n="70" d="100"/>
          <a:sy n="70" d="100"/>
        </p:scale>
        <p:origin x="-1056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0CF56-130F-4326-B17E-A0CE9B7A1B38}" type="datetimeFigureOut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D84CB-9DF7-419E-848C-A12838C2F3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1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D84CB-9DF7-419E-848C-A12838C2F33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64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D84CB-9DF7-419E-848C-A12838C2F3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6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D84CB-9DF7-419E-848C-A12838C2F33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64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D84CB-9DF7-419E-848C-A12838C2F33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6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D3C7-AAD8-4256-804E-D9C0723AF172}" type="datetimeFigureOut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511D-BF3A-4D49-8C5B-1EDF03DC6F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9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D3C7-AAD8-4256-804E-D9C0723AF172}" type="datetimeFigureOut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511D-BF3A-4D49-8C5B-1EDF03DC6F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1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D3C7-AAD8-4256-804E-D9C0723AF172}" type="datetimeFigureOut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511D-BF3A-4D49-8C5B-1EDF03DC6F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5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D3C7-AAD8-4256-804E-D9C0723AF172}" type="datetimeFigureOut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511D-BF3A-4D49-8C5B-1EDF03DC6F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0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D3C7-AAD8-4256-804E-D9C0723AF172}" type="datetimeFigureOut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511D-BF3A-4D49-8C5B-1EDF03DC6F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8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D3C7-AAD8-4256-804E-D9C0723AF172}" type="datetimeFigureOut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511D-BF3A-4D49-8C5B-1EDF03DC6F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9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D3C7-AAD8-4256-804E-D9C0723AF172}" type="datetimeFigureOut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511D-BF3A-4D49-8C5B-1EDF03DC6F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9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D3C7-AAD8-4256-804E-D9C0723AF172}" type="datetimeFigureOut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511D-BF3A-4D49-8C5B-1EDF03DC6F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8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D3C7-AAD8-4256-804E-D9C0723AF172}" type="datetimeFigureOut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511D-BF3A-4D49-8C5B-1EDF03DC6F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4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D3C7-AAD8-4256-804E-D9C0723AF172}" type="datetimeFigureOut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511D-BF3A-4D49-8C5B-1EDF03DC6F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4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5D3C7-AAD8-4256-804E-D9C0723AF172}" type="datetimeFigureOut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511D-BF3A-4D49-8C5B-1EDF03DC6F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5D3C7-AAD8-4256-804E-D9C0723AF172}" type="datetimeFigureOut">
              <a:rPr lang="en-US" smtClean="0"/>
              <a:pPr/>
              <a:t>4/11/2014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511D-BF3A-4D49-8C5B-1EDF03DC6F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4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eq.utah.gov/locations/uintahbasin/studies/UBOS-2013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rik.crosman@utah.edu" TargetMode="External"/><Relationship Id="rId4" Type="http://schemas.openxmlformats.org/officeDocument/2006/relationships/hyperlink" Target="mailto:john.horel@utah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/url?sa=i&amp;rct=j&amp;q=Viasala+ceilometer+&amp;source=images&amp;cd=&amp;cad=rja&amp;docid=tcdwaw3vTs6HjM&amp;tbnid=JISJnKNIgCGPcM:&amp;ved=0CAUQjRw&amp;url=http://www.vaisala.com/en/products/ceilometers/Pages/cl31.aspx&amp;ei=GcwJUZPvEOP7iwK224GYDw&amp;bvm=bv.41642243,d.cGE&amp;psig=AFQjCNHTuqdUc5I8FxG0io9azmLQ3RZ3ww&amp;ust=1359682951937398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q.utah.gov/locations/uintahbasin/studies/UBOS-2013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q.utah.gov/locations/uintahbasin/studies/UBOS-2013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q.utah.gov/locations/uintahbasin/studies/UBOS-2013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q.utah.gov/locations/uintahbasin/studies/UBOS-2013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5800" y="0"/>
            <a:ext cx="77724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/>
              <a:t>2013 Uintah Basin Winter Ozone Study</a:t>
            </a:r>
            <a:endParaRPr lang="en-US" sz="3200" b="1" dirty="0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81BE479-3FC8-46B3-9F2B-7BBE1C89B53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62325" y="914400"/>
            <a:ext cx="5638800" cy="1184936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400" b="1" dirty="0">
                <a:hlinkClick r:id="rId2"/>
              </a:rPr>
              <a:t>http://www.deq.utah.gov/locations</a:t>
            </a:r>
            <a:r>
              <a:rPr lang="en-US" sz="2400" b="1" dirty="0" smtClean="0">
                <a:hlinkClick r:id="rId2"/>
              </a:rPr>
              <a:t>/</a:t>
            </a:r>
          </a:p>
          <a:p>
            <a:r>
              <a:rPr lang="en-US" sz="2400" b="1" dirty="0" err="1" smtClean="0">
                <a:hlinkClick r:id="rId2"/>
              </a:rPr>
              <a:t>uintahbasin</a:t>
            </a:r>
            <a:r>
              <a:rPr lang="en-US" sz="2400" b="1" dirty="0" smtClean="0">
                <a:hlinkClick r:id="rId2"/>
              </a:rPr>
              <a:t>/studies/UBOS-2013.htm</a:t>
            </a:r>
            <a:endParaRPr lang="en-US" sz="2400" b="1" dirty="0" smtClean="0"/>
          </a:p>
          <a:p>
            <a:endParaRPr lang="en-US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6" t="19476" r="34219" b="1651"/>
          <a:stretch/>
        </p:blipFill>
        <p:spPr bwMode="auto">
          <a:xfrm>
            <a:off x="228600" y="727005"/>
            <a:ext cx="3124200" cy="605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3548743"/>
            <a:ext cx="5638800" cy="272381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400" b="1" dirty="0" smtClean="0"/>
              <a:t>John Horel and Erik Crosman</a:t>
            </a:r>
          </a:p>
          <a:p>
            <a:pPr algn="ctr"/>
            <a:r>
              <a:rPr lang="en-US" sz="2000" b="1" dirty="0" smtClean="0"/>
              <a:t>Mountain Meteorology Group</a:t>
            </a:r>
          </a:p>
          <a:p>
            <a:pPr algn="ctr"/>
            <a:r>
              <a:rPr lang="en-US" sz="2000" b="1" dirty="0" smtClean="0"/>
              <a:t>Department of Atmospheric Sciences</a:t>
            </a:r>
          </a:p>
          <a:p>
            <a:pPr algn="ctr"/>
            <a:r>
              <a:rPr lang="en-US" sz="2000" b="1" dirty="0" smtClean="0"/>
              <a:t>University of Utah</a:t>
            </a:r>
          </a:p>
          <a:p>
            <a:pPr algn="ctr"/>
            <a:r>
              <a:rPr lang="en-US" sz="2000" b="1" dirty="0" smtClean="0">
                <a:hlinkClick r:id="rId4"/>
              </a:rPr>
              <a:t>john.horel@utah.edu</a:t>
            </a:r>
            <a:endParaRPr lang="en-US" sz="2000" b="1" dirty="0" smtClean="0"/>
          </a:p>
          <a:p>
            <a:pPr algn="ctr"/>
            <a:r>
              <a:rPr lang="en-US" sz="2000" b="1" dirty="0" smtClean="0">
                <a:hlinkClick r:id="rId5"/>
              </a:rPr>
              <a:t>erik.crosman@utah.edu</a:t>
            </a:r>
            <a:endParaRPr lang="en-US" sz="2000" b="1" dirty="0" smtClean="0"/>
          </a:p>
          <a:p>
            <a:pPr algn="ctr"/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95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27722" y="502418"/>
            <a:ext cx="3429926" cy="377025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endParaRPr lang="en-US" sz="2400" b="1" dirty="0"/>
          </a:p>
          <a:p>
            <a:pPr marL="285739" indent="-285739">
              <a:buFontTx/>
              <a:buChar char="-"/>
            </a:pPr>
            <a:r>
              <a:rPr lang="en-US" sz="2400" b="1" dirty="0"/>
              <a:t>9,400 oil &amp; gas producing wells in March </a:t>
            </a:r>
            <a:r>
              <a:rPr lang="en-US" sz="2400" b="1" dirty="0" smtClean="0"/>
              <a:t>2014</a:t>
            </a:r>
          </a:p>
          <a:p>
            <a:pPr marL="285739" indent="-285739">
              <a:buFontTx/>
              <a:buChar char="-"/>
            </a:pPr>
            <a:endParaRPr lang="en-US" sz="2400" b="1" dirty="0" smtClean="0"/>
          </a:p>
          <a:p>
            <a:pPr marL="285739" indent="-285739">
              <a:buFontTx/>
              <a:buChar char="-"/>
            </a:pPr>
            <a:r>
              <a:rPr lang="en-US" sz="2400" b="1" dirty="0"/>
              <a:t>Over 3,600 permits for additional wells since Jan </a:t>
            </a:r>
            <a:r>
              <a:rPr lang="en-US" sz="2400" b="1" dirty="0" smtClean="0"/>
              <a:t>2012</a:t>
            </a:r>
          </a:p>
          <a:p>
            <a:pPr marL="285739" indent="-285739">
              <a:buFontTx/>
              <a:buChar char="-"/>
            </a:pPr>
            <a:endParaRPr lang="en-US" sz="2400" b="1" dirty="0"/>
          </a:p>
          <a:p>
            <a:pPr marL="742920" lvl="1" indent="-285739">
              <a:buFontTx/>
              <a:buChar char="-"/>
            </a:pP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14500" y="0"/>
            <a:ext cx="57150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/>
              <a:t>Uintah Basin</a:t>
            </a:r>
            <a:endParaRPr lang="en-US" sz="3200" b="1" dirty="0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81BE479-3FC8-46B3-9F2B-7BBE1C89B53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77388"/>
            <a:ext cx="5727722" cy="61806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7722" y="6273225"/>
            <a:ext cx="3416278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Courtesy of Utah </a:t>
            </a:r>
            <a:r>
              <a:rPr lang="en-US" sz="1600" dirty="0"/>
              <a:t>Division of Oil, Gas, and </a:t>
            </a:r>
            <a:r>
              <a:rPr lang="en-US" sz="1600" dirty="0" smtClean="0"/>
              <a:t>Mining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43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916"/>
            <a:ext cx="8458200" cy="274319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dirty="0" smtClean="0"/>
              <a:t>Emissions (</a:t>
            </a:r>
            <a:r>
              <a:rPr lang="en-US" sz="9600" dirty="0" err="1" smtClean="0"/>
              <a:t>Barickman</a:t>
            </a:r>
            <a:r>
              <a:rPr lang="en-US" sz="9600" dirty="0" smtClean="0"/>
              <a:t> 2014)</a:t>
            </a:r>
            <a:endParaRPr lang="en-US" sz="9600" dirty="0"/>
          </a:p>
          <a:p>
            <a:endParaRPr lang="en-US" sz="5000" dirty="0" smtClean="0"/>
          </a:p>
          <a:p>
            <a:r>
              <a:rPr lang="en-US" sz="8000" dirty="0" smtClean="0"/>
              <a:t>Emission </a:t>
            </a:r>
            <a:r>
              <a:rPr lang="en-US" sz="8000" dirty="0"/>
              <a:t>inventories for the Basin </a:t>
            </a:r>
            <a:r>
              <a:rPr lang="en-US" sz="8000" dirty="0" smtClean="0"/>
              <a:t>remain </a:t>
            </a:r>
            <a:r>
              <a:rPr lang="en-US" sz="8000" dirty="0" smtClean="0"/>
              <a:t>incomplete</a:t>
            </a:r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dirty="0" smtClean="0"/>
              <a:t>Difficult to obtain emissions </a:t>
            </a:r>
            <a:r>
              <a:rPr lang="en-US" sz="8000" dirty="0"/>
              <a:t>data </a:t>
            </a:r>
            <a:r>
              <a:rPr lang="en-US" sz="8000" dirty="0" smtClean="0"/>
              <a:t>due </a:t>
            </a:r>
            <a:r>
              <a:rPr lang="en-US" sz="8000" dirty="0"/>
              <a:t>to </a:t>
            </a:r>
            <a:r>
              <a:rPr lang="en-US" sz="8000" dirty="0" smtClean="0"/>
              <a:t>diverse surface </a:t>
            </a:r>
            <a:r>
              <a:rPr lang="en-US" sz="8000" dirty="0"/>
              <a:t>and mineral </a:t>
            </a:r>
            <a:r>
              <a:rPr lang="en-US" sz="8000" dirty="0" smtClean="0"/>
              <a:t>rights</a:t>
            </a:r>
          </a:p>
          <a:p>
            <a:endParaRPr lang="en-US" sz="8000" dirty="0" smtClean="0"/>
          </a:p>
          <a:p>
            <a:r>
              <a:rPr lang="en-US" sz="8000" dirty="0"/>
              <a:t>VOC emissions depend on well and equipment </a:t>
            </a:r>
            <a:r>
              <a:rPr lang="en-US" sz="8000" dirty="0" smtClean="0"/>
              <a:t>types</a:t>
            </a:r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dirty="0" smtClean="0"/>
              <a:t>Inventory </a:t>
            </a:r>
            <a:r>
              <a:rPr lang="en-US" sz="8000" dirty="0"/>
              <a:t>data specific to </a:t>
            </a:r>
            <a:r>
              <a:rPr lang="en-US" sz="8000" dirty="0" smtClean="0"/>
              <a:t>winter </a:t>
            </a:r>
            <a:r>
              <a:rPr lang="en-US" sz="8000" dirty="0"/>
              <a:t>ozone season </a:t>
            </a:r>
            <a:r>
              <a:rPr lang="en-US" sz="8000" dirty="0" smtClean="0"/>
              <a:t>needed </a:t>
            </a:r>
            <a:r>
              <a:rPr lang="en-US" sz="8000" dirty="0"/>
              <a:t>as emissions from </a:t>
            </a:r>
            <a:r>
              <a:rPr lang="en-US" sz="8000" dirty="0" smtClean="0"/>
              <a:t>evaporation </a:t>
            </a:r>
            <a:r>
              <a:rPr lang="en-US" sz="8000" dirty="0"/>
              <a:t>ponds and methanol </a:t>
            </a:r>
            <a:r>
              <a:rPr lang="en-US" sz="8000" dirty="0" smtClean="0"/>
              <a:t>uses </a:t>
            </a:r>
            <a:r>
              <a:rPr lang="en-US" sz="8000" dirty="0"/>
              <a:t>have large seasonal </a:t>
            </a:r>
            <a:r>
              <a:rPr lang="en-US" sz="8000" dirty="0" smtClean="0"/>
              <a:t>variations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37468" r="49097" b="6073"/>
          <a:stretch/>
        </p:blipFill>
        <p:spPr bwMode="auto">
          <a:xfrm>
            <a:off x="631359" y="3257359"/>
            <a:ext cx="3266924" cy="349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32428" r="49167" b="11112"/>
          <a:stretch/>
        </p:blipFill>
        <p:spPr bwMode="auto">
          <a:xfrm>
            <a:off x="5097663" y="3257359"/>
            <a:ext cx="3258936" cy="349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Volatile Organic Compound (VOCs) by </a:t>
            </a:r>
            <a:br>
              <a:rPr lang="en-US" sz="2800" dirty="0" smtClean="0"/>
            </a:br>
            <a:r>
              <a:rPr lang="en-US" sz="2800" dirty="0" smtClean="0"/>
              <a:t>Hydroxyl (OH) reactivity measured during UBOS 2013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2" y="607423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Roberts et al. (2014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0" t="28098" r="22775" b="18894"/>
          <a:stretch/>
        </p:blipFill>
        <p:spPr bwMode="auto">
          <a:xfrm>
            <a:off x="4245428" y="4276116"/>
            <a:ext cx="4898572" cy="257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9" t="51826" r="39738" b="16122"/>
          <a:stretch/>
        </p:blipFill>
        <p:spPr bwMode="auto">
          <a:xfrm>
            <a:off x="206834" y="1569191"/>
            <a:ext cx="6395130" cy="369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1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420586" y="1827311"/>
            <a:ext cx="7723414" cy="5033657"/>
            <a:chOff x="1420586" y="1827311"/>
            <a:chExt cx="7723414" cy="5033657"/>
          </a:xfrm>
        </p:grpSpPr>
        <p:pic>
          <p:nvPicPr>
            <p:cNvPr id="46" name="Picture 2" descr="C:\Users\u0818471\Documents\Thesis\Paper\Figure files\ozone_feb6_mobile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03375" y="1827311"/>
              <a:ext cx="7540625" cy="5030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1420586" y="4419600"/>
              <a:ext cx="1028700" cy="83820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181600" y="5451269"/>
              <a:ext cx="1028700" cy="83820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972300" y="6172199"/>
              <a:ext cx="914400" cy="688769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74026" y="4333749"/>
              <a:ext cx="11919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Duchesne</a:t>
              </a:r>
            </a:p>
            <a:p>
              <a:r>
                <a:rPr lang="en-US" sz="1600" b="1" dirty="0" smtClean="0"/>
                <a:t>River</a:t>
              </a:r>
              <a:endParaRPr lang="en-US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57801" y="4670462"/>
              <a:ext cx="818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Green</a:t>
              </a:r>
            </a:p>
            <a:p>
              <a:r>
                <a:rPr lang="en-US" sz="1600" b="1" dirty="0" smtClean="0"/>
                <a:t>River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86700" y="6276193"/>
              <a:ext cx="818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White</a:t>
              </a:r>
            </a:p>
            <a:p>
              <a:r>
                <a:rPr lang="en-US" sz="1600" b="1" dirty="0" smtClean="0"/>
                <a:t>River</a:t>
              </a:r>
              <a:endParaRPr lang="en-US" sz="1600" b="1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054932" y="3581400"/>
              <a:ext cx="1028700" cy="83820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Arrow Connector 16"/>
            <p:cNvCxnSpPr>
              <a:endCxn id="16" idx="3"/>
            </p:cNvCxnSpPr>
            <p:nvPr/>
          </p:nvCxnSpPr>
          <p:spPr>
            <a:xfrm flipV="1">
              <a:off x="6781800" y="4296848"/>
              <a:ext cx="423782" cy="3973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0" idx="7"/>
            </p:cNvCxnSpPr>
            <p:nvPr/>
          </p:nvCxnSpPr>
          <p:spPr>
            <a:xfrm flipH="1">
              <a:off x="6059650" y="5257800"/>
              <a:ext cx="297740" cy="3162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894962" y="0"/>
            <a:ext cx="7563238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/>
              <a:t>Mobile Ozone Transect - 6 Feb 2013</a:t>
            </a:r>
            <a:endParaRPr lang="en-US" sz="3200" b="1" dirty="0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81BE479-3FC8-46B3-9F2B-7BBE1C89B53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81894"/>
            <a:ext cx="4343400" cy="1308046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smtClean="0"/>
              <a:t>High concentrations measured </a:t>
            </a:r>
            <a:r>
              <a:rPr lang="en-US" sz="2000" b="1" dirty="0" smtClean="0"/>
              <a:t>throughout </a:t>
            </a:r>
            <a:r>
              <a:rPr lang="en-US" sz="2000" b="1" dirty="0" smtClean="0"/>
              <a:t>the basin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Greatest values in lower elevations and river valleys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762001"/>
            <a:ext cx="4800600" cy="2756780"/>
            <a:chOff x="0" y="762001"/>
            <a:chExt cx="4800600" cy="2756780"/>
          </a:xfrm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762001"/>
              <a:ext cx="4800600" cy="27567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457200" y="2274125"/>
              <a:ext cx="43434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967597" y="2345375"/>
              <a:ext cx="727911" cy="30777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NAAQS</a:t>
              </a:r>
              <a:endParaRPr lang="en-US" sz="14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24625" y="2345375"/>
            <a:ext cx="819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Vernal </a:t>
            </a:r>
            <a:endParaRPr lang="en-US" sz="1600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858000" y="2271875"/>
            <a:ext cx="89358" cy="903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2895600" y="3852446"/>
            <a:ext cx="1164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Roosevelt</a:t>
            </a:r>
            <a:endParaRPr lang="en-US" sz="1600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864065" y="3932290"/>
            <a:ext cx="89358" cy="903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6084009" y="5937639"/>
            <a:ext cx="697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Ouray</a:t>
            </a:r>
            <a:endParaRPr lang="en-US" sz="1600" dirty="0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5937679" y="6017483"/>
            <a:ext cx="89358" cy="9032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pic>
        <p:nvPicPr>
          <p:cNvPr id="27" name="Picture 3" descr="03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1457"/>
            <a:ext cx="272052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4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69383"/>
            <a:ext cx="4337049" cy="28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ecrosman\Pictures\2013-02-02\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0" y="1066799"/>
            <a:ext cx="2752960" cy="2100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5800" y="0"/>
            <a:ext cx="77724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/>
              <a:t>Atmospheric Stability Aloft Traps Pollutants</a:t>
            </a:r>
            <a:endParaRPr lang="en-US" sz="3200" b="1" dirty="0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81BE479-3FC8-46B3-9F2B-7BBE1C89B53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73442" y="8491638"/>
            <a:ext cx="1981199" cy="3385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Photos: Erik Crosman</a:t>
            </a:r>
            <a:endParaRPr lang="en-US" sz="16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585736" y="1271586"/>
            <a:ext cx="8612386" cy="5575773"/>
            <a:chOff x="585736" y="1271586"/>
            <a:chExt cx="8612386" cy="5575773"/>
          </a:xfrm>
        </p:grpSpPr>
        <p:grpSp>
          <p:nvGrpSpPr>
            <p:cNvPr id="25" name="Group 24"/>
            <p:cNvGrpSpPr/>
            <p:nvPr/>
          </p:nvGrpSpPr>
          <p:grpSpPr>
            <a:xfrm>
              <a:off x="939983" y="1271586"/>
              <a:ext cx="8258139" cy="5238068"/>
              <a:chOff x="939983" y="1271586"/>
              <a:chExt cx="8258139" cy="5238068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939983" y="3722911"/>
                <a:ext cx="7424057" cy="2786743"/>
                <a:chOff x="0" y="990600"/>
                <a:chExt cx="9144000" cy="3910051"/>
              </a:xfrm>
            </p:grpSpPr>
            <p:pic>
              <p:nvPicPr>
                <p:cNvPr id="20" name="Picture 2" descr="http://home.chpc.utah.edu/~u0035056/ubos/rooscl31_1panelFeb01-Feb07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371600"/>
                  <a:ext cx="9144000" cy="35290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0" y="990600"/>
                  <a:ext cx="9144000" cy="539793"/>
                </a:xfrm>
                <a:prstGeom prst="rect">
                  <a:avLst/>
                </a:prstGeom>
                <a:noFill/>
              </p:spPr>
              <p:txBody>
                <a:bodyPr wrap="square" lIns="76197" tIns="38098" rIns="76197" bIns="38098" rtlCol="0">
                  <a:spAutoFit/>
                </a:bodyPr>
                <a:lstStyle/>
                <a:p>
                  <a:pPr algn="ctr"/>
                  <a:r>
                    <a:rPr lang="en-US" sz="2000" b="1" dirty="0" smtClean="0"/>
                    <a:t>1-6 Feb 2013: Backscatter and Estimated </a:t>
                  </a:r>
                  <a:r>
                    <a:rPr lang="en-US" sz="2000" b="1" dirty="0" smtClean="0"/>
                    <a:t>Aerosol Depth</a:t>
                  </a:r>
                  <a:endParaRPr lang="en-US" sz="2000" b="1" dirty="0"/>
                </a:p>
              </p:txBody>
            </p:sp>
          </p:grpSp>
          <p:pic>
            <p:nvPicPr>
              <p:cNvPr id="18" name="Picture 2" descr="http://www.vaisala.com/VaisalaImages/Product%20and%20services/CL31_210x170.jp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1751" y="1271586"/>
                <a:ext cx="1808592" cy="1691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427451" y="4980696"/>
                <a:ext cx="116641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CLEAN AIR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421097" y="5939667"/>
                <a:ext cx="177702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POLLUTED LAYER</a:t>
                </a:r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16200000">
              <a:off x="111824" y="5180751"/>
              <a:ext cx="1286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Elevation (m)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08822" y="6508805"/>
              <a:ext cx="8082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Time -&gt;</a:t>
              </a:r>
              <a:endParaRPr lang="en-US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12229" y="1206270"/>
            <a:ext cx="69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8025" y="1204623"/>
            <a:ext cx="109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Dewpoint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08821" y="1969527"/>
            <a:ext cx="83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976680" y="4337507"/>
            <a:ext cx="2684523" cy="1655710"/>
            <a:chOff x="2976680" y="4337507"/>
            <a:chExt cx="2684523" cy="1655710"/>
          </a:xfrm>
        </p:grpSpPr>
        <p:sp>
          <p:nvSpPr>
            <p:cNvPr id="23" name="TextBox 22"/>
            <p:cNvSpPr txBox="1"/>
            <p:nvPr/>
          </p:nvSpPr>
          <p:spPr>
            <a:xfrm>
              <a:off x="3154820" y="4337507"/>
              <a:ext cx="19413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FOG/LOW CLOUDS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2976680" y="4706839"/>
              <a:ext cx="844206" cy="128637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820886" y="4706839"/>
              <a:ext cx="0" cy="109524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3820886" y="4706839"/>
              <a:ext cx="1087935" cy="128637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820886" y="4706839"/>
              <a:ext cx="1840317" cy="128637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995905" y="2611797"/>
            <a:ext cx="69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6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9" t="13518" r="25000" b="14359"/>
          <a:stretch/>
        </p:blipFill>
        <p:spPr bwMode="auto">
          <a:xfrm>
            <a:off x="76199" y="6700"/>
            <a:ext cx="9938657" cy="681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4149953"/>
            <a:ext cx="38862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Karion</a:t>
            </a:r>
            <a:r>
              <a:rPr lang="en-US" sz="2800" dirty="0" smtClean="0"/>
              <a:t> et al. (2014)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7" t="22965" r="25546" b="35029"/>
          <a:stretch/>
        </p:blipFill>
        <p:spPr bwMode="auto">
          <a:xfrm>
            <a:off x="4668611" y="370114"/>
            <a:ext cx="4714875" cy="215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8611" y="3124199"/>
            <a:ext cx="4708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4-13. Profiles of constituents measured on the aircraft on January 31 in the vicinity of the natural gas field and gas processing plants.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20886" y="2819400"/>
            <a:ext cx="697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15881" y="3047609"/>
            <a:ext cx="850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OZONE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4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EPA ozone standard </a:t>
            </a:r>
            <a:r>
              <a:rPr lang="en-US" dirty="0"/>
              <a:t>violated </a:t>
            </a:r>
            <a:r>
              <a:rPr lang="en-US" dirty="0" smtClean="0"/>
              <a:t>if: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6" y="1447800"/>
            <a:ext cx="5006974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3-yr average of the annual calendar year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highest daily max 8-hr average exceeds 75 ppb</a:t>
            </a:r>
          </a:p>
          <a:p>
            <a:r>
              <a:rPr lang="en-US" sz="2800" dirty="0" smtClean="0"/>
              <a:t>Ozone levels in Uintah Basin over past 5 winters:</a:t>
            </a:r>
          </a:p>
          <a:p>
            <a:pPr marL="457200" lvl="1" indent="0">
              <a:buNone/>
            </a:pPr>
            <a:r>
              <a:rPr lang="en-US" dirty="0" smtClean="0"/>
              <a:t>2010  2011  2012  2013  2014</a:t>
            </a: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AutoShape 4" descr="data:image/jpeg;base64,/9j/4AAQSkZJRgABAQAAAQABAAD/2wCEAAkGBxAHBhUSBxQVFBUXGBgVGBcXFRUUFRodFxcYFxwdGBQYHCggHRwlGxcULTEtJSkrLi4wGSUzODMsNygwLisBCgoKDg0OGxAQGywkICYsNzQ4OCwsLCwsNCw0LCwsLywsLCwsLCwsLCwsLCwtLCwsLDQsLCwsLDQsLCwsNCwsLP/AABEIAO0AzgMBEQACEQEDEQH/xAAbAAEAAgMBAQAAAAAAAAAAAAAABgcDBAUCAf/EADsQAAIBAgMEBwYEBAcAAAAAAAABAgMFBBExBiFRgRIVIkFhcZETFCMyobFSwdHwQnKC4QckM0NikvH/xAAaAQEAAgMBAAAAAAAAAAAAAAAABAUCAwYB/8QALhEBAAIBAwMCBAYCAwAAAAAAAAECAwQREiExQQUTcYGx8CJCUWGh0TLhI5HB/9oADAMBAAIRAxEAPwC8QAAAAAAAAAAAAAAAAAAAAAAAAAAxYnEwwtLpYmSiuLeRje9aRvadnk2iI3lF7ptrClnG2x6b/FLdHktX9Cszep1jpjjf6It9VEdKtjZiFW50niLrJyUt0I6RST3tR80bNHF8sTlyTvv2jwywxa8crJKWKSAAAAAAAAAAAAAAAAAAAAAAANTH3KjbqeeMmo8F3vyWrNWXNTHG952YWvWveUTum20pZxtkMl+OW98o93Mq83qcz0xx85/pEvqp/LCK4vF1MbV6WKk5vi3p5LuKy+S2Sd7TvKLa02neWxZLdK6XGNOOmsnwitf34menwzmyRX72ZY6c7bLWpU1RpKNNZJJJLwR1FYisbQtYjaNns9egAAAAAAAAAAAAAAAAAAAANC7XejaaSeLeuiSzby4GjPqKYY3s15MlaR1Q26bZVsTmsElSjx+afroiozepZL9KRtH8od9Vaf8AHojdSo6tRyqtyb1bebfNlfMzM7z3RpnfrLyePACydkbT1bbulVXxJ9qXgu5en3Oi0On9rHvPeVnp8fCu895d4mt4AAAAAAAAAAAAAAAAAAAAABWO1tw6wvMui+zDsR5avm8/RHN67L7maf0jorM9+V3GIjQAAJDsbaOsLh7SsuxT3+cu5fmT9Bp/cvyntH1SdPj5W3ntCxjoFiAAAAAAAAAAAAAAAAAAAAAAcnae59WWqUofPLsw8338lvIusz+1imY7z2as2ThXdVxzSqAAGTDUJYnERhRWcpNJLzMqVm9orHeWURMztC1rRb42y3xpUu7V8W9WdPgwxipFIWuOkUrtDdNzMAAAAAAAAAAAAAAAAAAAAAArPa659Y3Vqm+xDsx8X3v1+xzmuz+7l2jtCs1GTlb9ocQhtAAAm2wlo6MPea63vOMPLRvnoXPpun6e7PyTtLj/ADymJbJgAAAAAAAAAAAAAAAAAAAAABxNrbp1ban7N5Tn2Y8Vnq+SIeuz+1inbvLRnycK/urM5xWAADfsVtd1uMacdNZPhFa/pzN+mwzmyRX/AL+DZix87bLVpU1RpKNNZJJJLwR08RERtC1iNo2ez16AAAAAAAAAAAAAAAAAAAAA+N5LeBV+09061ujlB9iPZh5LV83+RzWsz+9k3jtHZV5snO37OSRWkAAWXslaerLdnVXxJ9qXhwXJfVnRaHT+1j695WeDHwr17u4TW8AAAAAAAAAAAAAAAAAAAAAAjO2929zwPsaL7dRb+Kjo/XT1K71HUcKcI7z9EbU5ONeMeVfFCrgABItjLR7/AI/2lZdim8/By7ly19Cw9P0/uX5z2j6pOnx8rbz2hYpfrEAAAAAAAAAAAAAAAAAAAAAAxYrERwuGlOs8oxTbfkY3vFKzae0PLTERvKp7pjpXLHyq1e97lwS0Ry+bLOW83lU3vN7by1TUwAMuFw8sViYworOUmkuZlSk3tFY7yyrE2naFrWnARtmAjSpdy3vi3q/U6jBijFSKQtcdIpXaG4bWYAAAAAAAAAAAAAAAAAAAAABCdu7v0prD0HuWUp+fdH8/QpvUtRvPtV+f9IWqyfkhDipQgABN9hLR0KbxFdb3moZ8O98/3qXPpun2j3Z+Sdpce0c5TAtkwAAAAAAAAAAAAAAAAAAAAAA51+uatVulN5dLSC4yenIj6nPGHHNvPj4teXJwruqurUlWquVV5tvNvi2cza02neVVM7zvLyePADoWK2u63KNNfLrJ8IrXm9OZv02Gc2SK+PPwbcWPnbZatOmqVNRprJJZJeCOniIiNoWkRt0ej16AAAAAAAAAAAAAAAAAAAAA+N5LeBWW1N361uL9m/hw7MeD4y5/ZHN6zUe9k6do7f2rM+Tnb9nGIjQAALK2RtPVltzqr4k+1LwXcv33s6LQ6f2se895+9lnp8fCvXvLuk1vAAAAAAAAAAAAAAAAAAAAAAIvtvePdMJ7Cg+3Ndrwjp9d/wBSt9R1HCvtx3n6f7RdTl4xxjygBRK8AASDY609YXDp1l2KeTfBy7l+ZO0Gn9zJyntH1SNPj5W3ntCxzoVkAAAAAAAAAAAAAAAAPieegH0AAAAatyx0LdgpVK+kVp3t9yXi2a82WMVJvPhje8VrvKqcdi547FyqV/mk8/Lgl4I5fJktktNrd5VNrTad5YDBiAeqVN1qqjSWbbSS4t7ke1ibTtD2I3naFr2W3RtdujThqt8nxk9X++B1GnwxhxxWPuVtjpwrs3jczAAAAAAAAAAAAAAc66Xqha4/5qXa7orfJ8u7maM2px4f8p6/y13y1p3Qq77W18dnHC/Ch4fO/OXdyKbP6hkydK9I/lCyam1ukdEp2Lre2sEM3m05J/8AZv7NFn6fblgj5/VK00744d0mt4AAAV1tleOsMb7Og/hw3fzS735LT1Of1+p9y/GvaPqrtRl5W2jtCOkBGAAEs2DtftsQ8RWW6HZh/NlvfJP6lp6bg5W9yfHb4pelx7zylOy7TwAAAAAAAAAAAANO43SjbaeeMmo8FrJ+UVvNOXPjxRveWF8lad5Qu77Y1cTnG3r2cfxazf5IqM/qV7dMfSP5QsmqtPSvRGZzc5tzbbere9+pWzMzO8o3d8DxNf8ADvE/Dq0nxU1zXRf2iXHpV+lqfNO0lu8JkW6YAAI9tjeOrsD7Og/iVE0uKjo3+n9iBr9T7VOMd5R9Rl412jvKuTn1aAAMuEw0sXio06KzlJpIypSb2iseWVazadoWzb8HHAYKNOjpFZefF82dTixxjpFI8LalYrG0Nk2MgAAAAAAAAAA18bjqWApdLFzUV46vyWr5GvJlpjje87MbXisbyh1320nVzja10V+OSzlyjouZU5/Upnpi6fuh5NVM9KopWrSr1HKu3JvVt5sq7Wm072neUSZmesvB48AAHa2Qxful9h0tJ9h/1afXL1JmhycM0b+ejfp7cbws06NZgGDG4qGCwsqld5Ris3+i8TDJkjHWbW7QxtaKxvKqbpjpXLHSqVtXouC7kcxmyzlvN5VV7ze28tU1MAABNdgrXlF4istc4w8u9/lyZcemYOk5Z+Sdpcf55TIt0wAAAAAAAAAAIbeds+i3C1x3rNOcl9ov8/QqNR6lt+HHHzn+kPJqvFUPxWKqYur0sVJylxbz/wDCpve153tO8odrTad5YjFiAAAAD7CThNOGqaa81vETtO73st23YpY3AwqQ/iin+v1OrxXi9ItHlb0tyrEtk2MkA23vHvWJ9hh32IfN4y/RfcovUdTzt7de0fX/AEganLvPGEXK1EAAGxbsHLH46FKlrJ5eS73yWZsxY5yXikeWdKza0RC2sNQjhsPGFFZRiklyOppWK1iseFtEREbQymT0AAAAAAAAAAKx2twPuV7nkt0+2uev1zOb12L280/pPVWainG8uMRGgAAAAAABOv8AD/He0wk6M3vi+lHylr6P7l16Xl3rNJ8J+kvvE1dLaq8dVW/4T+JPNR8OMuX3JOt1Hs06d57f22Z8vCvTurNvN7znFaB4AAJxsDbOhQliKq3y7MPJavm/sXXpmDaJyT57fBO0uPaOUpeWqYAAAAAAAAAAACN7cW33u2+0prtU83/S/m+yfIr/AFHBzx847x9PKNqacq7/AKK8KBXAAAAAAAOls9cOrLtCc/l+WXfufh4bnyJGlze1li09vLbhvwvEsd6uUrrcJVJ6aRXCK0R5qM05rzafuHmS83tu0TQ1gADZtuDlcMdClS1k8n4LvfJZmzFjnJeKR5Z0rNrRELaw9GOGoRhSWSiklyOprWKxFY8LaIiI2hkMnoAAAAAAAAAAAPk4qcGprNPc15nkxv0kVPere7Zcp03onnF8YvT9+By+ow+1kmn3sqclOFphomlrAAAAAAAAAAABOdgrZ7LDyr1Vvl2YfyrV839i69MwbVnJPnt8E/S49o5SlxapYAAAAAAAAAAAAACK7eW32+DVamt8N0vGL/R/dlZ6lg5UjJHj6IuqpvHKPCBFGrwAAAAAAAAAA3LRgJXO4Rp0+99p8IrV+htwYpy5IpH3DPHSb2iFsUaUaFFRpLJJJJeCOprWKxtC2iNo2h7PXoAAAAAAAAAAAAADxWpRr0XGqs1JNNeDPLVi0bS8mN42lUlzwUrdjpUqn8L3Piu5+hyubFOK80nwqb042mGsa2AAAAAAAAAAsHYe1e6YF1ay7VTTwj3euvoX3p2DhTnPefosdNj415T5SYsUkAAAAAAAAAAAAAAAAQ7b+3dKlGvTW9difk9HyefqVPqeHeIyR8JQ9VTpyQkpkEAAAAAAB7ouMaqdZNxzWaTybXfkz2u28b9nsbb9XQsVu61u8YRWUM+lLwinpn47kb9Nh97LFY7f+ffRsxU5328LTjFRjlHcluOniNlq+gAAAAAAAAAAAAAAAAGDHYWONwkqdXSSa/uYZKRes1nyxtWLRtKoq9GWHryhV3Si3F+a3HKWrNZms94VExtO0vB48AAAAAA+xi5SSjvb3JeYjr0erM2Ws3VOB+L/AKk98vDhFeR0ej03s0695+9lngxcK9e7tExuAAAAAAAAAAAAAAAAAABXu3eB93uqqQW6os/6o7n9HEofUsXHLFo8q/VU2tv+qNFcigAAAAATXYzZ902sRjVv/wBuL1X/ACa+xcaDSbf8l4+H9p2nw7fismRbpgAAAAAAAAAAAAAAAAAAAHB20wXvdkk4603015Lc/oQvUMXPDM/p1aNRXlT4K2OdVgAAAAJfspsy6klWuUezrCD7/GS4eBa6LQ7/APJkj4QmYMG/4rJwXScAAAAAAAAAAAAAAAAAAAAA81IKpTcZrNNNNeDPJiJjaSY3VLdMBK2Y6VOt3aPiu5nLZsM4rzSfuFRek0ttLUNTAAyYehPFVlDDxcpPRJZsypS1541jeXsRMztCc7PbJRwrVS55Snqo6xj58X9C60vp8U/Fk6z/AAn4tNFetkqLNKAAAAAAAAAAAAAAAAAAAAAAAHNvNlpXelliFlJfLNfMv1RH1Gmpmja3f9WvJireOqvbraer8S4dPpb9ejlrzKHNp/atx33V2THxnbd2rNsjDFw6eJqNrhGKj9c2TNP6dW8crWb8emi3WZS+322jbqeWDgo8X/E/OWrLXFhpijakbJdKVp2htm1m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EPA ozone standard </a:t>
            </a:r>
            <a:r>
              <a:rPr lang="en-US" dirty="0"/>
              <a:t>violated </a:t>
            </a:r>
            <a:r>
              <a:rPr lang="en-US" dirty="0" smtClean="0"/>
              <a:t>if: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6" y="1447800"/>
            <a:ext cx="5006974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3-yr average of the annual calendar year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highest daily max 8-hr average exceeds 75 ppb</a:t>
            </a:r>
          </a:p>
          <a:p>
            <a:r>
              <a:rPr lang="en-US" sz="2800" dirty="0" smtClean="0"/>
              <a:t>Ozone levels in Uintah Basin over past 5 winters:</a:t>
            </a:r>
          </a:p>
          <a:p>
            <a:pPr marL="457200" lvl="1" indent="0">
              <a:buNone/>
            </a:pPr>
            <a:r>
              <a:rPr lang="en-US" dirty="0" smtClean="0"/>
              <a:t>2010  2011  2012  2013  2014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AutoShape 4" descr="data:image/jpeg;base64,/9j/4AAQSkZJRgABAQAAAQABAAD/2wCEAAkGBxAHBhUSBxQVFBUXGBgVGBcXFRUUFRodFxcYFxwdGBQYHCggHRwlGxcULTEtJSkrLi4wGSUzODMsNygwLisBCgoKDg0OGxAQGywkICYsNzQ4OCwsLCwsNCw0LCwsLywsLCwsLCwsLCwsLCwtLCwsLDQsLCwsLDQsLCwsNCwsLP/AABEIAO0AzgMBEQACEQEDEQH/xAAbAAEAAgMBAQAAAAAAAAAAAAAABgcDBAUCAf/EADsQAAIBAgMEBwYEBAcAAAAAAAABAgMFBBExBiFRgRIVIkFhcZETFCMyobFSwdHwQnKC4QckM0NikvH/xAAaAQEAAgMBAAAAAAAAAAAAAAAABAUCAwYB/8QALhEBAAIBAwMCBAYCAwAAAAAAAAECAwQREiExQQUTcYGx8CJCUWGh0TLhI5HB/9oADAMBAAIRAxEAPwC8QAAAAAAAAAAAAAAAAAAAAAAAAAAxYnEwwtLpYmSiuLeRje9aRvadnk2iI3lF7ptrClnG2x6b/FLdHktX9Cszep1jpjjf6It9VEdKtjZiFW50niLrJyUt0I6RST3tR80bNHF8sTlyTvv2jwywxa8crJKWKSAAAAAAAAAAAAAAAAAAAAAAANTH3KjbqeeMmo8F3vyWrNWXNTHG952YWvWveUTum20pZxtkMl+OW98o93Mq83qcz0xx85/pEvqp/LCK4vF1MbV6WKk5vi3p5LuKy+S2Sd7TvKLa02neWxZLdK6XGNOOmsnwitf34menwzmyRX72ZY6c7bLWpU1RpKNNZJJJLwR1FYisbQtYjaNns9egAAAAAAAAAAAAAAAAAAAANC7XejaaSeLeuiSzby4GjPqKYY3s15MlaR1Q26bZVsTmsElSjx+afroiozepZL9KRtH8od9Vaf8AHojdSo6tRyqtyb1bebfNlfMzM7z3RpnfrLyePACydkbT1bbulVXxJ9qXgu5en3Oi0On9rHvPeVnp8fCu895d4mt4AAAAAAAAAAAAAAAAAAAAABWO1tw6wvMui+zDsR5avm8/RHN67L7maf0jorM9+V3GIjQAAJDsbaOsLh7SsuxT3+cu5fmT9Bp/cvyntH1SdPj5W3ntCxjoFiAAAAAAAAAAAAAAAAAAAAAAcnae59WWqUofPLsw8338lvIusz+1imY7z2as2ThXdVxzSqAAGTDUJYnERhRWcpNJLzMqVm9orHeWURMztC1rRb42y3xpUu7V8W9WdPgwxipFIWuOkUrtDdNzMAAAAAAAAAAAAAAAAAAAAAArPa659Y3Vqm+xDsx8X3v1+xzmuz+7l2jtCs1GTlb9ocQhtAAAm2wlo6MPea63vOMPLRvnoXPpun6e7PyTtLj/ADymJbJgAAAAAAAAAAAAAAAAAAAAABxNrbp1ban7N5Tn2Y8Vnq+SIeuz+1inbvLRnycK/urM5xWAADfsVtd1uMacdNZPhFa/pzN+mwzmyRX/AL+DZix87bLVpU1RpKNNZJJJLwR08RERtC1iNo2ez16AAAAAAAAAAAAAAAAAAAAA+N5LeBV+09061ujlB9iPZh5LV83+RzWsz+9k3jtHZV5snO37OSRWkAAWXslaerLdnVXxJ9qXhwXJfVnRaHT+1j695WeDHwr17u4TW8AAAAAAAAAAAAAAAAAAAAAAjO2929zwPsaL7dRb+Kjo/XT1K71HUcKcI7z9EbU5ONeMeVfFCrgABItjLR7/AI/2lZdim8/By7ly19Cw9P0/uX5z2j6pOnx8rbz2hYpfrEAAAAAAAAAAAAAAAAAAAAAAxYrERwuGlOs8oxTbfkY3vFKzae0PLTERvKp7pjpXLHyq1e97lwS0Ry+bLOW83lU3vN7by1TUwAMuFw8sViYworOUmkuZlSk3tFY7yyrE2naFrWnARtmAjSpdy3vi3q/U6jBijFSKQtcdIpXaG4bWYAAAAAAAAAAAAAAAAAAAAABCdu7v0prD0HuWUp+fdH8/QpvUtRvPtV+f9IWqyfkhDipQgABN9hLR0KbxFdb3moZ8O98/3qXPpun2j3Z+Sdpce0c5TAtkwAAAAAAAAAAAAAAAAAAAAAA51+uatVulN5dLSC4yenIj6nPGHHNvPj4teXJwruqurUlWquVV5tvNvi2cza02neVVM7zvLyePADoWK2u63KNNfLrJ8IrXm9OZv02Gc2SK+PPwbcWPnbZatOmqVNRprJJZJeCOniIiNoWkRt0ej16AAAAAAAAAAAAAAAAAAAAA+N5LeBWW1N361uL9m/hw7MeD4y5/ZHN6zUe9k6do7f2rM+Tnb9nGIjQAALK2RtPVltzqr4k+1LwXcv33s6LQ6f2se895+9lnp8fCvXvLuk1vAAAAAAAAAAAAAAAAAAAAAAIvtvePdMJ7Cg+3Ndrwjp9d/wBSt9R1HCvtx3n6f7RdTl4xxjygBRK8AASDY609YXDp1l2KeTfBy7l+ZO0Gn9zJyntH1SNPj5W3ntCxzoVkAAAAAAAAAAAAAAAAPieegH0AAAAatyx0LdgpVK+kVp3t9yXi2a82WMVJvPhje8VrvKqcdi547FyqV/mk8/Lgl4I5fJktktNrd5VNrTad5YDBiAeqVN1qqjSWbbSS4t7ke1ibTtD2I3naFr2W3RtdujThqt8nxk9X++B1GnwxhxxWPuVtjpwrs3jczAAAAAAAAAAAAAAc66Xqha4/5qXa7orfJ8u7maM2px4f8p6/y13y1p3Qq77W18dnHC/Ch4fO/OXdyKbP6hkydK9I/lCyam1ukdEp2Lre2sEM3m05J/8AZv7NFn6fblgj5/VK00744d0mt4AAAV1tleOsMb7Og/hw3fzS735LT1Of1+p9y/GvaPqrtRl5W2jtCOkBGAAEs2DtftsQ8RWW6HZh/NlvfJP6lp6bg5W9yfHb4pelx7zylOy7TwAAAAAAAAAAAANO43SjbaeeMmo8FrJ+UVvNOXPjxRveWF8lad5Qu77Y1cTnG3r2cfxazf5IqM/qV7dMfSP5QsmqtPSvRGZzc5tzbbere9+pWzMzO8o3d8DxNf8ADvE/Dq0nxU1zXRf2iXHpV+lqfNO0lu8JkW6YAAI9tjeOrsD7Og/iVE0uKjo3+n9iBr9T7VOMd5R9Rl412jvKuTn1aAAMuEw0sXio06KzlJpIypSb2iseWVazadoWzb8HHAYKNOjpFZefF82dTixxjpFI8LalYrG0Nk2MgAAAAAAAAAA18bjqWApdLFzUV46vyWr5GvJlpjje87MbXisbyh1320nVzja10V+OSzlyjouZU5/Upnpi6fuh5NVM9KopWrSr1HKu3JvVt5sq7Wm072neUSZmesvB48AAHa2Qxful9h0tJ9h/1afXL1JmhycM0b+ejfp7cbws06NZgGDG4qGCwsqld5Ris3+i8TDJkjHWbW7QxtaKxvKqbpjpXLHSqVtXouC7kcxmyzlvN5VV7ze28tU1MAABNdgrXlF4istc4w8u9/lyZcemYOk5Z+Sdpcf55TIt0wAAAAAAAAAAIbeds+i3C1x3rNOcl9ov8/QqNR6lt+HHHzn+kPJqvFUPxWKqYur0sVJylxbz/wDCpve153tO8odrTad5YjFiAAAAD7CThNOGqaa81vETtO73st23YpY3AwqQ/iin+v1OrxXi9ItHlb0tyrEtk2MkA23vHvWJ9hh32IfN4y/RfcovUdTzt7de0fX/AEganLvPGEXK1EAAGxbsHLH46FKlrJ5eS73yWZsxY5yXikeWdKza0RC2sNQjhsPGFFZRiklyOppWK1iseFtEREbQymT0AAAAAAAAAAKx2twPuV7nkt0+2uev1zOb12L280/pPVWainG8uMRGgAAAAAABOv8AD/He0wk6M3vi+lHylr6P7l16Xl3rNJ8J+kvvE1dLaq8dVW/4T+JPNR8OMuX3JOt1Hs06d57f22Z8vCvTurNvN7znFaB4AAJxsDbOhQliKq3y7MPJavm/sXXpmDaJyT57fBO0uPaOUpeWqYAAAAAAAAAAACN7cW33u2+0prtU83/S/m+yfIr/AFHBzx847x9PKNqacq7/AKK8KBXAAAAAAAOls9cOrLtCc/l+WXfufh4bnyJGlze1li09vLbhvwvEsd6uUrrcJVJ6aRXCK0R5qM05rzafuHmS83tu0TQ1gADZtuDlcMdClS1k8n4LvfJZmzFjnJeKR5Z0rNrRELaw9GOGoRhSWSiklyOprWKxFY8LaIiI2hkMnoAAAAAAAAAAAPk4qcGprNPc15nkxv0kVPere7Zcp03onnF8YvT9+By+ow+1kmn3sqclOFphomlrAAAAAAAAAAABOdgrZ7LDyr1Vvl2YfyrV839i69MwbVnJPnt8E/S49o5SlxapYAAAAAAAAAAAAACK7eW32+DVamt8N0vGL/R/dlZ6lg5UjJHj6IuqpvHKPCBFGrwAAAAAAAAAA3LRgJXO4Rp0+99p8IrV+htwYpy5IpH3DPHSb2iFsUaUaFFRpLJJJJeCOprWKxtC2iNo2h7PXoAAAAAAAAAAAAADxWpRr0XGqs1JNNeDPLVi0bS8mN42lUlzwUrdjpUqn8L3Piu5+hyubFOK80nwqb042mGsa2AAAAAAAAAAsHYe1e6YF1ay7VTTwj3euvoX3p2DhTnPefosdNj415T5SYsUkAAAAAAAAAAAAAAAAQ7b+3dKlGvTW9difk9HyefqVPqeHeIyR8JQ9VTpyQkpkEAAAAAAB7ouMaqdZNxzWaTybXfkz2u28b9nsbb9XQsVu61u8YRWUM+lLwinpn47kb9Nh97LFY7f+ffRsxU5328LTjFRjlHcluOniNlq+gAAAAAAAAAAAAAAAAGDHYWONwkqdXSSa/uYZKRes1nyxtWLRtKoq9GWHryhV3Si3F+a3HKWrNZms94VExtO0vB48AAAAAA+xi5SSjvb3JeYjr0erM2Ws3VOB+L/AKk98vDhFeR0ej03s0695+9lngxcK9e7tExuAAAAAAAAAAAAAAAAAABXu3eB93uqqQW6os/6o7n9HEofUsXHLFo8q/VU2tv+qNFcigAAAAATXYzZ902sRjVv/wBuL1X/ACa+xcaDSbf8l4+H9p2nw7fismRbpgAAAAAAAAAAAAAAAAAAAHB20wXvdkk4603015Lc/oQvUMXPDM/p1aNRXlT4K2OdVgAAAAJfspsy6klWuUezrCD7/GS4eBa6LQ7/APJkj4QmYMG/4rJwXScAAAAAAAAAAAAAAAAAAAAA81IKpTcZrNNNNeDPJiJjaSY3VLdMBK2Y6VOt3aPiu5nLZsM4rzSfuFRek0ttLUNTAAyYehPFVlDDxcpPRJZsypS1541jeXsRMztCc7PbJRwrVS55Snqo6xj58X9C60vp8U/Fk6z/AAn4tNFetkqLNKAAAAAAAAAAAAAAAAAAAAAAAHNvNlpXelliFlJfLNfMv1RH1Gmpmja3f9WvJireOqvbraer8S4dPpb9ejlrzKHNp/atx33V2THxnbd2rNsjDFw6eJqNrhGKj9c2TNP6dW8crWb8emi3WZS+322jbqeWDgo8X/E/OWrLXFhpijakbJdKVp2htm1m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79770" y="4686291"/>
            <a:ext cx="4214471" cy="495309"/>
            <a:chOff x="960103" y="5916386"/>
            <a:chExt cx="4214471" cy="495309"/>
          </a:xfrm>
        </p:grpSpPr>
        <p:sp>
          <p:nvSpPr>
            <p:cNvPr id="6" name="TextBox 5"/>
            <p:cNvSpPr txBox="1"/>
            <p:nvPr/>
          </p:nvSpPr>
          <p:spPr>
            <a:xfrm rot="18900000">
              <a:off x="960103" y="5916386"/>
              <a:ext cx="975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Above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900000">
              <a:off x="1823285" y="5916386"/>
              <a:ext cx="975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Above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8900000">
              <a:off x="3499685" y="5916386"/>
              <a:ext cx="975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Above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8900000">
              <a:off x="2583934" y="5916386"/>
              <a:ext cx="9560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Below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8900000">
              <a:off x="4218478" y="5950030"/>
              <a:ext cx="9560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Below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1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53200" y="3619582"/>
            <a:ext cx="169514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SNOW: red</a:t>
            </a:r>
          </a:p>
          <a:p>
            <a:r>
              <a:rPr lang="en-US" dirty="0" smtClean="0">
                <a:solidFill>
                  <a:srgbClr val="008080"/>
                </a:solidFill>
              </a:rPr>
              <a:t>NO SNOW: cyan</a:t>
            </a:r>
          </a:p>
          <a:p>
            <a:r>
              <a:rPr lang="en-US" dirty="0" smtClean="0"/>
              <a:t>CLOUDS: white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EPA ozone standard </a:t>
            </a:r>
            <a:r>
              <a:rPr lang="en-US" dirty="0"/>
              <a:t>violated </a:t>
            </a:r>
            <a:r>
              <a:rPr lang="en-US" dirty="0" smtClean="0"/>
              <a:t>if: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26" y="1447800"/>
            <a:ext cx="5006974" cy="45259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3-yr average of the annual calendar year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highest daily max 8-hr average exceeds 75 ppb</a:t>
            </a:r>
          </a:p>
          <a:p>
            <a:r>
              <a:rPr lang="en-US" sz="2800" dirty="0" smtClean="0"/>
              <a:t>Ozone levels in Uintah Basin over past 5 winters:</a:t>
            </a:r>
          </a:p>
          <a:p>
            <a:pPr marL="457200" lvl="1" indent="0">
              <a:buNone/>
            </a:pPr>
            <a:r>
              <a:rPr lang="en-US" dirty="0" smtClean="0"/>
              <a:t>2010  2011  2012  2013  2014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sz="2800" dirty="0" smtClean="0"/>
          </a:p>
          <a:p>
            <a:r>
              <a:rPr lang="en-US" sz="2800" dirty="0" smtClean="0"/>
              <a:t>Which is largely controlled by extent of snow cover in basin:</a:t>
            </a: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AutoShape 4" descr="data:image/jpeg;base64,/9j/4AAQSkZJRgABAQAAAQABAAD/2wCEAAkGBxAHBhUSBxQVFBUXGBgVGBcXFRUUFRodFxcYFxwdGBQYHCggHRwlGxcULTEtJSkrLi4wGSUzODMsNygwLisBCgoKDg0OGxAQGywkICYsNzQ4OCwsLCwsNCw0LCwsLywsLCwsLCwsLCwsLCwtLCwsLDQsLCwsLDQsLCwsNCwsLP/AABEIAO0AzgMBEQACEQEDEQH/xAAbAAEAAgMBAQAAAAAAAAAAAAAABgcDBAUCAf/EADsQAAIBAgMEBwYEBAcAAAAAAAABAgMFBBExBiFRgRIVIkFhcZETFCMyobFSwdHwQnKC4QckM0NikvH/xAAaAQEAAgMBAAAAAAAAAAAAAAAABAUCAwYB/8QALhEBAAIBAwMCBAYCAwAAAAAAAAECAwQREiExQQUTcYGx8CJCUWGh0TLhI5HB/9oADAMBAAIRAxEAPwC8QAAAAAAAAAAAAAAAAAAAAAAAAAAxYnEwwtLpYmSiuLeRje9aRvadnk2iI3lF7ptrClnG2x6b/FLdHktX9Cszep1jpjjf6It9VEdKtjZiFW50niLrJyUt0I6RST3tR80bNHF8sTlyTvv2jwywxa8crJKWKSAAAAAAAAAAAAAAAAAAAAAAANTH3KjbqeeMmo8F3vyWrNWXNTHG952YWvWveUTum20pZxtkMl+OW98o93Mq83qcz0xx85/pEvqp/LCK4vF1MbV6WKk5vi3p5LuKy+S2Sd7TvKLa02neWxZLdK6XGNOOmsnwitf34menwzmyRX72ZY6c7bLWpU1RpKNNZJJJLwR1FYisbQtYjaNns9egAAAAAAAAAAAAAAAAAAAANC7XejaaSeLeuiSzby4GjPqKYY3s15MlaR1Q26bZVsTmsElSjx+afroiozepZL9KRtH8od9Vaf8AHojdSo6tRyqtyb1bebfNlfMzM7z3RpnfrLyePACydkbT1bbulVXxJ9qXgu5en3Oi0On9rHvPeVnp8fCu895d4mt4AAAAAAAAAAAAAAAAAAAAABWO1tw6wvMui+zDsR5avm8/RHN67L7maf0jorM9+V3GIjQAAJDsbaOsLh7SsuxT3+cu5fmT9Bp/cvyntH1SdPj5W3ntCxjoFiAAAAAAAAAAAAAAAAAAAAAAcnae59WWqUofPLsw8338lvIusz+1imY7z2as2ThXdVxzSqAAGTDUJYnERhRWcpNJLzMqVm9orHeWURMztC1rRb42y3xpUu7V8W9WdPgwxipFIWuOkUrtDdNzMAAAAAAAAAAAAAAAAAAAAAArPa659Y3Vqm+xDsx8X3v1+xzmuz+7l2jtCs1GTlb9ocQhtAAAm2wlo6MPea63vOMPLRvnoXPpun6e7PyTtLj/ADymJbJgAAAAAAAAAAAAAAAAAAAAABxNrbp1ban7N5Tn2Y8Vnq+SIeuz+1inbvLRnycK/urM5xWAADfsVtd1uMacdNZPhFa/pzN+mwzmyRX/AL+DZix87bLVpU1RpKNNZJJJLwR08RERtC1iNo2ez16AAAAAAAAAAAAAAAAAAAAA+N5LeBV+09061ujlB9iPZh5LV83+RzWsz+9k3jtHZV5snO37OSRWkAAWXslaerLdnVXxJ9qXhwXJfVnRaHT+1j695WeDHwr17u4TW8AAAAAAAAAAAAAAAAAAAAAAjO2929zwPsaL7dRb+Kjo/XT1K71HUcKcI7z9EbU5ONeMeVfFCrgABItjLR7/AI/2lZdim8/By7ly19Cw9P0/uX5z2j6pOnx8rbz2hYpfrEAAAAAAAAAAAAAAAAAAAAAAxYrERwuGlOs8oxTbfkY3vFKzae0PLTERvKp7pjpXLHyq1e97lwS0Ry+bLOW83lU3vN7by1TUwAMuFw8sViYworOUmkuZlSk3tFY7yyrE2naFrWnARtmAjSpdy3vi3q/U6jBijFSKQtcdIpXaG4bWYAAAAAAAAAAAAAAAAAAAAABCdu7v0prD0HuWUp+fdH8/QpvUtRvPtV+f9IWqyfkhDipQgABN9hLR0KbxFdb3moZ8O98/3qXPpun2j3Z+Sdpce0c5TAtkwAAAAAAAAAAAAAAAAAAAAAA51+uatVulN5dLSC4yenIj6nPGHHNvPj4teXJwruqurUlWquVV5tvNvi2cza02neVVM7zvLyePADoWK2u63KNNfLrJ8IrXm9OZv02Gc2SK+PPwbcWPnbZatOmqVNRprJJZJeCOniIiNoWkRt0ej16AAAAAAAAAAAAAAAAAAAAA+N5LeBWW1N361uL9m/hw7MeD4y5/ZHN6zUe9k6do7f2rM+Tnb9nGIjQAALK2RtPVltzqr4k+1LwXcv33s6LQ6f2se895+9lnp8fCvXvLuk1vAAAAAAAAAAAAAAAAAAAAAAIvtvePdMJ7Cg+3Ndrwjp9d/wBSt9R1HCvtx3n6f7RdTl4xxjygBRK8AASDY609YXDp1l2KeTfBy7l+ZO0Gn9zJyntH1SNPj5W3ntCxzoVkAAAAAAAAAAAAAAAAPieegH0AAAAatyx0LdgpVK+kVp3t9yXi2a82WMVJvPhje8VrvKqcdi547FyqV/mk8/Lgl4I5fJktktNrd5VNrTad5YDBiAeqVN1qqjSWbbSS4t7ke1ibTtD2I3naFr2W3RtdujThqt8nxk9X++B1GnwxhxxWPuVtjpwrs3jczAAAAAAAAAAAAAAc66Xqha4/5qXa7orfJ8u7maM2px4f8p6/y13y1p3Qq77W18dnHC/Ch4fO/OXdyKbP6hkydK9I/lCyam1ukdEp2Lre2sEM3m05J/8AZv7NFn6fblgj5/VK00744d0mt4AAAV1tleOsMb7Og/hw3fzS735LT1Of1+p9y/GvaPqrtRl5W2jtCOkBGAAEs2DtftsQ8RWW6HZh/NlvfJP6lp6bg5W9yfHb4pelx7zylOy7TwAAAAAAAAAAAANO43SjbaeeMmo8FrJ+UVvNOXPjxRveWF8lad5Qu77Y1cTnG3r2cfxazf5IqM/qV7dMfSP5QsmqtPSvRGZzc5tzbbere9+pWzMzO8o3d8DxNf8ADvE/Dq0nxU1zXRf2iXHpV+lqfNO0lu8JkW6YAAI9tjeOrsD7Og/iVE0uKjo3+n9iBr9T7VOMd5R9Rl412jvKuTn1aAAMuEw0sXio06KzlJpIypSb2iseWVazadoWzb8HHAYKNOjpFZefF82dTixxjpFI8LalYrG0Nk2MgAAAAAAAAAA18bjqWApdLFzUV46vyWr5GvJlpjje87MbXisbyh1320nVzja10V+OSzlyjouZU5/Upnpi6fuh5NVM9KopWrSr1HKu3JvVt5sq7Wm072neUSZmesvB48AAHa2Qxful9h0tJ9h/1afXL1JmhycM0b+ejfp7cbws06NZgGDG4qGCwsqld5Ris3+i8TDJkjHWbW7QxtaKxvKqbpjpXLHSqVtXouC7kcxmyzlvN5VV7ze28tU1MAABNdgrXlF4istc4w8u9/lyZcemYOk5Z+Sdpcf55TIt0wAAAAAAAAAAIbeds+i3C1x3rNOcl9ov8/QqNR6lt+HHHzn+kPJqvFUPxWKqYur0sVJylxbz/wDCpve153tO8odrTad5YjFiAAAAD7CThNOGqaa81vETtO73st23YpY3AwqQ/iin+v1OrxXi9ItHlb0tyrEtk2MkA23vHvWJ9hh32IfN4y/RfcovUdTzt7de0fX/AEganLvPGEXK1EAAGxbsHLH46FKlrJ5eS73yWZsxY5yXikeWdKza0RC2sNQjhsPGFFZRiklyOppWK1iseFtEREbQymT0AAAAAAAAAAKx2twPuV7nkt0+2uev1zOb12L280/pPVWainG8uMRGgAAAAAABOv8AD/He0wk6M3vi+lHylr6P7l16Xl3rNJ8J+kvvE1dLaq8dVW/4T+JPNR8OMuX3JOt1Hs06d57f22Z8vCvTurNvN7znFaB4AAJxsDbOhQliKq3y7MPJavm/sXXpmDaJyT57fBO0uPaOUpeWqYAAAAAAAAAAACN7cW33u2+0prtU83/S/m+yfIr/AFHBzx847x9PKNqacq7/AKK8KBXAAAAAAAOls9cOrLtCc/l+WXfufh4bnyJGlze1li09vLbhvwvEsd6uUrrcJVJ6aRXCK0R5qM05rzafuHmS83tu0TQ1gADZtuDlcMdClS1k8n4LvfJZmzFjnJeKR5Z0rNrRELaw9GOGoRhSWSiklyOprWKxFY8LaIiI2hkMnoAAAAAAAAAAAPk4qcGprNPc15nkxv0kVPere7Zcp03onnF8YvT9+By+ow+1kmn3sqclOFphomlrAAAAAAAAAAABOdgrZ7LDyr1Vvl2YfyrV839i69MwbVnJPnt8E/S49o5SlxapYAAAAAAAAAAAAACK7eW32+DVamt8N0vGL/R/dlZ6lg5UjJHj6IuqpvHKPCBFGrwAAAAAAAAAA3LRgJXO4Rp0+99p8IrV+htwYpy5IpH3DPHSb2iFsUaUaFFRpLJJJJeCOprWKxtC2iNo2h7PXoAAAAAAAAAAAAADxWpRr0XGqs1JNNeDPLVi0bS8mN42lUlzwUrdjpUqn8L3Piu5+hyubFOK80nwqb042mGsa2AAAAAAAAAAsHYe1e6YF1ay7VTTwj3euvoX3p2DhTnPefosdNj415T5SYsUkAAAAAAAAAAAAAAAAQ7b+3dKlGvTW9difk9HyefqVPqeHeIyR8JQ9VTpyQkpkEAAAAAAB7ouMaqdZNxzWaTybXfkz2u28b9nsbb9XQsVu61u8YRWUM+lLwinpn47kb9Nh97LFY7f+ffRsxU5328LTjFRjlHcluOniNlq+gAAAAAAAAAAAAAAAAGDHYWONwkqdXSSa/uYZKRes1nyxtWLRtKoq9GWHryhV3Si3F+a3HKWrNZms94VExtO0vB48AAAAAA+xi5SSjvb3JeYjr0erM2Ws3VOB+L/AKk98vDhFeR0ej03s0695+9lngxcK9e7tExuAAAAAAAAAAAAAAAAAABXu3eB93uqqQW6os/6o7n9HEofUsXHLFo8q/VU2tv+qNFcigAAAAATXYzZ902sRjVv/wBuL1X/ACa+xcaDSbf8l4+H9p2nw7fismRbpgAAAAAAAAAAAAAAAAAAAHB20wXvdkk4603015Lc/oQvUMXPDM/p1aNRXlT4K2OdVgAAAAJfspsy6klWuUezrCD7/GS4eBa6LQ7/APJkj4QmYMG/4rJwXScAAAAAAAAAAAAAAAAAAAAA81IKpTcZrNNNNeDPJiJjaSY3VLdMBK2Y6VOt3aPiu5nLZsM4rzSfuFRek0ttLUNTAAyYehPFVlDDxcpPRJZsypS1541jeXsRMztCc7PbJRwrVS55Snqo6xj58X9C60vp8U/Fk6z/AAn4tNFetkqLNKAAAAAAAAAAAAAAAAAAAAAAAHNvNlpXelliFlJfLNfMv1RH1Gmpmja3f9WvJireOqvbraer8S4dPpb9ejlrzKHNp/atx33V2THxnbd2rNsjDFw6eJqNrhGKj9c2TNP6dW8crWb8emi3WZS+322jbqeWDgo8X/E/OWrLXFhpijakbJdKVp2htm1m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5800" y="5981691"/>
            <a:ext cx="4076419" cy="495309"/>
            <a:chOff x="1025249" y="5916386"/>
            <a:chExt cx="4076419" cy="495309"/>
          </a:xfrm>
        </p:grpSpPr>
        <p:sp>
          <p:nvSpPr>
            <p:cNvPr id="16" name="TextBox 15"/>
            <p:cNvSpPr txBox="1"/>
            <p:nvPr/>
          </p:nvSpPr>
          <p:spPr>
            <a:xfrm rot="18900000">
              <a:off x="1025249" y="5916386"/>
              <a:ext cx="8451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Wide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8900000">
              <a:off x="1888431" y="5916386"/>
              <a:ext cx="8451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Wide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8900000">
              <a:off x="3564830" y="5916386"/>
              <a:ext cx="8451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Wide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8900000">
              <a:off x="2656838" y="5916386"/>
              <a:ext cx="810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Little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8900000">
              <a:off x="4291382" y="5950030"/>
              <a:ext cx="810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Little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5715000" y="1371362"/>
            <a:ext cx="3042569" cy="2133838"/>
            <a:chOff x="73073" y="680113"/>
            <a:chExt cx="4346527" cy="3048341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175" y="680113"/>
              <a:ext cx="4344425" cy="297748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3073" y="3200837"/>
              <a:ext cx="1850571" cy="52761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2 Feb 2013</a:t>
              </a:r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5784404" y="4560781"/>
            <a:ext cx="3054797" cy="2056951"/>
            <a:chOff x="4648200" y="3796270"/>
            <a:chExt cx="4363995" cy="2938501"/>
          </a:xfrm>
        </p:grpSpPr>
        <p:pic>
          <p:nvPicPr>
            <p:cNvPr id="25" name="Picture 8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8200" y="3796270"/>
              <a:ext cx="4363995" cy="290933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669162" y="6207154"/>
              <a:ext cx="1948176" cy="52761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21 Feb 2014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79770" y="4267200"/>
            <a:ext cx="4214471" cy="495309"/>
            <a:chOff x="960103" y="5916386"/>
            <a:chExt cx="4214471" cy="495309"/>
          </a:xfrm>
        </p:grpSpPr>
        <p:sp>
          <p:nvSpPr>
            <p:cNvPr id="28" name="TextBox 27"/>
            <p:cNvSpPr txBox="1"/>
            <p:nvPr/>
          </p:nvSpPr>
          <p:spPr>
            <a:xfrm rot="18900000">
              <a:off x="960103" y="5916386"/>
              <a:ext cx="975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Above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8900000">
              <a:off x="1823285" y="5916386"/>
              <a:ext cx="975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Above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8900000">
              <a:off x="3499685" y="5916386"/>
              <a:ext cx="975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Above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8900000">
              <a:off x="2583934" y="5916386"/>
              <a:ext cx="9560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Below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8900000">
              <a:off x="4218478" y="5950030"/>
              <a:ext cx="9560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Below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7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1" y="561702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Schnell et al. (2014)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31105" r="11875"/>
          <a:stretch/>
        </p:blipFill>
        <p:spPr bwMode="auto">
          <a:xfrm>
            <a:off x="0" y="968804"/>
            <a:ext cx="91440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56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5800" y="0"/>
            <a:ext cx="77724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/>
              <a:t>2013 Uintah Basin Winter Ozone Study</a:t>
            </a:r>
            <a:endParaRPr lang="en-US" sz="3200" b="1" dirty="0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81BE479-3FC8-46B3-9F2B-7BBE1C89B5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838200"/>
            <a:ext cx="5638800" cy="426270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400" b="1" dirty="0" smtClean="0"/>
              <a:t>Researchers From:</a:t>
            </a:r>
            <a:endParaRPr lang="en-US" sz="2400" b="1" dirty="0"/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Utah </a:t>
            </a:r>
            <a:r>
              <a:rPr lang="en-US" sz="2400" dirty="0"/>
              <a:t>State University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National </a:t>
            </a:r>
            <a:r>
              <a:rPr lang="en-US" sz="2400" dirty="0"/>
              <a:t>Oceanic and Atmospheric </a:t>
            </a:r>
            <a:r>
              <a:rPr lang="en-US" sz="2400" dirty="0" smtClean="0"/>
              <a:t>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Utah </a:t>
            </a:r>
            <a:r>
              <a:rPr lang="en-US" sz="2400" dirty="0"/>
              <a:t>Department of Environmental </a:t>
            </a:r>
            <a:r>
              <a:rPr lang="en-US" sz="2400" dirty="0" smtClean="0"/>
              <a:t>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University </a:t>
            </a:r>
            <a:r>
              <a:rPr lang="en-US" sz="2400" dirty="0"/>
              <a:t>of </a:t>
            </a:r>
            <a:r>
              <a:rPr lang="en-US" sz="2400" dirty="0" smtClean="0"/>
              <a:t>Utah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University </a:t>
            </a:r>
            <a:r>
              <a:rPr lang="en-US" sz="2400" dirty="0"/>
              <a:t>of Colorado, </a:t>
            </a:r>
            <a:r>
              <a:rPr lang="en-US" sz="2400" dirty="0" smtClean="0"/>
              <a:t>Boulder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University </a:t>
            </a:r>
            <a:r>
              <a:rPr lang="en-US" sz="2400" dirty="0"/>
              <a:t>of Wyoming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University </a:t>
            </a:r>
            <a:r>
              <a:rPr lang="en-US" sz="2400" dirty="0"/>
              <a:t>of California Los Angeles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University </a:t>
            </a:r>
            <a:r>
              <a:rPr lang="en-US" sz="2400" dirty="0"/>
              <a:t>of </a:t>
            </a:r>
            <a:r>
              <a:rPr lang="en-US" sz="2400" dirty="0" smtClean="0"/>
              <a:t>Washington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6" t="19476" r="34219" b="1651"/>
          <a:stretch/>
        </p:blipFill>
        <p:spPr bwMode="auto">
          <a:xfrm>
            <a:off x="228600" y="727005"/>
            <a:ext cx="3124200" cy="605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5200" y="4880761"/>
            <a:ext cx="5638800" cy="2846929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endParaRPr lang="en-US" sz="2400" b="1" dirty="0" smtClean="0">
              <a:hlinkClick r:id="rId3"/>
            </a:endParaRPr>
          </a:p>
          <a:p>
            <a:r>
              <a:rPr lang="en-US" sz="2400" b="1" dirty="0"/>
              <a:t>See report for researchers’ contact info</a:t>
            </a:r>
          </a:p>
          <a:p>
            <a:endParaRPr lang="en-US" sz="1200" b="1" dirty="0" smtClean="0">
              <a:hlinkClick r:id="rId3"/>
            </a:endParaRPr>
          </a:p>
          <a:p>
            <a:r>
              <a:rPr lang="en-US" sz="2400" b="1" dirty="0" smtClean="0">
                <a:hlinkClick r:id="rId3"/>
              </a:rPr>
              <a:t>http</a:t>
            </a:r>
            <a:r>
              <a:rPr lang="en-US" sz="2400" b="1" dirty="0">
                <a:hlinkClick r:id="rId3"/>
              </a:rPr>
              <a:t>://www.deq.utah.gov/locations</a:t>
            </a:r>
            <a:r>
              <a:rPr lang="en-US" sz="2400" b="1" dirty="0" smtClean="0">
                <a:hlinkClick r:id="rId3"/>
              </a:rPr>
              <a:t>/</a:t>
            </a:r>
          </a:p>
          <a:p>
            <a:r>
              <a:rPr lang="en-US" sz="2400" b="1" dirty="0" err="1" smtClean="0">
                <a:hlinkClick r:id="rId3"/>
              </a:rPr>
              <a:t>uintahbasin</a:t>
            </a:r>
            <a:r>
              <a:rPr lang="en-US" sz="2400" b="1" dirty="0" smtClean="0">
                <a:hlinkClick r:id="rId3"/>
              </a:rPr>
              <a:t>/studies/UBOS-2013.htm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95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14500" y="0"/>
            <a:ext cx="57150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/>
              <a:t>Snow in the Uintah Basin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4500" y="908642"/>
            <a:ext cx="4760807" cy="5309142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It doesn’t snow often and, when it does, it usually doesn’t snow </a:t>
            </a:r>
            <a:r>
              <a:rPr lang="en-US" sz="2000" b="1" dirty="0" smtClean="0"/>
              <a:t>much</a:t>
            </a:r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Stable, stagnant conditions inhibit ablation (ice -&gt; vapor</a:t>
            </a:r>
            <a:r>
              <a:rPr lang="en-US" sz="2000" b="1" dirty="0" smtClean="0"/>
              <a:t>)</a:t>
            </a:r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Fog/low clouds reflect water cycling: ice-&gt; vapor -&gt; cloud -&gt; snow via </a:t>
            </a:r>
            <a:r>
              <a:rPr lang="en-US" sz="2000" b="1" dirty="0" smtClean="0"/>
              <a:t>deposition/riming</a:t>
            </a:r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Albedo can remain high due to metamorphism of snow pack over </a:t>
            </a:r>
            <a:r>
              <a:rPr lang="en-US" sz="2000" b="1" dirty="0" smtClean="0"/>
              <a:t>time</a:t>
            </a:r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Complex chemistry happening with ozone precursors in the snow pack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39" indent="-285739">
              <a:buFontTx/>
              <a:buChar char="-"/>
            </a:pPr>
            <a:endParaRPr lang="en-US" sz="2000" b="1" dirty="0" smtClean="0"/>
          </a:p>
        </p:txBody>
      </p:sp>
      <p:sp>
        <p:nvSpPr>
          <p:cNvPr id="2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81BE479-3FC8-46B3-9F2B-7BBE1C89B535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5205307" y="1096548"/>
            <a:ext cx="3636321" cy="3606930"/>
            <a:chOff x="4574419" y="2133600"/>
            <a:chExt cx="4569581" cy="4724400"/>
          </a:xfrm>
        </p:grpSpPr>
        <p:pic>
          <p:nvPicPr>
            <p:cNvPr id="40" name="Picture 39" descr="083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419" y="2133600"/>
              <a:ext cx="4569581" cy="47244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6253638" y="6384150"/>
              <a:ext cx="2826679" cy="44344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Photo: </a:t>
              </a:r>
              <a:r>
                <a:rPr lang="en-US" sz="1600" b="1" dirty="0" smtClean="0"/>
                <a:t>Erik Crosman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4391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6700" y="0"/>
            <a:ext cx="8777814" cy="938714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/>
              <a:t>What If? Simulation of Mean </a:t>
            </a:r>
            <a:r>
              <a:rPr lang="en-US" sz="3200" b="1" dirty="0" smtClean="0"/>
              <a:t>Afternoon Ozone </a:t>
            </a:r>
          </a:p>
          <a:p>
            <a:pPr algn="ctr"/>
            <a:r>
              <a:rPr lang="en-US" sz="2400" b="1" dirty="0" smtClean="0"/>
              <a:t>1100 - 1700 </a:t>
            </a:r>
            <a:r>
              <a:rPr lang="en-US" sz="2400" b="1" dirty="0" smtClean="0"/>
              <a:t>LST 1-6 February 2013</a:t>
            </a:r>
            <a:endParaRPr lang="en-US" sz="2400" b="1" dirty="0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81BE479-3FC8-46B3-9F2B-7BBE1C89B535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-42577" y="742890"/>
            <a:ext cx="9126973" cy="4395447"/>
            <a:chOff x="-42577" y="742890"/>
            <a:chExt cx="9126973" cy="4395447"/>
          </a:xfrm>
        </p:grpSpPr>
        <p:grpSp>
          <p:nvGrpSpPr>
            <p:cNvPr id="4" name="Group 3"/>
            <p:cNvGrpSpPr/>
            <p:nvPr/>
          </p:nvGrpSpPr>
          <p:grpSpPr>
            <a:xfrm>
              <a:off x="-42577" y="742890"/>
              <a:ext cx="9126973" cy="4395447"/>
              <a:chOff x="-42577" y="956385"/>
              <a:chExt cx="9126973" cy="439544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095835" y="956385"/>
                <a:ext cx="1659735" cy="400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SNOW 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691952" y="956385"/>
                <a:ext cx="1766248" cy="400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NO SNOW</a:t>
                </a:r>
              </a:p>
            </p:txBody>
          </p:sp>
          <p:grpSp>
            <p:nvGrpSpPr>
              <p:cNvPr id="2" name="Group 1"/>
              <p:cNvGrpSpPr>
                <a:grpSpLocks noChangeAspect="1"/>
              </p:cNvGrpSpPr>
              <p:nvPr/>
            </p:nvGrpSpPr>
            <p:grpSpPr>
              <a:xfrm>
                <a:off x="609600" y="1150951"/>
                <a:ext cx="4724401" cy="3668528"/>
                <a:chOff x="-4716522" y="855949"/>
                <a:chExt cx="5616789" cy="4361476"/>
              </a:xfrm>
            </p:grpSpPr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-4716522" y="974441"/>
                  <a:ext cx="4546694" cy="4092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TextBox 32"/>
                <p:cNvSpPr txBox="1"/>
                <p:nvPr/>
              </p:nvSpPr>
              <p:spPr>
                <a:xfrm>
                  <a:off x="372900" y="1742977"/>
                  <a:ext cx="527367" cy="36591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2.6</a:t>
                  </a:r>
                  <a:endParaRPr lang="en-US" sz="1400" b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372899" y="855949"/>
                  <a:ext cx="527367" cy="36591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3.0</a:t>
                  </a:r>
                  <a:endParaRPr lang="en-US" sz="1400" b="1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72900" y="2633941"/>
                  <a:ext cx="527367" cy="36591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2.2</a:t>
                  </a:r>
                  <a:endParaRPr lang="en-US" sz="1400" b="1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372900" y="3507352"/>
                  <a:ext cx="527367" cy="36591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1.8</a:t>
                  </a:r>
                  <a:endParaRPr lang="en-US" sz="1400" b="1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372900" y="2186492"/>
                  <a:ext cx="527367" cy="36591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2.4</a:t>
                  </a:r>
                  <a:endParaRPr lang="en-US" sz="1400" b="1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372900" y="1299463"/>
                  <a:ext cx="527367" cy="36591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2.8</a:t>
                  </a:r>
                  <a:endParaRPr lang="en-US" sz="1400" b="1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372900" y="3077455"/>
                  <a:ext cx="527367" cy="36591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2.0</a:t>
                  </a:r>
                  <a:endParaRPr lang="en-US" sz="1400" b="1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372900" y="3959153"/>
                  <a:ext cx="527367" cy="36591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1.6</a:t>
                  </a:r>
                  <a:endParaRPr lang="en-US" sz="1400" b="1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 rot="16200000">
                  <a:off x="-541259" y="3024813"/>
                  <a:ext cx="1409699" cy="40250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/>
                    <a:t>Height (km)</a:t>
                  </a:r>
                  <a:endParaRPr lang="en-US" sz="1600" b="1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369924" y="4398545"/>
                  <a:ext cx="527367" cy="36591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1.4</a:t>
                  </a:r>
                  <a:endParaRPr lang="en-US" sz="1400" b="1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369923" y="4851512"/>
                  <a:ext cx="527367" cy="36591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1.2</a:t>
                  </a:r>
                  <a:endParaRPr lang="en-US" sz="1400" b="1" dirty="0"/>
                </a:p>
              </p:txBody>
            </p:sp>
          </p:grpSp>
          <p:grpSp>
            <p:nvGrpSpPr>
              <p:cNvPr id="3" name="Group 2"/>
              <p:cNvGrpSpPr>
                <a:grpSpLocks noChangeAspect="1"/>
              </p:cNvGrpSpPr>
              <p:nvPr/>
            </p:nvGrpSpPr>
            <p:grpSpPr>
              <a:xfrm>
                <a:off x="-42577" y="1143000"/>
                <a:ext cx="9126973" cy="3666425"/>
                <a:chOff x="2606503" y="1402905"/>
                <a:chExt cx="10831536" cy="4351180"/>
              </a:xfrm>
            </p:grpSpPr>
            <p:pic>
              <p:nvPicPr>
                <p:cNvPr id="44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8896785" y="1510161"/>
                  <a:ext cx="4541254" cy="40908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TextBox 44"/>
                <p:cNvSpPr txBox="1"/>
                <p:nvPr/>
              </p:nvSpPr>
              <p:spPr>
                <a:xfrm>
                  <a:off x="2937897" y="2273403"/>
                  <a:ext cx="623449" cy="36525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2.6</a:t>
                  </a:r>
                  <a:endParaRPr lang="en-US" sz="1400" b="1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937897" y="1402905"/>
                  <a:ext cx="623449" cy="36525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3.0</a:t>
                  </a:r>
                  <a:endParaRPr lang="en-US" sz="1400" b="1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2937897" y="3172568"/>
                  <a:ext cx="623449" cy="36525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2.2</a:t>
                  </a:r>
                  <a:endParaRPr lang="en-US" sz="1400" b="1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2937897" y="4060779"/>
                  <a:ext cx="623449" cy="36525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1.8</a:t>
                  </a:r>
                  <a:endParaRPr lang="en-US" sz="1400" b="1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2937897" y="2725560"/>
                  <a:ext cx="623449" cy="36525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2.4</a:t>
                  </a:r>
                  <a:endParaRPr lang="en-US" sz="1400" b="1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2937897" y="1855062"/>
                  <a:ext cx="623449" cy="36525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2.8</a:t>
                  </a:r>
                  <a:endParaRPr lang="en-US" sz="1400" b="1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937897" y="3617893"/>
                  <a:ext cx="623449" cy="36525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2.0</a:t>
                  </a:r>
                  <a:endParaRPr lang="en-US" sz="1400" b="1" dirty="0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937897" y="4512562"/>
                  <a:ext cx="623449" cy="36525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1.6</a:t>
                  </a:r>
                  <a:endParaRPr lang="en-US" sz="1400" b="1" dirty="0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 rot="16200000">
                  <a:off x="2102546" y="3559642"/>
                  <a:ext cx="1409698" cy="401783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/>
                    <a:t>Height (km)</a:t>
                  </a:r>
                  <a:endParaRPr lang="en-US" sz="1600" b="1" dirty="0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2934922" y="4939015"/>
                  <a:ext cx="623449" cy="36525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1.4</a:t>
                  </a:r>
                  <a:endParaRPr lang="en-US" sz="1400" b="1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2934921" y="5388826"/>
                  <a:ext cx="623449" cy="365259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/>
                    <a:t>1.2</a:t>
                  </a:r>
                  <a:endParaRPr lang="en-US" sz="1400" b="1" dirty="0"/>
                </a:p>
              </p:txBody>
            </p:sp>
          </p:grpSp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5400000">
                <a:off x="4524181" y="2041032"/>
                <a:ext cx="304800" cy="5835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7246720" y="5044055"/>
                <a:ext cx="485105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100</a:t>
                </a:r>
                <a:endParaRPr lang="en-US" sz="1400" b="1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465125" y="5041076"/>
                <a:ext cx="4191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90</a:t>
                </a:r>
                <a:endParaRPr lang="en-US" sz="1400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653150" y="5041075"/>
                <a:ext cx="4191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80</a:t>
                </a:r>
                <a:endParaRPr lang="en-US" sz="1400" b="1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600200" y="5041078"/>
                <a:ext cx="4191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30</a:t>
                </a:r>
                <a:endParaRPr lang="en-US" sz="1400" b="1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412175" y="5044055"/>
                <a:ext cx="4191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40</a:t>
                </a:r>
                <a:endParaRPr lang="en-US" sz="1400" b="1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212275" y="5041077"/>
                <a:ext cx="4191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50</a:t>
                </a:r>
                <a:endParaRPr lang="en-US" sz="1400" b="1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4838700" y="5044055"/>
                <a:ext cx="4191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70</a:t>
                </a:r>
                <a:endParaRPr lang="en-US" sz="1400" b="1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024250" y="5044055"/>
                <a:ext cx="419100" cy="3077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60</a:t>
                </a:r>
                <a:endParaRPr lang="en-US" sz="1400" b="1" dirty="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1321022" y="4610932"/>
              <a:ext cx="469925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ppb</a:t>
              </a:r>
              <a:endParaRPr lang="en-US" sz="1400" b="1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0" y="5301390"/>
            <a:ext cx="9144000" cy="1184936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/>
              <a:t>Ozone concentrations notably higher </a:t>
            </a:r>
            <a:r>
              <a:rPr lang="en-US" sz="2400" b="1" dirty="0" smtClean="0"/>
              <a:t>in numerical </a:t>
            </a:r>
            <a:r>
              <a:rPr lang="en-US" sz="2400" b="1" dirty="0" smtClean="0"/>
              <a:t>simulation with SNOW cover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From </a:t>
            </a:r>
            <a:r>
              <a:rPr lang="en-US" sz="2400" b="1" dirty="0" err="1" smtClean="0"/>
              <a:t>Neemann</a:t>
            </a:r>
            <a:r>
              <a:rPr lang="en-US" sz="2400" b="1" dirty="0" smtClean="0"/>
              <a:t>, Crosman, Horel, </a:t>
            </a:r>
            <a:r>
              <a:rPr lang="en-US" sz="2400" b="1" dirty="0" err="1" smtClean="0"/>
              <a:t>Avey</a:t>
            </a:r>
            <a:r>
              <a:rPr lang="en-US" sz="2400" b="1" dirty="0" smtClean="0"/>
              <a:t> (2014)</a:t>
            </a:r>
            <a:endParaRPr lang="en-US" sz="2400" b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15763" y="2436679"/>
            <a:ext cx="2540152" cy="1964893"/>
            <a:chOff x="615763" y="2436679"/>
            <a:chExt cx="2540152" cy="1964893"/>
          </a:xfrm>
        </p:grpSpPr>
        <p:sp>
          <p:nvSpPr>
            <p:cNvPr id="6" name="TextBox 5"/>
            <p:cNvSpPr txBox="1"/>
            <p:nvPr/>
          </p:nvSpPr>
          <p:spPr>
            <a:xfrm>
              <a:off x="615763" y="2436679"/>
              <a:ext cx="984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Wasatch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67229" y="4032240"/>
              <a:ext cx="1288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Green River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331497" y="2436679"/>
            <a:ext cx="2540152" cy="1964893"/>
            <a:chOff x="615763" y="2436679"/>
            <a:chExt cx="2540152" cy="1964893"/>
          </a:xfrm>
        </p:grpSpPr>
        <p:sp>
          <p:nvSpPr>
            <p:cNvPr id="58" name="TextBox 57"/>
            <p:cNvSpPr txBox="1"/>
            <p:nvPr/>
          </p:nvSpPr>
          <p:spPr>
            <a:xfrm>
              <a:off x="615763" y="2436679"/>
              <a:ext cx="984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Wasatch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867229" y="4032240"/>
              <a:ext cx="1288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Green River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20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5800" y="0"/>
            <a:ext cx="77724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2013 Uintah Basin Winter Ozone Study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81BE479-3FC8-46B3-9F2B-7BBE1C89B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2325" y="914400"/>
            <a:ext cx="5638800" cy="450892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Takeaway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Oil and gas production is large and </a:t>
            </a:r>
            <a:r>
              <a:rPr lang="en-US" sz="2400" dirty="0">
                <a:solidFill>
                  <a:srgbClr val="FF0000"/>
                </a:solidFill>
              </a:rPr>
              <a:t>growing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Production releases particulates and array of gases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When </a:t>
            </a:r>
            <a:r>
              <a:rPr lang="en-US" sz="2400" dirty="0">
                <a:solidFill>
                  <a:srgbClr val="FF0000"/>
                </a:solidFill>
              </a:rPr>
              <a:t>snow on ground </a:t>
            </a:r>
            <a:r>
              <a:rPr lang="en-US" sz="2400" dirty="0"/>
              <a:t>and stable atmosphere, ozone generated photo-chemically and trapped near 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Key unknowns: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Emissions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Role of ozone precursor gases, such as nitrous acid and formaldehyde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6" t="19476" r="34219" b="1651"/>
          <a:stretch/>
        </p:blipFill>
        <p:spPr bwMode="auto">
          <a:xfrm>
            <a:off x="228600" y="727005"/>
            <a:ext cx="3124200" cy="605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2325" y="5845758"/>
            <a:ext cx="5638800" cy="1184936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400" b="1" dirty="0">
                <a:hlinkClick r:id="rId3"/>
              </a:rPr>
              <a:t>http://www.deq.utah.gov/locations</a:t>
            </a:r>
            <a:r>
              <a:rPr lang="en-US" sz="2400" b="1" dirty="0" smtClean="0">
                <a:hlinkClick r:id="rId3"/>
              </a:rPr>
              <a:t>/</a:t>
            </a:r>
          </a:p>
          <a:p>
            <a:r>
              <a:rPr lang="en-US" sz="2400" b="1" dirty="0" err="1" smtClean="0">
                <a:hlinkClick r:id="rId3"/>
              </a:rPr>
              <a:t>uintahbasin</a:t>
            </a:r>
            <a:r>
              <a:rPr lang="en-US" sz="2400" b="1" dirty="0" smtClean="0">
                <a:hlinkClick r:id="rId3"/>
              </a:rPr>
              <a:t>/studies/UBOS-2013.htm</a:t>
            </a:r>
            <a:endParaRPr lang="en-US" sz="2400" b="1" dirty="0" smtClean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6186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5800" y="0"/>
            <a:ext cx="77724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2013 Uintah Basin Winter Ozone Study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81BE479-3FC8-46B3-9F2B-7BBE1C89B5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2325" y="914400"/>
            <a:ext cx="5638800" cy="598625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Developing Control 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Episodic </a:t>
            </a:r>
            <a:r>
              <a:rPr lang="en-US" sz="2400" dirty="0"/>
              <a:t>or seasonal controls may be </a:t>
            </a:r>
            <a:r>
              <a:rPr lang="en-US" sz="2400" dirty="0" smtClean="0"/>
              <a:t>appropriate for winter ozone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Emission reductions at </a:t>
            </a:r>
            <a:r>
              <a:rPr lang="en-US" sz="2400" dirty="0" smtClean="0"/>
              <a:t>Bonanza </a:t>
            </a:r>
            <a:r>
              <a:rPr lang="en-US" sz="2400" dirty="0"/>
              <a:t>power plant are unlikely to have any effect on winter ozone episodes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Reductions </a:t>
            </a:r>
            <a:r>
              <a:rPr lang="en-US" sz="2400" dirty="0">
                <a:solidFill>
                  <a:prstClr val="black"/>
                </a:solidFill>
              </a:rPr>
              <a:t>in all </a:t>
            </a:r>
            <a:r>
              <a:rPr lang="en-US" sz="2400" dirty="0" smtClean="0">
                <a:solidFill>
                  <a:prstClr val="black"/>
                </a:solidFill>
              </a:rPr>
              <a:t>VOC emissions </a:t>
            </a:r>
            <a:r>
              <a:rPr lang="en-US" sz="2400" dirty="0">
                <a:solidFill>
                  <a:prstClr val="black"/>
                </a:solidFill>
              </a:rPr>
              <a:t>will be beneficial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reductions in formaldehyde and aromatic VOC will be more beneficial on a per ton </a:t>
            </a:r>
            <a:r>
              <a:rPr lang="en-US" sz="2400" dirty="0" smtClean="0">
                <a:solidFill>
                  <a:prstClr val="black"/>
                </a:solidFill>
              </a:rPr>
              <a:t>basis; however,  </a:t>
            </a:r>
            <a:r>
              <a:rPr lang="en-US" sz="2400" dirty="0">
                <a:solidFill>
                  <a:prstClr val="black"/>
                </a:solidFill>
              </a:rPr>
              <a:t>less reactive VOCs dominate </a:t>
            </a:r>
            <a:r>
              <a:rPr lang="en-US" sz="2400" dirty="0" smtClean="0">
                <a:solidFill>
                  <a:prstClr val="black"/>
                </a:solidFill>
              </a:rPr>
              <a:t>emissions </a:t>
            </a:r>
            <a:r>
              <a:rPr lang="en-US" sz="2400" dirty="0">
                <a:solidFill>
                  <a:prstClr val="black"/>
                </a:solidFill>
              </a:rPr>
              <a:t>and </a:t>
            </a:r>
            <a:r>
              <a:rPr lang="en-US" sz="2400" dirty="0" smtClean="0">
                <a:solidFill>
                  <a:prstClr val="black"/>
                </a:solidFill>
              </a:rPr>
              <a:t>ozone </a:t>
            </a:r>
            <a:r>
              <a:rPr lang="en-US" sz="2400" dirty="0">
                <a:solidFill>
                  <a:prstClr val="black"/>
                </a:solidFill>
              </a:rPr>
              <a:t>production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Personal opinion: </a:t>
            </a:r>
            <a:r>
              <a:rPr lang="en-US" sz="2400" b="1" dirty="0" smtClean="0">
                <a:solidFill>
                  <a:srgbClr val="FF0000"/>
                </a:solidFill>
              </a:rPr>
              <a:t>business as usual is not an option…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4"/>
          <a:stretch/>
        </p:blipFill>
        <p:spPr bwMode="auto">
          <a:xfrm>
            <a:off x="112714" y="830717"/>
            <a:ext cx="3142115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77231"/>
            <a:ext cx="220662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99942" y="4882239"/>
            <a:ext cx="2384765" cy="1700047"/>
            <a:chOff x="7238999" y="5613399"/>
            <a:chExt cx="2384765" cy="1700047"/>
          </a:xfrm>
        </p:grpSpPr>
        <p:pic>
          <p:nvPicPr>
            <p:cNvPr id="13" name="Picture 4" descr="Oil well pu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999" y="5613399"/>
              <a:ext cx="2384765" cy="1589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239458" y="7067225"/>
              <a:ext cx="136928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Uintah Basin Standard 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14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2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58344"/>
            <a:ext cx="9144000" cy="6726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33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Colla</a:t>
            </a:r>
            <a:r>
              <a:rPr lang="en-US" sz="3600" dirty="0" smtClean="0"/>
              <a:t>borations Involving </a:t>
            </a:r>
            <a:r>
              <a:rPr lang="en-US" sz="3600" dirty="0" smtClean="0"/>
              <a:t>UU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957943"/>
            <a:ext cx="8479972" cy="512717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State of Utah Energy Initiatives and Imperatives Program: </a:t>
            </a:r>
          </a:p>
          <a:p>
            <a:pPr lvl="1"/>
            <a:r>
              <a:rPr lang="en-US" sz="2400" i="1" dirty="0" smtClean="0"/>
              <a:t>Computer Modeling of Winter Ozone Formation in the Uintah Basin</a:t>
            </a:r>
          </a:p>
          <a:p>
            <a:pPr lvl="1"/>
            <a:r>
              <a:rPr lang="en-US" sz="2400" i="1" dirty="0" smtClean="0"/>
              <a:t> </a:t>
            </a:r>
            <a:r>
              <a:rPr lang="en-US" sz="2400" dirty="0" smtClean="0"/>
              <a:t>M. Mansfield (USU), J. Horel ( UU), S. Lyman (USU), J. Hansen (BYU) (1-year project)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dirty="0"/>
              <a:t>NOAA: </a:t>
            </a:r>
            <a:endParaRPr lang="en-US" sz="2400" i="1" dirty="0" smtClean="0"/>
          </a:p>
          <a:p>
            <a:pPr lvl="1"/>
            <a:r>
              <a:rPr lang="en-US" sz="2400" i="1" dirty="0"/>
              <a:t>T</a:t>
            </a:r>
            <a:r>
              <a:rPr lang="en-US" sz="2400" i="1" dirty="0" smtClean="0"/>
              <a:t>he </a:t>
            </a:r>
            <a:r>
              <a:rPr lang="en-US" sz="2400" i="1" dirty="0"/>
              <a:t>Uintah Basin Greenhouse Gas Study: Understanding emissions of </a:t>
            </a:r>
            <a:r>
              <a:rPr lang="en-US" sz="2400" i="1" dirty="0" smtClean="0"/>
              <a:t>CO2 and </a:t>
            </a:r>
            <a:r>
              <a:rPr lang="en-US" sz="2400" i="1" dirty="0"/>
              <a:t>CH4 from oil and gas </a:t>
            </a:r>
            <a:r>
              <a:rPr lang="en-US" sz="2400" i="1" dirty="0" smtClean="0"/>
              <a:t>fields</a:t>
            </a:r>
          </a:p>
          <a:p>
            <a:pPr lvl="1"/>
            <a:r>
              <a:rPr lang="en-US" sz="2400" dirty="0" smtClean="0"/>
              <a:t>J. Lin, J. Horel, J. </a:t>
            </a:r>
            <a:r>
              <a:rPr lang="en-US" sz="2400" dirty="0" err="1" smtClean="0"/>
              <a:t>Ehleringer</a:t>
            </a:r>
            <a:r>
              <a:rPr lang="en-US" sz="2400" dirty="0" smtClean="0"/>
              <a:t>  (3-year project)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14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5800" y="0"/>
            <a:ext cx="77724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/>
              <a:t>2013 Uintah Basin Winter Ozone Study</a:t>
            </a:r>
            <a:endParaRPr lang="en-US" sz="3200" b="1" dirty="0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81BE479-3FC8-46B3-9F2B-7BBE1C89B5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838200"/>
            <a:ext cx="5638800" cy="561691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400" b="1" dirty="0" smtClean="0"/>
              <a:t>Funding: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Uintah </a:t>
            </a:r>
            <a:r>
              <a:rPr lang="en-US" sz="2400" dirty="0"/>
              <a:t>Impact Mitigation Special Service </a:t>
            </a:r>
            <a:r>
              <a:rPr lang="en-US" sz="2400" dirty="0" smtClean="0"/>
              <a:t>District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Western </a:t>
            </a:r>
            <a:r>
              <a:rPr lang="en-US" sz="2400" dirty="0"/>
              <a:t>Energy </a:t>
            </a:r>
            <a:r>
              <a:rPr lang="en-US" sz="2400" dirty="0" smtClean="0"/>
              <a:t>Alliance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Questar</a:t>
            </a:r>
            <a:r>
              <a:rPr lang="en-US" sz="2400" dirty="0" smtClean="0"/>
              <a:t> </a:t>
            </a:r>
            <a:r>
              <a:rPr lang="en-US" sz="2400" dirty="0"/>
              <a:t>Energy </a:t>
            </a:r>
            <a:r>
              <a:rPr lang="en-US" sz="2400" dirty="0" smtClean="0"/>
              <a:t>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Bureau </a:t>
            </a:r>
            <a:r>
              <a:rPr lang="en-US" sz="2400" dirty="0"/>
              <a:t>of Land </a:t>
            </a:r>
            <a:r>
              <a:rPr lang="en-US" sz="2400" dirty="0" smtClean="0"/>
              <a:t>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National </a:t>
            </a:r>
            <a:r>
              <a:rPr lang="en-US" sz="2400" dirty="0"/>
              <a:t>Oceanic and Atmospheric </a:t>
            </a:r>
            <a:r>
              <a:rPr lang="en-US" sz="2400" dirty="0" smtClean="0"/>
              <a:t>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Environmental </a:t>
            </a:r>
            <a:r>
              <a:rPr lang="en-US" sz="2400" dirty="0"/>
              <a:t>Protection </a:t>
            </a:r>
            <a:r>
              <a:rPr lang="en-US" sz="2400" dirty="0" smtClean="0"/>
              <a:t>Agency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Utah </a:t>
            </a:r>
            <a:r>
              <a:rPr lang="en-US" sz="2400" dirty="0"/>
              <a:t>Department of Environmental </a:t>
            </a:r>
            <a:r>
              <a:rPr lang="en-US" sz="2400" dirty="0" smtClean="0"/>
              <a:t>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Utah </a:t>
            </a:r>
            <a:r>
              <a:rPr lang="en-US" sz="2400" dirty="0"/>
              <a:t>Science Technology and Research </a:t>
            </a:r>
            <a:r>
              <a:rPr lang="en-US" sz="2400" dirty="0" smtClean="0"/>
              <a:t>Initiative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Utah </a:t>
            </a:r>
            <a:r>
              <a:rPr lang="en-US" sz="2400" dirty="0"/>
              <a:t>School and Institutional Trust Lands Administration </a:t>
            </a: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6" t="19476" r="34219" b="1651"/>
          <a:stretch/>
        </p:blipFill>
        <p:spPr bwMode="auto">
          <a:xfrm>
            <a:off x="228600" y="727005"/>
            <a:ext cx="3124200" cy="605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5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5800" y="0"/>
            <a:ext cx="77724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/>
              <a:t>2013 Uintah Basin Winter Ozone Study</a:t>
            </a:r>
            <a:endParaRPr lang="en-US" sz="3200" b="1" dirty="0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81BE479-3FC8-46B3-9F2B-7BBE1C89B53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62325" y="914400"/>
            <a:ext cx="5638800" cy="3216261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400" b="1" dirty="0" smtClean="0"/>
              <a:t>Background</a:t>
            </a:r>
          </a:p>
          <a:p>
            <a:endParaRPr lang="en-US" sz="1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Current EPA standard: </a:t>
            </a:r>
            <a:r>
              <a:rPr lang="en-US" sz="2400" dirty="0">
                <a:solidFill>
                  <a:srgbClr val="FF0000"/>
                </a:solidFill>
              </a:rPr>
              <a:t>75 </a:t>
            </a:r>
            <a:r>
              <a:rPr lang="en-US" sz="2400" dirty="0" smtClean="0">
                <a:solidFill>
                  <a:srgbClr val="FF0000"/>
                </a:solidFill>
              </a:rPr>
              <a:t>ppb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First measured elevated ozone: </a:t>
            </a:r>
            <a:r>
              <a:rPr lang="en-US" sz="2400" dirty="0" smtClean="0">
                <a:solidFill>
                  <a:srgbClr val="FF0000"/>
                </a:solidFill>
              </a:rPr>
              <a:t>2009</a:t>
            </a:r>
          </a:p>
          <a:p>
            <a:r>
              <a:rPr lang="en-US" sz="2400" dirty="0" smtClean="0"/>
              <a:t>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First </a:t>
            </a:r>
            <a:r>
              <a:rPr lang="en-US" sz="2400" dirty="0" smtClean="0"/>
              <a:t>extensive </a:t>
            </a:r>
            <a:r>
              <a:rPr lang="en-US" sz="2400" dirty="0" smtClean="0"/>
              <a:t>study: </a:t>
            </a:r>
            <a:r>
              <a:rPr lang="en-US" sz="2400" dirty="0" smtClean="0">
                <a:solidFill>
                  <a:srgbClr val="FF0000"/>
                </a:solidFill>
              </a:rPr>
              <a:t>2011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Ongoing field campaigns: </a:t>
            </a:r>
            <a:r>
              <a:rPr lang="en-US" sz="2400" dirty="0" smtClean="0">
                <a:solidFill>
                  <a:srgbClr val="FF0000"/>
                </a:solidFill>
              </a:rPr>
              <a:t>2012-2014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6" t="19476" r="34219" b="1651"/>
          <a:stretch/>
        </p:blipFill>
        <p:spPr bwMode="auto">
          <a:xfrm>
            <a:off x="228600" y="727005"/>
            <a:ext cx="3124200" cy="605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62325" y="5660696"/>
            <a:ext cx="5638800" cy="1184936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400" b="1" dirty="0">
                <a:hlinkClick r:id="rId3"/>
              </a:rPr>
              <a:t>http://www.deq.utah.gov/locations</a:t>
            </a:r>
            <a:r>
              <a:rPr lang="en-US" sz="2400" b="1" dirty="0" smtClean="0">
                <a:hlinkClick r:id="rId3"/>
              </a:rPr>
              <a:t>/</a:t>
            </a:r>
          </a:p>
          <a:p>
            <a:r>
              <a:rPr lang="en-US" sz="2400" b="1" dirty="0" err="1" smtClean="0">
                <a:hlinkClick r:id="rId3"/>
              </a:rPr>
              <a:t>uintahbasin</a:t>
            </a:r>
            <a:r>
              <a:rPr lang="en-US" sz="2400" b="1" dirty="0" smtClean="0">
                <a:hlinkClick r:id="rId3"/>
              </a:rPr>
              <a:t>/studies/UBOS-2013.htm</a:t>
            </a:r>
            <a:endParaRPr lang="en-US" sz="2400" b="1" dirty="0" smtClean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9869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5800" y="0"/>
            <a:ext cx="77724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/>
              <a:t>2013 Uintah Basin Winter Ozone Study</a:t>
            </a:r>
            <a:endParaRPr lang="en-US" sz="3200" b="1" dirty="0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81BE479-3FC8-46B3-9F2B-7BBE1C89B5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62325" y="914400"/>
            <a:ext cx="5638800" cy="4878254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2400" b="1" dirty="0" smtClean="0"/>
              <a:t>Takeaway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</a:t>
            </a:r>
            <a:r>
              <a:rPr lang="en-US" sz="2400" dirty="0" smtClean="0"/>
              <a:t>il and gas production is large and </a:t>
            </a:r>
            <a:r>
              <a:rPr lang="en-US" sz="2400" dirty="0" smtClean="0">
                <a:solidFill>
                  <a:srgbClr val="FF0000"/>
                </a:solidFill>
              </a:rPr>
              <a:t>growing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Production releases particulates and array of gases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When </a:t>
            </a:r>
            <a:r>
              <a:rPr lang="en-US" sz="2400" dirty="0" smtClean="0">
                <a:solidFill>
                  <a:srgbClr val="FF0000"/>
                </a:solidFill>
              </a:rPr>
              <a:t>snow on ground </a:t>
            </a:r>
            <a:r>
              <a:rPr lang="en-US" sz="2400" dirty="0" smtClean="0"/>
              <a:t>and stable atmosphere, ozone </a:t>
            </a:r>
            <a:r>
              <a:rPr lang="en-US" sz="2400" dirty="0" smtClean="0"/>
              <a:t>generated photo-chemically and trapped near ground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Key unknowns: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Emissions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Role of ozone precursor gases, such as nitrous acid and formaldehyde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6" t="19476" r="34219" b="1651"/>
          <a:stretch/>
        </p:blipFill>
        <p:spPr bwMode="auto">
          <a:xfrm>
            <a:off x="228600" y="727005"/>
            <a:ext cx="3124200" cy="605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2325" y="5802214"/>
            <a:ext cx="5638800" cy="1184936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400" b="1" dirty="0">
                <a:hlinkClick r:id="rId3"/>
              </a:rPr>
              <a:t>http://www.deq.utah.gov/locations</a:t>
            </a:r>
            <a:r>
              <a:rPr lang="en-US" sz="2400" b="1" dirty="0" smtClean="0">
                <a:hlinkClick r:id="rId3"/>
              </a:rPr>
              <a:t>/</a:t>
            </a:r>
          </a:p>
          <a:p>
            <a:r>
              <a:rPr lang="en-US" sz="2400" b="1" dirty="0" err="1" smtClean="0">
                <a:hlinkClick r:id="rId3"/>
              </a:rPr>
              <a:t>uintahbasin</a:t>
            </a:r>
            <a:r>
              <a:rPr lang="en-US" sz="2400" b="1" dirty="0" smtClean="0">
                <a:hlinkClick r:id="rId3"/>
              </a:rPr>
              <a:t>/studies/UBOS-2013.htm</a:t>
            </a:r>
            <a:endParaRPr lang="en-US" sz="2400" b="1" dirty="0" smtClean="0"/>
          </a:p>
          <a:p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3741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04800"/>
            <a:ext cx="3886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smtClean="0"/>
              <a:t>Simulation of a Cold-Air Pool and Winter Ozone Episode in Utah’s </a:t>
            </a:r>
            <a:r>
              <a:rPr lang="en-US" sz="2600" dirty="0"/>
              <a:t>U</a:t>
            </a:r>
            <a:r>
              <a:rPr lang="en-US" sz="2600" dirty="0" smtClean="0"/>
              <a:t>intah Basin</a:t>
            </a:r>
          </a:p>
          <a:p>
            <a:pPr marL="0" indent="0" algn="ctr">
              <a:buNone/>
            </a:pPr>
            <a:endParaRPr lang="en-US" sz="1300" dirty="0" smtClean="0"/>
          </a:p>
          <a:p>
            <a:pPr marL="0" indent="0" algn="ctr">
              <a:buNone/>
            </a:pPr>
            <a:r>
              <a:rPr lang="en-US" sz="2000" dirty="0" smtClean="0"/>
              <a:t>E. </a:t>
            </a:r>
            <a:r>
              <a:rPr lang="en-US" sz="2000" dirty="0" err="1" smtClean="0"/>
              <a:t>Neemann</a:t>
            </a:r>
            <a:r>
              <a:rPr lang="en-US" sz="2000" dirty="0" smtClean="0"/>
              <a:t>, E. Crosman, J. Horel, L. </a:t>
            </a:r>
            <a:r>
              <a:rPr lang="en-US" sz="2000" dirty="0" err="1" smtClean="0"/>
              <a:t>Avey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i="1" dirty="0" smtClean="0"/>
              <a:t>Atmospheric Chemistry and Physics </a:t>
            </a:r>
            <a:r>
              <a:rPr lang="en-US" sz="1800" dirty="0"/>
              <a:t>To be submitted</a:t>
            </a:r>
          </a:p>
          <a:p>
            <a:pPr marL="0" indent="0" algn="ctr">
              <a:buNone/>
            </a:pPr>
            <a:endParaRPr lang="en-US" sz="20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6" t="36563" r="29374" b="49309"/>
          <a:stretch/>
        </p:blipFill>
        <p:spPr bwMode="auto">
          <a:xfrm>
            <a:off x="76796" y="381000"/>
            <a:ext cx="4343400" cy="138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6" t="58619" r="29374" b="30911"/>
          <a:stretch/>
        </p:blipFill>
        <p:spPr bwMode="auto">
          <a:xfrm>
            <a:off x="228600" y="1561620"/>
            <a:ext cx="4343400" cy="102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6" t="74476" r="29374" b="6719"/>
          <a:stretch/>
        </p:blipFill>
        <p:spPr bwMode="auto">
          <a:xfrm>
            <a:off x="152400" y="2286000"/>
            <a:ext cx="4343400" cy="184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324970" y="3943765"/>
            <a:ext cx="8494059" cy="5504546"/>
            <a:chOff x="0" y="609601"/>
            <a:chExt cx="8494059" cy="5504546"/>
          </a:xfrm>
        </p:grpSpPr>
        <p:grpSp>
          <p:nvGrpSpPr>
            <p:cNvPr id="43" name="Group 42"/>
            <p:cNvGrpSpPr/>
            <p:nvPr/>
          </p:nvGrpSpPr>
          <p:grpSpPr>
            <a:xfrm>
              <a:off x="0" y="609601"/>
              <a:ext cx="8494059" cy="5504546"/>
              <a:chOff x="0" y="609601"/>
              <a:chExt cx="8494059" cy="5504546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0" y="609601"/>
                <a:ext cx="8494059" cy="5504546"/>
                <a:chOff x="0" y="609601"/>
                <a:chExt cx="7219950" cy="4678864"/>
              </a:xfrm>
            </p:grpSpPr>
            <p:pic>
              <p:nvPicPr>
                <p:cNvPr id="73" name="Picture 2" descr="C:\Users\u0818471\Documents\Thesis\Time-Heights\TIME_HEIGHT_THETA_OZONE_SNOW_FULL.tif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108" b="47619"/>
                <a:stretch/>
              </p:blipFill>
              <p:spPr bwMode="auto">
                <a:xfrm>
                  <a:off x="0" y="609601"/>
                  <a:ext cx="7219950" cy="25908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5" name="Picture 2" descr="C:\Users\u0818471\Documents\Thesis\Time-Heights\TIME_HEIGHT_THETA_OZONE_SNOW_FULL.tif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377287" y="2778825"/>
                  <a:ext cx="6830788" cy="2800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6" name="Picture 2" descr="C:\Users\u0818471\Documents\Thesis\Time-Heights\TIME_HEIGHT_THETA_OZONE_SNOW_FULL.tif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378260" y="5008405"/>
                  <a:ext cx="6830788" cy="2800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63" name="Straight Connector 62"/>
              <p:cNvCxnSpPr/>
              <p:nvPr/>
            </p:nvCxnSpPr>
            <p:spPr>
              <a:xfrm>
                <a:off x="685800" y="2250375"/>
                <a:ext cx="7772400" cy="1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85800" y="4888675"/>
                <a:ext cx="777240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 flipV="1">
              <a:off x="1990725" y="3105150"/>
              <a:ext cx="0" cy="930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286125" y="3105150"/>
              <a:ext cx="0" cy="930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4581525" y="3105150"/>
              <a:ext cx="0" cy="930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864225" y="3105150"/>
              <a:ext cx="0" cy="930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7165975" y="3105150"/>
              <a:ext cx="0" cy="930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904875" y="3124206"/>
              <a:ext cx="880704" cy="30777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1 Feb</a:t>
              </a:r>
              <a:endParaRPr lang="en-US" sz="14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84868" y="3124206"/>
              <a:ext cx="880704" cy="30777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2 Feb</a:t>
              </a:r>
              <a:endParaRPr lang="en-US" sz="14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63829" y="3124204"/>
              <a:ext cx="880704" cy="30777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6 Feb</a:t>
              </a:r>
              <a:endParaRPr lang="en-US" sz="14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86476" y="3124200"/>
              <a:ext cx="880704" cy="30777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4 Feb</a:t>
              </a:r>
              <a:endParaRPr lang="en-US" sz="14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75808" y="3124201"/>
              <a:ext cx="880704" cy="30777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3 Feb</a:t>
              </a:r>
              <a:endParaRPr lang="en-US" sz="14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066861" y="3124204"/>
              <a:ext cx="880704" cy="30777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5 Feb</a:t>
              </a:r>
              <a:endParaRPr lang="en-US" sz="14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05000" y="38862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14500" y="0"/>
            <a:ext cx="57150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/>
              <a:t>Background - Ozone &amp; Health</a:t>
            </a:r>
            <a:endParaRPr lang="en-US" sz="3200" b="1" dirty="0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81BE479-3FC8-46B3-9F2B-7BBE1C89B53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5746" y="1066801"/>
            <a:ext cx="503825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7571" y="6192445"/>
            <a:ext cx="7424057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U.S. </a:t>
            </a:r>
            <a:r>
              <a:rPr lang="en-US" sz="2000" dirty="0" smtClean="0"/>
              <a:t>EPA: http</a:t>
            </a:r>
            <a:r>
              <a:rPr lang="en-US" sz="2000" dirty="0"/>
              <a:t>://www.epa.gov/apti/ozonehealth/population.html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667860"/>
            <a:ext cx="4114800" cy="5924695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285739" indent="-285739">
              <a:buFontTx/>
              <a:buChar char="-"/>
            </a:pPr>
            <a:endParaRPr lang="en-US" sz="2000" b="1" dirty="0" smtClean="0"/>
          </a:p>
          <a:p>
            <a:r>
              <a:rPr lang="en-US" sz="2400" b="1" dirty="0" smtClean="0"/>
              <a:t>Surface ozone is a significant health hazard to </a:t>
            </a:r>
            <a:r>
              <a:rPr lang="en-US" sz="2400" b="1" dirty="0" smtClean="0"/>
              <a:t>humans</a:t>
            </a:r>
          </a:p>
          <a:p>
            <a:endParaRPr lang="en-US" sz="1200" b="1" dirty="0" smtClean="0"/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Respiratory irritation and </a:t>
            </a:r>
            <a:r>
              <a:rPr lang="en-US" sz="2000" b="1" dirty="0" smtClean="0"/>
              <a:t>inflammation</a:t>
            </a:r>
          </a:p>
          <a:p>
            <a:endParaRPr lang="en-US" sz="1200" b="1" dirty="0" smtClean="0"/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Aggravated </a:t>
            </a:r>
            <a:r>
              <a:rPr lang="en-US" sz="2000" b="1" dirty="0" smtClean="0"/>
              <a:t>asthma</a:t>
            </a:r>
          </a:p>
          <a:p>
            <a:endParaRPr lang="en-US" sz="1200" b="1" dirty="0" smtClean="0"/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Long-term lung </a:t>
            </a:r>
            <a:r>
              <a:rPr lang="en-US" sz="2000" b="1" dirty="0" smtClean="0"/>
              <a:t>damage</a:t>
            </a:r>
          </a:p>
          <a:p>
            <a:endParaRPr lang="en-US" sz="1200" b="1" dirty="0" smtClean="0"/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Increased hospital admissions </a:t>
            </a:r>
            <a:endParaRPr lang="en-US" sz="2000" b="1" dirty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and ER </a:t>
            </a:r>
            <a:r>
              <a:rPr lang="en-US" sz="2000" b="1" dirty="0" smtClean="0"/>
              <a:t>visits</a:t>
            </a:r>
          </a:p>
          <a:p>
            <a:endParaRPr lang="en-US" sz="1200" b="1" dirty="0" smtClean="0"/>
          </a:p>
          <a:p>
            <a:pPr marL="285739" indent="-285739">
              <a:buFontTx/>
              <a:buChar char="-"/>
            </a:pPr>
            <a:r>
              <a:rPr lang="en-US" sz="2000" b="1" dirty="0" smtClean="0"/>
              <a:t>Increased mortality</a:t>
            </a:r>
          </a:p>
          <a:p>
            <a:pPr marL="742939" lvl="1" indent="-285739">
              <a:buFontTx/>
              <a:buChar char="-"/>
            </a:pPr>
            <a:endParaRPr lang="en-US" sz="2000" b="1" dirty="0" smtClean="0"/>
          </a:p>
          <a:p>
            <a:endParaRPr lang="en-US" sz="2400" b="1" dirty="0"/>
          </a:p>
          <a:p>
            <a:pPr marL="742939" lvl="1" indent="-285739">
              <a:buFontTx/>
              <a:buChar char="-"/>
            </a:pPr>
            <a:endParaRPr lang="en-US" sz="2000" b="1" dirty="0" smtClean="0"/>
          </a:p>
          <a:p>
            <a:endParaRPr lang="en-US" sz="2000" b="1" dirty="0"/>
          </a:p>
          <a:p>
            <a:pPr marL="742920" lvl="1" indent="-285739">
              <a:buFontTx/>
              <a:buChar char="-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9272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714500" y="0"/>
            <a:ext cx="5715000" cy="569383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algn="ctr"/>
            <a:r>
              <a:rPr lang="en-US" sz="3200" b="1" dirty="0" smtClean="0"/>
              <a:t>Winter Ozone Production</a:t>
            </a:r>
            <a:endParaRPr lang="en-US" sz="3200" b="1" dirty="0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81BE479-3FC8-46B3-9F2B-7BBE1C89B535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177517" y="1114795"/>
            <a:ext cx="6353406" cy="2457428"/>
            <a:chOff x="402377" y="838515"/>
            <a:chExt cx="6059022" cy="3657286"/>
          </a:xfrm>
        </p:grpSpPr>
        <p:grpSp>
          <p:nvGrpSpPr>
            <p:cNvPr id="61" name="Group 60"/>
            <p:cNvGrpSpPr>
              <a:grpSpLocks noChangeAspect="1"/>
            </p:cNvGrpSpPr>
            <p:nvPr/>
          </p:nvGrpSpPr>
          <p:grpSpPr>
            <a:xfrm>
              <a:off x="402377" y="838515"/>
              <a:ext cx="6059022" cy="3657286"/>
              <a:chOff x="296111" y="646100"/>
              <a:chExt cx="4698186" cy="2835872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296111" y="646100"/>
                <a:ext cx="4698186" cy="2835872"/>
                <a:chOff x="296111" y="646100"/>
                <a:chExt cx="4698186" cy="2835872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296111" y="646100"/>
                  <a:ext cx="4698186" cy="2835872"/>
                  <a:chOff x="298180" y="757032"/>
                  <a:chExt cx="4731020" cy="2869047"/>
                </a:xfrm>
              </p:grpSpPr>
              <p:sp>
                <p:nvSpPr>
                  <p:cNvPr id="70" name="Rectangle 69"/>
                  <p:cNvSpPr/>
                  <p:nvPr/>
                </p:nvSpPr>
                <p:spPr>
                  <a:xfrm>
                    <a:off x="298181" y="757032"/>
                    <a:ext cx="4683985" cy="28690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71" name="Group 1"/>
                  <p:cNvGrpSpPr>
                    <a:grpSpLocks/>
                  </p:cNvGrpSpPr>
                  <p:nvPr/>
                </p:nvGrpSpPr>
                <p:grpSpPr bwMode="auto">
                  <a:xfrm>
                    <a:off x="298180" y="990601"/>
                    <a:ext cx="4731020" cy="2566986"/>
                    <a:chOff x="152400" y="4203487"/>
                    <a:chExt cx="5850618" cy="3379148"/>
                  </a:xfrm>
                </p:grpSpPr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>
                      <a:off x="533259" y="4203487"/>
                      <a:ext cx="0" cy="270833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>
                      <a:off x="533256" y="6911350"/>
                      <a:ext cx="5469762" cy="474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9" name="Text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31750" y="7212749"/>
                      <a:ext cx="304800" cy="3698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Symbol" pitchFamily="18" charset="2"/>
                        </a:rPr>
                        <a:t>q</a:t>
                      </a:r>
                    </a:p>
                  </p:txBody>
                </p:sp>
                <p:cxnSp>
                  <p:nvCxnSpPr>
                    <p:cNvPr id="80" name="Straight Arrow Connector 79"/>
                    <p:cNvCxnSpPr/>
                    <p:nvPr/>
                  </p:nvCxnSpPr>
                  <p:spPr>
                    <a:xfrm>
                      <a:off x="1011756" y="7470143"/>
                      <a:ext cx="457422" cy="2089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Arrow Connector 80"/>
                    <p:cNvCxnSpPr/>
                    <p:nvPr/>
                  </p:nvCxnSpPr>
                  <p:spPr>
                    <a:xfrm rot="5400000" flipH="1" flipV="1">
                      <a:off x="33470" y="6034759"/>
                      <a:ext cx="608121" cy="0"/>
                    </a:xfrm>
                    <a:prstGeom prst="straightConnector1">
                      <a:avLst/>
                    </a:prstGeom>
                    <a:ln w="190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2" name="TextBox 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2400" y="6341319"/>
                      <a:ext cx="292101" cy="36988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 dirty="0">
                          <a:solidFill>
                            <a:srgbClr val="000000"/>
                          </a:solidFill>
                        </a:rPr>
                        <a:t>Z</a:t>
                      </a:r>
                    </a:p>
                  </p:txBody>
                </p:sp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 flipV="1">
                      <a:off x="725983" y="5764127"/>
                      <a:ext cx="761639" cy="492255"/>
                    </a:xfrm>
                    <a:prstGeom prst="line">
                      <a:avLst/>
                    </a:prstGeom>
                    <a:ln w="3492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/>
                    <p:cNvCxnSpPr/>
                    <p:nvPr/>
                  </p:nvCxnSpPr>
                  <p:spPr>
                    <a:xfrm flipV="1">
                      <a:off x="739106" y="6256382"/>
                      <a:ext cx="3528" cy="635492"/>
                    </a:xfrm>
                    <a:prstGeom prst="line">
                      <a:avLst/>
                    </a:prstGeom>
                    <a:ln w="3492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85" name="Cloud 84"/>
                    <p:cNvSpPr/>
                    <p:nvPr/>
                  </p:nvSpPr>
                  <p:spPr>
                    <a:xfrm>
                      <a:off x="820216" y="5871349"/>
                      <a:ext cx="4846700" cy="1267539"/>
                    </a:xfrm>
                    <a:prstGeom prst="cloud">
                      <a:avLst/>
                    </a:prstGeom>
                    <a:noFill/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dirty="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pic>
                <p:nvPicPr>
                  <p:cNvPr id="72" name="Picture 2" descr="http://www.easyvectors.com/assets/images/vectors/afbig/nodding-donkey-clip-art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71600" y="2612717"/>
                    <a:ext cx="469980" cy="3799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3" name="Text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81530" y="2319448"/>
                    <a:ext cx="470775" cy="3138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b="1" dirty="0" smtClean="0"/>
                      <a:t>NO</a:t>
                    </a:r>
                    <a:r>
                      <a:rPr lang="en-US" altLang="en-US" b="1" baseline="-25000" dirty="0" smtClean="0"/>
                      <a:t>x</a:t>
                    </a:r>
                    <a:endParaRPr lang="en-US" altLang="en-US" b="1" baseline="-25000" dirty="0"/>
                  </a:p>
                </p:txBody>
              </p:sp>
              <p:sp>
                <p:nvSpPr>
                  <p:cNvPr id="74" name="Cloud 73"/>
                  <p:cNvSpPr/>
                  <p:nvPr/>
                </p:nvSpPr>
                <p:spPr>
                  <a:xfrm>
                    <a:off x="606157" y="3080673"/>
                    <a:ext cx="4376008" cy="228997"/>
                  </a:xfrm>
                  <a:prstGeom prst="cloud">
                    <a:avLst/>
                  </a:prstGeom>
                  <a:solidFill>
                    <a:schemeClr val="bg2"/>
                  </a:solidFill>
                  <a:ln>
                    <a:solidFill>
                      <a:schemeClr val="bg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</a:endParaRPr>
                  </a:p>
                </p:txBody>
              </p:sp>
              <p:cxnSp>
                <p:nvCxnSpPr>
                  <p:cNvPr id="75" name="Straight Arrow Connector 74"/>
                  <p:cNvCxnSpPr/>
                  <p:nvPr/>
                </p:nvCxnSpPr>
                <p:spPr>
                  <a:xfrm flipH="1" flipV="1">
                    <a:off x="1572559" y="1221099"/>
                    <a:ext cx="1205193" cy="1826901"/>
                  </a:xfrm>
                  <a:prstGeom prst="straightConnector1">
                    <a:avLst/>
                  </a:prstGeom>
                  <a:ln w="34925">
                    <a:solidFill>
                      <a:srgbClr val="FFC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TextBox 7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6150" y="3035546"/>
                    <a:ext cx="1099050" cy="2897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itchFamily="34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1800" b="1" dirty="0" smtClean="0"/>
                      <a:t>Snow Cover</a:t>
                    </a:r>
                    <a:endParaRPr lang="en-US" altLang="en-US" sz="1800" b="1" baseline="-25000" dirty="0"/>
                  </a:p>
                </p:txBody>
              </p:sp>
            </p:grpSp>
            <p:sp>
              <p:nvSpPr>
                <p:cNvPr id="69" name="TextBox 68"/>
                <p:cNvSpPr txBox="1">
                  <a:spLocks noChangeArrowheads="1"/>
                </p:cNvSpPr>
                <p:nvPr/>
              </p:nvSpPr>
              <p:spPr bwMode="auto">
                <a:xfrm>
                  <a:off x="1828800" y="2526268"/>
                  <a:ext cx="576840" cy="310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b="1" dirty="0" smtClean="0"/>
                    <a:t>VOCs</a:t>
                  </a:r>
                </a:p>
              </p:txBody>
            </p:sp>
          </p:grpSp>
          <p:cxnSp>
            <p:nvCxnSpPr>
              <p:cNvPr id="67" name="Straight Connector 66"/>
              <p:cNvCxnSpPr/>
              <p:nvPr/>
            </p:nvCxnSpPr>
            <p:spPr bwMode="auto">
              <a:xfrm flipH="1" flipV="1">
                <a:off x="1352550" y="1173677"/>
                <a:ext cx="2833" cy="901705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2" name="Picture 2" descr="http://sweetclipart.com/multisite/sweetclipart/files/yellow_sun_symbol_6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242" y="880491"/>
              <a:ext cx="917724" cy="1157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>
              <a:spLocks noChangeArrowheads="1"/>
            </p:cNvSpPr>
            <p:nvPr/>
          </p:nvSpPr>
          <p:spPr bwMode="auto">
            <a:xfrm>
              <a:off x="5146589" y="2982589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dirty="0" smtClean="0"/>
                <a:t>O</a:t>
              </a:r>
              <a:r>
                <a:rPr lang="en-US" altLang="en-US" b="1" baseline="-25000" dirty="0" smtClean="0"/>
                <a:t>3</a:t>
              </a:r>
              <a:endParaRPr lang="en-US" altLang="en-US" b="1" baseline="-250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H="1">
              <a:off x="3577967" y="1905000"/>
              <a:ext cx="1298833" cy="1853446"/>
            </a:xfrm>
            <a:prstGeom prst="straightConnector1">
              <a:avLst/>
            </a:prstGeom>
            <a:ln w="349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7517" y="3831774"/>
            <a:ext cx="8814083" cy="2970040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Oil and gas operations release </a:t>
            </a:r>
            <a:r>
              <a:rPr lang="en-US" sz="2400" b="1" dirty="0" smtClean="0"/>
              <a:t>ozone precursors: volatile </a:t>
            </a:r>
            <a:r>
              <a:rPr lang="en-US" sz="2400" b="1" dirty="0" smtClean="0"/>
              <a:t>organic compounds (VOCs) and nitrous oxides (</a:t>
            </a:r>
            <a:r>
              <a:rPr lang="en-US" sz="2400" b="1" dirty="0" err="1" smtClean="0"/>
              <a:t>NOx</a:t>
            </a:r>
            <a:r>
              <a:rPr lang="en-US" sz="2400" b="1" dirty="0" smtClean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Pollutants trapped near surface when </a:t>
            </a:r>
            <a:r>
              <a:rPr lang="en-US" sz="2400" b="1" dirty="0" smtClean="0"/>
              <a:t>stable conditions </a:t>
            </a:r>
            <a:r>
              <a:rPr lang="en-US" sz="2400" b="1" dirty="0" smtClean="0"/>
              <a:t>aloft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Snow cover sustains cold air near surface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High albedo snow reflects sunlight back to atmosphere  enhancing photochemical reactions with ozone </a:t>
            </a:r>
            <a:r>
              <a:rPr lang="en-US" sz="2400" b="1" dirty="0" smtClean="0"/>
              <a:t>precursors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Leads </a:t>
            </a:r>
            <a:r>
              <a:rPr lang="en-US" sz="2400" b="1" dirty="0" smtClean="0"/>
              <a:t>to elevated ozone levels trapped near the surface</a:t>
            </a:r>
            <a:endParaRPr lang="en-US" sz="2000" b="1" dirty="0"/>
          </a:p>
          <a:p>
            <a:pPr marL="742920" lvl="1" indent="-285739">
              <a:buFontTx/>
              <a:buChar char="-"/>
            </a:pPr>
            <a:endParaRPr lang="en-US" sz="20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850301" y="1944754"/>
            <a:ext cx="4419600" cy="1704975"/>
            <a:chOff x="4850301" y="1084760"/>
            <a:chExt cx="4419600" cy="1704975"/>
          </a:xfrm>
        </p:grpSpPr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4850301" y="1084760"/>
              <a:ext cx="4419600" cy="17049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Arial" charset="0"/>
                <a:buNone/>
              </a:pPr>
              <a:r>
                <a:rPr lang="en-US" altLang="en-US" sz="2400" dirty="0" smtClean="0">
                  <a:sym typeface="Symbol" pitchFamily="18" charset="2"/>
                </a:rPr>
                <a:t>(Precursors)O </a:t>
              </a:r>
              <a:r>
                <a:rPr lang="en-US" altLang="en-US" sz="2400" dirty="0" smtClean="0"/>
                <a:t>+ h</a:t>
              </a:r>
              <a:r>
                <a:rPr lang="en-US" altLang="en-US" sz="2400" i="1" dirty="0" smtClean="0">
                  <a:sym typeface="Symbol" pitchFamily="18" charset="2"/>
                </a:rPr>
                <a:t>        </a:t>
              </a:r>
              <a:r>
                <a:rPr lang="en-US" altLang="en-US" sz="2400" dirty="0" smtClean="0">
                  <a:sym typeface="Symbol" pitchFamily="18" charset="2"/>
                </a:rPr>
                <a:t>O </a:t>
              </a:r>
            </a:p>
            <a:p>
              <a:pPr>
                <a:buFont typeface="Arial" charset="0"/>
                <a:buNone/>
              </a:pPr>
              <a:r>
                <a:rPr lang="en-US" altLang="en-US" sz="2400" dirty="0" smtClean="0">
                  <a:sym typeface="Symbol" pitchFamily="18" charset="2"/>
                </a:rPr>
                <a:t>O + O2  </a:t>
              </a:r>
              <a:r>
                <a:rPr lang="en-US" altLang="en-US" sz="2400" i="1" dirty="0" smtClean="0">
                  <a:sym typeface="Symbol" pitchFamily="18" charset="2"/>
                </a:rPr>
                <a:t> </a:t>
              </a:r>
              <a:r>
                <a:rPr lang="en-US" altLang="en-US" sz="2400" dirty="0" smtClean="0">
                  <a:sym typeface="Symbol" pitchFamily="18" charset="2"/>
                </a:rPr>
                <a:t>    O3</a:t>
              </a:r>
              <a:endParaRPr lang="en-US" altLang="en-US" sz="2400" dirty="0" smtClean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7171526" y="1774372"/>
              <a:ext cx="32573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7979230" y="1314854"/>
              <a:ext cx="309938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4" descr="http://images.vector-images.com/clp1/185416/clp3866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1" y="2546620"/>
            <a:ext cx="882382" cy="51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3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Increase in Oil and Gas Drilling in Utah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3110" r="66250" b="43460"/>
          <a:stretch/>
        </p:blipFill>
        <p:spPr bwMode="auto">
          <a:xfrm>
            <a:off x="1447800" y="1252537"/>
            <a:ext cx="5837333" cy="450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10106" r="69039" b="81414"/>
          <a:stretch/>
        </p:blipFill>
        <p:spPr bwMode="auto">
          <a:xfrm>
            <a:off x="2470716" y="5757863"/>
            <a:ext cx="4006624" cy="63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6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18614</TotalTime>
  <Words>1160</Words>
  <Application>Microsoft Office PowerPoint</Application>
  <PresentationFormat>On-screen Show (4:3)</PresentationFormat>
  <Paragraphs>295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Increase in Oil and Gas Drilling in Utah</vt:lpstr>
      <vt:lpstr>PowerPoint Presentation</vt:lpstr>
      <vt:lpstr>PowerPoint Presentation</vt:lpstr>
      <vt:lpstr>Volatile Organic Compound (VOCs) by  Hydroxyl (OH) reactivity measured during UBOS 2013</vt:lpstr>
      <vt:lpstr>PowerPoint Presentation</vt:lpstr>
      <vt:lpstr>PowerPoint Presentation</vt:lpstr>
      <vt:lpstr>Karion et al. (2014)</vt:lpstr>
      <vt:lpstr>Current EPA ozone standard violated if:</vt:lpstr>
      <vt:lpstr>Current EPA ozone standard violated if:</vt:lpstr>
      <vt:lpstr>Current EPA ozone standard violated if:</vt:lpstr>
      <vt:lpstr>Schnell et al. (2014)</vt:lpstr>
      <vt:lpstr>PowerPoint Presentation</vt:lpstr>
      <vt:lpstr>PowerPoint Presentation</vt:lpstr>
      <vt:lpstr>PowerPoint Presentation</vt:lpstr>
      <vt:lpstr>PowerPoint Presentation</vt:lpstr>
      <vt:lpstr>Collaborations Involving UU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Michael Neemann</dc:creator>
  <cp:lastModifiedBy>john horel</cp:lastModifiedBy>
  <cp:revision>424</cp:revision>
  <dcterms:created xsi:type="dcterms:W3CDTF">2014-01-07T19:20:21Z</dcterms:created>
  <dcterms:modified xsi:type="dcterms:W3CDTF">2014-04-11T13:19:55Z</dcterms:modified>
</cp:coreProperties>
</file>