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8" r:id="rId3"/>
    <p:sldId id="256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C50018"/>
    <a:srgbClr val="73B6E6"/>
    <a:srgbClr val="BEDDF4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2C61-964E-4592-892F-9433C75193F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CDD4-5335-4C26-86BF-A95DB80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278A-A92D-4868-9C43-FAA2205FF8C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9359-142E-4B66-A6C8-89D5B031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mesowest.org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synopticlabs.org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ynopticdata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9000">
              <a:srgbClr val="BED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6487949"/>
            <a:ext cx="12192000" cy="399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776903" y="176455"/>
            <a:ext cx="411540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Images of what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who, when, why, how, or where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83" y="1361901"/>
            <a:ext cx="4732762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marL="230188" lvl="0">
              <a:buClr>
                <a:prstClr val="black"/>
              </a:buClr>
              <a:buSzPct val="25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Your current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objectives or description of activities </a:t>
            </a:r>
          </a:p>
          <a:p>
            <a:pPr lvl="0">
              <a:lnSpc>
                <a:spcPct val="90000"/>
              </a:lnSpc>
              <a:buClr>
                <a:prstClr val="black"/>
              </a:buClr>
              <a:buSzPct val="25000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90000"/>
              </a:lnSpc>
              <a:buClr>
                <a:prstClr val="black"/>
              </a:buClr>
              <a:buSzPct val="25000"/>
            </a:pPr>
            <a:endParaRPr lang="en-US" sz="28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FORWARD:</a:t>
            </a:r>
            <a:endParaRPr lang="en-US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lvl="0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How your objectives might change in the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future. Or, best practices you use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 challenges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may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face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the future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524" y="6469900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Affiliation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2421" y="6469640"/>
            <a:ext cx="323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804" y="396815"/>
            <a:ext cx="726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(Entity you are describing)</a:t>
            </a:r>
            <a:endParaRPr lang="en-US" sz="4800" b="1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5365724" y="1938766"/>
            <a:ext cx="219019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don’t need to be completely self describing</a:t>
            </a:r>
          </a:p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7771798" y="2865062"/>
            <a:ext cx="411540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Use this slide to encourage others</a:t>
            </a:r>
          </a:p>
          <a:p>
            <a:pPr algn="ctr"/>
            <a:r>
              <a:rPr lang="en-US" dirty="0" smtClean="0"/>
              <a:t>to </a:t>
            </a:r>
            <a:r>
              <a:rPr lang="en-US" dirty="0"/>
              <a:t>seek </a:t>
            </a:r>
            <a:r>
              <a:rPr lang="en-US" dirty="0" smtClean="0"/>
              <a:t>you out for more explanation of the content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Slides will be available for download during the meeting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7082" y="1207030"/>
            <a:ext cx="6129191" cy="0"/>
          </a:xfrm>
          <a:prstGeom prst="line">
            <a:avLst/>
          </a:prstGeom>
          <a:ln w="28575">
            <a:solidFill>
              <a:srgbClr val="C500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8185" y="5826229"/>
            <a:ext cx="322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Logo, web link, or both</a:t>
            </a:r>
          </a:p>
        </p:txBody>
      </p:sp>
    </p:spTree>
    <p:extLst>
      <p:ext uri="{BB962C8B-B14F-4D97-AF65-F5344CB8AC3E}">
        <p14:creationId xmlns:p14="http://schemas.microsoft.com/office/powerpoint/2010/main" val="1575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9000">
              <a:srgbClr val="BED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6487949"/>
            <a:ext cx="12192000" cy="399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803" y="396815"/>
            <a:ext cx="1087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The following slides are </a:t>
            </a:r>
            <a:r>
              <a:rPr lang="en-US" sz="4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3 separate examples</a:t>
            </a:r>
            <a:endParaRPr lang="en-US" sz="4800" b="1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17082" y="1207030"/>
            <a:ext cx="6129191" cy="0"/>
          </a:xfrm>
          <a:prstGeom prst="line">
            <a:avLst/>
          </a:prstGeom>
          <a:ln w="28575">
            <a:solidFill>
              <a:srgbClr val="C500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8185" y="5826229"/>
            <a:ext cx="322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9000">
              <a:srgbClr val="BED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6487949"/>
            <a:ext cx="12192000" cy="399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7787" r="24607" b="11139"/>
          <a:stretch/>
        </p:blipFill>
        <p:spPr>
          <a:xfrm>
            <a:off x="7771798" y="554166"/>
            <a:ext cx="1099199" cy="223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8865622" y="203199"/>
            <a:ext cx="3021577" cy="2588484"/>
            <a:chOff x="9338552" y="1263632"/>
            <a:chExt cx="3828316" cy="337909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33128"/>
            <a:stretch/>
          </p:blipFill>
          <p:spPr>
            <a:xfrm>
              <a:off x="9338552" y="1721796"/>
              <a:ext cx="2392357" cy="2920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8" t="8874" r="27690" b="10692"/>
            <a:stretch/>
          </p:blipFill>
          <p:spPr>
            <a:xfrm>
              <a:off x="11730909" y="1263632"/>
              <a:ext cx="1435959" cy="3369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1"/>
          <p:cNvSpPr txBox="1"/>
          <p:nvPr/>
        </p:nvSpPr>
        <p:spPr>
          <a:xfrm>
            <a:off x="7771798" y="179220"/>
            <a:ext cx="4115401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82" y="1361901"/>
            <a:ext cx="54437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marL="234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 local observing network         in Utah. Collect and disseminate         data from over 200 other              networks in collaboration                 with MADIS.</a:t>
            </a: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FUTURE: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observing systems </a:t>
            </a:r>
          </a:p>
          <a:p>
            <a:pPr marL="234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novel mix of platforms </a:t>
            </a:r>
          </a:p>
          <a:p>
            <a:pPr marL="234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sensors—</a:t>
            </a:r>
          </a:p>
          <a:p>
            <a:pPr marL="2349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UAVs, vehicles, copter, trains, remote sensors, IOT devices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524" y="6469900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Horel University of Utah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2421" y="6469640"/>
            <a:ext cx="323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john.horel@utah.edu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2760" b="12607"/>
          <a:stretch/>
        </p:blipFill>
        <p:spPr>
          <a:xfrm>
            <a:off x="0" y="6086167"/>
            <a:ext cx="1021000" cy="762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7804" y="396815"/>
            <a:ext cx="726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w Cen MT Condensed" panose="020B0606020104020203" pitchFamily="34" charset="0"/>
              </a:rPr>
              <a:t>MesoWest</a:t>
            </a:r>
            <a:endParaRPr lang="en-US" sz="4800" b="1" dirty="0">
              <a:latin typeface="Tw Cen MT Condensed" panose="020B0606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-7539" b="-1"/>
          <a:stretch/>
        </p:blipFill>
        <p:spPr>
          <a:xfrm>
            <a:off x="7771798" y="2859314"/>
            <a:ext cx="4115401" cy="34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910" r="321" b="940"/>
          <a:stretch/>
        </p:blipFill>
        <p:spPr>
          <a:xfrm>
            <a:off x="5365724" y="2293254"/>
            <a:ext cx="2190193" cy="380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7"/>
          <p:cNvSpPr txBox="1"/>
          <p:nvPr/>
        </p:nvSpPr>
        <p:spPr>
          <a:xfrm>
            <a:off x="5365724" y="1938766"/>
            <a:ext cx="2190194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27509" t="8092" r="1075" b="1531"/>
          <a:stretch/>
        </p:blipFill>
        <p:spPr>
          <a:xfrm>
            <a:off x="5196539" y="4136572"/>
            <a:ext cx="925291" cy="1490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http://meso2.chpc.utah.edu/gslso3s/images/photos/IOP1/17_June_2015/KSL_Chopper/DSCN389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5" t="14312" r="15758" b="19002"/>
          <a:stretch/>
        </p:blipFill>
        <p:spPr bwMode="auto">
          <a:xfrm>
            <a:off x="4532563" y="2681586"/>
            <a:ext cx="1665040" cy="106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32"/>
          <p:cNvSpPr txBox="1"/>
          <p:nvPr/>
        </p:nvSpPr>
        <p:spPr>
          <a:xfrm>
            <a:off x="7771798" y="2865062"/>
            <a:ext cx="4115401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MesoWest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7082" y="1207030"/>
            <a:ext cx="6129191" cy="0"/>
          </a:xfrm>
          <a:prstGeom prst="line">
            <a:avLst/>
          </a:prstGeom>
          <a:ln w="28575">
            <a:solidFill>
              <a:srgbClr val="C500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68292" y="6433608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esowest.org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9000">
              <a:srgbClr val="BED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6487949"/>
            <a:ext cx="12192000" cy="399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82" y="1361901"/>
            <a:ext cx="54437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surface-based data services for all public National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Mesonet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observations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more.  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through on-demand APIs and push/alert services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MOVING FORWARD: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delivery formats and protocols are needed to satisfy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demands. Integrate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into existing and emerging data mining and big data environments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524" y="6469900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Galli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SynopticLabs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2421" y="6469640"/>
            <a:ext cx="323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hris.galli@utah.edu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804" y="396815"/>
            <a:ext cx="726344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4400" b="1" dirty="0" err="1">
                <a:solidFill>
                  <a:schemeClr val="dk1"/>
                </a:solidFill>
                <a:latin typeface="Tw Cen MT Condensed" panose="020B0606020104020203" pitchFamily="34" charset="0"/>
                <a:ea typeface="Calibri"/>
                <a:cs typeface="Calibri"/>
                <a:sym typeface="Calibri"/>
              </a:rPr>
              <a:t>SynopticLabs</a:t>
            </a:r>
            <a:r>
              <a:rPr lang="en-US" sz="4400" b="1" dirty="0">
                <a:solidFill>
                  <a:schemeClr val="dk1"/>
                </a:solidFill>
                <a:latin typeface="Tw Cen MT Condensed" panose="020B0606020104020203" pitchFamily="34" charset="0"/>
                <a:ea typeface="Calibri"/>
                <a:cs typeface="Calibri"/>
                <a:sym typeface="Calibri"/>
              </a:rPr>
              <a:t> Data Services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17082" y="1207030"/>
            <a:ext cx="6129191" cy="0"/>
          </a:xfrm>
          <a:prstGeom prst="line">
            <a:avLst/>
          </a:prstGeom>
          <a:ln w="28575">
            <a:solidFill>
              <a:srgbClr val="C500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hape 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9150" y="643200"/>
            <a:ext cx="891300" cy="15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4950" y="809075"/>
            <a:ext cx="1631966" cy="12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0733" y="809071"/>
            <a:ext cx="1223950" cy="12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7200" y="692933"/>
            <a:ext cx="1092199" cy="145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8175" y="2656787"/>
            <a:ext cx="2743200" cy="11304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110"/>
          <p:cNvSpPr txBox="1"/>
          <p:nvPr/>
        </p:nvSpPr>
        <p:spPr>
          <a:xfrm>
            <a:off x="6925800" y="273900"/>
            <a:ext cx="4504199" cy="3692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Observation Platforms &amp; Aggregation</a:t>
            </a:r>
          </a:p>
        </p:txBody>
      </p:sp>
      <p:sp>
        <p:nvSpPr>
          <p:cNvPr id="34" name="Shape 111"/>
          <p:cNvSpPr txBox="1"/>
          <p:nvPr/>
        </p:nvSpPr>
        <p:spPr>
          <a:xfrm>
            <a:off x="10361100" y="2846425"/>
            <a:ext cx="1313100" cy="7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Time-series Data Store</a:t>
            </a:r>
          </a:p>
        </p:txBody>
      </p:sp>
      <p:sp>
        <p:nvSpPr>
          <p:cNvPr id="35" name="Shape 112"/>
          <p:cNvSpPr/>
          <p:nvPr/>
        </p:nvSpPr>
        <p:spPr>
          <a:xfrm>
            <a:off x="6925800" y="4046675"/>
            <a:ext cx="4748400" cy="41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/>
              <a:t>Data Services: API, monitoring, alerts ...</a:t>
            </a:r>
          </a:p>
        </p:txBody>
      </p:sp>
      <p:sp>
        <p:nvSpPr>
          <p:cNvPr id="36" name="Shape 113"/>
          <p:cNvSpPr/>
          <p:nvPr/>
        </p:nvSpPr>
        <p:spPr>
          <a:xfrm>
            <a:off x="8487800" y="2149200"/>
            <a:ext cx="1223999" cy="445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45425" y="520226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1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10400" y="547293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116"/>
          <p:cNvPicPr preferRelativeResize="0"/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6798300" y="4900087"/>
            <a:ext cx="1456274" cy="14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117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8688025" y="5104575"/>
            <a:ext cx="1223949" cy="8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118"/>
          <p:cNvSpPr/>
          <p:nvPr/>
        </p:nvSpPr>
        <p:spPr>
          <a:xfrm>
            <a:off x="9188837" y="4597075"/>
            <a:ext cx="222300" cy="3692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119"/>
          <p:cNvSpPr/>
          <p:nvPr/>
        </p:nvSpPr>
        <p:spPr>
          <a:xfrm>
            <a:off x="7510612" y="4597075"/>
            <a:ext cx="222300" cy="3692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120"/>
          <p:cNvSpPr/>
          <p:nvPr/>
        </p:nvSpPr>
        <p:spPr>
          <a:xfrm>
            <a:off x="10867075" y="4645925"/>
            <a:ext cx="222300" cy="36929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>
            <a:hlinkClick r:id="rId11" action="ppaction://hlinkfile"/>
          </p:cNvPr>
          <p:cNvPicPr>
            <a:picLocks noChangeAspect="1"/>
          </p:cNvPicPr>
          <p:nvPr/>
        </p:nvPicPr>
        <p:blipFill rotWithShape="1">
          <a:blip r:embed="rId12"/>
          <a:srcRect l="34391" t="50643"/>
          <a:stretch/>
        </p:blipFill>
        <p:spPr>
          <a:xfrm>
            <a:off x="14956" y="6123962"/>
            <a:ext cx="2151927" cy="40020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957134" y="6455699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file"/>
              </a:rPr>
              <a:t>s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file"/>
              </a:rPr>
              <a:t>ynoticlabs.org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9000">
              <a:srgbClr val="BED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6487949"/>
            <a:ext cx="12192000" cy="399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82" y="1361901"/>
            <a:ext cx="54437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indent="-230188">
              <a:buClr>
                <a:schemeClr val="dk1"/>
              </a:buClr>
              <a:buSzPct val="25000"/>
              <a:tabLst>
                <a:tab pos="230188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one-stop data hub for environmental data from across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</a:p>
          <a:p>
            <a:pPr>
              <a:buClr>
                <a:schemeClr val="dk1"/>
              </a:buClr>
              <a:buSzPct val="25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coverage globally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boundary layer observations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alerts from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and new data sources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164" y="6487949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Woll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Joe Young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869" y="6509255"/>
            <a:ext cx="633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steve.woll@synopticdata.com, </a:t>
            </a:r>
            <a:r>
              <a:rPr lang="en-US" b="1" dirty="0" smtClean="0"/>
              <a:t>joe.young@synopticdata.com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804" y="396815"/>
            <a:ext cx="726344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ct val="25000"/>
            </a:pPr>
            <a:r>
              <a:rPr lang="en-US" sz="4400" b="1" dirty="0" smtClean="0">
                <a:solidFill>
                  <a:prstClr val="black"/>
                </a:solidFill>
                <a:latin typeface="Tw Cen MT Condensed" panose="020B0606020104020203" pitchFamily="34" charset="0"/>
                <a:ea typeface="Calibri"/>
                <a:cs typeface="Calibri"/>
                <a:sym typeface="Calibri"/>
              </a:rPr>
              <a:t>Synoptic Data</a:t>
            </a:r>
            <a:endParaRPr lang="en-US" sz="4400" b="1" dirty="0">
              <a:solidFill>
                <a:prstClr val="black"/>
              </a:solidFill>
              <a:latin typeface="Tw Cen MT Condensed" panose="020B0606020104020203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17082" y="1207030"/>
            <a:ext cx="6129191" cy="0"/>
          </a:xfrm>
          <a:prstGeom prst="line">
            <a:avLst/>
          </a:prstGeom>
          <a:ln w="28575">
            <a:solidFill>
              <a:srgbClr val="C500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072" y="593995"/>
            <a:ext cx="1366983" cy="4530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457890"/>
            <a:ext cx="409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s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ynopticdata.com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7320"/>
            <a:ext cx="6035563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287</Words>
  <Application>Microsoft Office PowerPoint</Application>
  <PresentationFormat>Widescreen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 Cen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Kenneth Blaylock</dc:creator>
  <cp:lastModifiedBy>john horel</cp:lastModifiedBy>
  <cp:revision>33</cp:revision>
  <dcterms:created xsi:type="dcterms:W3CDTF">2016-02-22T15:33:25Z</dcterms:created>
  <dcterms:modified xsi:type="dcterms:W3CDTF">2016-02-23T15:34:02Z</dcterms:modified>
</cp:coreProperties>
</file>