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29"/>
  </p:handoutMasterIdLst>
  <p:sldIdLst>
    <p:sldId id="262" r:id="rId3"/>
    <p:sldId id="299" r:id="rId4"/>
    <p:sldId id="261" r:id="rId5"/>
    <p:sldId id="260" r:id="rId6"/>
    <p:sldId id="308" r:id="rId7"/>
    <p:sldId id="310" r:id="rId8"/>
    <p:sldId id="326" r:id="rId9"/>
    <p:sldId id="313" r:id="rId10"/>
    <p:sldId id="309" r:id="rId11"/>
    <p:sldId id="311" r:id="rId12"/>
    <p:sldId id="328" r:id="rId13"/>
    <p:sldId id="322" r:id="rId14"/>
    <p:sldId id="264" r:id="rId15"/>
    <p:sldId id="305" r:id="rId16"/>
    <p:sldId id="318" r:id="rId17"/>
    <p:sldId id="296" r:id="rId18"/>
    <p:sldId id="298" r:id="rId19"/>
    <p:sldId id="325" r:id="rId20"/>
    <p:sldId id="295" r:id="rId21"/>
    <p:sldId id="327" r:id="rId22"/>
    <p:sldId id="297" r:id="rId23"/>
    <p:sldId id="294" r:id="rId24"/>
    <p:sldId id="303" r:id="rId25"/>
    <p:sldId id="323" r:id="rId26"/>
    <p:sldId id="324" r:id="rId27"/>
    <p:sldId id="27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50" d="100"/>
          <a:sy n="50" d="100"/>
        </p:scale>
        <p:origin x="-960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47" d="100"/>
          <a:sy n="47" d="100"/>
        </p:scale>
        <p:origin x="-1872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7E48D-9149-4D3D-A8FD-72DD52B152C0}" type="datetimeFigureOut">
              <a:rPr lang="en-US" smtClean="0"/>
              <a:t>11/8/2011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80309-32C7-4A87-92AB-ECE52E734595}" type="slidenum">
              <a:rPr lang="en-US" smtClean="0"/>
              <a:t>‹#›</a:t>
            </a:fld>
            <a:endParaRPr lang="en-US"/>
          </a:p>
        </p:txBody>
      </p:sp>
      <p:pic>
        <p:nvPicPr>
          <p:cNvPr id="6146" name="Picture 2" descr="C:\Users\John Horel\Desktop\MesoUS\mesowest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763"/>
            <a:ext cx="1396155" cy="40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208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3280C-E7BF-4338-8CC7-4EBFF69490B7}" type="datetimeFigureOut">
              <a:rPr lang="en-US" smtClean="0"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062B-DEA3-4BAC-9B08-181CFDBEF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508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3280C-E7BF-4338-8CC7-4EBFF69490B7}" type="datetimeFigureOut">
              <a:rPr lang="en-US" smtClean="0"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062B-DEA3-4BAC-9B08-181CFDBEF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210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3280C-E7BF-4338-8CC7-4EBFF69490B7}" type="datetimeFigureOut">
              <a:rPr lang="en-US" smtClean="0"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062B-DEA3-4BAC-9B08-181CFDBEF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501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9B61EC-535F-4BC5-848E-DC161AA8B681}" type="datetime1">
              <a:rPr lang="en-US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GST/MesoUS Consortium Confidential Information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111524-DAA3-411D-BC15-6DFD92A1CF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239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76B3B6-6962-478F-ABE1-58125C04C818}" type="datetime1">
              <a:rPr lang="en-US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GST/MesoUS Consortium Confidential Information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8FF69-47F1-4EA5-AD0A-E016964B92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630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2EE0DE-498A-49B5-BFDD-A798999CB7F2}" type="datetime1">
              <a:rPr lang="en-US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GST/MesoUS Consortium Confidential Information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B8E637-56A7-4B8C-A2D3-1324B85D12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826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868C8F-D2F0-4ED9-8996-B4FDF397F4FC}" type="datetime1">
              <a:rPr lang="en-US"/>
              <a:pPr/>
              <a:t>11/8/2011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GST/MesoUS Consortium Confidential Information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C0289-6EC1-43D8-808D-55D89CA9B6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786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545D05-AE18-4228-B387-F1EE84849616}" type="datetime1">
              <a:rPr lang="en-US"/>
              <a:pPr/>
              <a:t>11/8/2011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GST/MesoUS Consortium Confidential Information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20D419-3866-4D39-A682-1721BA660E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67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B52D07-244A-466A-9B0C-833780CE7AF1}" type="datetime1">
              <a:rPr lang="en-US"/>
              <a:pPr/>
              <a:t>11/8/2011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GST/MesoUS Consortium Confidential Information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7BABF-2BBC-4DC2-A35E-5002E2BAA9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472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2EAE4B-23F4-424F-A846-127032AE0A8B}" type="datetime1">
              <a:rPr lang="en-US"/>
              <a:pPr/>
              <a:t>11/8/2011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GST/MesoUS Consortium Confidential Information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F24E9E-F052-4F93-B847-199CB41057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5880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B4BD2A-26A2-4E58-B13E-D76679C4F387}" type="datetime1">
              <a:rPr lang="en-US"/>
              <a:pPr/>
              <a:t>11/8/2011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GST/MesoUS Consortium Confidential Information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412D34-C8C2-49E7-AB48-71943291B7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979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3280C-E7BF-4338-8CC7-4EBFF69490B7}" type="datetimeFigureOut">
              <a:rPr lang="en-US" smtClean="0"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062B-DEA3-4BAC-9B08-181CFDBEFDBE}" type="slidenum">
              <a:rPr lang="en-US" smtClean="0"/>
              <a:t>‹#›</a:t>
            </a:fld>
            <a:endParaRPr lang="en-US"/>
          </a:p>
        </p:txBody>
      </p:sp>
      <p:pic>
        <p:nvPicPr>
          <p:cNvPr id="5122" name="Picture 2" descr="C:\Users\John Horel\Desktop\MesoUS\mesowest_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200378"/>
            <a:ext cx="2286000" cy="65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9913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A3E26A-0EA7-4797-B7F6-080A27845B18}" type="datetime1">
              <a:rPr lang="en-US"/>
              <a:pPr/>
              <a:t>11/8/2011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GST/MesoUS Consortium Confidential Information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286E66-301D-4C62-A124-B12A0B26E9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2495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11D098-51B7-4969-A420-CE42920A5DEF}" type="datetime1">
              <a:rPr lang="en-US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GST/MesoUS Consortium Confidential Information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4AF967-98F9-4061-B125-C949C8E374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992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97DF12-4213-4FF1-8D86-033FBAA57DFD}" type="datetime1">
              <a:rPr lang="en-US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GST/MesoUS Consortium Confidential Information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AEE5B3-FC6F-4B84-9981-B7E0ECDAC5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544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AE0EABBB-B8D5-46E0-9623-008F2A8FA6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627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3280C-E7BF-4338-8CC7-4EBFF69490B7}" type="datetimeFigureOut">
              <a:rPr lang="en-US" smtClean="0"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062B-DEA3-4BAC-9B08-181CFDBEF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081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3280C-E7BF-4338-8CC7-4EBFF69490B7}" type="datetimeFigureOut">
              <a:rPr lang="en-US" smtClean="0"/>
              <a:t>11/8/2011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062B-DEA3-4BAC-9B08-181CFDBEF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02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3280C-E7BF-4338-8CC7-4EBFF69490B7}" type="datetimeFigureOut">
              <a:rPr lang="en-US" smtClean="0"/>
              <a:t>11/8/2011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062B-DEA3-4BAC-9B08-181CFDBEF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289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3280C-E7BF-4338-8CC7-4EBFF69490B7}" type="datetimeFigureOut">
              <a:rPr lang="en-US" smtClean="0"/>
              <a:t>11/8/2011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062B-DEA3-4BAC-9B08-181CFDBEF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12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3280C-E7BF-4338-8CC7-4EBFF69490B7}" type="datetimeFigureOut">
              <a:rPr lang="en-US" smtClean="0"/>
              <a:t>11/8/2011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062B-DEA3-4BAC-9B08-181CFDBEF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861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3280C-E7BF-4338-8CC7-4EBFF69490B7}" type="datetimeFigureOut">
              <a:rPr lang="en-US" smtClean="0"/>
              <a:t>11/8/2011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062B-DEA3-4BAC-9B08-181CFDBEF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761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3280C-E7BF-4338-8CC7-4EBFF69490B7}" type="datetimeFigureOut">
              <a:rPr lang="en-US" smtClean="0"/>
              <a:t>11/8/2011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062B-DEA3-4BAC-9B08-181CFDBEF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85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3280C-E7BF-4338-8CC7-4EBFF69490B7}" type="datetimeFigureOut">
              <a:rPr lang="en-US" smtClean="0"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B062B-DEA3-4BAC-9B08-181CFDBEF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01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106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B3E88039-391D-4C03-B540-8DA60472E4E0}" type="datetime1">
              <a:rPr lang="en-US">
                <a:ea typeface="ＭＳ Ｐゴシック" pitchFamily="-106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11/8/2011</a:t>
            </a:fld>
            <a:endParaRPr lang="en-US">
              <a:ea typeface="ＭＳ Ｐゴシック" pitchFamily="-106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GST/MesoUS Consortium Confidential Information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06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908C1916-3AAF-429F-BB01-55688BFD7F1F}" type="slidenum">
              <a:rPr lang="en-US">
                <a:ea typeface="ＭＳ Ｐゴシック" pitchFamily="-106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ea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9297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Objectives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Updates regarding </a:t>
            </a:r>
            <a:r>
              <a:rPr lang="en-US" dirty="0" err="1" smtClean="0"/>
              <a:t>MesoWest</a:t>
            </a:r>
            <a:endParaRPr lang="en-US" dirty="0" smtClean="0"/>
          </a:p>
          <a:p>
            <a:pPr lvl="1"/>
            <a:r>
              <a:rPr lang="en-US" dirty="0" smtClean="0"/>
              <a:t>What we are doing</a:t>
            </a:r>
          </a:p>
          <a:p>
            <a:pPr lvl="1"/>
            <a:r>
              <a:rPr lang="en-US" dirty="0" smtClean="0"/>
              <a:t>Where we are headed</a:t>
            </a:r>
          </a:p>
          <a:p>
            <a:r>
              <a:rPr lang="en-US" dirty="0" smtClean="0"/>
              <a:t>Provide update on National </a:t>
            </a:r>
            <a:r>
              <a:rPr lang="en-US" dirty="0" err="1" smtClean="0"/>
              <a:t>Mesonet</a:t>
            </a:r>
            <a:r>
              <a:rPr lang="en-US" dirty="0" smtClean="0"/>
              <a:t> Expansion project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98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Boundary-layer </a:t>
            </a:r>
            <a:r>
              <a:rPr lang="en-US" sz="2800" dirty="0"/>
              <a:t>research weather </a:t>
            </a:r>
            <a:r>
              <a:rPr lang="en-US" sz="2800" dirty="0" smtClean="0"/>
              <a:t>equipment</a:t>
            </a:r>
            <a:br>
              <a:rPr lang="en-US" sz="2800" dirty="0" smtClean="0"/>
            </a:br>
            <a:r>
              <a:rPr lang="en-US" sz="2800" dirty="0" smtClean="0"/>
              <a:t>Mountain Meteorology Group</a:t>
            </a:r>
            <a:endParaRPr lang="en-US" sz="2800" dirty="0"/>
          </a:p>
        </p:txBody>
      </p:sp>
      <p:sp>
        <p:nvSpPr>
          <p:cNvPr id="12800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3886200" cy="4495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Research deployments</a:t>
            </a:r>
          </a:p>
          <a:p>
            <a:pPr lvl="1"/>
            <a:r>
              <a:rPr lang="en-US" sz="2000" dirty="0" smtClean="0"/>
              <a:t>Six  3-meter weather stations deployed to support field projects</a:t>
            </a:r>
          </a:p>
          <a:p>
            <a:pPr lvl="1"/>
            <a:r>
              <a:rPr lang="en-US" sz="2000" dirty="0" smtClean="0"/>
              <a:t>(ASC) mini-</a:t>
            </a:r>
            <a:r>
              <a:rPr lang="en-US" sz="2000" dirty="0" err="1" smtClean="0"/>
              <a:t>SoDAR</a:t>
            </a:r>
            <a:endParaRPr lang="en-US" sz="2000" dirty="0" smtClean="0"/>
          </a:p>
          <a:p>
            <a:pPr lvl="1"/>
            <a:r>
              <a:rPr lang="en-US" sz="2000" dirty="0" smtClean="0"/>
              <a:t>Halo Photonics Streamline </a:t>
            </a:r>
            <a:r>
              <a:rPr lang="en-US" sz="2000" dirty="0" err="1" smtClean="0"/>
              <a:t>LiDAR</a:t>
            </a:r>
            <a:endParaRPr lang="en-US" sz="2000" dirty="0" smtClean="0"/>
          </a:p>
          <a:p>
            <a:pPr lvl="1"/>
            <a:r>
              <a:rPr lang="en-US" sz="2000" dirty="0" smtClean="0"/>
              <a:t>Two GRAW portable </a:t>
            </a:r>
            <a:r>
              <a:rPr lang="en-US" sz="2000" dirty="0" err="1" smtClean="0"/>
              <a:t>rawinsondes</a:t>
            </a:r>
            <a:endParaRPr lang="en-US" sz="2000" dirty="0" smtClean="0"/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ASOS ceilometers</a:t>
            </a:r>
          </a:p>
          <a:p>
            <a:pPr lvl="1"/>
            <a:r>
              <a:rPr lang="en-US" sz="2000" dirty="0" smtClean="0"/>
              <a:t>Field project data sets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6096000" y="327660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PCAPS fig</a:t>
            </a:r>
            <a:endParaRPr lang="en-US" dirty="0"/>
          </a:p>
        </p:txBody>
      </p:sp>
      <p:pic>
        <p:nvPicPr>
          <p:cNvPr id="8194" name="Picture 2" descr="C:\Users\John Horel\Desktop\Instrument_fig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319" y="1802368"/>
            <a:ext cx="4912043" cy="368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71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Documents and Settings\cgalli\My Documents\My Pictures\mesom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250" y="731838"/>
            <a:ext cx="7092950" cy="436245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" y="152400"/>
            <a:ext cx="7086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>
                <a:solidFill>
                  <a:srgbClr val="1926C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lack" charset="0"/>
                <a:ea typeface="ＭＳ Ｐゴシック" charset="-128"/>
                <a:cs typeface="ＭＳ Ｐゴシック" charset="-128"/>
              </a:rPr>
              <a:t>MesoWest Product Examples</a:t>
            </a:r>
          </a:p>
        </p:txBody>
      </p:sp>
      <p:pic>
        <p:nvPicPr>
          <p:cNvPr id="4403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5938" y="3246438"/>
            <a:ext cx="4041775" cy="347662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10450" y="152400"/>
            <a:ext cx="14287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7"/>
          <p:cNvPicPr>
            <a:picLocks noGrp="1" noChangeAspect="1" noChangeArrowheads="1"/>
          </p:cNvPicPr>
          <p:nvPr>
            <p:ph idx="4294967295"/>
          </p:nvPr>
        </p:nvPicPr>
        <p:blipFill>
          <a:blip r:embed="rId5"/>
          <a:srcRect l="27499" t="24506" r="21094" b="6593"/>
          <a:stretch>
            <a:fillRect/>
          </a:stretch>
        </p:blipFill>
        <p:spPr>
          <a:xfrm>
            <a:off x="304800" y="914400"/>
            <a:ext cx="4038600" cy="3294063"/>
          </a:xfrm>
          <a:noFill/>
          <a:ln w="6350">
            <a:solidFill>
              <a:schemeClr val="tx1"/>
            </a:solidFill>
          </a:ln>
        </p:spPr>
      </p:pic>
      <p:pic>
        <p:nvPicPr>
          <p:cNvPr id="44039" name="Picture 9"/>
          <p:cNvPicPr>
            <a:picLocks noChangeAspect="1" noChangeArrowheads="1"/>
          </p:cNvPicPr>
          <p:nvPr/>
        </p:nvPicPr>
        <p:blipFill>
          <a:blip r:embed="rId6"/>
          <a:srcRect l="45157" t="38022" r="10547" b="31319"/>
          <a:stretch>
            <a:fillRect/>
          </a:stretch>
        </p:blipFill>
        <p:spPr bwMode="auto">
          <a:xfrm>
            <a:off x="4144963" y="4789488"/>
            <a:ext cx="4637087" cy="193357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152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MesoWest</a:t>
            </a:r>
            <a:r>
              <a:rPr lang="en-US" dirty="0" smtClean="0"/>
              <a:t> Users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8797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Google analytics </a:t>
            </a:r>
          </a:p>
          <a:p>
            <a:pPr lvl="1"/>
            <a:r>
              <a:rPr lang="en-US" dirty="0" smtClean="0"/>
              <a:t>(Sep 1 2009-Oct 28, 2011)</a:t>
            </a:r>
          </a:p>
          <a:p>
            <a:r>
              <a:rPr lang="en-US" dirty="0" smtClean="0"/>
              <a:t>10 million page views</a:t>
            </a:r>
          </a:p>
          <a:p>
            <a:r>
              <a:rPr lang="en-US" dirty="0" smtClean="0"/>
              <a:t>463,000 visitors</a:t>
            </a:r>
          </a:p>
          <a:p>
            <a:r>
              <a:rPr lang="en-US" dirty="0" smtClean="0"/>
              <a:t>207,000 visited 200+ times</a:t>
            </a:r>
          </a:p>
          <a:p>
            <a:r>
              <a:rPr lang="en-US" dirty="0" smtClean="0"/>
              <a:t>9000 people built profiles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0" t="20637" r="25808" b="5029"/>
          <a:stretch/>
        </p:blipFill>
        <p:spPr bwMode="auto">
          <a:xfrm>
            <a:off x="4945170" y="3463159"/>
            <a:ext cx="3177592" cy="3242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33" t="44259" r="14602" b="21795"/>
          <a:stretch/>
        </p:blipFill>
        <p:spPr bwMode="auto">
          <a:xfrm>
            <a:off x="8077200" y="4545725"/>
            <a:ext cx="630620" cy="215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9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01" t="34066" r="9270" b="19098"/>
          <a:stretch/>
        </p:blipFill>
        <p:spPr bwMode="auto">
          <a:xfrm>
            <a:off x="5024416" y="1552903"/>
            <a:ext cx="3433784" cy="1799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947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</a:t>
            </a:r>
            <a:r>
              <a:rPr lang="en-US" sz="3200" dirty="0" smtClean="0"/>
              <a:t>e’ll </a:t>
            </a:r>
            <a:r>
              <a:rPr lang="en-US" sz="3200" dirty="0" smtClean="0"/>
              <a:t>be asking our customers for feedback via survey monkey over next month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5600" dirty="0" smtClean="0"/>
              <a:t>Why do you use </a:t>
            </a:r>
            <a:r>
              <a:rPr lang="en-US" sz="5600" dirty="0" err="1" smtClean="0"/>
              <a:t>MesoWest</a:t>
            </a:r>
            <a:r>
              <a:rPr lang="en-US" sz="5600" dirty="0" smtClean="0"/>
              <a:t>? </a:t>
            </a:r>
          </a:p>
          <a:p>
            <a:r>
              <a:rPr lang="en-US" sz="5600" dirty="0" smtClean="0"/>
              <a:t>How often do you use </a:t>
            </a:r>
            <a:r>
              <a:rPr lang="en-US" sz="5600" dirty="0" err="1" smtClean="0"/>
              <a:t>MesoWest</a:t>
            </a:r>
            <a:r>
              <a:rPr lang="en-US" sz="5600" dirty="0" smtClean="0"/>
              <a:t>?</a:t>
            </a:r>
          </a:p>
          <a:p>
            <a:r>
              <a:rPr lang="en-US" sz="5600" dirty="0" smtClean="0"/>
              <a:t>How well does </a:t>
            </a:r>
            <a:r>
              <a:rPr lang="en-US" sz="5600" dirty="0" err="1" smtClean="0"/>
              <a:t>MesoWest</a:t>
            </a:r>
            <a:r>
              <a:rPr lang="en-US" sz="5600" dirty="0" smtClean="0"/>
              <a:t> meet your needs for access to current and historical weather conditions?</a:t>
            </a:r>
          </a:p>
          <a:p>
            <a:r>
              <a:rPr lang="en-US" sz="5600" dirty="0" smtClean="0"/>
              <a:t>Have you created a profile on </a:t>
            </a:r>
            <a:r>
              <a:rPr lang="en-US" sz="5600" dirty="0" err="1" smtClean="0"/>
              <a:t>MesoWest</a:t>
            </a:r>
            <a:r>
              <a:rPr lang="en-US" sz="5600" dirty="0" smtClean="0"/>
              <a:t>?  If so, has it been helpful? </a:t>
            </a:r>
          </a:p>
          <a:p>
            <a:r>
              <a:rPr lang="en-US" sz="5600" dirty="0" smtClean="0"/>
              <a:t>Have you downloaded data?  If so, approximately what is the largest amount you have downloaded at one time?</a:t>
            </a:r>
          </a:p>
          <a:p>
            <a:r>
              <a:rPr lang="en-US" sz="5600" dirty="0" smtClean="0"/>
              <a:t>What do you like about </a:t>
            </a:r>
            <a:r>
              <a:rPr lang="en-US" sz="5600" dirty="0" err="1" smtClean="0"/>
              <a:t>MesoWest</a:t>
            </a:r>
            <a:r>
              <a:rPr lang="en-US" sz="5600" dirty="0" smtClean="0"/>
              <a:t>?  </a:t>
            </a:r>
          </a:p>
          <a:p>
            <a:r>
              <a:rPr lang="en-US" sz="5600" dirty="0" smtClean="0"/>
              <a:t>What features would you like to see in future versions of </a:t>
            </a:r>
            <a:r>
              <a:rPr lang="en-US" sz="5600" dirty="0" err="1" smtClean="0"/>
              <a:t>MesoWest</a:t>
            </a:r>
            <a:r>
              <a:rPr lang="en-US" sz="5600" dirty="0" smtClean="0"/>
              <a:t>?  Please choose as many options as you like and feel free to elaborate on these or others</a:t>
            </a:r>
          </a:p>
          <a:p>
            <a:endParaRPr lang="en-US" sz="5600" dirty="0"/>
          </a:p>
        </p:txBody>
      </p:sp>
    </p:spTree>
    <p:extLst>
      <p:ext uri="{BB962C8B-B14F-4D97-AF65-F5344CB8AC3E}">
        <p14:creationId xmlns:p14="http://schemas.microsoft.com/office/powerpoint/2010/main" val="393445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MesoWest</a:t>
            </a:r>
            <a:r>
              <a:rPr lang="en-US" sz="3200" dirty="0" smtClean="0"/>
              <a:t> Contributions to </a:t>
            </a:r>
            <a:br>
              <a:rPr lang="en-US" sz="3200" dirty="0" smtClean="0"/>
            </a:br>
            <a:r>
              <a:rPr lang="en-US" sz="3200" dirty="0" smtClean="0"/>
              <a:t>National </a:t>
            </a:r>
            <a:r>
              <a:rPr lang="en-US" sz="3200" dirty="0" err="1" smtClean="0"/>
              <a:t>Mesonet</a:t>
            </a:r>
            <a:r>
              <a:rPr lang="en-US" sz="3200" dirty="0" smtClean="0"/>
              <a:t> Program</a:t>
            </a:r>
          </a:p>
        </p:txBody>
      </p:sp>
      <p:sp>
        <p:nvSpPr>
          <p:cNvPr id="1310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Build and expand on existing relationships with our 80+ data providers, ESRL MADIS, and NWS at WFOs and regional levels</a:t>
            </a:r>
          </a:p>
          <a:p>
            <a:r>
              <a:rPr lang="en-US" sz="2800" dirty="0" smtClean="0"/>
              <a:t>Continue to foster access to and stewardship of data and metadata from networks throughout country</a:t>
            </a:r>
          </a:p>
          <a:p>
            <a:r>
              <a:rPr lang="en-US" sz="2800" dirty="0" smtClean="0"/>
              <a:t>Contribute to enhanced services and capabilities of National </a:t>
            </a:r>
            <a:r>
              <a:rPr lang="en-US" sz="2800" dirty="0" err="1" smtClean="0"/>
              <a:t>Mesonet</a:t>
            </a:r>
            <a:r>
              <a:rPr lang="en-US" sz="2800" dirty="0" smtClean="0"/>
              <a:t> Program and MADIS based on expertise related to relational databases, web-based user interfaces, data mining tools, and network design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0018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3600" dirty="0" smtClean="0"/>
              <a:t>Under the Hood Software Developments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500618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Software version control</a:t>
            </a:r>
          </a:p>
          <a:p>
            <a:r>
              <a:rPr lang="en-US" sz="2800" dirty="0" err="1" smtClean="0"/>
              <a:t>Bugzilla</a:t>
            </a:r>
            <a:r>
              <a:rPr lang="en-US" sz="2800" dirty="0" smtClean="0"/>
              <a:t> tracking of software issues</a:t>
            </a:r>
          </a:p>
          <a:p>
            <a:r>
              <a:rPr lang="en-US" sz="2800" dirty="0" smtClean="0"/>
              <a:t>Parallel data bases</a:t>
            </a:r>
          </a:p>
          <a:p>
            <a:pPr lvl="1"/>
            <a:r>
              <a:rPr lang="en-US" dirty="0" smtClean="0"/>
              <a:t>Tables for each year-month for grouped </a:t>
            </a:r>
            <a:r>
              <a:rPr lang="en-US" dirty="0" err="1" smtClean="0"/>
              <a:t>wx</a:t>
            </a:r>
            <a:r>
              <a:rPr lang="en-US" dirty="0" smtClean="0"/>
              <a:t> elements </a:t>
            </a:r>
          </a:p>
          <a:p>
            <a:pPr lvl="2"/>
            <a:r>
              <a:rPr lang="en-US" sz="2800" dirty="0" smtClean="0"/>
              <a:t>Fast queries for maps</a:t>
            </a:r>
          </a:p>
          <a:p>
            <a:pPr lvl="1"/>
            <a:r>
              <a:rPr lang="en-US" dirty="0" smtClean="0"/>
              <a:t>Tables for each station for all </a:t>
            </a:r>
            <a:r>
              <a:rPr lang="en-US" dirty="0" err="1" smtClean="0"/>
              <a:t>wx</a:t>
            </a:r>
            <a:r>
              <a:rPr lang="en-US" dirty="0" smtClean="0"/>
              <a:t> elements</a:t>
            </a:r>
          </a:p>
          <a:p>
            <a:pPr lvl="2"/>
            <a:r>
              <a:rPr lang="en-US" sz="2800" dirty="0" smtClean="0"/>
              <a:t>Fast queries for specific station and QC</a:t>
            </a:r>
          </a:p>
          <a:p>
            <a:r>
              <a:rPr lang="en-US" sz="2800" dirty="0" smtClean="0"/>
              <a:t>Integration of NDFD and RTMA grids with observations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94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742950" y="1390650"/>
            <a:ext cx="1952625" cy="2657475"/>
            <a:chOff x="152400" y="657225"/>
            <a:chExt cx="1952625" cy="2657475"/>
          </a:xfrm>
        </p:grpSpPr>
        <p:sp>
          <p:nvSpPr>
            <p:cNvPr id="18" name="Rounded Rectangle 17"/>
            <p:cNvSpPr/>
            <p:nvPr/>
          </p:nvSpPr>
          <p:spPr>
            <a:xfrm>
              <a:off x="152400" y="895350"/>
              <a:ext cx="1952625" cy="241935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Calibri"/>
                  <a:cs typeface="Times New Roman"/>
                </a:rPr>
                <a:t> 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52425" y="657225"/>
              <a:ext cx="1609725" cy="23812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Calibri"/>
                  <a:cs typeface="Times New Roman"/>
                </a:rPr>
                <a:t> University of Utah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09575" y="2686050"/>
              <a:ext cx="1504950" cy="55245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Calibri"/>
                  <a:cs typeface="Times New Roman"/>
                </a:rPr>
                <a:t>Apps:  MesoWest, GLFFC, etc.</a:t>
              </a:r>
            </a:p>
          </p:txBody>
        </p:sp>
        <p:sp>
          <p:nvSpPr>
            <p:cNvPr id="21" name="Flowchart: Magnetic Disk 20"/>
            <p:cNvSpPr/>
            <p:nvPr/>
          </p:nvSpPr>
          <p:spPr>
            <a:xfrm>
              <a:off x="457200" y="1524000"/>
              <a:ext cx="466725" cy="542925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Calibri"/>
                  <a:cs typeface="Times New Roman"/>
                </a:rPr>
                <a:t>DBs</a:t>
              </a: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Calibri"/>
                  <a:cs typeface="Times New Roman"/>
                </a:rPr>
                <a:t> </a:t>
              </a:r>
            </a:p>
          </p:txBody>
        </p:sp>
        <p:sp>
          <p:nvSpPr>
            <p:cNvPr id="22" name="Up Arrow Callout 21"/>
            <p:cNvSpPr/>
            <p:nvPr/>
          </p:nvSpPr>
          <p:spPr>
            <a:xfrm>
              <a:off x="333375" y="2114550"/>
              <a:ext cx="723900" cy="428625"/>
            </a:xfrm>
            <a:prstGeom prst="up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Calibri"/>
                  <a:cs typeface="Times New Roman"/>
                </a:rPr>
                <a:t>CGI Web</a:t>
              </a:r>
            </a:p>
          </p:txBody>
        </p:sp>
        <p:sp>
          <p:nvSpPr>
            <p:cNvPr id="23" name="Down Arrow Callout 22"/>
            <p:cNvSpPr/>
            <p:nvPr/>
          </p:nvSpPr>
          <p:spPr>
            <a:xfrm>
              <a:off x="314325" y="1066800"/>
              <a:ext cx="771525" cy="390525"/>
            </a:xfrm>
            <a:prstGeom prst="down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Calibri"/>
                  <a:cs typeface="Times New Roman"/>
                </a:rPr>
                <a:t>Websrvr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323975" y="1066800"/>
              <a:ext cx="638175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Calibri"/>
                  <a:cs typeface="Times New Roman"/>
                </a:rPr>
                <a:t>Data Ingest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266825" y="2019300"/>
              <a:ext cx="714375" cy="5238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Calibri"/>
                  <a:cs typeface="Times New Roman"/>
                </a:rPr>
                <a:t>LDM CRONs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H="1">
              <a:off x="923925" y="1609725"/>
              <a:ext cx="400050" cy="21907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1638300" y="1609725"/>
              <a:ext cx="0" cy="40957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" name="Straight Arrow Connector 45"/>
          <p:cNvCxnSpPr/>
          <p:nvPr/>
        </p:nvCxnSpPr>
        <p:spPr>
          <a:xfrm>
            <a:off x="2695575" y="2562225"/>
            <a:ext cx="381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3086100" y="1390650"/>
            <a:ext cx="2066925" cy="2657475"/>
            <a:chOff x="3086100" y="1390650"/>
            <a:chExt cx="2066925" cy="2657475"/>
          </a:xfrm>
        </p:grpSpPr>
        <p:grpSp>
          <p:nvGrpSpPr>
            <p:cNvPr id="35" name="Group 34"/>
            <p:cNvGrpSpPr/>
            <p:nvPr/>
          </p:nvGrpSpPr>
          <p:grpSpPr>
            <a:xfrm>
              <a:off x="3086100" y="1390650"/>
              <a:ext cx="2066925" cy="2657475"/>
              <a:chOff x="0" y="0"/>
              <a:chExt cx="2066925" cy="2658132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0" y="0"/>
                <a:ext cx="2066925" cy="2658132"/>
                <a:chOff x="0" y="0"/>
                <a:chExt cx="2066925" cy="2658132"/>
              </a:xfrm>
            </p:grpSpPr>
            <p:sp>
              <p:nvSpPr>
                <p:cNvPr id="38" name="Rounded Rectangle 37"/>
                <p:cNvSpPr/>
                <p:nvPr/>
              </p:nvSpPr>
              <p:spPr>
                <a:xfrm>
                  <a:off x="0" y="247649"/>
                  <a:ext cx="2066925" cy="2410483"/>
                </a:xfrm>
                <a:prstGeom prst="round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ea typeface="Calibri"/>
                      <a:cs typeface="Times New Roman"/>
                    </a:rPr>
                    <a:t> </a:t>
                  </a: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1085850" y="409575"/>
                  <a:ext cx="790575" cy="77152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ea typeface="Calibri"/>
                      <a:cs typeface="Times New Roman"/>
                    </a:rPr>
                    <a:t>PUBFTP Data Ingest</a:t>
                  </a:r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190500" y="0"/>
                  <a:ext cx="1609725" cy="237490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ea typeface="Calibri"/>
                      <a:cs typeface="Times New Roman"/>
                    </a:rPr>
                    <a:t>Western Region HQ</a:t>
                  </a:r>
                </a:p>
              </p:txBody>
            </p:sp>
            <p:sp>
              <p:nvSpPr>
                <p:cNvPr id="41" name="Flowchart: Magnetic Disk 40"/>
                <p:cNvSpPr/>
                <p:nvPr/>
              </p:nvSpPr>
              <p:spPr>
                <a:xfrm>
                  <a:off x="333375" y="876300"/>
                  <a:ext cx="466725" cy="542925"/>
                </a:xfrm>
                <a:prstGeom prst="flowChartMagneticDisk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ea typeface="Calibri"/>
                      <a:cs typeface="Times New Roman"/>
                    </a:rPr>
                    <a:t>DBs</a:t>
                  </a:r>
                </a:p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ea typeface="Calibri"/>
                      <a:cs typeface="Times New Roman"/>
                    </a:rPr>
                    <a:t> </a:t>
                  </a:r>
                </a:p>
              </p:txBody>
            </p:sp>
            <p:sp>
              <p:nvSpPr>
                <p:cNvPr id="42" name="Up Arrow Callout 41"/>
                <p:cNvSpPr/>
                <p:nvPr/>
              </p:nvSpPr>
              <p:spPr>
                <a:xfrm>
                  <a:off x="209550" y="1466850"/>
                  <a:ext cx="723900" cy="428625"/>
                </a:xfrm>
                <a:prstGeom prst="upArrowCallo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ea typeface="Calibri"/>
                      <a:cs typeface="Times New Roman"/>
                    </a:rPr>
                    <a:t>ROMAN</a:t>
                  </a:r>
                </a:p>
              </p:txBody>
            </p:sp>
            <p:sp>
              <p:nvSpPr>
                <p:cNvPr id="43" name="Down Arrow Callout 42"/>
                <p:cNvSpPr/>
                <p:nvPr/>
              </p:nvSpPr>
              <p:spPr>
                <a:xfrm>
                  <a:off x="190500" y="419100"/>
                  <a:ext cx="771525" cy="390525"/>
                </a:xfrm>
                <a:prstGeom prst="downArrowCallo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ea typeface="Calibri"/>
                      <a:cs typeface="Times New Roman"/>
                    </a:rPr>
                    <a:t>Websrvr</a:t>
                  </a:r>
                </a:p>
              </p:txBody>
            </p:sp>
            <p:sp>
              <p:nvSpPr>
                <p:cNvPr id="44" name="Flowchart: Magnetic Disk 43"/>
                <p:cNvSpPr/>
                <p:nvPr/>
              </p:nvSpPr>
              <p:spPr>
                <a:xfrm>
                  <a:off x="1276350" y="1419225"/>
                  <a:ext cx="466725" cy="542925"/>
                </a:xfrm>
                <a:prstGeom prst="flowChartMagneticDisk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ea typeface="Calibri"/>
                      <a:cs typeface="Times New Roman"/>
                    </a:rPr>
                    <a:t>DBs</a:t>
                  </a:r>
                </a:p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ea typeface="Calibri"/>
                      <a:cs typeface="Times New Roman"/>
                    </a:rPr>
                    <a:t> </a:t>
                  </a:r>
                </a:p>
              </p:txBody>
            </p:sp>
            <p:cxnSp>
              <p:nvCxnSpPr>
                <p:cNvPr id="45" name="Straight Arrow Connector 44"/>
                <p:cNvCxnSpPr/>
                <p:nvPr/>
              </p:nvCxnSpPr>
              <p:spPr>
                <a:xfrm>
                  <a:off x="1495425" y="1133475"/>
                  <a:ext cx="0" cy="333375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7" name="Straight Arrow Connector 36"/>
              <p:cNvCxnSpPr/>
              <p:nvPr/>
            </p:nvCxnSpPr>
            <p:spPr>
              <a:xfrm flipH="1">
                <a:off x="857250" y="1209675"/>
                <a:ext cx="228600" cy="333375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Rounded Rectangle 46"/>
            <p:cNvSpPr/>
            <p:nvPr/>
          </p:nvSpPr>
          <p:spPr>
            <a:xfrm>
              <a:off x="3181350" y="3429000"/>
              <a:ext cx="1847850" cy="46672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Calibri"/>
                  <a:cs typeface="Times New Roman"/>
                </a:rPr>
                <a:t>RAWS/HADS data ingest and 81 non MADIS networks</a:t>
              </a:r>
            </a:p>
          </p:txBody>
        </p:sp>
      </p:grp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" name="Title 5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</a:t>
            </a:r>
            <a:r>
              <a:rPr lang="en-US" dirty="0" err="1" smtClean="0"/>
              <a:t>MesoWest</a:t>
            </a:r>
            <a:r>
              <a:rPr lang="en-US" dirty="0" smtClean="0"/>
              <a:t> Infrastructure</a:t>
            </a:r>
            <a:endParaRPr lang="en-US" dirty="0"/>
          </a:p>
        </p:txBody>
      </p:sp>
      <p:sp>
        <p:nvSpPr>
          <p:cNvPr id="57" name="Content Placeholder 56"/>
          <p:cNvSpPr>
            <a:spLocks noGrp="1"/>
          </p:cNvSpPr>
          <p:nvPr>
            <p:ph idx="1"/>
          </p:nvPr>
        </p:nvSpPr>
        <p:spPr>
          <a:xfrm>
            <a:off x="5486400" y="1600200"/>
            <a:ext cx="3200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Issues</a:t>
            </a:r>
          </a:p>
          <a:p>
            <a:r>
              <a:rPr lang="en-US" dirty="0"/>
              <a:t>D</a:t>
            </a:r>
            <a:r>
              <a:rPr lang="en-US" dirty="0" smtClean="0"/>
              <a:t>ata ingest on </a:t>
            </a:r>
            <a:r>
              <a:rPr lang="en-US" dirty="0" err="1" smtClean="0"/>
              <a:t>pubftp</a:t>
            </a:r>
            <a:r>
              <a:rPr lang="en-US" dirty="0" smtClean="0"/>
              <a:t> a single point of failure</a:t>
            </a:r>
          </a:p>
          <a:p>
            <a:r>
              <a:rPr lang="en-US" dirty="0" smtClean="0"/>
              <a:t>ROMAN shifting to Kansas City FS virtual server 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80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/>
          <p:cNvGrpSpPr/>
          <p:nvPr/>
        </p:nvGrpSpPr>
        <p:grpSpPr>
          <a:xfrm>
            <a:off x="5419725" y="1276350"/>
            <a:ext cx="1952625" cy="4800600"/>
            <a:chOff x="5419725" y="1276350"/>
            <a:chExt cx="1952625" cy="4800600"/>
          </a:xfrm>
        </p:grpSpPr>
        <p:sp>
          <p:nvSpPr>
            <p:cNvPr id="4" name="Cloud 3"/>
            <p:cNvSpPr/>
            <p:nvPr/>
          </p:nvSpPr>
          <p:spPr>
            <a:xfrm>
              <a:off x="5467350" y="1276350"/>
              <a:ext cx="1752600" cy="1294765"/>
            </a:xfrm>
            <a:prstGeom prst="cloud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Calibri"/>
                  <a:cs typeface="Times New Roman"/>
                </a:rPr>
                <a:t>Real time syncing into Cloud: DB and App replication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V="1">
              <a:off x="6029325" y="2523490"/>
              <a:ext cx="9525" cy="4191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6" name="Group 5"/>
            <p:cNvGrpSpPr/>
            <p:nvPr/>
          </p:nvGrpSpPr>
          <p:grpSpPr>
            <a:xfrm>
              <a:off x="5419725" y="2981325"/>
              <a:ext cx="1952625" cy="3095625"/>
              <a:chOff x="0" y="0"/>
              <a:chExt cx="1952625" cy="3095625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0" y="485775"/>
                <a:ext cx="1952625" cy="2609850"/>
              </a:xfrm>
              <a:prstGeom prst="round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ea typeface="Calibri"/>
                    <a:cs typeface="Times New Roman"/>
                  </a:rPr>
                  <a:t> </a:t>
                </a:r>
              </a:p>
            </p:txBody>
          </p:sp>
          <p:sp>
            <p:nvSpPr>
              <p:cNvPr id="8" name="Flowchart: Magnetic Disk 7"/>
              <p:cNvSpPr/>
              <p:nvPr/>
            </p:nvSpPr>
            <p:spPr>
              <a:xfrm>
                <a:off x="266700" y="1762125"/>
                <a:ext cx="466725" cy="542925"/>
              </a:xfrm>
              <a:prstGeom prst="flowChartMagneticDisk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ea typeface="Calibri"/>
                    <a:cs typeface="Times New Roman"/>
                  </a:rPr>
                  <a:t>DBs</a:t>
                </a: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ea typeface="Calibri"/>
                    <a:cs typeface="Times New Roman"/>
                  </a:rPr>
                  <a:t> </a:t>
                </a:r>
              </a:p>
            </p:txBody>
          </p:sp>
          <p:sp>
            <p:nvSpPr>
              <p:cNvPr id="9" name="Up Arrow Callout 8"/>
              <p:cNvSpPr/>
              <p:nvPr/>
            </p:nvSpPr>
            <p:spPr>
              <a:xfrm>
                <a:off x="142875" y="2352675"/>
                <a:ext cx="723900" cy="428625"/>
              </a:xfrm>
              <a:prstGeom prst="upArrow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ea typeface="Calibri"/>
                    <a:cs typeface="Times New Roman"/>
                  </a:rPr>
                  <a:t>CGI Web</a:t>
                </a:r>
              </a:p>
            </p:txBody>
          </p:sp>
          <p:sp>
            <p:nvSpPr>
              <p:cNvPr id="10" name="Down Arrow Callout 9"/>
              <p:cNvSpPr/>
              <p:nvPr/>
            </p:nvSpPr>
            <p:spPr>
              <a:xfrm>
                <a:off x="123825" y="1304925"/>
                <a:ext cx="771525" cy="390525"/>
              </a:xfrm>
              <a:prstGeom prst="downArrow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ea typeface="Calibri"/>
                    <a:cs typeface="Times New Roman"/>
                  </a:rPr>
                  <a:t>Websrvr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42900" y="0"/>
                <a:ext cx="1276350" cy="48577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ea typeface="Calibri"/>
                    <a:cs typeface="Times New Roman"/>
                  </a:rPr>
                  <a:t>MesoWest.net Cloud Operations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133475" y="1304925"/>
                <a:ext cx="638175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ea typeface="Calibri"/>
                    <a:cs typeface="Times New Roman"/>
                  </a:rPr>
                  <a:t>Data Ingest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076325" y="2257425"/>
                <a:ext cx="714375" cy="52387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ea typeface="Calibri"/>
                    <a:cs typeface="Times New Roman"/>
                  </a:rPr>
                  <a:t>LDM CRONs</a:t>
                </a:r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247650" y="533400"/>
                <a:ext cx="1504950" cy="704215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 dirty="0">
                    <a:effectLst/>
                    <a:ea typeface="Calibri"/>
                    <a:cs typeface="Times New Roman"/>
                  </a:rPr>
                  <a:t>A fully redundant environment </a:t>
                </a:r>
                <a:r>
                  <a:rPr lang="en-US" sz="1100" dirty="0" smtClean="0">
                    <a:effectLst/>
                    <a:ea typeface="Calibri"/>
                    <a:cs typeface="Times New Roman"/>
                  </a:rPr>
                  <a:t> for data ingest  and other services</a:t>
                </a:r>
                <a:endParaRPr lang="en-US" sz="1100" dirty="0">
                  <a:effectLst/>
                  <a:ea typeface="Calibri"/>
                  <a:cs typeface="Times New Roman"/>
                </a:endParaRPr>
              </a:p>
            </p:txBody>
          </p:sp>
          <p:cxnSp>
            <p:nvCxnSpPr>
              <p:cNvPr id="15" name="Straight Arrow Connector 14"/>
              <p:cNvCxnSpPr/>
              <p:nvPr/>
            </p:nvCxnSpPr>
            <p:spPr>
              <a:xfrm flipH="1">
                <a:off x="733425" y="1847850"/>
                <a:ext cx="400050" cy="219075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1447800" y="1847850"/>
                <a:ext cx="0" cy="409575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" name="Group 16"/>
          <p:cNvGrpSpPr/>
          <p:nvPr/>
        </p:nvGrpSpPr>
        <p:grpSpPr>
          <a:xfrm>
            <a:off x="742950" y="1390650"/>
            <a:ext cx="1952625" cy="2657475"/>
            <a:chOff x="152400" y="657225"/>
            <a:chExt cx="1952625" cy="2657475"/>
          </a:xfrm>
        </p:grpSpPr>
        <p:sp>
          <p:nvSpPr>
            <p:cNvPr id="18" name="Rounded Rectangle 17"/>
            <p:cNvSpPr/>
            <p:nvPr/>
          </p:nvSpPr>
          <p:spPr>
            <a:xfrm>
              <a:off x="152400" y="895350"/>
              <a:ext cx="1952625" cy="241935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Calibri"/>
                  <a:cs typeface="Times New Roman"/>
                </a:rPr>
                <a:t> 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52425" y="657225"/>
              <a:ext cx="1609725" cy="23812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Calibri"/>
                  <a:cs typeface="Times New Roman"/>
                </a:rPr>
                <a:t> University of Utah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09575" y="2686050"/>
              <a:ext cx="1504950" cy="55245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Calibri"/>
                  <a:cs typeface="Times New Roman"/>
                </a:rPr>
                <a:t>Apps:  MesoWest, GLFFC, etc.</a:t>
              </a:r>
            </a:p>
          </p:txBody>
        </p:sp>
        <p:sp>
          <p:nvSpPr>
            <p:cNvPr id="21" name="Flowchart: Magnetic Disk 20"/>
            <p:cNvSpPr/>
            <p:nvPr/>
          </p:nvSpPr>
          <p:spPr>
            <a:xfrm>
              <a:off x="457200" y="1524000"/>
              <a:ext cx="466725" cy="542925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Calibri"/>
                  <a:cs typeface="Times New Roman"/>
                </a:rPr>
                <a:t>DBs</a:t>
              </a: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Calibri"/>
                  <a:cs typeface="Times New Roman"/>
                </a:rPr>
                <a:t> </a:t>
              </a:r>
            </a:p>
          </p:txBody>
        </p:sp>
        <p:sp>
          <p:nvSpPr>
            <p:cNvPr id="22" name="Up Arrow Callout 21"/>
            <p:cNvSpPr/>
            <p:nvPr/>
          </p:nvSpPr>
          <p:spPr>
            <a:xfrm>
              <a:off x="333375" y="2114550"/>
              <a:ext cx="723900" cy="428625"/>
            </a:xfrm>
            <a:prstGeom prst="up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Calibri"/>
                  <a:cs typeface="Times New Roman"/>
                </a:rPr>
                <a:t>CGI Web</a:t>
              </a:r>
            </a:p>
          </p:txBody>
        </p:sp>
        <p:sp>
          <p:nvSpPr>
            <p:cNvPr id="23" name="Down Arrow Callout 22"/>
            <p:cNvSpPr/>
            <p:nvPr/>
          </p:nvSpPr>
          <p:spPr>
            <a:xfrm>
              <a:off x="314325" y="1066800"/>
              <a:ext cx="771525" cy="390525"/>
            </a:xfrm>
            <a:prstGeom prst="down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Calibri"/>
                  <a:cs typeface="Times New Roman"/>
                </a:rPr>
                <a:t>Websrvr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323975" y="1066800"/>
              <a:ext cx="638175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Calibri"/>
                  <a:cs typeface="Times New Roman"/>
                </a:rPr>
                <a:t>Data Ingest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266825" y="2019300"/>
              <a:ext cx="714375" cy="5238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Calibri"/>
                  <a:cs typeface="Times New Roman"/>
                </a:rPr>
                <a:t>LDM CRONs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H="1">
              <a:off x="923925" y="1609725"/>
              <a:ext cx="400050" cy="21907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1638300" y="1609725"/>
              <a:ext cx="0" cy="40957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3076575" y="4410075"/>
            <a:ext cx="1952625" cy="2038350"/>
            <a:chOff x="0" y="0"/>
            <a:chExt cx="1952625" cy="2038350"/>
          </a:xfrm>
        </p:grpSpPr>
        <p:sp>
          <p:nvSpPr>
            <p:cNvPr id="29" name="Rounded Rectangle 28"/>
            <p:cNvSpPr/>
            <p:nvPr/>
          </p:nvSpPr>
          <p:spPr>
            <a:xfrm>
              <a:off x="0" y="247650"/>
              <a:ext cx="1952625" cy="17907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Calibri"/>
                  <a:cs typeface="Times New Roman"/>
                </a:rPr>
                <a:t> 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975" y="0"/>
              <a:ext cx="1609725" cy="24701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dirty="0" smtClean="0">
                  <a:effectLst/>
                  <a:ea typeface="Calibri"/>
                  <a:cs typeface="Times New Roman"/>
                </a:rPr>
                <a:t>FS NITC </a:t>
              </a:r>
              <a:r>
                <a:rPr lang="en-US" sz="1100" dirty="0">
                  <a:effectLst/>
                  <a:ea typeface="Calibri"/>
                  <a:cs typeface="Times New Roman"/>
                </a:rPr>
                <a:t>via </a:t>
              </a:r>
              <a:r>
                <a:rPr lang="en-US" sz="1100" dirty="0" err="1">
                  <a:effectLst/>
                  <a:ea typeface="Calibri"/>
                  <a:cs typeface="Times New Roman"/>
                </a:rPr>
                <a:t>OpsNet</a:t>
              </a:r>
              <a:endParaRPr lang="en-US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31" name="Flowchart: Magnetic Disk 30"/>
            <p:cNvSpPr/>
            <p:nvPr/>
          </p:nvSpPr>
          <p:spPr>
            <a:xfrm>
              <a:off x="323850" y="895350"/>
              <a:ext cx="466725" cy="542925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Calibri"/>
                  <a:cs typeface="Times New Roman"/>
                </a:rPr>
                <a:t>DBs</a:t>
              </a: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Calibri"/>
                  <a:cs typeface="Times New Roman"/>
                </a:rPr>
                <a:t> </a:t>
              </a:r>
            </a:p>
          </p:txBody>
        </p:sp>
        <p:sp>
          <p:nvSpPr>
            <p:cNvPr id="32" name="Up Arrow Callout 31"/>
            <p:cNvSpPr/>
            <p:nvPr/>
          </p:nvSpPr>
          <p:spPr>
            <a:xfrm>
              <a:off x="200025" y="1485900"/>
              <a:ext cx="723900" cy="428625"/>
            </a:xfrm>
            <a:prstGeom prst="up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Calibri"/>
                  <a:cs typeface="Times New Roman"/>
                </a:rPr>
                <a:t>ROMAN</a:t>
              </a:r>
            </a:p>
          </p:txBody>
        </p:sp>
        <p:sp>
          <p:nvSpPr>
            <p:cNvPr id="33" name="Down Arrow Callout 32"/>
            <p:cNvSpPr/>
            <p:nvPr/>
          </p:nvSpPr>
          <p:spPr>
            <a:xfrm>
              <a:off x="180975" y="438150"/>
              <a:ext cx="771525" cy="390525"/>
            </a:xfrm>
            <a:prstGeom prst="down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Calibri"/>
                  <a:cs typeface="Times New Roman"/>
                </a:rPr>
                <a:t>Websrvr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009650" y="571500"/>
              <a:ext cx="838200" cy="104775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dirty="0" smtClean="0">
                  <a:effectLst/>
                  <a:ea typeface="Calibri"/>
                  <a:cs typeface="Times New Roman"/>
                </a:rPr>
                <a:t>ROMAN </a:t>
              </a:r>
              <a:r>
                <a:rPr lang="en-US" sz="1100" dirty="0">
                  <a:effectLst/>
                  <a:ea typeface="Calibri"/>
                  <a:cs typeface="Times New Roman"/>
                </a:rPr>
                <a:t>with RAWS data ingest </a:t>
              </a:r>
            </a:p>
          </p:txBody>
        </p:sp>
      </p:grpSp>
      <p:cxnSp>
        <p:nvCxnSpPr>
          <p:cNvPr id="46" name="Straight Arrow Connector 45"/>
          <p:cNvCxnSpPr/>
          <p:nvPr/>
        </p:nvCxnSpPr>
        <p:spPr>
          <a:xfrm>
            <a:off x="2695575" y="2562225"/>
            <a:ext cx="381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4086225" y="4048125"/>
            <a:ext cx="0" cy="36195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 flipV="1">
            <a:off x="1857375" y="4048125"/>
            <a:ext cx="1228725" cy="733425"/>
          </a:xfrm>
          <a:prstGeom prst="straightConnector1">
            <a:avLst/>
          </a:prstGeom>
          <a:ln>
            <a:prstDash val="sysDash"/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3" name="Elbow Connector 52"/>
          <p:cNvCxnSpPr/>
          <p:nvPr/>
        </p:nvCxnSpPr>
        <p:spPr>
          <a:xfrm>
            <a:off x="5143500" y="1951990"/>
            <a:ext cx="342900" cy="18097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Elbow Connector 53"/>
          <p:cNvCxnSpPr/>
          <p:nvPr/>
        </p:nvCxnSpPr>
        <p:spPr>
          <a:xfrm flipV="1">
            <a:off x="2562225" y="1323975"/>
            <a:ext cx="3648075" cy="123825"/>
          </a:xfrm>
          <a:prstGeom prst="bentConnector3">
            <a:avLst>
              <a:gd name="adj1" fmla="val 12402"/>
            </a:avLst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Coming Very Soon</a:t>
            </a:r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3086100" y="1390650"/>
            <a:ext cx="2066925" cy="2657475"/>
            <a:chOff x="3086100" y="1390650"/>
            <a:chExt cx="2066925" cy="2657475"/>
          </a:xfrm>
        </p:grpSpPr>
        <p:grpSp>
          <p:nvGrpSpPr>
            <p:cNvPr id="58" name="Group 57"/>
            <p:cNvGrpSpPr/>
            <p:nvPr/>
          </p:nvGrpSpPr>
          <p:grpSpPr>
            <a:xfrm>
              <a:off x="3086100" y="1390650"/>
              <a:ext cx="2066925" cy="2657475"/>
              <a:chOff x="0" y="0"/>
              <a:chExt cx="2066925" cy="2658132"/>
            </a:xfrm>
          </p:grpSpPr>
          <p:grpSp>
            <p:nvGrpSpPr>
              <p:cNvPr id="60" name="Group 59"/>
              <p:cNvGrpSpPr/>
              <p:nvPr/>
            </p:nvGrpSpPr>
            <p:grpSpPr>
              <a:xfrm>
                <a:off x="0" y="0"/>
                <a:ext cx="2066925" cy="2658132"/>
                <a:chOff x="0" y="0"/>
                <a:chExt cx="2066925" cy="2658132"/>
              </a:xfrm>
            </p:grpSpPr>
            <p:sp>
              <p:nvSpPr>
                <p:cNvPr id="62" name="Rounded Rectangle 61"/>
                <p:cNvSpPr/>
                <p:nvPr/>
              </p:nvSpPr>
              <p:spPr>
                <a:xfrm>
                  <a:off x="0" y="247649"/>
                  <a:ext cx="2066925" cy="2410483"/>
                </a:xfrm>
                <a:prstGeom prst="round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ea typeface="Calibri"/>
                      <a:cs typeface="Times New Roman"/>
                    </a:rPr>
                    <a:t> </a:t>
                  </a:r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>
                  <a:off x="1085850" y="409575"/>
                  <a:ext cx="790575" cy="77152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 dirty="0">
                      <a:solidFill>
                        <a:srgbClr val="FFFF00"/>
                      </a:solidFill>
                      <a:effectLst/>
                      <a:ea typeface="Calibri"/>
                      <a:cs typeface="Times New Roman"/>
                    </a:rPr>
                    <a:t>PUBFTP Data Ingest</a:t>
                  </a:r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190500" y="0"/>
                  <a:ext cx="1609725" cy="237490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ea typeface="Calibri"/>
                      <a:cs typeface="Times New Roman"/>
                    </a:rPr>
                    <a:t>Western Region HQ</a:t>
                  </a:r>
                </a:p>
              </p:txBody>
            </p:sp>
            <p:sp>
              <p:nvSpPr>
                <p:cNvPr id="65" name="Flowchart: Magnetic Disk 64"/>
                <p:cNvSpPr/>
                <p:nvPr/>
              </p:nvSpPr>
              <p:spPr>
                <a:xfrm>
                  <a:off x="333375" y="876300"/>
                  <a:ext cx="466725" cy="542925"/>
                </a:xfrm>
                <a:prstGeom prst="flowChartMagneticDisk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 dirty="0">
                      <a:effectLst/>
                      <a:ea typeface="Calibri"/>
                      <a:cs typeface="Times New Roman"/>
                    </a:rPr>
                    <a:t>DBs</a:t>
                  </a:r>
                </a:p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 dirty="0">
                      <a:effectLst/>
                      <a:ea typeface="Calibri"/>
                      <a:cs typeface="Times New Roman"/>
                    </a:rPr>
                    <a:t> </a:t>
                  </a:r>
                </a:p>
              </p:txBody>
            </p:sp>
            <p:sp>
              <p:nvSpPr>
                <p:cNvPr id="66" name="Up Arrow Callout 65"/>
                <p:cNvSpPr/>
                <p:nvPr/>
              </p:nvSpPr>
              <p:spPr>
                <a:xfrm>
                  <a:off x="209550" y="1466850"/>
                  <a:ext cx="723900" cy="428625"/>
                </a:xfrm>
                <a:prstGeom prst="upArrowCallo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 dirty="0">
                      <a:solidFill>
                        <a:srgbClr val="FFFF00"/>
                      </a:solidFill>
                      <a:effectLst/>
                      <a:ea typeface="Calibri"/>
                      <a:cs typeface="Times New Roman"/>
                    </a:rPr>
                    <a:t>ROMAN</a:t>
                  </a:r>
                </a:p>
              </p:txBody>
            </p:sp>
            <p:sp>
              <p:nvSpPr>
                <p:cNvPr id="67" name="Down Arrow Callout 66"/>
                <p:cNvSpPr/>
                <p:nvPr/>
              </p:nvSpPr>
              <p:spPr>
                <a:xfrm>
                  <a:off x="190500" y="419100"/>
                  <a:ext cx="771525" cy="390525"/>
                </a:xfrm>
                <a:prstGeom prst="downArrowCallo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ea typeface="Calibri"/>
                      <a:cs typeface="Times New Roman"/>
                    </a:rPr>
                    <a:t>Websrvr</a:t>
                  </a:r>
                </a:p>
              </p:txBody>
            </p:sp>
            <p:sp>
              <p:nvSpPr>
                <p:cNvPr id="68" name="Flowchart: Magnetic Disk 67"/>
                <p:cNvSpPr/>
                <p:nvPr/>
              </p:nvSpPr>
              <p:spPr>
                <a:xfrm>
                  <a:off x="1276350" y="1419225"/>
                  <a:ext cx="466725" cy="542925"/>
                </a:xfrm>
                <a:prstGeom prst="flowChartMagneticDisk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ea typeface="Calibri"/>
                      <a:cs typeface="Times New Roman"/>
                    </a:rPr>
                    <a:t>DBs</a:t>
                  </a:r>
                </a:p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ea typeface="Calibri"/>
                      <a:cs typeface="Times New Roman"/>
                    </a:rPr>
                    <a:t> </a:t>
                  </a:r>
                </a:p>
              </p:txBody>
            </p:sp>
            <p:cxnSp>
              <p:nvCxnSpPr>
                <p:cNvPr id="69" name="Straight Arrow Connector 68"/>
                <p:cNvCxnSpPr/>
                <p:nvPr/>
              </p:nvCxnSpPr>
              <p:spPr>
                <a:xfrm>
                  <a:off x="1495425" y="1133475"/>
                  <a:ext cx="0" cy="333375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1" name="Straight Arrow Connector 60"/>
              <p:cNvCxnSpPr/>
              <p:nvPr/>
            </p:nvCxnSpPr>
            <p:spPr>
              <a:xfrm flipH="1">
                <a:off x="857250" y="1209675"/>
                <a:ext cx="228600" cy="333375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Rounded Rectangle 58"/>
            <p:cNvSpPr/>
            <p:nvPr/>
          </p:nvSpPr>
          <p:spPr>
            <a:xfrm>
              <a:off x="3181350" y="3429000"/>
              <a:ext cx="1847850" cy="46672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dirty="0">
                  <a:solidFill>
                    <a:srgbClr val="00B050"/>
                  </a:solidFill>
                  <a:effectLst/>
                  <a:ea typeface="Calibri"/>
                  <a:cs typeface="Times New Roman"/>
                </a:rPr>
                <a:t>RAWS/HADS data ingest and 81 non MADIS networks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685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in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Data and image engine API </a:t>
            </a:r>
          </a:p>
          <a:p>
            <a:r>
              <a:rPr lang="en-US" dirty="0" smtClean="0"/>
              <a:t>Contributions to expansion project Observation and Metadata </a:t>
            </a:r>
            <a:r>
              <a:rPr lang="en-US" dirty="0"/>
              <a:t>H</a:t>
            </a:r>
            <a:r>
              <a:rPr lang="en-US" dirty="0" smtClean="0"/>
              <a:t>andling Systems</a:t>
            </a:r>
          </a:p>
          <a:p>
            <a:r>
              <a:rPr lang="en-US" dirty="0" smtClean="0"/>
              <a:t>Efficient CONUS-scale analysis tool for display and QC</a:t>
            </a:r>
          </a:p>
          <a:p>
            <a:r>
              <a:rPr lang="en-US" dirty="0" smtClean="0"/>
              <a:t>Estimating impact of station(s) locally</a:t>
            </a:r>
          </a:p>
          <a:p>
            <a:r>
              <a:rPr lang="en-US" dirty="0" smtClean="0"/>
              <a:t>Estimating impact of </a:t>
            </a:r>
            <a:r>
              <a:rPr lang="en-US" dirty="0" err="1" smtClean="0"/>
              <a:t>mesonets</a:t>
            </a:r>
            <a:r>
              <a:rPr lang="en-US" dirty="0" smtClean="0"/>
              <a:t>/</a:t>
            </a:r>
            <a:r>
              <a:rPr lang="en-US" dirty="0" err="1" smtClean="0"/>
              <a:t>mesonet</a:t>
            </a:r>
            <a:r>
              <a:rPr lang="en-US" dirty="0" smtClean="0"/>
              <a:t> types on CONUS-scale analyses</a:t>
            </a:r>
          </a:p>
          <a:p>
            <a:r>
              <a:rPr lang="en-US" dirty="0" smtClean="0"/>
              <a:t>Fast queries for display and QC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73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12" b="9939"/>
          <a:stretch/>
        </p:blipFill>
        <p:spPr bwMode="auto">
          <a:xfrm>
            <a:off x="-66676" y="2057400"/>
            <a:ext cx="11953876" cy="1797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63"/>
          <a:stretch/>
        </p:blipFill>
        <p:spPr bwMode="auto">
          <a:xfrm>
            <a:off x="-107731" y="0"/>
            <a:ext cx="11953876" cy="2023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9" b="60832"/>
          <a:stretch/>
        </p:blipFill>
        <p:spPr bwMode="auto">
          <a:xfrm>
            <a:off x="-34159" y="3886200"/>
            <a:ext cx="11953875" cy="1661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78" b="35517"/>
          <a:stretch/>
        </p:blipFill>
        <p:spPr bwMode="auto">
          <a:xfrm>
            <a:off x="9524" y="5562600"/>
            <a:ext cx="11953876" cy="178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368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MesoWest</a:t>
            </a:r>
            <a:r>
              <a:rPr lang="en-US" dirty="0" smtClean="0"/>
              <a:t> 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Promote and support access, storage, and use of weather observations across the nation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060" y="5638800"/>
            <a:ext cx="922906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803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Conus</a:t>
            </a:r>
            <a:r>
              <a:rPr lang="en-US" dirty="0" smtClean="0"/>
              <a:t> analysis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-228600"/>
            <a:ext cx="8229600" cy="6918483"/>
          </a:xfrm>
        </p:spPr>
      </p:pic>
      <p:sp>
        <p:nvSpPr>
          <p:cNvPr id="7" name="TextBox 6"/>
          <p:cNvSpPr txBox="1"/>
          <p:nvPr/>
        </p:nvSpPr>
        <p:spPr>
          <a:xfrm>
            <a:off x="1447800" y="68317"/>
            <a:ext cx="6428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Hourly T, TD, Wind CONUS Analyses on 8 processors in ~20 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10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2"/>
          <a:stretch/>
        </p:blipFill>
        <p:spPr bwMode="auto">
          <a:xfrm>
            <a:off x="8976" y="228600"/>
            <a:ext cx="4570907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5" r="20341"/>
          <a:stretch/>
        </p:blipFill>
        <p:spPr>
          <a:xfrm>
            <a:off x="304800" y="3124200"/>
            <a:ext cx="3397624" cy="36026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4" r="19770"/>
          <a:stretch/>
        </p:blipFill>
        <p:spPr>
          <a:xfrm>
            <a:off x="3674809" y="3124200"/>
            <a:ext cx="3411791" cy="36105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t="4985" r="20118" b="6563"/>
          <a:stretch/>
        </p:blipFill>
        <p:spPr>
          <a:xfrm>
            <a:off x="6728902" y="3886200"/>
            <a:ext cx="2415098" cy="22857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96200" y="607874"/>
            <a:ext cx="121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Impact of adding or removing a NWS/ RAWS station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2" t="6937" r="27728" b="8066"/>
          <a:stretch/>
        </p:blipFill>
        <p:spPr bwMode="auto">
          <a:xfrm>
            <a:off x="4876800" y="381000"/>
            <a:ext cx="252434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963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1" t="26833" r="30301" b="25574"/>
          <a:stretch/>
        </p:blipFill>
        <p:spPr>
          <a:xfrm>
            <a:off x="155090" y="4267200"/>
            <a:ext cx="4035910" cy="27708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1" t="27187" r="30301" b="25573"/>
          <a:stretch/>
        </p:blipFill>
        <p:spPr>
          <a:xfrm>
            <a:off x="4879490" y="4267200"/>
            <a:ext cx="4035910" cy="27503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5" t="27543" r="30302" b="25574"/>
          <a:stretch/>
        </p:blipFill>
        <p:spPr>
          <a:xfrm>
            <a:off x="4722127" y="1447800"/>
            <a:ext cx="4154470" cy="272956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1" t="20650" r="30302" b="25574"/>
          <a:stretch/>
        </p:blipFill>
        <p:spPr>
          <a:xfrm>
            <a:off x="76200" y="1066800"/>
            <a:ext cx="4035910" cy="31308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22" t="5639" r="8507" b="8960"/>
          <a:stretch/>
        </p:blipFill>
        <p:spPr>
          <a:xfrm>
            <a:off x="4176215" y="2037234"/>
            <a:ext cx="545912" cy="368489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784477" y="1418942"/>
            <a:ext cx="5606982" cy="4193298"/>
            <a:chOff x="1784477" y="1418942"/>
            <a:chExt cx="5606982" cy="4193298"/>
          </a:xfrm>
        </p:grpSpPr>
        <p:sp>
          <p:nvSpPr>
            <p:cNvPr id="9" name="TextBox 8"/>
            <p:cNvSpPr txBox="1"/>
            <p:nvPr/>
          </p:nvSpPr>
          <p:spPr>
            <a:xfrm>
              <a:off x="2038747" y="1418942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NWS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13259" y="1434439"/>
              <a:ext cx="7809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FED+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84477" y="4148502"/>
              <a:ext cx="868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RAWS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373232" y="4148510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C000"/>
                  </a:solidFill>
                </a:rPr>
                <a:t>PUBLIC</a:t>
              </a:r>
              <a:endParaRPr lang="en-US" dirty="0">
                <a:solidFill>
                  <a:srgbClr val="FFC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4022994" y="4745336"/>
              <a:ext cx="1364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</a:rPr>
                <a:t>Low Impact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3375953" y="2601399"/>
              <a:ext cx="1415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High Impact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3152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Median Impact of  Wind Speed Observations from Selected Network Categories. 100 Analyses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6084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171" y="834294"/>
            <a:ext cx="8820337" cy="510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/>
              <a:t>Fraction of Reports in Network Category </a:t>
            </a:r>
            <a:br>
              <a:rPr lang="en-US" sz="2400" dirty="0" smtClean="0"/>
            </a:br>
            <a:r>
              <a:rPr lang="en-US" sz="2400" dirty="0" smtClean="0"/>
              <a:t>with Impact In Upper Quartile (Impact &gt;= 75%). 100 Analyses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234050" y="5421868"/>
            <a:ext cx="686938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Temperature                         </a:t>
            </a:r>
            <a:r>
              <a:rPr lang="en-US" dirty="0" err="1" smtClean="0"/>
              <a:t>DewPoint</a:t>
            </a:r>
            <a:r>
              <a:rPr lang="en-US" dirty="0" smtClean="0"/>
              <a:t>                             Wind Speed    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390024" y="3361823"/>
            <a:ext cx="144142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Fraction (%)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1524000" y="2641773"/>
            <a:ext cx="7660508" cy="923330"/>
            <a:chOff x="1219200" y="2641773"/>
            <a:chExt cx="7910716" cy="92333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219200" y="2743200"/>
              <a:ext cx="7086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8252753" y="2641773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Equal</a:t>
              </a:r>
            </a:p>
            <a:p>
              <a:r>
                <a:rPr lang="en-US" dirty="0" err="1" smtClean="0"/>
                <a:t>Stn</a:t>
              </a:r>
              <a:endParaRPr lang="en-US" dirty="0" smtClean="0"/>
            </a:p>
            <a:p>
              <a:r>
                <a:rPr lang="en-US" dirty="0" smtClean="0"/>
                <a:t>Impact</a:t>
              </a:r>
              <a:endParaRPr lang="en-US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152675" y="1219200"/>
            <a:ext cx="2153125" cy="2408709"/>
            <a:chOff x="6179453" y="1492970"/>
            <a:chExt cx="2024098" cy="2207651"/>
          </a:xfrm>
        </p:grpSpPr>
        <p:grpSp>
          <p:nvGrpSpPr>
            <p:cNvPr id="43" name="Group 42"/>
            <p:cNvGrpSpPr/>
            <p:nvPr/>
          </p:nvGrpSpPr>
          <p:grpSpPr>
            <a:xfrm>
              <a:off x="6179453" y="1492970"/>
              <a:ext cx="2024098" cy="2207651"/>
              <a:chOff x="6179453" y="1492970"/>
              <a:chExt cx="2024098" cy="2207651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6179453" y="2680240"/>
                <a:ext cx="3048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</a:rPr>
                  <a:t>*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6" name="Group 5"/>
              <p:cNvGrpSpPr/>
              <p:nvPr/>
            </p:nvGrpSpPr>
            <p:grpSpPr>
              <a:xfrm>
                <a:off x="6322719" y="1492970"/>
                <a:ext cx="1880832" cy="2207651"/>
                <a:chOff x="6322719" y="1492970"/>
                <a:chExt cx="1880832" cy="2207651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7898659" y="2400883"/>
                  <a:ext cx="30489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smtClean="0">
                      <a:solidFill>
                        <a:srgbClr val="FFC000"/>
                      </a:solidFill>
                    </a:rPr>
                    <a:t>*</a:t>
                  </a:r>
                  <a:endParaRPr lang="en-US" sz="2400" b="1" dirty="0">
                    <a:solidFill>
                      <a:srgbClr val="FFC000"/>
                    </a:solidFill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6537620" y="1492970"/>
                  <a:ext cx="30489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smtClean="0">
                      <a:solidFill>
                        <a:srgbClr val="FFC000"/>
                      </a:solidFill>
                    </a:rPr>
                    <a:t>*</a:t>
                  </a:r>
                  <a:endParaRPr lang="en-US" sz="2400" b="1" dirty="0">
                    <a:solidFill>
                      <a:srgbClr val="FFC000"/>
                    </a:solidFill>
                  </a:endParaRP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6322719" y="3238956"/>
                  <a:ext cx="30489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smtClean="0">
                      <a:solidFill>
                        <a:srgbClr val="FFC000"/>
                      </a:solidFill>
                    </a:rPr>
                    <a:t>*</a:t>
                  </a:r>
                  <a:endParaRPr lang="en-US" sz="2400" b="1" dirty="0">
                    <a:solidFill>
                      <a:srgbClr val="FFC000"/>
                    </a:solidFill>
                  </a:endParaRP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7702116" y="1981846"/>
                  <a:ext cx="30489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smtClean="0">
                      <a:solidFill>
                        <a:srgbClr val="FF0000"/>
                      </a:solidFill>
                    </a:rPr>
                    <a:t>*</a:t>
                  </a:r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7487215" y="3112325"/>
                  <a:ext cx="30489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smtClean="0">
                      <a:solidFill>
                        <a:srgbClr val="FF0000"/>
                      </a:solidFill>
                    </a:rPr>
                    <a:t>*</a:t>
                  </a:r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7127199" y="2889760"/>
                  <a:ext cx="30489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smtClean="0">
                      <a:solidFill>
                        <a:srgbClr val="FF0000"/>
                      </a:solidFill>
                    </a:rPr>
                    <a:t>*</a:t>
                  </a:r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6908094" y="2610402"/>
                  <a:ext cx="30489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smtClean="0">
                      <a:solidFill>
                        <a:srgbClr val="FF0000"/>
                      </a:solidFill>
                    </a:rPr>
                    <a:t>*</a:t>
                  </a:r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p:grpSp>
        </p:grpSp>
        <p:sp>
          <p:nvSpPr>
            <p:cNvPr id="45" name="TextBox 44"/>
            <p:cNvSpPr txBox="1"/>
            <p:nvPr/>
          </p:nvSpPr>
          <p:spPr>
            <a:xfrm>
              <a:off x="6752522" y="1492970"/>
              <a:ext cx="3048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*</a:t>
              </a:r>
              <a:endParaRPr lang="en-US" sz="2400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272314" y="1772328"/>
              <a:ext cx="3048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*</a:t>
              </a:r>
              <a:endParaRPr lang="en-US" sz="2400" b="1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822165" y="1295400"/>
            <a:ext cx="2197635" cy="2438400"/>
            <a:chOff x="3687103" y="1295400"/>
            <a:chExt cx="2197635" cy="2438400"/>
          </a:xfrm>
        </p:grpSpPr>
        <p:grpSp>
          <p:nvGrpSpPr>
            <p:cNvPr id="42" name="Group 41"/>
            <p:cNvGrpSpPr/>
            <p:nvPr/>
          </p:nvGrpSpPr>
          <p:grpSpPr>
            <a:xfrm>
              <a:off x="3687103" y="1295400"/>
              <a:ext cx="2197635" cy="2438400"/>
              <a:chOff x="3687103" y="1295400"/>
              <a:chExt cx="2197635" cy="2438400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3894141" y="1295400"/>
                <a:ext cx="1990597" cy="2438400"/>
                <a:chOff x="6284588" y="1633751"/>
                <a:chExt cx="1990597" cy="2438400"/>
              </a:xfrm>
            </p:grpSpPr>
            <p:sp>
              <p:nvSpPr>
                <p:cNvPr id="22" name="TextBox 21"/>
                <p:cNvSpPr txBox="1"/>
                <p:nvPr/>
              </p:nvSpPr>
              <p:spPr>
                <a:xfrm>
                  <a:off x="7970293" y="2548151"/>
                  <a:ext cx="30489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smtClean="0">
                      <a:solidFill>
                        <a:srgbClr val="FFC000"/>
                      </a:solidFill>
                    </a:rPr>
                    <a:t>*</a:t>
                  </a:r>
                  <a:endParaRPr lang="en-US" sz="2400" b="1" dirty="0">
                    <a:solidFill>
                      <a:srgbClr val="FFC000"/>
                    </a:solidFill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6522493" y="1633751"/>
                  <a:ext cx="30489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smtClean="0">
                      <a:solidFill>
                        <a:srgbClr val="FFC000"/>
                      </a:solidFill>
                    </a:rPr>
                    <a:t>*</a:t>
                  </a:r>
                  <a:endParaRPr lang="en-US" sz="2400" b="1" dirty="0">
                    <a:solidFill>
                      <a:srgbClr val="FFC000"/>
                    </a:solidFill>
                  </a:endParaRP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6284588" y="3435406"/>
                  <a:ext cx="30489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smtClean="0">
                      <a:solidFill>
                        <a:srgbClr val="FFC000"/>
                      </a:solidFill>
                    </a:rPr>
                    <a:t>*</a:t>
                  </a:r>
                  <a:endParaRPr lang="en-US" sz="2400" b="1" dirty="0">
                    <a:solidFill>
                      <a:srgbClr val="FFC000"/>
                    </a:solidFill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7764836" y="2090951"/>
                  <a:ext cx="30489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smtClean="0">
                      <a:solidFill>
                        <a:srgbClr val="FF0000"/>
                      </a:solidFill>
                    </a:rPr>
                    <a:t>*</a:t>
                  </a:r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7589293" y="3610486"/>
                  <a:ext cx="30489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smtClean="0">
                      <a:solidFill>
                        <a:srgbClr val="FFC000"/>
                      </a:solidFill>
                    </a:rPr>
                    <a:t>*</a:t>
                  </a:r>
                  <a:endParaRPr lang="en-US" sz="2400" b="1" dirty="0">
                    <a:solidFill>
                      <a:srgbClr val="FFC000"/>
                    </a:solidFill>
                  </a:endParaRP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7132185" y="3081551"/>
                  <a:ext cx="30489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smtClean="0">
                      <a:solidFill>
                        <a:srgbClr val="FFC000"/>
                      </a:solidFill>
                    </a:rPr>
                    <a:t>*</a:t>
                  </a:r>
                  <a:endParaRPr lang="en-US" sz="2400" b="1" dirty="0">
                    <a:solidFill>
                      <a:srgbClr val="FFC000"/>
                    </a:solidFill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6908094" y="2852951"/>
                  <a:ext cx="30489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smtClean="0">
                      <a:solidFill>
                        <a:srgbClr val="FF0000"/>
                      </a:solidFill>
                    </a:rPr>
                    <a:t>*</a:t>
                  </a:r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29" name="TextBox 28"/>
              <p:cNvSpPr txBox="1"/>
              <p:nvPr/>
            </p:nvSpPr>
            <p:spPr>
              <a:xfrm>
                <a:off x="3687103" y="2438400"/>
                <a:ext cx="3048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C000"/>
                    </a:solidFill>
                  </a:rPr>
                  <a:t>*</a:t>
                </a:r>
                <a:endParaRPr lang="en-US" sz="2400" b="1" dirty="0">
                  <a:solidFill>
                    <a:srgbClr val="FFC000"/>
                  </a:solidFill>
                </a:endParaRP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4894138" y="1524000"/>
              <a:ext cx="3048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*</a:t>
              </a:r>
              <a:endParaRPr lang="en-US" sz="2400" b="1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336373" y="1295400"/>
              <a:ext cx="3048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*</a:t>
              </a:r>
              <a:endParaRPr lang="en-US" sz="2400" b="1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524000" y="1519535"/>
            <a:ext cx="5560635" cy="5643265"/>
            <a:chOff x="1319616" y="1755140"/>
            <a:chExt cx="5509914" cy="5643265"/>
          </a:xfrm>
        </p:grpSpPr>
        <p:grpSp>
          <p:nvGrpSpPr>
            <p:cNvPr id="44" name="Group 43"/>
            <p:cNvGrpSpPr/>
            <p:nvPr/>
          </p:nvGrpSpPr>
          <p:grpSpPr>
            <a:xfrm>
              <a:off x="1319616" y="1755140"/>
              <a:ext cx="5509914" cy="5643265"/>
              <a:chOff x="1319616" y="1755140"/>
              <a:chExt cx="5509914" cy="564326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3015601" y="5902418"/>
                    <a:ext cx="3813929" cy="149598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A priori error variance assumptions</a:t>
                    </a:r>
                    <a:r>
                      <a:rPr lang="en-US" dirty="0" smtClean="0">
                        <a:solidFill>
                          <a:srgbClr val="FFC000"/>
                        </a:solidFill>
                      </a:rPr>
                      <a:t>:</a:t>
                    </a:r>
                  </a:p>
                  <a:p>
                    <a:r>
                      <a:rPr lang="en-US" b="1" dirty="0" smtClean="0">
                        <a:solidFill>
                          <a:schemeClr val="tx1"/>
                        </a:solidFill>
                      </a:rPr>
                      <a:t>	 *</a:t>
                    </a:r>
                    <a14:m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l-GR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l-GR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l-GR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 :  </m:t>
                                    </m:r>
                                    <m:r>
                                      <a:rPr lang="el-GR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𝒐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l-GR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l-GR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𝒃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oMath>
                    </a14:m>
                    <a:endParaRPr lang="en-US" b="1" i="1" dirty="0" smtClean="0">
                      <a:solidFill>
                        <a:schemeClr val="tx1"/>
                      </a:solidFill>
                      <a:latin typeface="Cambria Math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type m:val="lin"/>
                              <m:ctrlPr>
                                <a:rPr lang="el-GR" b="1" i="1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l-GR" b="1" i="1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l-GR" b="1" i="1">
                                          <a:solidFill>
                                            <a:srgbClr val="FFC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solidFill>
                                            <a:srgbClr val="FFC000"/>
                                          </a:solidFill>
                                          <a:latin typeface="Cambria Math"/>
                                        </a:rPr>
                                        <m:t>∗: </m:t>
                                      </m:r>
                                      <m:r>
                                        <a:rPr lang="el-GR" b="1" i="1">
                                          <a:solidFill>
                                            <a:srgbClr val="FFC000"/>
                                          </a:solidFill>
                                          <a:latin typeface="Cambria Math"/>
                                        </a:rPr>
                                        <m:t>𝝈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solidFill>
                                            <a:srgbClr val="FFC000"/>
                                          </a:solidFill>
                                          <a:latin typeface="Cambria Math"/>
                                        </a:rPr>
                                        <m:t>𝒐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l-GR" b="1" i="1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l-GR" b="1" i="1">
                                          <a:solidFill>
                                            <a:srgbClr val="FFC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b="1" i="1">
                                          <a:solidFill>
                                            <a:srgbClr val="FFC000"/>
                                          </a:solidFill>
                                          <a:latin typeface="Cambria Math"/>
                                        </a:rPr>
                                        <m:t>𝝈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solidFill>
                                            <a:srgbClr val="FFC000"/>
                                          </a:solidFill>
                                          <a:latin typeface="Cambria Math"/>
                                        </a:rPr>
                                        <m:t>𝒃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1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b="1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b="1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𝟓</m:t>
                          </m:r>
                        </m:oMath>
                      </m:oMathPara>
                    </a14:m>
                    <a:endParaRPr lang="en-US" b="1" i="1" dirty="0" smtClean="0">
                      <a:solidFill>
                        <a:srgbClr val="FFC000"/>
                      </a:solidFill>
                      <a:latin typeface="Cambria Math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type m:val="lin"/>
                              <m:ctrlP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l-GR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l-GR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∗: </m:t>
                                      </m:r>
                                      <m:r>
                                        <a:rPr lang="el-GR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𝝈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𝒐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l-GR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l-GR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𝝈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𝒃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</m:oMath>
                      </m:oMathPara>
                    </a14:m>
                    <a:endParaRPr lang="en-US" b="1" dirty="0"/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15601" y="5902418"/>
                    <a:ext cx="3813929" cy="1495987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l="-1426" t="-10204" b="-2489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1" name="Group 40"/>
              <p:cNvGrpSpPr/>
              <p:nvPr/>
            </p:nvGrpSpPr>
            <p:grpSpPr>
              <a:xfrm>
                <a:off x="1319616" y="1755140"/>
                <a:ext cx="2192516" cy="2226543"/>
                <a:chOff x="1456096" y="1755140"/>
                <a:chExt cx="2192516" cy="2226543"/>
              </a:xfrm>
            </p:grpSpPr>
            <p:grpSp>
              <p:nvGrpSpPr>
                <p:cNvPr id="30" name="Group 29"/>
                <p:cNvGrpSpPr/>
                <p:nvPr/>
              </p:nvGrpSpPr>
              <p:grpSpPr>
                <a:xfrm>
                  <a:off x="1671833" y="1755140"/>
                  <a:ext cx="1976779" cy="2226543"/>
                  <a:chOff x="6325532" y="2298336"/>
                  <a:chExt cx="1976779" cy="2226543"/>
                </a:xfrm>
              </p:grpSpPr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7997419" y="2760001"/>
                    <a:ext cx="304892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b="1" dirty="0" smtClean="0">
                        <a:solidFill>
                          <a:srgbClr val="FFC000"/>
                        </a:solidFill>
                      </a:rPr>
                      <a:t>*</a:t>
                    </a:r>
                    <a:endParaRPr lang="en-US" sz="2400" b="1" dirty="0">
                      <a:solidFill>
                        <a:srgbClr val="FFC000"/>
                      </a:solidFill>
                    </a:endParaRPr>
                  </a:p>
                </p:txBody>
              </p: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6525905" y="2298336"/>
                    <a:ext cx="304892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b="1" dirty="0" smtClean="0">
                        <a:solidFill>
                          <a:srgbClr val="FFC000"/>
                        </a:solidFill>
                      </a:rPr>
                      <a:t>*</a:t>
                    </a:r>
                    <a:endParaRPr lang="en-US" sz="2400" b="1" dirty="0">
                      <a:solidFill>
                        <a:srgbClr val="FFC000"/>
                      </a:solidFill>
                    </a:endParaRPr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6325532" y="4063214"/>
                    <a:ext cx="304892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b="1" dirty="0" smtClean="0">
                        <a:solidFill>
                          <a:srgbClr val="FFC000"/>
                        </a:solidFill>
                      </a:rPr>
                      <a:t>*</a:t>
                    </a:r>
                    <a:endParaRPr lang="en-US" sz="2400" b="1" dirty="0">
                      <a:solidFill>
                        <a:srgbClr val="FFC000"/>
                      </a:solidFill>
                    </a:endParaRPr>
                  </a:p>
                </p:txBody>
              </p:sp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7770904" y="2379001"/>
                    <a:ext cx="304892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b="1" dirty="0" smtClean="0">
                        <a:solidFill>
                          <a:srgbClr val="FF0000"/>
                        </a:solidFill>
                      </a:rPr>
                      <a:t>*</a:t>
                    </a:r>
                    <a:endParaRPr lang="en-US" sz="24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7588949" y="3958501"/>
                    <a:ext cx="304892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b="1" dirty="0" smtClean="0">
                        <a:solidFill>
                          <a:srgbClr val="FFC000"/>
                        </a:solidFill>
                      </a:rPr>
                      <a:t>*</a:t>
                    </a:r>
                    <a:endParaRPr lang="en-US" sz="2400" b="1" dirty="0">
                      <a:solidFill>
                        <a:srgbClr val="FFC000"/>
                      </a:solidFill>
                    </a:endParaRPr>
                  </a:p>
                </p:txBody>
              </p:sp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7154495" y="3573301"/>
                    <a:ext cx="304892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b="1" dirty="0" smtClean="0">
                        <a:solidFill>
                          <a:srgbClr val="FFC000"/>
                        </a:solidFill>
                      </a:rPr>
                      <a:t>*</a:t>
                    </a:r>
                    <a:endParaRPr lang="en-US" sz="2400" b="1" dirty="0">
                      <a:solidFill>
                        <a:srgbClr val="FFC000"/>
                      </a:solidFill>
                    </a:endParaRPr>
                  </a:p>
                </p:txBody>
              </p:sp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6962686" y="2607601"/>
                    <a:ext cx="304892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b="1" dirty="0" smtClean="0">
                        <a:solidFill>
                          <a:srgbClr val="FF0000"/>
                        </a:solidFill>
                      </a:rPr>
                      <a:t>*</a:t>
                    </a:r>
                    <a:endParaRPr lang="en-US" sz="2400" b="1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38" name="TextBox 37"/>
                <p:cNvSpPr txBox="1"/>
                <p:nvPr/>
              </p:nvSpPr>
              <p:spPr>
                <a:xfrm>
                  <a:off x="1456096" y="2445405"/>
                  <a:ext cx="30489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smtClean="0">
                      <a:solidFill>
                        <a:srgbClr val="FFC000"/>
                      </a:solidFill>
                    </a:rPr>
                    <a:t>*</a:t>
                  </a:r>
                  <a:endParaRPr lang="en-US" sz="2400" b="1" dirty="0">
                    <a:solidFill>
                      <a:srgbClr val="FFC000"/>
                    </a:solidFill>
                  </a:endParaRPr>
                </a:p>
              </p:txBody>
            </p:sp>
          </p:grpSp>
        </p:grpSp>
        <p:sp>
          <p:nvSpPr>
            <p:cNvPr id="49" name="TextBox 48"/>
            <p:cNvSpPr txBox="1"/>
            <p:nvPr/>
          </p:nvSpPr>
          <p:spPr>
            <a:xfrm>
              <a:off x="2600328" y="2059940"/>
              <a:ext cx="3048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*</a:t>
              </a:r>
              <a:endParaRPr lang="en-US" sz="2400" b="1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987008" y="1912005"/>
              <a:ext cx="3048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*</a:t>
              </a:r>
              <a:endParaRPr lang="en-US" sz="2400" b="1" dirty="0"/>
            </a:p>
          </p:txBody>
        </p:sp>
      </p:grpSp>
      <p:sp>
        <p:nvSpPr>
          <p:cNvPr id="52" name="Rectangle 51"/>
          <p:cNvSpPr/>
          <p:nvPr/>
        </p:nvSpPr>
        <p:spPr>
          <a:xfrm>
            <a:off x="4572000" y="990600"/>
            <a:ext cx="762092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990600" y="15240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86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>
          <a:xfrm>
            <a:off x="222885" y="274320"/>
            <a:ext cx="8698230" cy="822960"/>
          </a:xfrm>
        </p:spPr>
        <p:txBody>
          <a:bodyPr lIns="0" tIns="0" rIns="0" bIns="0" anchor="t">
            <a:noAutofit/>
          </a:bodyPr>
          <a:lstStyle/>
          <a:p>
            <a:pPr algn="l">
              <a:lnSpc>
                <a:spcPct val="95000"/>
              </a:lnSpc>
            </a:pPr>
            <a:r>
              <a:rPr lang="en-US" sz="3200" dirty="0" smtClean="0">
                <a:solidFill>
                  <a:srgbClr val="000000"/>
                </a:solidFill>
                <a:latin typeface="Arial" pitchFamily="34" charset="0"/>
              </a:rPr>
              <a:t>Identifying High Impact WX/QC Tools: </a:t>
            </a:r>
            <a:br>
              <a:rPr lang="en-US" sz="3200" dirty="0" smtClean="0">
                <a:solidFill>
                  <a:srgbClr val="000000"/>
                </a:solidFill>
                <a:latin typeface="Arial" pitchFamily="34" charset="0"/>
              </a:rPr>
            </a:b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(CS partners)</a:t>
            </a: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2884" y="1188720"/>
            <a:ext cx="8692515" cy="5383530"/>
          </a:xfrm>
        </p:spPr>
        <p:txBody>
          <a:bodyPr lIns="0" tIns="0" rIns="0" bIns="0">
            <a:normAutofit lnSpcReduction="10000"/>
          </a:bodyPr>
          <a:lstStyle/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Consider each weather station year as a curve:</a:t>
            </a:r>
            <a:endParaRPr lang="en-US" sz="2400" dirty="0"/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26K stations and 145K station-years</a:t>
            </a:r>
            <a:endParaRPr lang="en-US" sz="2400" dirty="0"/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station year averages 17K temperature readings</a:t>
            </a:r>
            <a:endParaRPr lang="en-US" sz="2400" dirty="0"/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about 50GB of data</a:t>
            </a:r>
            <a:endParaRPr lang="en-US" sz="2400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Question:  given interval (November 1 - November 15)</a:t>
            </a:r>
            <a:endParaRPr lang="en-US" sz="2400" dirty="0"/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 Which k (say k=50) stations had highest average temp?</a:t>
            </a:r>
            <a:endParaRPr lang="en-US" sz="2400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Approach: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Aggregate Top-k Queries </a:t>
            </a:r>
            <a:endParaRPr lang="en-US" sz="2400" dirty="0" smtClean="0">
              <a:solidFill>
                <a:srgbClr val="000000"/>
              </a:solidFill>
              <a:latin typeface="Arial" pitchFamily="34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Exact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:  answers in about 2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seconds</a:t>
            </a:r>
            <a:endParaRPr lang="en-US" sz="2400" dirty="0" smtClean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Approximate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:  answers in &lt; 0.01 seconds, very high accuracy</a:t>
            </a:r>
            <a:endParaRPr lang="en-US" sz="2400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                         uses 100 MB</a:t>
            </a:r>
            <a:endParaRPr lang="en-US" sz="2400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Next question:  given query curve, what are k closest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curves?</a:t>
            </a:r>
            <a:endParaRPr lang="en-US" sz="2400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 </a:t>
            </a:r>
            <a:endParaRPr lang="en-US" sz="24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Would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help with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estimation of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what to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expect for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</a:rPr>
              <a:t>nowcasting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 as well as QC</a:t>
            </a: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86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222885" y="274320"/>
            <a:ext cx="8698230" cy="822960"/>
          </a:xfrm>
        </p:spPr>
        <p:txBody>
          <a:bodyPr lIns="0" tIns="0" rIns="0" bIns="0" anchor="t">
            <a:normAutofit fontScale="90000"/>
          </a:bodyPr>
          <a:lstStyle/>
          <a:p>
            <a:pPr algn="l">
              <a:lnSpc>
                <a:spcPct val="95000"/>
              </a:lnSpc>
            </a:pPr>
            <a:r>
              <a:rPr lang="en-US" sz="3900" dirty="0">
                <a:solidFill>
                  <a:srgbClr val="000000"/>
                </a:solidFill>
                <a:latin typeface="Arial" pitchFamily="34" charset="0"/>
              </a:rPr>
              <a:t>Frequency-based Curve </a:t>
            </a:r>
            <a:r>
              <a:rPr lang="en-US" sz="3900" dirty="0" smtClean="0">
                <a:solidFill>
                  <a:srgbClr val="000000"/>
                </a:solidFill>
                <a:latin typeface="Arial" pitchFamily="34" charset="0"/>
              </a:rPr>
              <a:t>Fitting</a:t>
            </a:r>
            <a:br>
              <a:rPr lang="en-US" sz="3900" dirty="0" smtClean="0">
                <a:solidFill>
                  <a:srgbClr val="000000"/>
                </a:solidFill>
                <a:latin typeface="Arial" pitchFamily="34" charset="0"/>
              </a:rPr>
            </a:br>
            <a:r>
              <a:rPr lang="en-US" sz="3100" dirty="0">
                <a:solidFill>
                  <a:srgbClr val="000000"/>
                </a:solidFill>
                <a:latin typeface="Arial" pitchFamily="34" charset="0"/>
              </a:rPr>
              <a:t>(CS partners)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2885" y="1299686"/>
            <a:ext cx="8689658" cy="5024914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Goal:  Build a model for one curve with small number of parameters.</a:t>
            </a:r>
            <a:endParaRPr lang="en-US" dirty="0"/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avoid over-fitting</a:t>
            </a:r>
            <a:endParaRPr lang="en-US" dirty="0"/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small space for storing model, and fast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Take one station (10 years of data):</a:t>
            </a:r>
            <a:endParaRPr lang="en-US" dirty="0"/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translate to Fourier domain</a:t>
            </a:r>
            <a:endParaRPr lang="en-US" dirty="0"/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take top k (=10) amplitude frequencies = model parameters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For window (last 24 hours) find best fit for k frequencies:</a:t>
            </a:r>
            <a:endParaRPr lang="en-US" dirty="0"/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fast, robust model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Next step:  Build model over several years, and nearby days.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                   Seek deviations from distribution model.</a:t>
            </a:r>
          </a:p>
        </p:txBody>
      </p:sp>
    </p:spTree>
    <p:extLst>
      <p:ext uri="{BB962C8B-B14F-4D97-AF65-F5344CB8AC3E}">
        <p14:creationId xmlns:p14="http://schemas.microsoft.com/office/powerpoint/2010/main" val="356875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Where Are We Going?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Continue </a:t>
            </a:r>
            <a:r>
              <a:rPr lang="en-US" dirty="0" err="1" smtClean="0"/>
              <a:t>MesoWest</a:t>
            </a:r>
            <a:r>
              <a:rPr lang="en-US" dirty="0" smtClean="0"/>
              <a:t> R&amp;D and transfer to operations</a:t>
            </a:r>
          </a:p>
          <a:p>
            <a:pPr lvl="1"/>
            <a:r>
              <a:rPr lang="en-US" dirty="0" smtClean="0"/>
              <a:t>Core activity in department for education, research, and public service </a:t>
            </a:r>
          </a:p>
          <a:p>
            <a:pPr lvl="1"/>
            <a:r>
              <a:rPr lang="en-US" dirty="0" smtClean="0"/>
              <a:t>Existing O&amp;M contracts from several customers to support access to weather observations</a:t>
            </a:r>
          </a:p>
          <a:p>
            <a:r>
              <a:rPr lang="en-US" dirty="0" smtClean="0"/>
              <a:t>Improve reliability and functionality for the long-term</a:t>
            </a:r>
          </a:p>
          <a:p>
            <a:pPr lvl="1"/>
            <a:r>
              <a:rPr lang="en-US" dirty="0" smtClean="0"/>
              <a:t>To the cloud…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oving critical operational components of </a:t>
            </a:r>
            <a:r>
              <a:rPr lang="en-US" dirty="0" err="1" smtClean="0"/>
              <a:t>MesoWest</a:t>
            </a:r>
            <a:r>
              <a:rPr lang="en-US" dirty="0" smtClean="0"/>
              <a:t> to virtual servers</a:t>
            </a:r>
          </a:p>
          <a:p>
            <a:r>
              <a:rPr lang="en-US" dirty="0" smtClean="0"/>
              <a:t>Understand our users</a:t>
            </a:r>
          </a:p>
          <a:p>
            <a:r>
              <a:rPr lang="en-US" dirty="0" smtClean="0"/>
              <a:t>Improve capabilities</a:t>
            </a:r>
          </a:p>
          <a:p>
            <a:pPr lvl="1"/>
            <a:r>
              <a:rPr lang="en-US" dirty="0" smtClean="0"/>
              <a:t>Obtaining metadata info from data providers</a:t>
            </a:r>
          </a:p>
          <a:p>
            <a:pPr lvl="1"/>
            <a:r>
              <a:rPr lang="en-US" dirty="0" smtClean="0"/>
              <a:t>Metadata handling</a:t>
            </a:r>
          </a:p>
          <a:p>
            <a:pPr lvl="1"/>
            <a:r>
              <a:rPr lang="en-US" dirty="0" smtClean="0"/>
              <a:t>QC/QA</a:t>
            </a:r>
          </a:p>
          <a:p>
            <a:pPr lvl="1"/>
            <a:r>
              <a:rPr lang="en-US" dirty="0"/>
              <a:t>Data API engine</a:t>
            </a:r>
          </a:p>
          <a:p>
            <a:pPr lvl="1"/>
            <a:r>
              <a:rPr lang="en-US" dirty="0" smtClean="0"/>
              <a:t>User-defined dashboard</a:t>
            </a:r>
          </a:p>
          <a:p>
            <a:pPr lvl="1"/>
            <a:r>
              <a:rPr lang="en-US" dirty="0" smtClean="0"/>
              <a:t>Monitoring conditions above 3-10 m</a:t>
            </a:r>
          </a:p>
          <a:p>
            <a:pPr lvl="1"/>
            <a:r>
              <a:rPr lang="en-US" dirty="0"/>
              <a:t>Transferring technology to </a:t>
            </a:r>
            <a:r>
              <a:rPr lang="en-US" dirty="0" smtClean="0"/>
              <a:t>MADIS</a:t>
            </a:r>
          </a:p>
          <a:p>
            <a:pPr lvl="1"/>
            <a:r>
              <a:rPr lang="en-US" dirty="0" smtClean="0"/>
              <a:t>Evaluating contributions of specific stations or networks to the national </a:t>
            </a:r>
            <a:r>
              <a:rPr lang="en-US" dirty="0" err="1" smtClean="0"/>
              <a:t>mesonet</a:t>
            </a:r>
            <a:endParaRPr lang="en-US" dirty="0" smtClean="0"/>
          </a:p>
          <a:p>
            <a:r>
              <a:rPr lang="en-US" dirty="0" smtClean="0"/>
              <a:t>Continued participation in </a:t>
            </a:r>
            <a:r>
              <a:rPr lang="en-US" dirty="0" err="1" smtClean="0"/>
              <a:t>MesoUS</a:t>
            </a:r>
            <a:r>
              <a:rPr lang="en-US" dirty="0" smtClean="0"/>
              <a:t> Consortium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06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ATMOS </a:t>
            </a:r>
            <a:r>
              <a:rPr lang="en-US" dirty="0" err="1" smtClean="0"/>
              <a:t>MesoWest</a:t>
            </a:r>
            <a:r>
              <a:rPr lang="en-US" dirty="0" smtClean="0"/>
              <a:t>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00200"/>
            <a:ext cx="56388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Staff</a:t>
            </a:r>
          </a:p>
          <a:p>
            <a:pPr lvl="1"/>
            <a:r>
              <a:rPr lang="en-US" dirty="0" smtClean="0"/>
              <a:t>Xia Dong: Network analysis</a:t>
            </a:r>
          </a:p>
          <a:p>
            <a:pPr lvl="1"/>
            <a:r>
              <a:rPr lang="en-US" dirty="0" smtClean="0"/>
              <a:t>Chris </a:t>
            </a:r>
            <a:r>
              <a:rPr lang="en-US" dirty="0" err="1" smtClean="0"/>
              <a:t>Galli</a:t>
            </a:r>
            <a:r>
              <a:rPr lang="en-US" dirty="0" smtClean="0"/>
              <a:t>: Programming support</a:t>
            </a:r>
          </a:p>
          <a:p>
            <a:pPr lvl="1"/>
            <a:r>
              <a:rPr lang="en-US" dirty="0" smtClean="0"/>
              <a:t>Alex Jacques: Programming support</a:t>
            </a:r>
          </a:p>
          <a:p>
            <a:pPr lvl="1"/>
            <a:r>
              <a:rPr lang="en-US" dirty="0" smtClean="0"/>
              <a:t>John </a:t>
            </a:r>
            <a:r>
              <a:rPr lang="en-US" dirty="0" err="1" smtClean="0"/>
              <a:t>Horel</a:t>
            </a:r>
            <a:r>
              <a:rPr lang="en-US" dirty="0"/>
              <a:t>:</a:t>
            </a:r>
            <a:r>
              <a:rPr lang="en-US" dirty="0" smtClean="0"/>
              <a:t> Program management</a:t>
            </a:r>
          </a:p>
          <a:p>
            <a:pPr lvl="1"/>
            <a:r>
              <a:rPr lang="en-US" dirty="0" smtClean="0"/>
              <a:t>Nola </a:t>
            </a:r>
            <a:r>
              <a:rPr lang="en-US" dirty="0" err="1" smtClean="0"/>
              <a:t>Lucke</a:t>
            </a:r>
            <a:r>
              <a:rPr lang="en-US" dirty="0" smtClean="0"/>
              <a:t>: Program management</a:t>
            </a:r>
          </a:p>
          <a:p>
            <a:pPr lvl="1"/>
            <a:r>
              <a:rPr lang="en-US" dirty="0" smtClean="0"/>
              <a:t>Judy </a:t>
            </a:r>
            <a:r>
              <a:rPr lang="en-US" dirty="0" err="1" smtClean="0"/>
              <a:t>Pechmann</a:t>
            </a:r>
            <a:r>
              <a:rPr lang="en-US" dirty="0" smtClean="0"/>
              <a:t>: Relational database</a:t>
            </a:r>
          </a:p>
          <a:p>
            <a:pPr lvl="1"/>
            <a:r>
              <a:rPr lang="en-US" dirty="0" smtClean="0"/>
              <a:t>Yan </a:t>
            </a:r>
            <a:r>
              <a:rPr lang="en-US" dirty="0" err="1" smtClean="0"/>
              <a:t>Zheng</a:t>
            </a:r>
            <a:r>
              <a:rPr lang="en-US" dirty="0" smtClean="0"/>
              <a:t>: Relational database</a:t>
            </a:r>
          </a:p>
          <a:p>
            <a:r>
              <a:rPr lang="en-US" dirty="0" smtClean="0"/>
              <a:t>Students</a:t>
            </a:r>
          </a:p>
          <a:p>
            <a:pPr lvl="1"/>
            <a:r>
              <a:rPr lang="en-US" dirty="0" smtClean="0"/>
              <a:t>Alex Hansen</a:t>
            </a:r>
          </a:p>
          <a:p>
            <a:pPr lvl="1"/>
            <a:r>
              <a:rPr lang="en-US" dirty="0" smtClean="0"/>
              <a:t>James Judd</a:t>
            </a:r>
          </a:p>
          <a:p>
            <a:pPr lvl="1"/>
            <a:r>
              <a:rPr lang="en-US" dirty="0" smtClean="0"/>
              <a:t>Matt </a:t>
            </a:r>
            <a:r>
              <a:rPr lang="en-US" dirty="0" err="1" smtClean="0"/>
              <a:t>Lammers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91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 UU-related Collaborators for  the National </a:t>
            </a:r>
            <a:r>
              <a:rPr lang="en-US" sz="3200" dirty="0" err="1" smtClean="0"/>
              <a:t>Mesonet</a:t>
            </a:r>
            <a:r>
              <a:rPr lang="en-US" sz="3200" dirty="0" smtClean="0"/>
              <a:t> Expansion Project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Mike </a:t>
            </a:r>
            <a:r>
              <a:rPr lang="en-US" dirty="0" err="1" smtClean="0"/>
              <a:t>Splitt</a:t>
            </a:r>
            <a:r>
              <a:rPr lang="en-US" dirty="0" smtClean="0"/>
              <a:t>, Florida Institute of Technology</a:t>
            </a:r>
          </a:p>
          <a:p>
            <a:pPr lvl="1"/>
            <a:r>
              <a:rPr lang="en-US" dirty="0" smtClean="0"/>
              <a:t>Further evaluation of metadata related to wind observations</a:t>
            </a:r>
          </a:p>
          <a:p>
            <a:r>
              <a:rPr lang="en-US" dirty="0" smtClean="0"/>
              <a:t>Mark Albright, University of Washington</a:t>
            </a:r>
          </a:p>
          <a:p>
            <a:pPr lvl="1"/>
            <a:r>
              <a:rPr lang="en-US" dirty="0" smtClean="0"/>
              <a:t>Coordination for metadata in Pacific </a:t>
            </a:r>
            <a:r>
              <a:rPr lang="en-US" dirty="0" smtClean="0"/>
              <a:t>Northwest</a:t>
            </a:r>
          </a:p>
          <a:p>
            <a:r>
              <a:rPr lang="en-US" dirty="0"/>
              <a:t>Suresh </a:t>
            </a:r>
            <a:r>
              <a:rPr lang="en-US" dirty="0" err="1"/>
              <a:t>Venkat</a:t>
            </a:r>
            <a:r>
              <a:rPr lang="en-US" dirty="0"/>
              <a:t> and Jeff Phillips, CS</a:t>
            </a:r>
          </a:p>
          <a:p>
            <a:pPr lvl="1"/>
            <a:r>
              <a:rPr lang="en-US" dirty="0"/>
              <a:t>Improved data mining query methodologies for identifying high impact weather and quality </a:t>
            </a:r>
            <a:r>
              <a:rPr lang="en-US" dirty="0" smtClean="0"/>
              <a:t>control</a:t>
            </a:r>
            <a:endParaRPr lang="en-US" dirty="0" smtClean="0"/>
          </a:p>
          <a:p>
            <a:r>
              <a:rPr lang="en-US" dirty="0" smtClean="0"/>
              <a:t> Developing collaboration with SCI </a:t>
            </a:r>
            <a:r>
              <a:rPr lang="en-US" dirty="0" smtClean="0"/>
              <a:t>Institute staff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8183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Core Capabilities of </a:t>
            </a:r>
            <a:r>
              <a:rPr lang="en-US" sz="3200" dirty="0" err="1" smtClean="0"/>
              <a:t>MesoWest</a:t>
            </a:r>
            <a:r>
              <a:rPr lang="en-US" sz="3200" dirty="0" smtClean="0"/>
              <a:t> Software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Collect provisional data as they become available from hundreds of sources</a:t>
            </a:r>
          </a:p>
          <a:p>
            <a:r>
              <a:rPr lang="en-US" dirty="0" smtClean="0"/>
              <a:t>Archive the data in relational databases</a:t>
            </a:r>
          </a:p>
          <a:p>
            <a:r>
              <a:rPr lang="en-US" dirty="0" smtClean="0"/>
              <a:t>Provide access to the data via the web and through variety of data pushes and pulls</a:t>
            </a:r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876800" y="1752600"/>
            <a:ext cx="3641725" cy="4230688"/>
            <a:chOff x="4876800" y="1752600"/>
            <a:chExt cx="3641725" cy="4230688"/>
          </a:xfrm>
        </p:grpSpPr>
        <p:sp>
          <p:nvSpPr>
            <p:cNvPr id="5" name="Text Box 8"/>
            <p:cNvSpPr txBox="1">
              <a:spLocks noChangeArrowheads="1"/>
            </p:cNvSpPr>
            <p:nvPr/>
          </p:nvSpPr>
          <p:spPr bwMode="auto">
            <a:xfrm>
              <a:off x="5181600" y="1752600"/>
              <a:ext cx="2308225" cy="954088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400" dirty="0">
                  <a:solidFill>
                    <a:srgbClr val="000000"/>
                  </a:solidFill>
                  <a:cs typeface="Arial" pitchFamily="34" charset="0"/>
                </a:rPr>
                <a:t>Surface observations received asynchronously</a:t>
              </a:r>
            </a:p>
            <a:p>
              <a:pPr eaLnBrk="1" hangingPunct="1"/>
              <a:r>
                <a:rPr lang="en-US" sz="1400" dirty="0">
                  <a:solidFill>
                    <a:srgbClr val="000000"/>
                  </a:solidFill>
                  <a:cs typeface="Arial" pitchFamily="34" charset="0"/>
                </a:rPr>
                <a:t>from many sources in different formats</a:t>
              </a:r>
            </a:p>
          </p:txBody>
        </p:sp>
        <p:sp>
          <p:nvSpPr>
            <p:cNvPr id="6" name="AutoShape 9"/>
            <p:cNvSpPr>
              <a:spLocks noChangeArrowheads="1"/>
            </p:cNvSpPr>
            <p:nvPr/>
          </p:nvSpPr>
          <p:spPr bwMode="auto">
            <a:xfrm>
              <a:off x="5273675" y="4265613"/>
              <a:ext cx="2109788" cy="611187"/>
            </a:xfrm>
            <a:prstGeom prst="parallelogram">
              <a:avLst>
                <a:gd name="adj" fmla="val 41168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solidFill>
                    <a:srgbClr val="000000"/>
                  </a:solidFill>
                </a:rPr>
                <a:t>Ingest Software</a:t>
              </a:r>
            </a:p>
            <a:p>
              <a:pPr algn="ctr"/>
              <a:r>
                <a:rPr lang="en-US" sz="1400">
                  <a:solidFill>
                    <a:srgbClr val="000000"/>
                  </a:solidFill>
                </a:rPr>
                <a:t>QC Processing</a:t>
              </a:r>
            </a:p>
            <a:p>
              <a:pPr algn="ctr"/>
              <a:r>
                <a:rPr lang="en-US" sz="1400">
                  <a:solidFill>
                    <a:srgbClr val="000000"/>
                  </a:solidFill>
                </a:rPr>
                <a:t>Metadata</a:t>
              </a:r>
            </a:p>
          </p:txBody>
        </p:sp>
        <p:sp>
          <p:nvSpPr>
            <p:cNvPr id="7" name="AutoShape 13"/>
            <p:cNvSpPr>
              <a:spLocks noChangeArrowheads="1"/>
            </p:cNvSpPr>
            <p:nvPr/>
          </p:nvSpPr>
          <p:spPr bwMode="auto">
            <a:xfrm>
              <a:off x="5864225" y="3535363"/>
              <a:ext cx="2109788" cy="609600"/>
            </a:xfrm>
            <a:prstGeom prst="parallelogram">
              <a:avLst>
                <a:gd name="adj" fmla="val 4127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dirty="0" err="1">
                  <a:solidFill>
                    <a:srgbClr val="000000"/>
                  </a:solidFill>
                </a:rPr>
                <a:t>MySql</a:t>
              </a:r>
              <a:r>
                <a:rPr lang="en-US" sz="1400" dirty="0">
                  <a:solidFill>
                    <a:srgbClr val="000000"/>
                  </a:solidFill>
                </a:rPr>
                <a:t> Databases</a:t>
              </a:r>
            </a:p>
            <a:p>
              <a:pPr algn="ctr"/>
              <a:r>
                <a:rPr lang="en-US" sz="1400" dirty="0">
                  <a:solidFill>
                    <a:srgbClr val="000000"/>
                  </a:solidFill>
                </a:rPr>
                <a:t>1997-present</a:t>
              </a:r>
            </a:p>
          </p:txBody>
        </p:sp>
        <p:sp>
          <p:nvSpPr>
            <p:cNvPr id="8" name="AutoShape 11"/>
            <p:cNvSpPr>
              <a:spLocks noChangeArrowheads="1"/>
            </p:cNvSpPr>
            <p:nvPr/>
          </p:nvSpPr>
          <p:spPr bwMode="auto">
            <a:xfrm rot="-5400000">
              <a:off x="6543675" y="4016375"/>
              <a:ext cx="274638" cy="255588"/>
            </a:xfrm>
            <a:prstGeom prst="rightArrow">
              <a:avLst>
                <a:gd name="adj1" fmla="val 50000"/>
                <a:gd name="adj2" fmla="val 56309"/>
              </a:avLst>
            </a:prstGeom>
            <a:solidFill>
              <a:srgbClr val="FF33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" name="Text Box 16"/>
            <p:cNvSpPr txBox="1">
              <a:spLocks noChangeArrowheads="1"/>
            </p:cNvSpPr>
            <p:nvPr/>
          </p:nvSpPr>
          <p:spPr bwMode="auto">
            <a:xfrm>
              <a:off x="5715000" y="5029200"/>
              <a:ext cx="2254250" cy="954088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400" dirty="0">
                  <a:solidFill>
                    <a:srgbClr val="000000"/>
                  </a:solidFill>
                  <a:cs typeface="Arial" pitchFamily="34" charset="0"/>
                </a:rPr>
                <a:t>Synchronous output in defined formats (</a:t>
              </a:r>
              <a:r>
                <a:rPr lang="en-US" sz="1400" dirty="0" err="1">
                  <a:solidFill>
                    <a:srgbClr val="000000"/>
                  </a:solidFill>
                  <a:cs typeface="Arial" pitchFamily="34" charset="0"/>
                </a:rPr>
                <a:t>csv</a:t>
              </a:r>
              <a:r>
                <a:rPr lang="en-US" sz="1400" dirty="0">
                  <a:solidFill>
                    <a:srgbClr val="000000"/>
                  </a:solidFill>
                  <a:cs typeface="Arial" pitchFamily="34" charset="0"/>
                </a:rPr>
                <a:t>, xml) via web/LDM to MADIS and other users</a:t>
              </a:r>
            </a:p>
          </p:txBody>
        </p:sp>
        <p:sp>
          <p:nvSpPr>
            <p:cNvPr id="10" name="AutoShape 17"/>
            <p:cNvSpPr>
              <a:spLocks noChangeArrowheads="1"/>
            </p:cNvSpPr>
            <p:nvPr/>
          </p:nvSpPr>
          <p:spPr bwMode="auto">
            <a:xfrm>
              <a:off x="6408738" y="2925763"/>
              <a:ext cx="2109787" cy="487362"/>
            </a:xfrm>
            <a:prstGeom prst="parallelogram">
              <a:avLst>
                <a:gd name="adj" fmla="val 5162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>
                <a:solidFill>
                  <a:srgbClr val="000000"/>
                </a:solidFill>
              </a:endParaRPr>
            </a:p>
            <a:p>
              <a:pPr algn="ctr"/>
              <a:r>
                <a:rPr lang="en-US" sz="1400">
                  <a:solidFill>
                    <a:srgbClr val="000000"/>
                  </a:solidFill>
                </a:rPr>
                <a:t>Web Displays</a:t>
              </a:r>
            </a:p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AutoShape 18"/>
            <p:cNvSpPr>
              <a:spLocks noChangeArrowheads="1"/>
            </p:cNvSpPr>
            <p:nvPr/>
          </p:nvSpPr>
          <p:spPr bwMode="auto">
            <a:xfrm rot="-5400000">
              <a:off x="7141369" y="3301206"/>
              <a:ext cx="228600" cy="255588"/>
            </a:xfrm>
            <a:prstGeom prst="rightArrow">
              <a:avLst>
                <a:gd name="adj1" fmla="val 50000"/>
                <a:gd name="adj2" fmla="val 46875"/>
              </a:avLst>
            </a:prstGeom>
            <a:solidFill>
              <a:schemeClr val="accent1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AutoShape 16"/>
            <p:cNvSpPr>
              <a:spLocks noChangeArrowheads="1"/>
            </p:cNvSpPr>
            <p:nvPr/>
          </p:nvSpPr>
          <p:spPr bwMode="auto">
            <a:xfrm>
              <a:off x="4876800" y="2819400"/>
              <a:ext cx="466725" cy="1828800"/>
            </a:xfrm>
            <a:prstGeom prst="curvedRightArrow">
              <a:avLst>
                <a:gd name="adj1" fmla="val 78367"/>
                <a:gd name="adj2" fmla="val 156735"/>
                <a:gd name="adj3" fmla="val 35065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AutoShape 18"/>
            <p:cNvSpPr>
              <a:spLocks noChangeArrowheads="1"/>
            </p:cNvSpPr>
            <p:nvPr/>
          </p:nvSpPr>
          <p:spPr bwMode="auto">
            <a:xfrm>
              <a:off x="7924800" y="3733800"/>
              <a:ext cx="533400" cy="1752600"/>
            </a:xfrm>
            <a:prstGeom prst="curvedLeftArrow">
              <a:avLst>
                <a:gd name="adj1" fmla="val 65714"/>
                <a:gd name="adj2" fmla="val 131429"/>
                <a:gd name="adj3" fmla="val 33333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668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8468"/>
            <a:ext cx="8077200" cy="5843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471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 of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1" t="31387" r="19019" b="10726"/>
          <a:stretch/>
        </p:blipFill>
        <p:spPr bwMode="auto">
          <a:xfrm>
            <a:off x="152400" y="583324"/>
            <a:ext cx="8835828" cy="4903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01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 idx="4294967295"/>
          </p:nvPr>
        </p:nvSpPr>
        <p:spPr>
          <a:xfrm>
            <a:off x="58738" y="449263"/>
            <a:ext cx="6265862" cy="465137"/>
          </a:xfrm>
        </p:spPr>
        <p:txBody>
          <a:bodyPr>
            <a:normAutofit fontScale="90000"/>
          </a:bodyPr>
          <a:lstStyle/>
          <a:p>
            <a:r>
              <a:rPr lang="en-US" sz="2800" smtClean="0">
                <a:ea typeface="ＭＳ Ｐゴシック" pitchFamily="34" charset="-128"/>
              </a:rPr>
              <a:t/>
            </a:r>
            <a:br>
              <a:rPr lang="en-US" sz="2800" smtClean="0">
                <a:ea typeface="ＭＳ Ｐゴシック" pitchFamily="34" charset="-128"/>
              </a:rPr>
            </a:br>
            <a:endParaRPr lang="en-US" sz="2800" smtClean="0">
              <a:ea typeface="ＭＳ Ｐゴシック" pitchFamily="34" charset="-128"/>
            </a:endParaRPr>
          </a:p>
        </p:txBody>
      </p:sp>
      <p:pic>
        <p:nvPicPr>
          <p:cNvPr id="54275" name="Picture 1"/>
          <p:cNvPicPr>
            <a:picLocks noChangeAspect="1"/>
          </p:cNvPicPr>
          <p:nvPr/>
        </p:nvPicPr>
        <p:blipFill>
          <a:blip r:embed="rId2">
            <a:lum bright="24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" t="17818" r="6421" b="13696"/>
          <a:stretch>
            <a:fillRect/>
          </a:stretch>
        </p:blipFill>
        <p:spPr bwMode="auto">
          <a:xfrm>
            <a:off x="685800" y="762000"/>
            <a:ext cx="7770813" cy="502443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6" name="TextBox 8"/>
          <p:cNvSpPr txBox="1">
            <a:spLocks noChangeArrowheads="1"/>
          </p:cNvSpPr>
          <p:nvPr/>
        </p:nvSpPr>
        <p:spPr bwMode="auto">
          <a:xfrm>
            <a:off x="760413" y="4945063"/>
            <a:ext cx="2379662" cy="7366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>
                <a:solidFill>
                  <a:srgbClr val="EEECE1"/>
                </a:solidFill>
                <a:cs typeface="Arial" pitchFamily="34" charset="0"/>
              </a:rPr>
              <a:t>Red: metropolitan county</a:t>
            </a:r>
          </a:p>
          <a:p>
            <a:pPr eaLnBrk="1" hangingPunct="1"/>
            <a:r>
              <a:rPr lang="en-US" sz="1400">
                <a:solidFill>
                  <a:srgbClr val="EEECE1"/>
                </a:solidFill>
                <a:cs typeface="Arial" pitchFamily="34" charset="0"/>
              </a:rPr>
              <a:t>Blue: micropolitan county</a:t>
            </a:r>
          </a:p>
          <a:p>
            <a:pPr eaLnBrk="1" hangingPunct="1"/>
            <a:r>
              <a:rPr lang="en-US" sz="1400">
                <a:solidFill>
                  <a:srgbClr val="EEECE1"/>
                </a:solidFill>
                <a:cs typeface="Arial" pitchFamily="34" charset="0"/>
              </a:rPr>
              <a:t>Yellow: rural country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9925" y="152400"/>
            <a:ext cx="7796213" cy="5794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>
                <a:solidFill>
                  <a:srgbClr val="1926C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lack" charset="0"/>
                <a:ea typeface="ＭＳ Ｐゴシック" charset="-128"/>
                <a:cs typeface="ＭＳ Ｐゴシック" charset="-128"/>
              </a:rPr>
              <a:t>MesoWest Contributions to MADIS</a:t>
            </a:r>
          </a:p>
        </p:txBody>
      </p:sp>
      <p:pic>
        <p:nvPicPr>
          <p:cNvPr id="5427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3" y="830263"/>
            <a:ext cx="1428750" cy="43815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9" name="Text Box 11"/>
          <p:cNvSpPr txBox="1">
            <a:spLocks noChangeArrowheads="1"/>
          </p:cNvSpPr>
          <p:nvPr/>
        </p:nvSpPr>
        <p:spPr bwMode="auto">
          <a:xfrm>
            <a:off x="685800" y="5867400"/>
            <a:ext cx="7772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prstClr val="black"/>
                </a:solidFill>
              </a:rPr>
              <a:t>MesoWest currently provides 5,338 observational stations to MADIS from 80 different networks.</a:t>
            </a:r>
          </a:p>
        </p:txBody>
      </p:sp>
    </p:spTree>
    <p:extLst>
      <p:ext uri="{BB962C8B-B14F-4D97-AF65-F5344CB8AC3E}">
        <p14:creationId xmlns:p14="http://schemas.microsoft.com/office/powerpoint/2010/main" val="25682438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338" y="3433613"/>
            <a:ext cx="1359200" cy="1819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5" r="15224" b="2867"/>
          <a:stretch/>
        </p:blipFill>
        <p:spPr>
          <a:xfrm>
            <a:off x="2439538" y="892839"/>
            <a:ext cx="4189862" cy="5627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Our Real-</a:t>
            </a:r>
            <a:r>
              <a:rPr lang="en-US" sz="3100" dirty="0" err="1" smtClean="0"/>
              <a:t>Time“Network</a:t>
            </a:r>
            <a:r>
              <a:rPr lang="en-US" sz="3100" dirty="0" smtClean="0"/>
              <a:t>”</a:t>
            </a:r>
            <a:endParaRPr lang="en-US" sz="3100" dirty="0"/>
          </a:p>
        </p:txBody>
      </p:sp>
      <p:pic>
        <p:nvPicPr>
          <p:cNvPr id="1026" name="Picture 2" descr="C:\Users\John Horel\Desktop\Horel\101___09\102___10\102___10\IMG_00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641831"/>
            <a:ext cx="1645920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ohn Horel\Desktop\Horel\101___09\102___10\IMG_0057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51" y="69879"/>
            <a:ext cx="219456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John Horel\Desktop\Horel\101___09\102___10\IMG_007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51" y="5162038"/>
            <a:ext cx="219456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03" y="1741004"/>
            <a:ext cx="1516282" cy="209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D:\pix\WBB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76466"/>
            <a:ext cx="1817310" cy="213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pix\NHMU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476412"/>
            <a:ext cx="1926153" cy="186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15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4258</TotalTime>
  <Words>988</Words>
  <Application>Microsoft Office PowerPoint</Application>
  <PresentationFormat>On-screen Show (4:3)</PresentationFormat>
  <Paragraphs>259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1_Office Theme</vt:lpstr>
      <vt:lpstr>Meeting Objectives</vt:lpstr>
      <vt:lpstr>MesoWest Mission</vt:lpstr>
      <vt:lpstr>ATMOS MesoWest Team</vt:lpstr>
      <vt:lpstr> UU-related Collaborators for  the National Mesonet Expansion Project</vt:lpstr>
      <vt:lpstr>Core Capabilities of MesoWest Software </vt:lpstr>
      <vt:lpstr>PowerPoint Presentation</vt:lpstr>
      <vt:lpstr># of observations</vt:lpstr>
      <vt:lpstr> </vt:lpstr>
      <vt:lpstr>Our Real-Time“Network”</vt:lpstr>
      <vt:lpstr>Boundary-layer research weather equipment Mountain Meteorology Group</vt:lpstr>
      <vt:lpstr>PowerPoint Presentation</vt:lpstr>
      <vt:lpstr>MesoWest Users</vt:lpstr>
      <vt:lpstr>We’ll be asking our customers for feedback via survey monkey over next month</vt:lpstr>
      <vt:lpstr>MesoWest Contributions to  National Mesonet Program</vt:lpstr>
      <vt:lpstr>Under the Hood Software Developments</vt:lpstr>
      <vt:lpstr>Current MesoWest Infrastructure</vt:lpstr>
      <vt:lpstr>Coming Very Soon</vt:lpstr>
      <vt:lpstr>Software in Development</vt:lpstr>
      <vt:lpstr>PowerPoint Presentation</vt:lpstr>
      <vt:lpstr>Conus analysis</vt:lpstr>
      <vt:lpstr>PowerPoint Presentation</vt:lpstr>
      <vt:lpstr>Median Impact of  Wind Speed Observations from Selected Network Categories. 100 Analyses</vt:lpstr>
      <vt:lpstr>Fraction of Reports in Network Category  with Impact In Upper Quartile (Impact &gt;= 75%). 100 Analyses </vt:lpstr>
      <vt:lpstr>Identifying High Impact WX/QC Tools:  (CS partners)</vt:lpstr>
      <vt:lpstr>Frequency-based Curve Fitting (CS partners)</vt:lpstr>
      <vt:lpstr>Where Are We Going?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Horel</dc:creator>
  <cp:lastModifiedBy>John Horel</cp:lastModifiedBy>
  <cp:revision>76</cp:revision>
  <dcterms:created xsi:type="dcterms:W3CDTF">2011-10-29T17:40:55Z</dcterms:created>
  <dcterms:modified xsi:type="dcterms:W3CDTF">2011-11-08T14:25:22Z</dcterms:modified>
</cp:coreProperties>
</file>