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81813" cy="9296400"/>
  <p:defaultTextStyle>
    <a:defPPr>
      <a:defRPr lang="en-US"/>
    </a:defPPr>
    <a:lvl1pPr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2193925" indent="-173672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4387850" indent="-3473450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6583363" indent="-5211763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8777288" indent="-6948488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471" autoAdjust="0"/>
  </p:normalViewPr>
  <p:slideViewPr>
    <p:cSldViewPr>
      <p:cViewPr>
        <p:scale>
          <a:sx n="40" d="100"/>
          <a:sy n="40" d="100"/>
        </p:scale>
        <p:origin x="918" y="109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523" cy="464140"/>
          </a:xfrm>
          <a:prstGeom prst="rect">
            <a:avLst/>
          </a:prstGeom>
        </p:spPr>
        <p:txBody>
          <a:bodyPr vert="horz" lIns="87421" tIns="43711" rIns="87421" bIns="43711" rtlCol="0"/>
          <a:lstStyle>
            <a:lvl1pPr algn="l" defTabSz="9353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944" y="0"/>
            <a:ext cx="2982523" cy="464140"/>
          </a:xfrm>
          <a:prstGeom prst="rect">
            <a:avLst/>
          </a:prstGeom>
        </p:spPr>
        <p:txBody>
          <a:bodyPr vert="horz" lIns="87421" tIns="43711" rIns="87421" bIns="43711" rtlCol="0"/>
          <a:lstStyle>
            <a:lvl1pPr algn="r" defTabSz="9353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FE15E3-3B33-4AFF-BE14-30E0E501A894}" type="datetimeFigureOut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21" tIns="43711" rIns="87421" bIns="4371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585" y="4416130"/>
            <a:ext cx="5504643" cy="4182361"/>
          </a:xfrm>
          <a:prstGeom prst="rect">
            <a:avLst/>
          </a:prstGeom>
        </p:spPr>
        <p:txBody>
          <a:bodyPr vert="horz" lIns="87421" tIns="43711" rIns="87421" bIns="437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561"/>
            <a:ext cx="2982523" cy="464140"/>
          </a:xfrm>
          <a:prstGeom prst="rect">
            <a:avLst/>
          </a:prstGeom>
        </p:spPr>
        <p:txBody>
          <a:bodyPr vert="horz" lIns="87421" tIns="43711" rIns="87421" bIns="43711" rtlCol="0" anchor="b"/>
          <a:lstStyle>
            <a:lvl1pPr algn="l" defTabSz="9353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944" y="8830561"/>
            <a:ext cx="2982523" cy="464140"/>
          </a:xfrm>
          <a:prstGeom prst="rect">
            <a:avLst/>
          </a:prstGeom>
        </p:spPr>
        <p:txBody>
          <a:bodyPr vert="horz" lIns="87421" tIns="43711" rIns="87421" bIns="43711" rtlCol="0" anchor="b"/>
          <a:lstStyle>
            <a:lvl1pPr algn="r" defTabSz="9353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3AB244-A1B9-48BF-870A-F3510119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56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5051" fontAlgn="base">
              <a:spcBef>
                <a:spcPct val="0"/>
              </a:spcBef>
              <a:spcAft>
                <a:spcPct val="0"/>
              </a:spcAft>
              <a:defRPr/>
            </a:pPr>
            <a:fld id="{8F57B5CE-5BAC-4E73-9969-B7E17FC7556D}" type="slidenum">
              <a:rPr lang="en-US" smtClean="0"/>
              <a:pPr defTabSz="935051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497F-73FC-4717-9F87-8B4E68ED4341}" type="datetimeFigureOut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7FD4E-3CC3-49E5-BB23-4C53AB3C9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6248A-4B18-4484-954F-CBB016E0012D}" type="datetimeFigureOut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0C31-4685-494D-AEFB-5E04BA605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869F-A09D-4FE5-934B-8554015C1F9A}" type="datetimeFigureOut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C9C6-BA13-485A-88AF-2D05CC612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A345-5FC8-493B-BF35-B8ABC59CBDE7}" type="datetimeFigureOut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A97A3-A887-4EC8-A161-71F36C65E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271F9-5BDF-49F4-9F1C-967A7949A000}" type="datetimeFigureOut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AB2D0-F31F-4EA3-BE61-92575F9C3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D27C-D332-48CE-AFF3-936FA01CAA55}" type="datetimeFigureOut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492D-70DF-4C59-9B2D-B4836AE55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3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1"/>
            <a:ext cx="19392903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B7FD9-5126-495A-A035-5BA2674F3F3B}" type="datetimeFigureOut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66D0-958F-4024-B687-16187026B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4B1B-AE0A-4AF7-BBDC-E21AEC137B4D}" type="datetimeFigureOut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B153-37F7-4C34-932A-BF169F770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91CF-E0AD-46A6-B9ED-953E40AA466E}" type="datetimeFigureOut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BD1F-81AE-4891-ADD4-CDCFFA039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3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7609F-74BC-42C9-B855-238036779C95}" type="datetimeFigureOut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8C36-92FB-4A26-BAB4-8A72B4354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497E-7D2C-43DE-B114-493B7A91F66F}" type="datetimeFigureOut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7D5A-7D50-4925-87D1-988B368A9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020F0C-42F2-417E-8477-5EB153D60E79}" type="datetimeFigureOut">
              <a:rPr lang="en-US"/>
              <a:pPr>
                <a:defRPr/>
              </a:pPr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0409A9-D49E-4C1E-AAA2-E7408CDEC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7850" rtl="0" eaLnBrk="0" fontAlgn="base" hangingPunct="0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25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tiff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hyperlink" Target="http://mesowest.utah.edu/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hyperlink" Target="http://www.atmos.utah.edu/?&amp;pageId=4891" TargetMode="External"/><Relationship Id="rId23" Type="http://schemas.openxmlformats.org/officeDocument/2006/relationships/image" Target="../media/image19.png"/><Relationship Id="rId10" Type="http://schemas.openxmlformats.org/officeDocument/2006/relationships/image" Target="../media/image7.jpe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A7FD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>
          <a:xfrm>
            <a:off x="18538825" y="16459200"/>
            <a:ext cx="5064125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0656550" y="9553575"/>
            <a:ext cx="36830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124" descr="Pictur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37250" y="10106026"/>
            <a:ext cx="12553950" cy="2172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ounded Rectangle 69"/>
          <p:cNvSpPr/>
          <p:nvPr/>
        </p:nvSpPr>
        <p:spPr>
          <a:xfrm>
            <a:off x="584200" y="11671300"/>
            <a:ext cx="16573500" cy="19980273"/>
          </a:xfrm>
          <a:prstGeom prst="roundRect">
            <a:avLst>
              <a:gd name="adj" fmla="val 3006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64999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  <a:tileRect/>
          </a:gradFill>
          <a:ln w="76200">
            <a:solidFill>
              <a:schemeClr val="tx1"/>
            </a:solidFill>
          </a:ln>
          <a:effectLst>
            <a:outerShdw blurRad="177800" dist="177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gpegpe</a:t>
            </a:r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31429325" y="2555876"/>
            <a:ext cx="11969750" cy="7642224"/>
          </a:xfrm>
          <a:prstGeom prst="roundRect">
            <a:avLst>
              <a:gd name="adj" fmla="val 3175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64999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  <a:tileRect/>
          </a:gradFill>
          <a:ln w="76200">
            <a:solidFill>
              <a:schemeClr val="tx1"/>
            </a:solidFill>
          </a:ln>
          <a:effectLst>
            <a:outerShdw blurRad="177800" dist="177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4202" y="2555875"/>
            <a:ext cx="16481424" cy="8931275"/>
          </a:xfrm>
          <a:prstGeom prst="roundRect">
            <a:avLst>
              <a:gd name="adj" fmla="val 3006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64999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  <a:tileRect/>
          </a:gradFill>
          <a:ln w="76200">
            <a:solidFill>
              <a:schemeClr val="tx1"/>
            </a:solidFill>
          </a:ln>
          <a:effectLst>
            <a:outerShdw blurRad="177800" dist="177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68" name="TextBox 10"/>
          <p:cNvSpPr txBox="1">
            <a:spLocks noChangeArrowheads="1"/>
          </p:cNvSpPr>
          <p:nvPr/>
        </p:nvSpPr>
        <p:spPr bwMode="auto">
          <a:xfrm>
            <a:off x="58738" y="0"/>
            <a:ext cx="29194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bIns="0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P2.13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2069" name="TextBox 5"/>
          <p:cNvSpPr txBox="1">
            <a:spLocks noChangeArrowheads="1"/>
          </p:cNvSpPr>
          <p:nvPr/>
        </p:nvSpPr>
        <p:spPr bwMode="auto">
          <a:xfrm>
            <a:off x="492125" y="2647950"/>
            <a:ext cx="86550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0" tIns="0" bIns="0">
            <a:spAutoFit/>
          </a:bodyPr>
          <a:lstStyle/>
          <a:p>
            <a:r>
              <a:rPr lang="en-US" sz="4800" b="1" dirty="0">
                <a:latin typeface="Calibri" pitchFamily="34" charset="0"/>
              </a:rPr>
              <a:t>1. Introduction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4200" y="3292475"/>
            <a:ext cx="12400377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0" tIns="0" rIns="274320" bIns="0">
            <a:spAutoFit/>
          </a:bodyPr>
          <a:lstStyle/>
          <a:p>
            <a:pPr marL="392113" indent="-392113" algn="just" defTabSz="438912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4350" dirty="0" smtClean="0">
                <a:latin typeface="Calibri" pitchFamily="34" charset="0"/>
              </a:rPr>
              <a:t>A three-year NSF project is underway to investigate the processes leading to the formation, maintenance and destruction of persistent mid-winter temperature inversions (cold-air pools) </a:t>
            </a:r>
          </a:p>
          <a:p>
            <a:pPr marL="392113" indent="-392113" algn="just" defTabSz="438912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4350" dirty="0" smtClean="0">
                <a:latin typeface="Calibri" pitchFamily="34" charset="0"/>
              </a:rPr>
              <a:t>A field campaign, referred to as the Persistent Cold-Air Pool </a:t>
            </a:r>
            <a:r>
              <a:rPr lang="en-US" sz="4350" dirty="0" smtClean="0">
                <a:latin typeface="Calibri" pitchFamily="34" charset="0"/>
              </a:rPr>
              <a:t>Study (PCAPS),  </a:t>
            </a:r>
            <a:r>
              <a:rPr lang="en-US" sz="4350" dirty="0" smtClean="0">
                <a:latin typeface="Calibri" pitchFamily="34" charset="0"/>
              </a:rPr>
              <a:t>will be underway during the 2010-2011 winter in the Salt Lake Valley</a:t>
            </a:r>
          </a:p>
          <a:p>
            <a:pPr marL="392113" indent="-392113" algn="just" defTabSz="438912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4350" dirty="0">
                <a:latin typeface="Calibri" pitchFamily="34" charset="0"/>
              </a:rPr>
              <a:t>T</a:t>
            </a:r>
            <a:r>
              <a:rPr lang="en-US" sz="4350" dirty="0" smtClean="0">
                <a:latin typeface="Calibri" pitchFamily="34" charset="0"/>
              </a:rPr>
              <a:t>his study uses the 54 years of </a:t>
            </a:r>
            <a:r>
              <a:rPr lang="en-US" sz="4350" dirty="0" err="1" smtClean="0">
                <a:latin typeface="Calibri" pitchFamily="34" charset="0"/>
              </a:rPr>
              <a:t>rawinsonde</a:t>
            </a:r>
            <a:r>
              <a:rPr lang="en-US" sz="4350" dirty="0" smtClean="0">
                <a:latin typeface="Calibri" pitchFamily="34" charset="0"/>
              </a:rPr>
              <a:t> </a:t>
            </a:r>
            <a:r>
              <a:rPr lang="en-US" sz="4350" dirty="0" smtClean="0">
                <a:latin typeface="Calibri" pitchFamily="34" charset="0"/>
              </a:rPr>
              <a:t>observations from the Salt Lake City airport to provide a baseline on the frequency, strength, duration and seasonality of persistent cold-air pool events in the Salt Lake Valley.</a:t>
            </a:r>
            <a:endParaRPr lang="en-US" sz="4350" dirty="0">
              <a:latin typeface="Calibri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911725" y="0"/>
            <a:ext cx="34067750" cy="243143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tabLst>
                <a:tab pos="801688" algn="l"/>
              </a:tabLst>
              <a:defRPr/>
            </a:pPr>
            <a:r>
              <a:rPr lang="en-US" sz="6200" spc="10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90500" dist="1778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Evaluation of Persistent Cold Season </a:t>
            </a:r>
            <a:r>
              <a:rPr lang="en-US" sz="6200" spc="10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90500" dist="1778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Cold-Air </a:t>
            </a:r>
            <a:r>
              <a:rPr lang="en-US" sz="6200" spc="10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90500" dist="1778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Pools in the Salt Lake Valley, Utah </a:t>
            </a:r>
            <a:endParaRPr lang="en-US" sz="6200" spc="100" dirty="0">
              <a:ln w="381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190500" dist="1778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defTabSz="4389120" fontAlgn="auto">
              <a:spcBef>
                <a:spcPts val="0"/>
              </a:spcBef>
              <a:spcAft>
                <a:spcPts val="0"/>
              </a:spcAft>
              <a:tabLst>
                <a:tab pos="801688" algn="l"/>
              </a:tabLst>
              <a:defRPr/>
            </a:pPr>
            <a:r>
              <a:rPr lang="en-US" sz="4800" spc="10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90500" dist="1778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Christopher J. Ander, John D. </a:t>
            </a:r>
            <a:r>
              <a:rPr lang="en-US" sz="4800" spc="10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90500" dist="1778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Horel</a:t>
            </a:r>
            <a:r>
              <a:rPr lang="en-US" sz="4800" spc="10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90500" dist="1778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&amp; C. David Whiteman</a:t>
            </a:r>
            <a:endParaRPr lang="en-US" sz="4800" spc="100" dirty="0">
              <a:ln w="381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190500" dist="1778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spc="10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90500" dist="1778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Department of Atmospheric Sciences, University of Utah </a:t>
            </a:r>
            <a:endParaRPr lang="en-US" sz="4800" spc="100" dirty="0">
              <a:ln w="381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190500" dist="1778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77" name="Picture 130" descr="Pictur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68563" y="265113"/>
            <a:ext cx="3014662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ounded Rectangle 72"/>
          <p:cNvSpPr/>
          <p:nvPr/>
        </p:nvSpPr>
        <p:spPr bwMode="auto">
          <a:xfrm>
            <a:off x="584200" y="31721424"/>
            <a:ext cx="42814874" cy="1196976"/>
          </a:xfrm>
          <a:prstGeom prst="roundRect">
            <a:avLst>
              <a:gd name="adj" fmla="val 2885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64999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  <a:tileRect/>
          </a:gradFill>
          <a:ln w="76200">
            <a:solidFill>
              <a:schemeClr val="tx1"/>
            </a:solidFill>
          </a:ln>
          <a:effectLst>
            <a:outerShdw blurRad="177800" dist="177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676275" y="11671300"/>
            <a:ext cx="14639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+mj-lt"/>
              </a:rPr>
              <a:t>2. Data and Methodology</a:t>
            </a:r>
            <a:endParaRPr lang="en-US" sz="4800" b="1" dirty="0">
              <a:latin typeface="+mj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76275" y="12223750"/>
            <a:ext cx="16148741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4350" dirty="0">
                <a:latin typeface="+mn-lt"/>
              </a:rPr>
              <a:t> </a:t>
            </a:r>
            <a:r>
              <a:rPr lang="en-US" sz="4350" dirty="0" err="1" smtClean="0">
                <a:latin typeface="+mn-lt"/>
              </a:rPr>
              <a:t>Rawinsonde</a:t>
            </a:r>
            <a:r>
              <a:rPr lang="en-US" sz="4350" dirty="0" smtClean="0">
                <a:latin typeface="+mn-lt"/>
              </a:rPr>
              <a:t> observations from Salt Lake City (KSLC) at 00 &amp; 12 UTC 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4350" dirty="0" smtClean="0">
                <a:latin typeface="+mn-lt"/>
              </a:rPr>
              <a:t> Overlapping data sets: Integrated Global </a:t>
            </a:r>
            <a:r>
              <a:rPr lang="en-US" sz="4350" dirty="0" err="1" smtClean="0">
                <a:latin typeface="+mn-lt"/>
              </a:rPr>
              <a:t>Radiosonde</a:t>
            </a:r>
            <a:r>
              <a:rPr lang="en-US" sz="4350" dirty="0" smtClean="0">
                <a:latin typeface="+mn-lt"/>
              </a:rPr>
              <a:t> Archive from NCDC (IGRA), University of Wyoming, and 1 sec BUFR from Radio-</a:t>
            </a:r>
            <a:r>
              <a:rPr lang="en-US" sz="4350" dirty="0" err="1" smtClean="0">
                <a:latin typeface="+mn-lt"/>
              </a:rPr>
              <a:t>sonde</a:t>
            </a:r>
            <a:r>
              <a:rPr lang="en-US" sz="4350" dirty="0" smtClean="0">
                <a:latin typeface="+mn-lt"/>
              </a:rPr>
              <a:t> Replacement System (GPS) from the NCDC (since 2005)</a:t>
            </a:r>
          </a:p>
          <a:p>
            <a:pPr marL="287338" indent="-287338" algn="just">
              <a:buFont typeface="Arial" pitchFamily="34" charset="0"/>
              <a:buChar char="•"/>
            </a:pPr>
            <a:r>
              <a:rPr lang="en-US" sz="4350" dirty="0" smtClean="0">
                <a:latin typeface="+mn-lt"/>
              </a:rPr>
              <a:t> IGRA missing critical moisture data during 1970’s and 1980’s due to NCDC </a:t>
            </a:r>
            <a:r>
              <a:rPr lang="en-US" sz="4350" dirty="0" smtClean="0">
                <a:latin typeface="+mn-lt"/>
              </a:rPr>
              <a:t>processing procedures</a:t>
            </a:r>
            <a:endParaRPr lang="en-US" sz="4350" dirty="0" smtClean="0">
              <a:latin typeface="+mn-lt"/>
            </a:endParaRPr>
          </a:p>
          <a:p>
            <a:pPr marL="287338" indent="-287338" algn="just">
              <a:buFont typeface="Arial" pitchFamily="34" charset="0"/>
              <a:buChar char="•"/>
            </a:pPr>
            <a:r>
              <a:rPr lang="en-US" sz="4350" dirty="0">
                <a:latin typeface="+mn-lt"/>
              </a:rPr>
              <a:t>D</a:t>
            </a:r>
            <a:r>
              <a:rPr lang="en-US" sz="4350" dirty="0" smtClean="0">
                <a:latin typeface="+mn-lt"/>
              </a:rPr>
              <a:t>ata interpolated onto 25m (GPS) and 50m (IGRA, Wyoming) vertical grid from the surface (1289m) to ~5km AGL</a:t>
            </a:r>
          </a:p>
          <a:p>
            <a:pPr marL="287338" indent="-287338" algn="just">
              <a:buFont typeface="Arial" pitchFamily="34" charset="0"/>
              <a:buChar char="•"/>
            </a:pPr>
            <a:r>
              <a:rPr lang="en-US" sz="4350" dirty="0" smtClean="0">
                <a:latin typeface="+mn-lt"/>
              </a:rPr>
              <a:t>Average layer “temperature deficit” was computed from all layers</a:t>
            </a:r>
          </a:p>
          <a:p>
            <a:pPr marL="287338" indent="-287338" algn="just">
              <a:buFont typeface="Arial" pitchFamily="34" charset="0"/>
              <a:buChar char="•"/>
            </a:pPr>
            <a:r>
              <a:rPr lang="en-US" sz="4350" dirty="0" smtClean="0">
                <a:latin typeface="+mn-lt"/>
              </a:rPr>
              <a:t>Soundings considered moist if RH was ≥85% in at least one layer</a:t>
            </a:r>
          </a:p>
          <a:p>
            <a:pPr marL="287338" indent="-287338" algn="just">
              <a:buFont typeface="Arial" pitchFamily="34" charset="0"/>
              <a:buChar char="•"/>
            </a:pPr>
            <a:r>
              <a:rPr lang="en-US" sz="4350" dirty="0" smtClean="0">
                <a:latin typeface="+mn-lt"/>
              </a:rPr>
              <a:t>An “event” is defined as an average temperature deficit ≥ 8K for at least 24 hours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341850" y="2740025"/>
            <a:ext cx="13903325" cy="29003625"/>
          </a:xfrm>
          <a:prstGeom prst="roundRect">
            <a:avLst>
              <a:gd name="adj" fmla="val 181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64999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  <a:tileRect/>
          </a:gradFill>
          <a:ln w="76200">
            <a:solidFill>
              <a:schemeClr val="tx1"/>
            </a:solidFill>
          </a:ln>
          <a:effectLst>
            <a:outerShdw blurRad="177800" dist="177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710150" y="2711784"/>
            <a:ext cx="14639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+mj-lt"/>
              </a:rPr>
              <a:t>3. Results</a:t>
            </a:r>
            <a:endParaRPr lang="en-US" sz="48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21400" y="2647950"/>
            <a:ext cx="8747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+mj-lt"/>
              </a:rPr>
              <a:t>4. Conclusions</a:t>
            </a:r>
            <a:endParaRPr lang="en-US" sz="48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13475" y="10474325"/>
            <a:ext cx="8747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+mj-lt"/>
              </a:rPr>
              <a:t>5. PCAPS</a:t>
            </a:r>
            <a:endParaRPr lang="en-US" sz="48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43499" y="3379118"/>
            <a:ext cx="12986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9575" indent="-361950">
              <a:buFont typeface="Arial" pitchFamily="34" charset="0"/>
              <a:buChar char="•"/>
            </a:pPr>
            <a:r>
              <a:rPr lang="en-US" sz="4350" dirty="0" smtClean="0">
                <a:latin typeface="+mn-lt"/>
              </a:rPr>
              <a:t>A total of 368 </a:t>
            </a:r>
            <a:r>
              <a:rPr lang="en-US" sz="4350" dirty="0" smtClean="0">
                <a:latin typeface="+mn-lt"/>
              </a:rPr>
              <a:t>cold-air pool events </a:t>
            </a:r>
            <a:r>
              <a:rPr lang="en-US" sz="4350" dirty="0" smtClean="0">
                <a:latin typeface="+mn-lt"/>
              </a:rPr>
              <a:t>were identified objectively using a threshold cold-pool strength of </a:t>
            </a:r>
            <a:r>
              <a:rPr lang="en-US" sz="4350" dirty="0" smtClean="0">
                <a:latin typeface="+mn-lt"/>
              </a:rPr>
              <a:t>8K</a:t>
            </a:r>
            <a:endParaRPr lang="en-US" sz="435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sz="435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sz="435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613475" y="3384551"/>
            <a:ext cx="11693525" cy="7455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4350" dirty="0">
                <a:latin typeface="+mn-lt"/>
              </a:rPr>
              <a:t>Identification of persistent cold-air pools is insensitive to data source </a:t>
            </a:r>
            <a:r>
              <a:rPr lang="en-US" sz="4350" dirty="0" smtClean="0">
                <a:latin typeface="+mn-lt"/>
              </a:rPr>
              <a:t>of</a:t>
            </a:r>
            <a:r>
              <a:rPr lang="en-US" sz="4350" dirty="0" smtClean="0">
                <a:latin typeface="+mn-lt"/>
              </a:rPr>
              <a:t> soundings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4350" dirty="0" smtClean="0">
                <a:latin typeface="+mn-lt"/>
              </a:rPr>
              <a:t>6-7 events with large mean temperature deficits (≥ 8K) lasting at least 24 hours during NDJFM cold season 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4350" dirty="0" smtClean="0">
                <a:latin typeface="+mn-lt"/>
              </a:rPr>
              <a:t>Greatest percentage </a:t>
            </a:r>
            <a:r>
              <a:rPr lang="en-US" sz="4350" dirty="0" smtClean="0">
                <a:latin typeface="+mn-lt"/>
              </a:rPr>
              <a:t>of events </a:t>
            </a:r>
            <a:r>
              <a:rPr lang="en-US" sz="4350" dirty="0" smtClean="0">
                <a:latin typeface="+mn-lt"/>
              </a:rPr>
              <a:t>during</a:t>
            </a:r>
            <a:r>
              <a:rPr lang="en-US" sz="4350" dirty="0" smtClean="0">
                <a:latin typeface="+mn-lt"/>
              </a:rPr>
              <a:t> 1 Dec to 7 Feb PCAPS field period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4350" dirty="0" smtClean="0">
                <a:latin typeface="+mn-lt"/>
              </a:rPr>
              <a:t>38% of the events contain at least one 50 m layer with </a:t>
            </a:r>
            <a:r>
              <a:rPr lang="en-US" sz="4350" dirty="0">
                <a:latin typeface="+mn-lt"/>
              </a:rPr>
              <a:t>RH </a:t>
            </a:r>
            <a:r>
              <a:rPr lang="en-US" sz="4350" dirty="0" smtClean="0">
                <a:latin typeface="+mn-lt"/>
              </a:rPr>
              <a:t>≥ 85%</a:t>
            </a:r>
            <a:endParaRPr lang="en-US" sz="4350" dirty="0" smtClean="0">
              <a:latin typeface="+mn-lt"/>
            </a:endParaRPr>
          </a:p>
          <a:p>
            <a:pPr marL="236538" indent="-236538">
              <a:buFont typeface="Arial" pitchFamily="34" charset="0"/>
              <a:buChar char="•"/>
            </a:pPr>
            <a:endParaRPr lang="en-US" sz="4350" dirty="0" smtClean="0">
              <a:latin typeface="+mn-lt"/>
            </a:endParaRPr>
          </a:p>
          <a:p>
            <a:pPr marL="236538" indent="-236538">
              <a:buFont typeface="Arial" pitchFamily="34" charset="0"/>
              <a:buChar char="•"/>
            </a:pPr>
            <a:endParaRPr lang="en-US" sz="4350" dirty="0">
              <a:latin typeface="+mn-lt"/>
            </a:endParaRPr>
          </a:p>
        </p:txBody>
      </p:sp>
      <p:pic>
        <p:nvPicPr>
          <p:cNvPr id="29" name="Picture 28" descr="Dry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100" y="20234275"/>
            <a:ext cx="14547849" cy="4143310"/>
          </a:xfrm>
          <a:prstGeom prst="rect">
            <a:avLst/>
          </a:prstGeom>
        </p:spPr>
      </p:pic>
      <p:sp>
        <p:nvSpPr>
          <p:cNvPr id="32" name="Freeform 31"/>
          <p:cNvSpPr/>
          <p:nvPr/>
        </p:nvSpPr>
        <p:spPr>
          <a:xfrm>
            <a:off x="8594725" y="20878800"/>
            <a:ext cx="5410200" cy="3067050"/>
          </a:xfrm>
          <a:custGeom>
            <a:avLst/>
            <a:gdLst>
              <a:gd name="connsiteX0" fmla="*/ 1562100 w 5410200"/>
              <a:gd name="connsiteY0" fmla="*/ 0 h 3067050"/>
              <a:gd name="connsiteX1" fmla="*/ 5410200 w 5410200"/>
              <a:gd name="connsiteY1" fmla="*/ 3067050 h 3067050"/>
              <a:gd name="connsiteX2" fmla="*/ 57150 w 5410200"/>
              <a:gd name="connsiteY2" fmla="*/ 3028950 h 3067050"/>
              <a:gd name="connsiteX3" fmla="*/ 0 w 5410200"/>
              <a:gd name="connsiteY3" fmla="*/ 2705100 h 3067050"/>
              <a:gd name="connsiteX4" fmla="*/ 228600 w 5410200"/>
              <a:gd name="connsiteY4" fmla="*/ 2571750 h 3067050"/>
              <a:gd name="connsiteX5" fmla="*/ 1581150 w 5410200"/>
              <a:gd name="connsiteY5" fmla="*/ 2305050 h 3067050"/>
              <a:gd name="connsiteX6" fmla="*/ 2000250 w 5410200"/>
              <a:gd name="connsiteY6" fmla="*/ 2038350 h 3067050"/>
              <a:gd name="connsiteX7" fmla="*/ 2133600 w 5410200"/>
              <a:gd name="connsiteY7" fmla="*/ 1885950 h 3067050"/>
              <a:gd name="connsiteX8" fmla="*/ 1847850 w 5410200"/>
              <a:gd name="connsiteY8" fmla="*/ 1333500 h 3067050"/>
              <a:gd name="connsiteX9" fmla="*/ 1524000 w 5410200"/>
              <a:gd name="connsiteY9" fmla="*/ 952500 h 3067050"/>
              <a:gd name="connsiteX10" fmla="*/ 1581150 w 5410200"/>
              <a:gd name="connsiteY10" fmla="*/ 495300 h 3067050"/>
              <a:gd name="connsiteX11" fmla="*/ 1943100 w 5410200"/>
              <a:gd name="connsiteY11" fmla="*/ 30480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0200" h="3067050">
                <a:moveTo>
                  <a:pt x="1562100" y="0"/>
                </a:moveTo>
                <a:lnTo>
                  <a:pt x="5410200" y="3067050"/>
                </a:lnTo>
                <a:lnTo>
                  <a:pt x="57150" y="3028950"/>
                </a:lnTo>
                <a:lnTo>
                  <a:pt x="0" y="2705100"/>
                </a:lnTo>
                <a:lnTo>
                  <a:pt x="228600" y="2571750"/>
                </a:lnTo>
                <a:lnTo>
                  <a:pt x="1581150" y="2305050"/>
                </a:lnTo>
                <a:lnTo>
                  <a:pt x="2000250" y="2038350"/>
                </a:lnTo>
                <a:lnTo>
                  <a:pt x="2133600" y="1885950"/>
                </a:lnTo>
                <a:lnTo>
                  <a:pt x="1847850" y="1333500"/>
                </a:lnTo>
                <a:lnTo>
                  <a:pt x="1524000" y="952500"/>
                </a:lnTo>
                <a:lnTo>
                  <a:pt x="1581150" y="495300"/>
                </a:lnTo>
                <a:lnTo>
                  <a:pt x="1943100" y="304800"/>
                </a:lnTo>
              </a:path>
            </a:pathLst>
          </a:custGeom>
          <a:solidFill>
            <a:schemeClr val="accent1">
              <a:alpha val="5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528300" y="229965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</a:t>
            </a:r>
            <a:r>
              <a:rPr lang="en-US" sz="2000" dirty="0" err="1" smtClean="0"/>
              <a:t>deficit</a:t>
            </a:r>
            <a:r>
              <a:rPr lang="en-US" sz="3200" dirty="0" smtClean="0"/>
              <a:t>=12K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10528300" y="22536150"/>
            <a:ext cx="55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</a:t>
            </a:r>
            <a:endParaRPr lang="en-US" sz="3200" dirty="0"/>
          </a:p>
        </p:txBody>
      </p:sp>
      <p:pic>
        <p:nvPicPr>
          <p:cNvPr id="35" name="Picture 34" descr="moiste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100" y="24377650"/>
            <a:ext cx="14547850" cy="4156529"/>
          </a:xfrm>
          <a:prstGeom prst="rect">
            <a:avLst/>
          </a:prstGeom>
        </p:spPr>
      </p:pic>
      <p:sp>
        <p:nvSpPr>
          <p:cNvPr id="36" name="Freeform 35"/>
          <p:cNvSpPr/>
          <p:nvPr/>
        </p:nvSpPr>
        <p:spPr>
          <a:xfrm>
            <a:off x="7858125" y="24745950"/>
            <a:ext cx="4419600" cy="3352800"/>
          </a:xfrm>
          <a:custGeom>
            <a:avLst/>
            <a:gdLst>
              <a:gd name="connsiteX0" fmla="*/ 209550 w 4419600"/>
              <a:gd name="connsiteY0" fmla="*/ 0 h 3352800"/>
              <a:gd name="connsiteX1" fmla="*/ 2762250 w 4419600"/>
              <a:gd name="connsiteY1" fmla="*/ 2095500 h 3352800"/>
              <a:gd name="connsiteX2" fmla="*/ 2952750 w 4419600"/>
              <a:gd name="connsiteY2" fmla="*/ 2228850 h 3352800"/>
              <a:gd name="connsiteX3" fmla="*/ 4419600 w 4419600"/>
              <a:gd name="connsiteY3" fmla="*/ 3352800 h 3352800"/>
              <a:gd name="connsiteX4" fmla="*/ 304800 w 4419600"/>
              <a:gd name="connsiteY4" fmla="*/ 3238500 h 3352800"/>
              <a:gd name="connsiteX5" fmla="*/ 114300 w 4419600"/>
              <a:gd name="connsiteY5" fmla="*/ 2990850 h 3352800"/>
              <a:gd name="connsiteX6" fmla="*/ 95250 w 4419600"/>
              <a:gd name="connsiteY6" fmla="*/ 2800350 h 3352800"/>
              <a:gd name="connsiteX7" fmla="*/ 0 w 4419600"/>
              <a:gd name="connsiteY7" fmla="*/ 2476500 h 3352800"/>
              <a:gd name="connsiteX8" fmla="*/ 57150 w 4419600"/>
              <a:gd name="connsiteY8" fmla="*/ 2381250 h 3352800"/>
              <a:gd name="connsiteX9" fmla="*/ 57150 w 4419600"/>
              <a:gd name="connsiteY9" fmla="*/ 2228850 h 3352800"/>
              <a:gd name="connsiteX10" fmla="*/ 190500 w 4419600"/>
              <a:gd name="connsiteY10" fmla="*/ 2095500 h 3352800"/>
              <a:gd name="connsiteX11" fmla="*/ 266700 w 4419600"/>
              <a:gd name="connsiteY11" fmla="*/ 2038350 h 3352800"/>
              <a:gd name="connsiteX12" fmla="*/ 152400 w 4419600"/>
              <a:gd name="connsiteY12" fmla="*/ 1924050 h 3352800"/>
              <a:gd name="connsiteX13" fmla="*/ 552450 w 4419600"/>
              <a:gd name="connsiteY13" fmla="*/ 1885950 h 3352800"/>
              <a:gd name="connsiteX14" fmla="*/ 685800 w 4419600"/>
              <a:gd name="connsiteY14" fmla="*/ 1790700 h 3352800"/>
              <a:gd name="connsiteX15" fmla="*/ 628650 w 4419600"/>
              <a:gd name="connsiteY15" fmla="*/ 1485900 h 3352800"/>
              <a:gd name="connsiteX16" fmla="*/ 476250 w 4419600"/>
              <a:gd name="connsiteY16" fmla="*/ 1276350 h 3352800"/>
              <a:gd name="connsiteX17" fmla="*/ 514350 w 4419600"/>
              <a:gd name="connsiteY17" fmla="*/ 1047750 h 3352800"/>
              <a:gd name="connsiteX18" fmla="*/ 438150 w 4419600"/>
              <a:gd name="connsiteY18" fmla="*/ 723900 h 3352800"/>
              <a:gd name="connsiteX19" fmla="*/ 285750 w 4419600"/>
              <a:gd name="connsiteY19" fmla="*/ 514350 h 3352800"/>
              <a:gd name="connsiteX20" fmla="*/ 266700 w 4419600"/>
              <a:gd name="connsiteY20" fmla="*/ 5715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0" h="3352800">
                <a:moveTo>
                  <a:pt x="209550" y="0"/>
                </a:moveTo>
                <a:lnTo>
                  <a:pt x="2762250" y="2095500"/>
                </a:lnTo>
                <a:lnTo>
                  <a:pt x="2952750" y="2228850"/>
                </a:lnTo>
                <a:lnTo>
                  <a:pt x="4419600" y="3352800"/>
                </a:lnTo>
                <a:lnTo>
                  <a:pt x="304800" y="3238500"/>
                </a:lnTo>
                <a:lnTo>
                  <a:pt x="114300" y="2990850"/>
                </a:lnTo>
                <a:lnTo>
                  <a:pt x="95250" y="2800350"/>
                </a:lnTo>
                <a:lnTo>
                  <a:pt x="0" y="2476500"/>
                </a:lnTo>
                <a:lnTo>
                  <a:pt x="57150" y="2381250"/>
                </a:lnTo>
                <a:lnTo>
                  <a:pt x="57150" y="2228850"/>
                </a:lnTo>
                <a:lnTo>
                  <a:pt x="190500" y="2095500"/>
                </a:lnTo>
                <a:lnTo>
                  <a:pt x="266700" y="2038350"/>
                </a:lnTo>
                <a:lnTo>
                  <a:pt x="152400" y="1924050"/>
                </a:lnTo>
                <a:lnTo>
                  <a:pt x="552450" y="1885950"/>
                </a:lnTo>
                <a:lnTo>
                  <a:pt x="685800" y="1790700"/>
                </a:lnTo>
                <a:lnTo>
                  <a:pt x="628650" y="1485900"/>
                </a:lnTo>
                <a:lnTo>
                  <a:pt x="476250" y="1276350"/>
                </a:lnTo>
                <a:lnTo>
                  <a:pt x="514350" y="1047750"/>
                </a:lnTo>
                <a:lnTo>
                  <a:pt x="438150" y="723900"/>
                </a:lnTo>
                <a:lnTo>
                  <a:pt x="285750" y="514350"/>
                </a:lnTo>
                <a:lnTo>
                  <a:pt x="266700" y="57150"/>
                </a:lnTo>
              </a:path>
            </a:pathLst>
          </a:custGeom>
          <a:solidFill>
            <a:schemeClr val="accent1">
              <a:alpha val="50000"/>
            </a:schemeClr>
          </a:solidFill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410575" y="26771600"/>
            <a:ext cx="193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</a:t>
            </a:r>
            <a:r>
              <a:rPr lang="en-US" sz="2000" dirty="0" err="1" smtClean="0"/>
              <a:t>deficit</a:t>
            </a:r>
            <a:r>
              <a:rPr lang="en-US" sz="3200" dirty="0" smtClean="0"/>
              <a:t>=9K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8410575" y="26311225"/>
            <a:ext cx="55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2241550" y="20418425"/>
            <a:ext cx="5616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19 Jan 2009 00 UTC</a:t>
            </a:r>
            <a:endParaRPr lang="en-US" sz="4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241550" y="24469725"/>
            <a:ext cx="570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23 DEC 2006 00 UTC</a:t>
            </a:r>
            <a:endParaRPr lang="en-US" sz="4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689100" y="28705175"/>
            <a:ext cx="14732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Fig. 2 </a:t>
            </a:r>
            <a:r>
              <a:rPr lang="en-US" sz="2600" dirty="0" smtClean="0"/>
              <a:t>Examples of dry (top) and moist (bottom) soundings during two cold-air pool events</a:t>
            </a:r>
            <a:r>
              <a:rPr lang="en-US" sz="2600" dirty="0"/>
              <a:t>. Solid red and green lines and black wind barbs </a:t>
            </a:r>
            <a:r>
              <a:rPr lang="en-US" sz="2600" dirty="0" smtClean="0"/>
              <a:t>are temperature</a:t>
            </a:r>
            <a:r>
              <a:rPr lang="en-US" sz="2600" dirty="0"/>
              <a:t>, dew point and winds, respectively, from </a:t>
            </a:r>
            <a:r>
              <a:rPr lang="en-US" sz="2600" dirty="0" smtClean="0"/>
              <a:t>50m </a:t>
            </a:r>
            <a:r>
              <a:rPr lang="en-US" sz="2600" dirty="0"/>
              <a:t>vertical resolution Wyoming dataset. </a:t>
            </a:r>
            <a:r>
              <a:rPr lang="en-US" sz="2600" dirty="0" smtClean="0"/>
              <a:t>The differences between the Wyoming and GPS data are small (compare to dashed </a:t>
            </a:r>
            <a:r>
              <a:rPr lang="en-US" sz="2600" dirty="0"/>
              <a:t>red and green lines and red wind barbs </a:t>
            </a:r>
            <a:r>
              <a:rPr lang="en-US" sz="2600" dirty="0" smtClean="0"/>
              <a:t>from 25m </a:t>
            </a:r>
            <a:r>
              <a:rPr lang="en-US" sz="2600" dirty="0"/>
              <a:t>GPS </a:t>
            </a:r>
            <a:r>
              <a:rPr lang="en-US" sz="2600" dirty="0" smtClean="0"/>
              <a:t>dataset). Blue shading illustrates cold-air pool strength from Wyoming data set. Top-level temperature is </a:t>
            </a:r>
            <a:r>
              <a:rPr lang="en-US" sz="2600" dirty="0" err="1" smtClean="0"/>
              <a:t>extrapo-lated</a:t>
            </a:r>
            <a:r>
              <a:rPr lang="en-US" sz="2600" dirty="0" smtClean="0"/>
              <a:t> adiabatically to the surface. The difference between the extrapolated</a:t>
            </a:r>
            <a:r>
              <a:rPr lang="en-US" sz="2600" b="1" dirty="0" smtClean="0"/>
              <a:t> </a:t>
            </a:r>
            <a:r>
              <a:rPr lang="en-US" sz="2600" dirty="0" smtClean="0"/>
              <a:t>temperature and the ambient temperature at each level is then </a:t>
            </a:r>
            <a:r>
              <a:rPr lang="en-US" sz="2600" dirty="0" smtClean="0"/>
              <a:t>averaged to obtain the mean temperature deficit. </a:t>
            </a:r>
            <a:endParaRPr lang="en-US" sz="2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1521400" y="11303000"/>
            <a:ext cx="11601450" cy="1481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itchFamily="34" charset="0"/>
              <a:buChar char="•"/>
            </a:pPr>
            <a:r>
              <a:rPr lang="en-US" sz="4350" dirty="0" smtClean="0">
                <a:latin typeface="+mn-lt"/>
              </a:rPr>
              <a:t>PCAPS will document </a:t>
            </a:r>
            <a:r>
              <a:rPr lang="en-US" sz="4350" dirty="0">
                <a:latin typeface="+mn-lt"/>
              </a:rPr>
              <a:t>processes </a:t>
            </a:r>
            <a:r>
              <a:rPr lang="en-US" sz="4350" dirty="0" smtClean="0">
                <a:latin typeface="+mn-lt"/>
              </a:rPr>
              <a:t>on temporal </a:t>
            </a:r>
            <a:r>
              <a:rPr lang="en-US" sz="4350" dirty="0">
                <a:latin typeface="+mn-lt"/>
              </a:rPr>
              <a:t>and spatial scales ranging from the ground up to the mid-troposphere and from the </a:t>
            </a:r>
            <a:r>
              <a:rPr lang="en-US" sz="4350" dirty="0" err="1">
                <a:latin typeface="+mn-lt"/>
              </a:rPr>
              <a:t>microscale</a:t>
            </a:r>
            <a:r>
              <a:rPr lang="en-US" sz="4350" dirty="0">
                <a:latin typeface="+mn-lt"/>
              </a:rPr>
              <a:t> to the scale of the entire Salt Lake </a:t>
            </a:r>
            <a:r>
              <a:rPr lang="en-US" sz="4350" dirty="0" smtClean="0">
                <a:latin typeface="+mn-lt"/>
              </a:rPr>
              <a:t>Valley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fr-FR" sz="4350" dirty="0" smtClean="0">
                <a:latin typeface="+mn-lt"/>
              </a:rPr>
              <a:t>Routine surface observations </a:t>
            </a:r>
            <a:r>
              <a:rPr lang="fr-FR" sz="4350" dirty="0" err="1">
                <a:latin typeface="+mn-lt"/>
              </a:rPr>
              <a:t>available</a:t>
            </a:r>
            <a:r>
              <a:rPr lang="fr-FR" sz="4350" dirty="0">
                <a:latin typeface="+mn-lt"/>
              </a:rPr>
              <a:t> via </a:t>
            </a:r>
            <a:r>
              <a:rPr lang="fr-FR" sz="4350" dirty="0" err="1">
                <a:latin typeface="+mn-lt"/>
              </a:rPr>
              <a:t>MesoWest</a:t>
            </a:r>
            <a:r>
              <a:rPr lang="fr-FR" sz="4350" dirty="0">
                <a:latin typeface="+mn-lt"/>
              </a:rPr>
              <a:t> (</a:t>
            </a:r>
            <a:r>
              <a:rPr lang="fr-FR" sz="4350" dirty="0">
                <a:latin typeface="+mn-lt"/>
                <a:hlinkClick r:id="rId7"/>
              </a:rPr>
              <a:t>http://</a:t>
            </a:r>
            <a:r>
              <a:rPr lang="fr-FR" sz="4350" dirty="0" smtClean="0">
                <a:latin typeface="+mn-lt"/>
                <a:hlinkClick r:id="rId7"/>
              </a:rPr>
              <a:t>mesowest.utah.edu</a:t>
            </a:r>
            <a:r>
              <a:rPr lang="fr-FR" sz="4350" dirty="0" smtClean="0">
                <a:latin typeface="+mn-lt"/>
              </a:rPr>
              <a:t>) </a:t>
            </a:r>
            <a:r>
              <a:rPr lang="fr-FR" sz="4350" dirty="0" err="1" smtClean="0">
                <a:latin typeface="+mn-lt"/>
              </a:rPr>
              <a:t>will</a:t>
            </a:r>
            <a:r>
              <a:rPr lang="fr-FR" sz="4350" dirty="0" smtClean="0">
                <a:latin typeface="+mn-lt"/>
              </a:rPr>
              <a:t> </a:t>
            </a:r>
            <a:r>
              <a:rPr lang="fr-FR" sz="4350" dirty="0" err="1" smtClean="0">
                <a:latin typeface="+mn-lt"/>
              </a:rPr>
              <a:t>supplement</a:t>
            </a:r>
            <a:r>
              <a:rPr lang="fr-FR" sz="4350" dirty="0" smtClean="0">
                <a:latin typeface="+mn-lt"/>
              </a:rPr>
              <a:t> </a:t>
            </a:r>
            <a:r>
              <a:rPr lang="en-US" sz="4350" dirty="0" smtClean="0">
                <a:latin typeface="+mn-lt"/>
              </a:rPr>
              <a:t>instrument </a:t>
            </a:r>
            <a:r>
              <a:rPr lang="en-US" sz="4350" dirty="0">
                <a:latin typeface="+mn-lt"/>
              </a:rPr>
              <a:t>systems </a:t>
            </a:r>
            <a:r>
              <a:rPr lang="en-US" sz="4350" dirty="0" smtClean="0">
                <a:latin typeface="+mn-lt"/>
              </a:rPr>
              <a:t>to be </a:t>
            </a:r>
            <a:r>
              <a:rPr lang="en-US" sz="4350" dirty="0">
                <a:latin typeface="+mn-lt"/>
              </a:rPr>
              <a:t>deployed during the entire field </a:t>
            </a:r>
            <a:r>
              <a:rPr lang="en-US" sz="4350" dirty="0" smtClean="0">
                <a:latin typeface="+mn-lt"/>
              </a:rPr>
              <a:t>campaign 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4350" dirty="0">
                <a:latin typeface="+mn-lt"/>
              </a:rPr>
              <a:t>S</a:t>
            </a:r>
            <a:r>
              <a:rPr lang="en-US" sz="4350" dirty="0" smtClean="0">
                <a:latin typeface="+mn-lt"/>
              </a:rPr>
              <a:t>ome equipment (</a:t>
            </a:r>
            <a:r>
              <a:rPr lang="en-US" sz="4350" dirty="0" err="1" smtClean="0">
                <a:latin typeface="+mn-lt"/>
              </a:rPr>
              <a:t>rawinsondes</a:t>
            </a:r>
            <a:r>
              <a:rPr lang="en-US" sz="4350" dirty="0" smtClean="0">
                <a:latin typeface="+mn-lt"/>
              </a:rPr>
              <a:t>, instrumented vehicles) will be operated during IOPs to document in greater detail the </a:t>
            </a:r>
            <a:r>
              <a:rPr lang="en-US" sz="4350" dirty="0">
                <a:latin typeface="+mn-lt"/>
              </a:rPr>
              <a:t>boundary layer before, during, and </a:t>
            </a:r>
            <a:r>
              <a:rPr lang="en-US" sz="4350" dirty="0" smtClean="0">
                <a:latin typeface="+mn-lt"/>
              </a:rPr>
              <a:t>after </a:t>
            </a:r>
            <a:r>
              <a:rPr lang="en-US" sz="4350" dirty="0">
                <a:latin typeface="+mn-lt"/>
              </a:rPr>
              <a:t>cold-air pool </a:t>
            </a:r>
            <a:r>
              <a:rPr lang="en-US" sz="4350" dirty="0" smtClean="0">
                <a:latin typeface="+mn-lt"/>
              </a:rPr>
              <a:t>episodes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4350" dirty="0" smtClean="0">
                <a:latin typeface="+mn-lt"/>
              </a:rPr>
              <a:t>EOL/NCAR instrumentation to be deployed include wind profilers, </a:t>
            </a:r>
            <a:r>
              <a:rPr lang="en-US" sz="4350" dirty="0" err="1" smtClean="0">
                <a:latin typeface="+mn-lt"/>
              </a:rPr>
              <a:t>sodars</a:t>
            </a:r>
            <a:r>
              <a:rPr lang="en-US" sz="4350" dirty="0" smtClean="0">
                <a:latin typeface="+mn-lt"/>
              </a:rPr>
              <a:t>, Integrated Sounding System (ISS), and Integrated Surface Flux Systems (ISFS)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4350" dirty="0" smtClean="0">
                <a:latin typeface="+mn-lt"/>
              </a:rPr>
              <a:t>A critical planning component has been to identify representative locations for the instrumentation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4350" dirty="0">
                <a:latin typeface="+mn-lt"/>
              </a:rPr>
              <a:t>Elevation and roughness data were obtained from a 2m resolution </a:t>
            </a:r>
            <a:r>
              <a:rPr lang="en-US" sz="4350" dirty="0" smtClean="0">
                <a:latin typeface="+mn-lt"/>
              </a:rPr>
              <a:t>airborne LIDAR </a:t>
            </a:r>
            <a:r>
              <a:rPr lang="en-US" sz="4350" dirty="0">
                <a:latin typeface="+mn-lt"/>
              </a:rPr>
              <a:t>survey of the Salt Lake </a:t>
            </a:r>
            <a:r>
              <a:rPr lang="en-US" sz="4350" dirty="0" smtClean="0">
                <a:latin typeface="+mn-lt"/>
              </a:rPr>
              <a:t>Valley</a:t>
            </a:r>
          </a:p>
        </p:txBody>
      </p:sp>
      <p:pic>
        <p:nvPicPr>
          <p:cNvPr id="53" name="Picture 52" descr="Strength_Moisture_Fin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47475" y="18853150"/>
            <a:ext cx="6779386" cy="4935075"/>
          </a:xfrm>
          <a:prstGeom prst="rect">
            <a:avLst/>
          </a:prstGeom>
        </p:spPr>
      </p:pic>
      <p:cxnSp>
        <p:nvCxnSpPr>
          <p:cNvPr id="66" name="Straight Connector 65"/>
          <p:cNvCxnSpPr/>
          <p:nvPr/>
        </p:nvCxnSpPr>
        <p:spPr>
          <a:xfrm rot="5400000">
            <a:off x="12369800" y="4213225"/>
            <a:ext cx="2578100" cy="1657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 descr="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05016" y="1215717"/>
            <a:ext cx="2332037" cy="1154321"/>
          </a:xfrm>
          <a:prstGeom prst="rect">
            <a:avLst/>
          </a:prstGeom>
        </p:spPr>
      </p:pic>
      <p:pic>
        <p:nvPicPr>
          <p:cNvPr id="69" name="Picture 68" descr="Cold_Pool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78450" y="27231975"/>
            <a:ext cx="5892800" cy="4174067"/>
          </a:xfrm>
          <a:prstGeom prst="rect">
            <a:avLst/>
          </a:prstGeom>
        </p:spPr>
      </p:pic>
      <p:pic>
        <p:nvPicPr>
          <p:cNvPr id="48" name="Picture 47" descr="PCAPS_seasonalit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23700" y="12131675"/>
            <a:ext cx="6445249" cy="469582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7618075" y="16919575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Fig. 5 </a:t>
            </a:r>
            <a:r>
              <a:rPr lang="en-US" sz="2800" dirty="0"/>
              <a:t>D</a:t>
            </a:r>
            <a:r>
              <a:rPr lang="en-US" sz="2800" dirty="0" smtClean="0"/>
              <a:t>uration of cold-air pool events lasting 24 </a:t>
            </a:r>
            <a:r>
              <a:rPr lang="en-US" sz="2800" dirty="0" smtClean="0"/>
              <a:t>hrs or </a:t>
            </a:r>
            <a:r>
              <a:rPr lang="en-US" sz="2800" dirty="0" smtClean="0"/>
              <a:t>longer</a:t>
            </a:r>
            <a:endParaRPr lang="en-US" sz="2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4523700" y="16919575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Fig. 6 </a:t>
            </a:r>
            <a:r>
              <a:rPr lang="en-US" sz="2800" dirty="0" smtClean="0"/>
              <a:t>Monthly distribution of </a:t>
            </a:r>
            <a:r>
              <a:rPr lang="en-US" sz="2800" dirty="0" smtClean="0"/>
              <a:t>events</a:t>
            </a:r>
            <a:endParaRPr lang="en-US" sz="2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24705059" y="28457525"/>
            <a:ext cx="6537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Fig. 8 </a:t>
            </a:r>
            <a:r>
              <a:rPr lang="en-US" sz="2800" dirty="0" smtClean="0"/>
              <a:t>Same as in figure 7 for the 1 December-7 February period.</a:t>
            </a:r>
            <a:endParaRPr lang="en-US" sz="2800" dirty="0"/>
          </a:p>
        </p:txBody>
      </p:sp>
      <p:pic>
        <p:nvPicPr>
          <p:cNvPr id="64" name="Picture 63" descr="RoughnessEx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81775" y="26187854"/>
            <a:ext cx="3959225" cy="3572959"/>
          </a:xfrm>
          <a:prstGeom prst="rect">
            <a:avLst/>
          </a:prstGeom>
        </p:spPr>
      </p:pic>
      <p:pic>
        <p:nvPicPr>
          <p:cNvPr id="77" name="Picture 76" descr="Roughexample.t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09191" y="26151734"/>
            <a:ext cx="4201026" cy="368300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31981775" y="29992172"/>
            <a:ext cx="43197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Fig. </a:t>
            </a:r>
            <a:r>
              <a:rPr lang="en-US" sz="2700" b="1" dirty="0"/>
              <a:t>9</a:t>
            </a:r>
            <a:r>
              <a:rPr lang="en-US" sz="2700" dirty="0" smtClean="0"/>
              <a:t> </a:t>
            </a:r>
            <a:r>
              <a:rPr lang="en-US" sz="2700" dirty="0" smtClean="0"/>
              <a:t>Surface </a:t>
            </a:r>
            <a:r>
              <a:rPr lang="en-US" sz="2700" dirty="0" smtClean="0"/>
              <a:t>roughness </a:t>
            </a:r>
            <a:r>
              <a:rPr lang="en-US" sz="2700" dirty="0" smtClean="0"/>
              <a:t>(m) for a rural site on the west side</a:t>
            </a:r>
            <a:endParaRPr lang="en-US" sz="27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7414199" y="29992172"/>
            <a:ext cx="428148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Fig. </a:t>
            </a:r>
            <a:r>
              <a:rPr lang="en-US" sz="2700" b="1" dirty="0" smtClean="0"/>
              <a:t>10</a:t>
            </a:r>
            <a:r>
              <a:rPr lang="en-US" sz="2700" dirty="0" smtClean="0"/>
              <a:t> </a:t>
            </a:r>
            <a:r>
              <a:rPr lang="en-US" sz="2700" dirty="0" smtClean="0"/>
              <a:t>Surface </a:t>
            </a:r>
            <a:r>
              <a:rPr lang="en-US" sz="2700" dirty="0" smtClean="0"/>
              <a:t>roughness </a:t>
            </a:r>
            <a:r>
              <a:rPr lang="en-US" sz="2700" dirty="0" smtClean="0"/>
              <a:t>(m) for urban site near downtown SLC</a:t>
            </a:r>
            <a:endParaRPr lang="en-US" sz="2700" b="1" dirty="0"/>
          </a:p>
        </p:txBody>
      </p:sp>
      <p:pic>
        <p:nvPicPr>
          <p:cNvPr id="81" name="Picture 80" descr="pool_pic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799925" y="27139900"/>
            <a:ext cx="5892800" cy="4255197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2830175" y="10013950"/>
            <a:ext cx="4235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Fig. 1 </a:t>
            </a:r>
            <a:r>
              <a:rPr lang="en-US" sz="2800" dirty="0" smtClean="0"/>
              <a:t>Area of </a:t>
            </a:r>
            <a:r>
              <a:rPr lang="en-US" sz="2800" dirty="0" smtClean="0"/>
              <a:t>study. </a:t>
            </a:r>
            <a:r>
              <a:rPr lang="en-US" sz="2800" dirty="0"/>
              <a:t>R</a:t>
            </a:r>
            <a:r>
              <a:rPr lang="en-US" sz="2800" smtClean="0"/>
              <a:t>ed </a:t>
            </a:r>
            <a:r>
              <a:rPr lang="en-US" sz="2800" dirty="0" smtClean="0"/>
              <a:t>star is the KSLC upper air site.</a:t>
            </a:r>
            <a:endParaRPr lang="en-US" sz="28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1146283" y="32019874"/>
            <a:ext cx="3893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further information: Thursday. 9:45 AM. Persistent </a:t>
            </a:r>
            <a:r>
              <a:rPr lang="en-US" sz="2400" dirty="0"/>
              <a:t>Cold-Air Pool Study (PCAPS)—A new field research program to be conducted in Utah's Salt Lake </a:t>
            </a:r>
            <a:r>
              <a:rPr lang="en-US" sz="2400" dirty="0" smtClean="0"/>
              <a:t>Basin. C. David Whiteman, J. </a:t>
            </a:r>
            <a:r>
              <a:rPr lang="en-US" sz="2400" dirty="0" err="1" smtClean="0"/>
              <a:t>Horel</a:t>
            </a:r>
            <a:r>
              <a:rPr lang="en-US" sz="2400" dirty="0" smtClean="0"/>
              <a:t>,  </a:t>
            </a:r>
            <a:r>
              <a:rPr lang="en-US" sz="2400" dirty="0"/>
              <a:t>S. </a:t>
            </a:r>
            <a:r>
              <a:rPr lang="en-US" sz="2400" dirty="0" err="1" smtClean="0"/>
              <a:t>Zhong</a:t>
            </a:r>
            <a:r>
              <a:rPr lang="en-US" sz="2400" dirty="0" smtClean="0"/>
              <a:t>. Also: </a:t>
            </a:r>
            <a:r>
              <a:rPr lang="en-US" sz="2400" dirty="0">
                <a:hlinkClick r:id="rId15"/>
              </a:rPr>
              <a:t>http://www.atmos.utah.edu/?&amp;</a:t>
            </a:r>
            <a:r>
              <a:rPr lang="en-US" sz="2400" dirty="0" smtClean="0">
                <a:hlinkClick r:id="rId15"/>
              </a:rPr>
              <a:t>pageId=4891</a:t>
            </a:r>
            <a:r>
              <a:rPr lang="en-US" sz="2400" dirty="0" smtClean="0"/>
              <a:t> or grab the  QR code: 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40084375" y="32019875"/>
            <a:ext cx="322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chris.ander@utah.edu</a:t>
            </a:r>
            <a:endParaRPr lang="en-US" sz="2400" dirty="0"/>
          </a:p>
        </p:txBody>
      </p:sp>
      <p:cxnSp>
        <p:nvCxnSpPr>
          <p:cNvPr id="94" name="Straight Connector 93"/>
          <p:cNvCxnSpPr/>
          <p:nvPr/>
        </p:nvCxnSpPr>
        <p:spPr>
          <a:xfrm rot="5400000" flipH="1" flipV="1">
            <a:off x="18354675" y="93694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68" y="31403"/>
            <a:ext cx="2024344" cy="202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5" name="Group 154"/>
          <p:cNvGrpSpPr/>
          <p:nvPr/>
        </p:nvGrpSpPr>
        <p:grpSpPr>
          <a:xfrm>
            <a:off x="12830175" y="2647950"/>
            <a:ext cx="4051301" cy="7366000"/>
            <a:chOff x="12830175" y="2647950"/>
            <a:chExt cx="4051301" cy="7366000"/>
          </a:xfrm>
        </p:grpSpPr>
        <p:pic>
          <p:nvPicPr>
            <p:cNvPr id="46" name="Picture 45" descr="SLV_terrain.jpg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2830175" y="6330950"/>
              <a:ext cx="4006153" cy="3683000"/>
            </a:xfrm>
            <a:prstGeom prst="rect">
              <a:avLst/>
            </a:prstGeom>
          </p:spPr>
        </p:pic>
        <p:pic>
          <p:nvPicPr>
            <p:cNvPr id="60" name="Picture 59" descr="Utah.png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2830175" y="2647950"/>
              <a:ext cx="4051301" cy="3678153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14487525" y="3752850"/>
              <a:ext cx="184150" cy="27622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16200000" flipH="1">
              <a:off x="14441487" y="3983037"/>
              <a:ext cx="2578100" cy="21177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5-Point Star 49"/>
            <p:cNvSpPr/>
            <p:nvPr/>
          </p:nvSpPr>
          <p:spPr>
            <a:xfrm>
              <a:off x="14763750" y="6607175"/>
              <a:ext cx="276224" cy="18415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8" name="Straight Arrow Connector 197"/>
          <p:cNvCxnSpPr/>
          <p:nvPr/>
        </p:nvCxnSpPr>
        <p:spPr>
          <a:xfrm rot="5400000" flipH="1" flipV="1">
            <a:off x="28291536" y="9046368"/>
            <a:ext cx="275430" cy="79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18999200" y="4673600"/>
            <a:ext cx="3959225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18446750" y="4673600"/>
            <a:ext cx="5156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Series of 2006-2007 Cold Season Temperature Deficits</a:t>
            </a:r>
            <a:endParaRPr lang="en-US" sz="1400" dirty="0"/>
          </a:p>
        </p:txBody>
      </p:sp>
      <p:sp>
        <p:nvSpPr>
          <p:cNvPr id="201" name="Rectangle 200"/>
          <p:cNvSpPr/>
          <p:nvPr/>
        </p:nvSpPr>
        <p:spPr>
          <a:xfrm>
            <a:off x="25812750" y="4765675"/>
            <a:ext cx="3867150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/>
          <p:cNvSpPr txBox="1"/>
          <p:nvPr/>
        </p:nvSpPr>
        <p:spPr>
          <a:xfrm>
            <a:off x="25168225" y="4673600"/>
            <a:ext cx="5156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Series of 2007-2008 Cold Season Temperature Deficits</a:t>
            </a:r>
            <a:endParaRPr lang="en-US" sz="1400" dirty="0"/>
          </a:p>
        </p:txBody>
      </p:sp>
      <p:sp>
        <p:nvSpPr>
          <p:cNvPr id="205" name="TextBox 204"/>
          <p:cNvSpPr txBox="1"/>
          <p:nvPr/>
        </p:nvSpPr>
        <p:spPr>
          <a:xfrm>
            <a:off x="17894300" y="24930100"/>
            <a:ext cx="5800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</a:t>
            </a:r>
            <a:endParaRPr lang="en-US" sz="1400" dirty="0"/>
          </a:p>
        </p:txBody>
      </p:sp>
      <p:grpSp>
        <p:nvGrpSpPr>
          <p:cNvPr id="224" name="Group 223"/>
          <p:cNvGrpSpPr/>
          <p:nvPr/>
        </p:nvGrpSpPr>
        <p:grpSpPr>
          <a:xfrm>
            <a:off x="17710150" y="12131675"/>
            <a:ext cx="6573168" cy="4727377"/>
            <a:chOff x="17710150" y="12131675"/>
            <a:chExt cx="6573168" cy="4727377"/>
          </a:xfrm>
        </p:grpSpPr>
        <p:pic>
          <p:nvPicPr>
            <p:cNvPr id="51" name="Picture 50" descr="Duration.pn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7710150" y="12131675"/>
              <a:ext cx="6573168" cy="4715533"/>
            </a:xfrm>
            <a:prstGeom prst="rect">
              <a:avLst/>
            </a:prstGeom>
          </p:spPr>
        </p:pic>
        <p:sp>
          <p:nvSpPr>
            <p:cNvPr id="147" name="Rectangle 146"/>
            <p:cNvSpPr/>
            <p:nvPr/>
          </p:nvSpPr>
          <p:spPr>
            <a:xfrm>
              <a:off x="17977104" y="12407900"/>
              <a:ext cx="552450" cy="405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8169128" y="12648692"/>
              <a:ext cx="5524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120</a:t>
              </a:r>
              <a:endParaRPr lang="en-US" sz="14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8169128" y="13236575"/>
              <a:ext cx="5524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100</a:t>
              </a:r>
              <a:endParaRPr lang="en-US" sz="14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8269712" y="13828268"/>
              <a:ext cx="460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80</a:t>
              </a:r>
              <a:endParaRPr lang="en-US" sz="14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8269712" y="14422628"/>
              <a:ext cx="460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60</a:t>
              </a:r>
              <a:endParaRPr lang="en-US" sz="14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8269712" y="14998700"/>
              <a:ext cx="460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40</a:t>
              </a:r>
              <a:endParaRPr lang="en-US" sz="14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8269712" y="15611348"/>
              <a:ext cx="4603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</a:t>
              </a:r>
              <a:endParaRPr lang="en-US" sz="14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7894300" y="13696950"/>
              <a:ext cx="2762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Events</a:t>
              </a:r>
              <a:endParaRPr lang="en-US" sz="140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18516600" y="16331184"/>
              <a:ext cx="5156200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8507456" y="16258032"/>
              <a:ext cx="534035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24   36   48   60   72   84   96  106 120 132 144 156 168 180 192 204</a:t>
              </a:r>
              <a:endParaRPr lang="en-US" sz="13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0288250" y="16551275"/>
              <a:ext cx="128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Duration (hrs)</a:t>
              </a:r>
              <a:endParaRPr lang="en-US" sz="1400" dirty="0"/>
            </a:p>
          </p:txBody>
        </p:sp>
      </p:grpSp>
      <p:sp>
        <p:nvSpPr>
          <p:cNvPr id="237" name="TextBox 236"/>
          <p:cNvSpPr txBox="1"/>
          <p:nvPr/>
        </p:nvSpPr>
        <p:spPr>
          <a:xfrm>
            <a:off x="17433925" y="23917275"/>
            <a:ext cx="662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Fig. 7 </a:t>
            </a:r>
            <a:r>
              <a:rPr lang="en-US" sz="2800" dirty="0" smtClean="0"/>
              <a:t>Fraction</a:t>
            </a:r>
            <a:r>
              <a:rPr lang="en-US" sz="2800" b="1" dirty="0" smtClean="0"/>
              <a:t> </a:t>
            </a:r>
            <a:r>
              <a:rPr lang="en-US" sz="2800" dirty="0" smtClean="0"/>
              <a:t>of entire </a:t>
            </a:r>
            <a:r>
              <a:rPr lang="en-US" sz="2800" dirty="0" smtClean="0"/>
              <a:t>cold season </a:t>
            </a:r>
            <a:r>
              <a:rPr lang="en-US" sz="2800" dirty="0" smtClean="0"/>
              <a:t>during </a:t>
            </a:r>
            <a:r>
              <a:rPr lang="en-US" sz="2800" dirty="0" smtClean="0"/>
              <a:t>which cold-air pool events occurred (blue line). Fraction </a:t>
            </a:r>
            <a:r>
              <a:rPr lang="en-US" sz="2800" dirty="0"/>
              <a:t>of PCAPS field </a:t>
            </a:r>
            <a:r>
              <a:rPr lang="en-US" sz="2800" dirty="0" smtClean="0"/>
              <a:t>period during which cold-air pool events occurred (bars). Red</a:t>
            </a:r>
            <a:r>
              <a:rPr lang="en-US" sz="2800" dirty="0" smtClean="0"/>
              <a:t>, </a:t>
            </a:r>
            <a:r>
              <a:rPr lang="en-US" sz="2800" dirty="0" smtClean="0"/>
              <a:t>green </a:t>
            </a:r>
            <a:r>
              <a:rPr lang="en-US" sz="2800" dirty="0" smtClean="0"/>
              <a:t>and </a:t>
            </a:r>
            <a:r>
              <a:rPr lang="en-US" sz="2800" dirty="0" smtClean="0"/>
              <a:t>blue </a:t>
            </a:r>
            <a:r>
              <a:rPr lang="en-US" sz="2800" dirty="0" smtClean="0"/>
              <a:t>bars </a:t>
            </a:r>
            <a:r>
              <a:rPr lang="en-US" sz="2800" dirty="0" smtClean="0"/>
              <a:t>denote dataset used. </a:t>
            </a:r>
            <a:endParaRPr lang="en-US" sz="2800" b="1" dirty="0"/>
          </a:p>
        </p:txBody>
      </p:sp>
      <p:sp>
        <p:nvSpPr>
          <p:cNvPr id="238" name="TextBox 237"/>
          <p:cNvSpPr txBox="1"/>
          <p:nvPr/>
        </p:nvSpPr>
        <p:spPr>
          <a:xfrm>
            <a:off x="24247475" y="23825200"/>
            <a:ext cx="662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Fig. 8 </a:t>
            </a:r>
            <a:r>
              <a:rPr lang="en-US" sz="2800" dirty="0" smtClean="0"/>
              <a:t>Histogram of </a:t>
            </a:r>
            <a:r>
              <a:rPr lang="en-US" sz="2800" dirty="0" smtClean="0"/>
              <a:t>cold-air pool </a:t>
            </a:r>
            <a:r>
              <a:rPr lang="en-US" sz="2800" dirty="0" smtClean="0"/>
              <a:t>strength for all 00Z cold season soundings from </a:t>
            </a:r>
            <a:r>
              <a:rPr lang="en-US" sz="2800" dirty="0" smtClean="0"/>
              <a:t>1973-2010 Wyoming data set. </a:t>
            </a:r>
            <a:r>
              <a:rPr lang="en-US" sz="2800" dirty="0" smtClean="0"/>
              <a:t>Blue bars represent soundings with at least one moist layer below ~5km AGL. </a:t>
            </a:r>
            <a:endParaRPr lang="en-US" sz="2800" b="1" dirty="0"/>
          </a:p>
        </p:txBody>
      </p:sp>
      <p:grpSp>
        <p:nvGrpSpPr>
          <p:cNvPr id="245" name="Group 244"/>
          <p:cNvGrpSpPr/>
          <p:nvPr/>
        </p:nvGrpSpPr>
        <p:grpSpPr>
          <a:xfrm>
            <a:off x="17526000" y="18853150"/>
            <a:ext cx="6537325" cy="4902993"/>
            <a:chOff x="17526000" y="18853150"/>
            <a:chExt cx="6537325" cy="4902993"/>
          </a:xfrm>
        </p:grpSpPr>
        <p:grpSp>
          <p:nvGrpSpPr>
            <p:cNvPr id="236" name="Group 235"/>
            <p:cNvGrpSpPr/>
            <p:nvPr/>
          </p:nvGrpSpPr>
          <p:grpSpPr>
            <a:xfrm>
              <a:off x="17526000" y="18853150"/>
              <a:ext cx="6537325" cy="4902993"/>
              <a:chOff x="17433925" y="20418425"/>
              <a:chExt cx="6537325" cy="4902993"/>
            </a:xfrm>
          </p:grpSpPr>
          <p:pic>
            <p:nvPicPr>
              <p:cNvPr id="203" name="Picture 202" descr="Yearly_By_ColdSeason.png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433925" y="20418425"/>
                <a:ext cx="6537325" cy="4902993"/>
              </a:xfrm>
              <a:prstGeom prst="rect">
                <a:avLst/>
              </a:prstGeom>
            </p:spPr>
          </p:pic>
          <p:sp>
            <p:nvSpPr>
              <p:cNvPr id="204" name="Rectangle 203"/>
              <p:cNvSpPr/>
              <p:nvPr/>
            </p:nvSpPr>
            <p:spPr>
              <a:xfrm>
                <a:off x="18354675" y="24838025"/>
                <a:ext cx="5156200" cy="368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7" name="Straight Arrow Connector 206"/>
              <p:cNvCxnSpPr/>
              <p:nvPr/>
            </p:nvCxnSpPr>
            <p:spPr>
              <a:xfrm rot="5400000" flipH="1" flipV="1">
                <a:off x="23125176" y="24884063"/>
                <a:ext cx="277020" cy="7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/>
              <p:nvPr/>
            </p:nvCxnSpPr>
            <p:spPr>
              <a:xfrm rot="5400000" flipH="1" flipV="1">
                <a:off x="21488400" y="24884063"/>
                <a:ext cx="277020" cy="7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/>
              <p:nvPr/>
            </p:nvCxnSpPr>
            <p:spPr>
              <a:xfrm rot="5400000" flipH="1" flipV="1">
                <a:off x="22037040" y="24884063"/>
                <a:ext cx="277020" cy="7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/>
              <p:nvPr/>
            </p:nvCxnSpPr>
            <p:spPr>
              <a:xfrm rot="5400000" flipH="1" flipV="1">
                <a:off x="22585680" y="24884063"/>
                <a:ext cx="277020" cy="7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/>
              <p:nvPr/>
            </p:nvCxnSpPr>
            <p:spPr>
              <a:xfrm rot="5400000" flipH="1" flipV="1">
                <a:off x="20948904" y="24884063"/>
                <a:ext cx="277020" cy="7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/>
              <p:cNvCxnSpPr/>
              <p:nvPr/>
            </p:nvCxnSpPr>
            <p:spPr>
              <a:xfrm rot="5400000" flipH="1" flipV="1">
                <a:off x="20409408" y="24884063"/>
                <a:ext cx="277020" cy="7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/>
              <p:nvPr/>
            </p:nvCxnSpPr>
            <p:spPr>
              <a:xfrm rot="5400000" flipH="1" flipV="1">
                <a:off x="19321462" y="24884063"/>
                <a:ext cx="277020" cy="7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>
              <a:xfrm rot="5400000" flipH="1" flipV="1">
                <a:off x="19851624" y="24884063"/>
                <a:ext cx="277020" cy="7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/>
              <p:nvPr/>
            </p:nvCxnSpPr>
            <p:spPr>
              <a:xfrm rot="5400000" flipH="1" flipV="1">
                <a:off x="18769012" y="24884063"/>
                <a:ext cx="277020" cy="7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TextBox 219"/>
              <p:cNvSpPr txBox="1"/>
              <p:nvPr/>
            </p:nvSpPr>
            <p:spPr>
              <a:xfrm>
                <a:off x="17894300" y="24930100"/>
                <a:ext cx="58007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             1962    1968   1974    1980   1986   1992   1998   2004   2010   </a:t>
                </a:r>
                <a:endParaRPr lang="en-US" sz="1400" dirty="0"/>
              </a:p>
            </p:txBody>
          </p:sp>
          <p:sp>
            <p:nvSpPr>
              <p:cNvPr id="225" name="Rounded Rectangle 224"/>
              <p:cNvSpPr/>
              <p:nvPr/>
            </p:nvSpPr>
            <p:spPr>
              <a:xfrm>
                <a:off x="17710150" y="20694650"/>
                <a:ext cx="552450" cy="423545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17977104" y="20647152"/>
                <a:ext cx="4603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25</a:t>
                </a:r>
                <a:endParaRPr lang="en-US" sz="1400" dirty="0"/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18077688" y="23829264"/>
                <a:ext cx="4603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5</a:t>
                </a:r>
                <a:endParaRPr lang="en-US" sz="1400" dirty="0"/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17977104" y="23024592"/>
                <a:ext cx="4603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17977104" y="21442680"/>
                <a:ext cx="4603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17977104" y="22229064"/>
                <a:ext cx="4603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17618075" y="20878800"/>
                <a:ext cx="184151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Percent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Of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Season</a:t>
                </a:r>
                <a:endParaRPr lang="en-US" sz="1400" dirty="0"/>
              </a:p>
            </p:txBody>
          </p:sp>
        </p:grpSp>
        <p:sp>
          <p:nvSpPr>
            <p:cNvPr id="239" name="Rectangle 238"/>
            <p:cNvSpPr/>
            <p:nvPr/>
          </p:nvSpPr>
          <p:spPr>
            <a:xfrm>
              <a:off x="21945600" y="19405600"/>
              <a:ext cx="368300" cy="18415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21945600" y="19589750"/>
              <a:ext cx="368300" cy="18415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21945600" y="19773900"/>
              <a:ext cx="368300" cy="18415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22238208" y="19357848"/>
              <a:ext cx="828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IGRA</a:t>
              </a:r>
              <a:endParaRPr lang="en-US" sz="1400" dirty="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2238208" y="19531584"/>
              <a:ext cx="981075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Wyoming</a:t>
              </a:r>
              <a:endParaRPr lang="en-US" sz="1400" dirty="0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22238208" y="19732752"/>
              <a:ext cx="828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GPS</a:t>
              </a:r>
              <a:endParaRPr lang="en-US" sz="1400" dirty="0"/>
            </a:p>
          </p:txBody>
        </p:sp>
      </p:grpSp>
      <p:pic>
        <p:nvPicPr>
          <p:cNvPr id="246" name="Picture 245" descr="finalbar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947425" y="31767462"/>
            <a:ext cx="1104900" cy="1104900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38090475" y="32019873"/>
            <a:ext cx="1160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                                                                                                                                        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2830175" y="3798889"/>
            <a:ext cx="18046700" cy="8309231"/>
            <a:chOff x="12830175" y="3798889"/>
            <a:chExt cx="18046700" cy="8309231"/>
          </a:xfrm>
        </p:grpSpPr>
        <p:sp>
          <p:nvSpPr>
            <p:cNvPr id="52" name="TextBox 51"/>
            <p:cNvSpPr txBox="1"/>
            <p:nvPr/>
          </p:nvSpPr>
          <p:spPr>
            <a:xfrm>
              <a:off x="17710150" y="9553575"/>
              <a:ext cx="681355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Fig. 3 </a:t>
              </a:r>
              <a:r>
                <a:rPr lang="en-US" sz="3200" dirty="0" smtClean="0"/>
                <a:t>Temperature </a:t>
              </a:r>
              <a:r>
                <a:rPr lang="en-US" sz="3200" dirty="0" smtClean="0"/>
                <a:t>deficit for all soundings </a:t>
              </a:r>
              <a:r>
                <a:rPr lang="en-US" sz="3200" dirty="0" smtClean="0"/>
                <a:t>during</a:t>
              </a:r>
              <a:r>
                <a:rPr lang="en-US" sz="3200" dirty="0" smtClean="0"/>
                <a:t> </a:t>
              </a:r>
              <a:r>
                <a:rPr lang="en-US" sz="3200" dirty="0" smtClean="0"/>
                <a:t>the 2006-2007 cold season. </a:t>
              </a:r>
              <a:r>
                <a:rPr lang="en-US" sz="3200" dirty="0" smtClean="0"/>
                <a:t>Red arrows </a:t>
              </a:r>
              <a:r>
                <a:rPr lang="en-US" sz="3200" dirty="0" smtClean="0"/>
                <a:t>denote </a:t>
              </a:r>
              <a:r>
                <a:rPr lang="en-US" sz="3200" dirty="0" smtClean="0"/>
                <a:t>start/end of the PCAPS </a:t>
              </a:r>
              <a:r>
                <a:rPr lang="en-US" sz="3200" dirty="0" smtClean="0"/>
                <a:t>field period. </a:t>
              </a:r>
              <a:endParaRPr lang="en-US" sz="32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339550" y="9553575"/>
              <a:ext cx="653732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Fig. 4 </a:t>
              </a:r>
              <a:r>
                <a:rPr lang="en-US" sz="3200" dirty="0"/>
                <a:t>T</a:t>
              </a:r>
              <a:r>
                <a:rPr lang="en-US" sz="3200" dirty="0" smtClean="0"/>
                <a:t>emperature </a:t>
              </a:r>
              <a:r>
                <a:rPr lang="en-US" sz="3200" dirty="0" smtClean="0"/>
                <a:t>deficit for all soundings </a:t>
              </a:r>
              <a:r>
                <a:rPr lang="en-US" sz="3200" dirty="0" smtClean="0"/>
                <a:t>during</a:t>
              </a:r>
              <a:r>
                <a:rPr lang="en-US" sz="3200" dirty="0" smtClean="0"/>
                <a:t> </a:t>
              </a:r>
              <a:r>
                <a:rPr lang="en-US" sz="3200" dirty="0" smtClean="0"/>
                <a:t>the 2007-2008 cold season. </a:t>
              </a:r>
              <a:r>
                <a:rPr lang="en-US" sz="3200" dirty="0" smtClean="0"/>
                <a:t>An event is defined by at least 2 consecutive sound-</a:t>
              </a:r>
              <a:r>
                <a:rPr lang="en-US" sz="3200" dirty="0" err="1" smtClean="0"/>
                <a:t>ings</a:t>
              </a:r>
              <a:r>
                <a:rPr lang="en-US" sz="3200" dirty="0" smtClean="0"/>
                <a:t> with a deficit ≥ 8K.</a:t>
              </a:r>
              <a:endParaRPr lang="en-US" sz="3200" b="1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830175" y="3798889"/>
              <a:ext cx="18000032" cy="5694163"/>
              <a:chOff x="12830175" y="3798889"/>
              <a:chExt cx="18000032" cy="5694163"/>
            </a:xfrm>
          </p:grpSpPr>
          <p:grpSp>
            <p:nvGrpSpPr>
              <p:cNvPr id="170" name="Group 169"/>
              <p:cNvGrpSpPr/>
              <p:nvPr/>
            </p:nvGrpSpPr>
            <p:grpSpPr>
              <a:xfrm>
                <a:off x="24431625" y="4673600"/>
                <a:ext cx="6398582" cy="4798937"/>
                <a:chOff x="17710150" y="4673600"/>
                <a:chExt cx="6398582" cy="4798937"/>
              </a:xfrm>
            </p:grpSpPr>
            <p:pic>
              <p:nvPicPr>
                <p:cNvPr id="163" name="Picture 162" descr="TimeSeries07_08.png"/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710150" y="4673600"/>
                  <a:ext cx="6398582" cy="4798937"/>
                </a:xfrm>
                <a:prstGeom prst="rect">
                  <a:avLst/>
                </a:prstGeom>
              </p:spPr>
            </p:pic>
            <p:cxnSp>
              <p:nvCxnSpPr>
                <p:cNvPr id="83" name="Straight Connector 82"/>
                <p:cNvCxnSpPr/>
                <p:nvPr/>
              </p:nvCxnSpPr>
              <p:spPr>
                <a:xfrm>
                  <a:off x="18538825" y="7214616"/>
                  <a:ext cx="497205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9" name="Group 188"/>
              <p:cNvGrpSpPr/>
              <p:nvPr/>
            </p:nvGrpSpPr>
            <p:grpSpPr>
              <a:xfrm>
                <a:off x="17710150" y="4673600"/>
                <a:ext cx="6398582" cy="4819452"/>
                <a:chOff x="17710150" y="4673600"/>
                <a:chExt cx="6398582" cy="4819452"/>
              </a:xfrm>
            </p:grpSpPr>
            <p:grpSp>
              <p:nvGrpSpPr>
                <p:cNvPr id="169" name="Group 168"/>
                <p:cNvGrpSpPr/>
                <p:nvPr/>
              </p:nvGrpSpPr>
              <p:grpSpPr>
                <a:xfrm>
                  <a:off x="17710150" y="4673600"/>
                  <a:ext cx="6398582" cy="4787901"/>
                  <a:chOff x="24523700" y="4765675"/>
                  <a:chExt cx="6398582" cy="4798936"/>
                </a:xfrm>
              </p:grpSpPr>
              <p:pic>
                <p:nvPicPr>
                  <p:cNvPr id="162" name="Picture 161" descr="TimeSeries06_07.png"/>
                  <p:cNvPicPr>
                    <a:picLocks noChangeAspect="1"/>
                  </p:cNvPicPr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4523700" y="4765675"/>
                    <a:ext cx="6398582" cy="4798936"/>
                  </a:xfrm>
                  <a:prstGeom prst="rect">
                    <a:avLst/>
                  </a:prstGeom>
                </p:spPr>
              </p:pic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25352375" y="7296912"/>
                    <a:ext cx="497205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1" name="Rectangle 170"/>
                <p:cNvSpPr/>
                <p:nvPr/>
              </p:nvSpPr>
              <p:spPr>
                <a:xfrm>
                  <a:off x="17986375" y="9001125"/>
                  <a:ext cx="5984875" cy="368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TextBox 171"/>
                <p:cNvSpPr txBox="1"/>
                <p:nvPr/>
              </p:nvSpPr>
              <p:spPr>
                <a:xfrm>
                  <a:off x="17802225" y="9185275"/>
                  <a:ext cx="607694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      1 NOV        1 DEC            1 JAN          1 FEB       1 MAR          31 MAR           </a:t>
                  </a:r>
                  <a:endParaRPr lang="en-US" sz="1400" dirty="0"/>
                </a:p>
              </p:txBody>
            </p:sp>
            <p:cxnSp>
              <p:nvCxnSpPr>
                <p:cNvPr id="174" name="Straight Arrow Connector 173"/>
                <p:cNvCxnSpPr/>
                <p:nvPr/>
              </p:nvCxnSpPr>
              <p:spPr>
                <a:xfrm rot="5400000" flipH="1" flipV="1">
                  <a:off x="19330416" y="9047164"/>
                  <a:ext cx="275430" cy="793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Arrow Connector 181"/>
                <p:cNvCxnSpPr/>
                <p:nvPr/>
              </p:nvCxnSpPr>
              <p:spPr>
                <a:xfrm rot="5400000" flipH="1" flipV="1">
                  <a:off x="18401507" y="9046368"/>
                  <a:ext cx="275430" cy="793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Arrow Connector 182"/>
                <p:cNvCxnSpPr/>
                <p:nvPr/>
              </p:nvCxnSpPr>
              <p:spPr>
                <a:xfrm rot="5400000" flipH="1" flipV="1">
                  <a:off x="20391120" y="9046368"/>
                  <a:ext cx="275430" cy="793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Arrow Connector 183"/>
                <p:cNvCxnSpPr/>
                <p:nvPr/>
              </p:nvCxnSpPr>
              <p:spPr>
                <a:xfrm rot="5400000" flipH="1" flipV="1">
                  <a:off x="21369528" y="9046368"/>
                  <a:ext cx="275430" cy="793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/>
                <p:cNvCxnSpPr/>
                <p:nvPr/>
              </p:nvCxnSpPr>
              <p:spPr>
                <a:xfrm rot="5400000" flipH="1" flipV="1">
                  <a:off x="22274784" y="9046368"/>
                  <a:ext cx="275430" cy="793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/>
                <p:cNvCxnSpPr/>
                <p:nvPr/>
              </p:nvCxnSpPr>
              <p:spPr>
                <a:xfrm rot="5400000" flipH="1" flipV="1">
                  <a:off x="23335488" y="9046368"/>
                  <a:ext cx="275430" cy="793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Arrow Connector 186"/>
                <p:cNvCxnSpPr/>
                <p:nvPr/>
              </p:nvCxnSpPr>
              <p:spPr>
                <a:xfrm rot="5400000" flipH="1" flipV="1">
                  <a:off x="21561552" y="9046368"/>
                  <a:ext cx="275430" cy="793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" name="Rectangle 189"/>
              <p:cNvSpPr/>
              <p:nvPr/>
            </p:nvSpPr>
            <p:spPr>
              <a:xfrm>
                <a:off x="24707850" y="9001125"/>
                <a:ext cx="5984875" cy="2762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24523700" y="9093200"/>
                <a:ext cx="6076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      1 NOV         1 DEC           1 JAN          1 FEB        1 MAR         31 MAR           </a:t>
                </a:r>
                <a:endParaRPr lang="en-US" sz="1400" dirty="0"/>
              </a:p>
            </p:txBody>
          </p:sp>
          <p:cxnSp>
            <p:nvCxnSpPr>
              <p:cNvPr id="192" name="Straight Arrow Connector 191"/>
              <p:cNvCxnSpPr/>
              <p:nvPr/>
            </p:nvCxnSpPr>
            <p:spPr>
              <a:xfrm rot="5400000" flipH="1" flipV="1">
                <a:off x="26060400" y="9046368"/>
                <a:ext cx="275430" cy="793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/>
              <p:nvPr/>
            </p:nvCxnSpPr>
            <p:spPr>
              <a:xfrm rot="5400000" flipH="1" flipV="1">
                <a:off x="25122982" y="9046368"/>
                <a:ext cx="275430" cy="79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/>
              <p:nvPr/>
            </p:nvCxnSpPr>
            <p:spPr>
              <a:xfrm rot="5400000" flipH="1" flipV="1">
                <a:off x="27121104" y="9046368"/>
                <a:ext cx="275430" cy="79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/>
              <p:nvPr/>
            </p:nvCxnSpPr>
            <p:spPr>
              <a:xfrm rot="5400000" flipH="1" flipV="1">
                <a:off x="28090368" y="9046368"/>
                <a:ext cx="275430" cy="79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/>
              <p:nvPr/>
            </p:nvCxnSpPr>
            <p:spPr>
              <a:xfrm rot="5400000" flipH="1" flipV="1">
                <a:off x="28990132" y="9046368"/>
                <a:ext cx="275430" cy="79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/>
              <p:nvPr/>
            </p:nvCxnSpPr>
            <p:spPr>
              <a:xfrm rot="5400000" flipH="1" flipV="1">
                <a:off x="30074616" y="9046368"/>
                <a:ext cx="275430" cy="79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H="1">
                <a:off x="12830175" y="3798889"/>
                <a:ext cx="1676340" cy="25272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18354675" y="27614758"/>
            <a:ext cx="18473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05162" y="27231975"/>
            <a:ext cx="5867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12 UTC 20 Dec 2009. Temp deficit = 9.6K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1004</Words>
  <Application>Microsoft Office PowerPoint</Application>
  <PresentationFormat>Custom</PresentationFormat>
  <Paragraphs>81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Tyndall</dc:creator>
  <cp:lastModifiedBy>John Horel</cp:lastModifiedBy>
  <cp:revision>305</cp:revision>
  <cp:lastPrinted>2010-08-24T18:25:02Z</cp:lastPrinted>
  <dcterms:created xsi:type="dcterms:W3CDTF">2008-01-15T04:46:08Z</dcterms:created>
  <dcterms:modified xsi:type="dcterms:W3CDTF">2010-08-25T23:07:27Z</dcterms:modified>
</cp:coreProperties>
</file>