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2062400" cy="36576000"/>
  <p:notesSz cx="6716713" cy="9239250"/>
  <p:custDataLst>
    <p:tags r:id="rId4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20000"/>
    <a:srgbClr val="EBE600"/>
    <a:srgbClr val="A40000"/>
    <a:srgbClr val="CC0000"/>
    <a:srgbClr val="CC0001"/>
    <a:srgbClr val="3399FF"/>
    <a:srgbClr val="DE0000"/>
    <a:srgbClr val="333399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557" autoAdjust="0"/>
  </p:normalViewPr>
  <p:slideViewPr>
    <p:cSldViewPr>
      <p:cViewPr>
        <p:scale>
          <a:sx n="25" d="100"/>
          <a:sy n="25" d="100"/>
        </p:scale>
        <p:origin x="-504" y="1402"/>
      </p:cViewPr>
      <p:guideLst>
        <p:guide orient="horz" pos="12320"/>
        <p:guide pos="1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576"/>
    </p:cViewPr>
  </p:sorterViewPr>
  <p:notesViewPr>
    <p:cSldViewPr>
      <p:cViewPr varScale="1">
        <p:scale>
          <a:sx n="37" d="100"/>
          <a:sy n="37" d="100"/>
        </p:scale>
        <p:origin x="-1488" y="-84"/>
      </p:cViewPr>
      <p:guideLst>
        <p:guide orient="horz" pos="2910"/>
        <p:guide pos="211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ffectLst/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0000" y="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ffectLst/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36675" y="685800"/>
            <a:ext cx="4032250" cy="3505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9600"/>
            <a:ext cx="4876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6" rIns="91433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3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6" rIns="91433" bIns="45716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ffectLst/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0000" y="8763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3" tIns="45716" rIns="91433" bIns="45716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smtClean="0"/>
            </a:lvl1pPr>
          </a:lstStyle>
          <a:p>
            <a:pPr>
              <a:defRPr/>
            </a:pPr>
            <a:fld id="{D02CC8CA-6F85-433F-8A48-642F3128A9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87454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1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1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1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10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02CC8CA-6F85-433F-8A48-642F3128A9D2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542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55289" y="11362972"/>
            <a:ext cx="35751823" cy="78387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09056" y="20725695"/>
            <a:ext cx="29444289" cy="9348611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9ACBF-7019-480F-9D53-DEB38AAC42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ACFC49-CE99-4AEC-99F9-305C9D7821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9970678" y="3249084"/>
            <a:ext cx="8937956" cy="292629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53768" y="3249084"/>
            <a:ext cx="26670859" cy="292629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101179-B4BA-412E-A1E4-838145189E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719D0-948C-45B8-AF5C-69A068F760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22637" y="23503821"/>
            <a:ext cx="35753345" cy="726369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22637" y="15502820"/>
            <a:ext cx="35753345" cy="80010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B7713-2C04-4E21-AB14-463FD5A2FF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53768" y="10570987"/>
            <a:ext cx="17804407" cy="21941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104226" y="10570987"/>
            <a:ext cx="17804408" cy="21941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82BA4F-D634-47A4-AA69-3521229AFB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2512" y="1464028"/>
            <a:ext cx="37857377" cy="6096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02511" y="8187973"/>
            <a:ext cx="18584863" cy="34113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02511" y="11599334"/>
            <a:ext cx="18584863" cy="210731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367420" y="8187973"/>
            <a:ext cx="18592469" cy="34113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367420" y="11599334"/>
            <a:ext cx="18592469" cy="2107318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B157A-1DDE-4943-A3A4-AD083644D8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1F91D-17F0-41C9-A042-968C651E93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7637EC-38BA-4D23-9897-D04951EAE0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2511" y="1456972"/>
            <a:ext cx="13838238" cy="619654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45839" y="1456972"/>
            <a:ext cx="23514050" cy="3121554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02511" y="7653514"/>
            <a:ext cx="13838238" cy="25019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B5934A-A18C-4716-B530-3C91F7C309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44219" y="25602848"/>
            <a:ext cx="25237744" cy="302330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244219" y="3268487"/>
            <a:ext cx="25237744" cy="2194454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44219" y="28626154"/>
            <a:ext cx="25237744" cy="429154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EC525-2CA1-47F3-B8F6-833B7565E3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153768" y="3249084"/>
            <a:ext cx="35754866" cy="6099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07594" tIns="153799" rIns="307594" bIns="15379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53768" y="10570987"/>
            <a:ext cx="35754866" cy="2194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307594" tIns="153799" rIns="307594" bIns="15379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153768" y="33326917"/>
            <a:ext cx="8763000" cy="2434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07594" tIns="153799" rIns="307594" bIns="153799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4700">
                <a:latin typeface="Times New Roman" pitchFamily="-110" charset="0"/>
                <a:ea typeface="Arial" pitchFamily="-110" charset="0"/>
                <a:cs typeface="Arial" pitchFamily="-11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372234" y="33326917"/>
            <a:ext cx="13317934" cy="2434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07594" tIns="153799" rIns="307594" bIns="153799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4700">
                <a:latin typeface="Times New Roman" pitchFamily="-110" charset="0"/>
                <a:ea typeface="Arial" pitchFamily="-110" charset="0"/>
                <a:cs typeface="Arial" pitchFamily="-11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145633" y="33326917"/>
            <a:ext cx="8763000" cy="2434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07594" tIns="153799" rIns="307594" bIns="153799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4700" smtClean="0"/>
            </a:lvl1pPr>
          </a:lstStyle>
          <a:p>
            <a:pPr>
              <a:defRPr/>
            </a:pPr>
            <a:fld id="{14F4E6C5-DAB4-4071-9703-67D9BE36C7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074988" rtl="0" eaLnBrk="0" fontAlgn="base" hangingPunct="0">
        <a:spcBef>
          <a:spcPct val="0"/>
        </a:spcBef>
        <a:spcAft>
          <a:spcPct val="0"/>
        </a:spcAft>
        <a:defRPr sz="148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defTabSz="3074988" rtl="0" eaLnBrk="0" fontAlgn="base" hangingPunct="0">
        <a:spcBef>
          <a:spcPct val="0"/>
        </a:spcBef>
        <a:spcAft>
          <a:spcPct val="0"/>
        </a:spcAft>
        <a:defRPr sz="14800">
          <a:solidFill>
            <a:schemeClr val="tx2"/>
          </a:solidFill>
          <a:latin typeface="Times New Roman" pitchFamily="18" charset="0"/>
          <a:ea typeface="ＭＳ Ｐゴシック" charset="-128"/>
          <a:cs typeface="ＭＳ Ｐゴシック" charset="-128"/>
        </a:defRPr>
      </a:lvl2pPr>
      <a:lvl3pPr algn="ctr" defTabSz="3074988" rtl="0" eaLnBrk="0" fontAlgn="base" hangingPunct="0">
        <a:spcBef>
          <a:spcPct val="0"/>
        </a:spcBef>
        <a:spcAft>
          <a:spcPct val="0"/>
        </a:spcAft>
        <a:defRPr sz="14800">
          <a:solidFill>
            <a:schemeClr val="tx2"/>
          </a:solidFill>
          <a:latin typeface="Times New Roman" pitchFamily="18" charset="0"/>
          <a:ea typeface="ＭＳ Ｐゴシック" charset="-128"/>
          <a:cs typeface="ＭＳ Ｐゴシック" charset="-128"/>
        </a:defRPr>
      </a:lvl3pPr>
      <a:lvl4pPr algn="ctr" defTabSz="3074988" rtl="0" eaLnBrk="0" fontAlgn="base" hangingPunct="0">
        <a:spcBef>
          <a:spcPct val="0"/>
        </a:spcBef>
        <a:spcAft>
          <a:spcPct val="0"/>
        </a:spcAft>
        <a:defRPr sz="14800">
          <a:solidFill>
            <a:schemeClr val="tx2"/>
          </a:solidFill>
          <a:latin typeface="Times New Roman" pitchFamily="18" charset="0"/>
          <a:ea typeface="ＭＳ Ｐゴシック" charset="-128"/>
          <a:cs typeface="ＭＳ Ｐゴシック" charset="-128"/>
        </a:defRPr>
      </a:lvl4pPr>
      <a:lvl5pPr algn="ctr" defTabSz="3074988" rtl="0" eaLnBrk="0" fontAlgn="base" hangingPunct="0">
        <a:spcBef>
          <a:spcPct val="0"/>
        </a:spcBef>
        <a:spcAft>
          <a:spcPct val="0"/>
        </a:spcAft>
        <a:defRPr sz="14800">
          <a:solidFill>
            <a:schemeClr val="tx2"/>
          </a:solidFill>
          <a:latin typeface="Times New Roman" pitchFamily="18" charset="0"/>
          <a:ea typeface="ＭＳ Ｐゴシック" charset="-128"/>
          <a:cs typeface="ＭＳ Ｐゴシック" charset="-128"/>
        </a:defRPr>
      </a:lvl5pPr>
      <a:lvl6pPr marL="457200" algn="ctr" defTabSz="3074988" rtl="0" eaLnBrk="1" fontAlgn="base" hangingPunct="1">
        <a:spcBef>
          <a:spcPct val="0"/>
        </a:spcBef>
        <a:spcAft>
          <a:spcPct val="0"/>
        </a:spcAft>
        <a:defRPr sz="14800">
          <a:solidFill>
            <a:schemeClr val="tx2"/>
          </a:solidFill>
          <a:latin typeface="Times New Roman" pitchFamily="18" charset="0"/>
        </a:defRPr>
      </a:lvl6pPr>
      <a:lvl7pPr marL="914400" algn="ctr" defTabSz="3074988" rtl="0" eaLnBrk="1" fontAlgn="base" hangingPunct="1">
        <a:spcBef>
          <a:spcPct val="0"/>
        </a:spcBef>
        <a:spcAft>
          <a:spcPct val="0"/>
        </a:spcAft>
        <a:defRPr sz="14800">
          <a:solidFill>
            <a:schemeClr val="tx2"/>
          </a:solidFill>
          <a:latin typeface="Times New Roman" pitchFamily="18" charset="0"/>
        </a:defRPr>
      </a:lvl7pPr>
      <a:lvl8pPr marL="1371600" algn="ctr" defTabSz="3074988" rtl="0" eaLnBrk="1" fontAlgn="base" hangingPunct="1">
        <a:spcBef>
          <a:spcPct val="0"/>
        </a:spcBef>
        <a:spcAft>
          <a:spcPct val="0"/>
        </a:spcAft>
        <a:defRPr sz="14800">
          <a:solidFill>
            <a:schemeClr val="tx2"/>
          </a:solidFill>
          <a:latin typeface="Times New Roman" pitchFamily="18" charset="0"/>
        </a:defRPr>
      </a:lvl8pPr>
      <a:lvl9pPr marL="1828800" algn="ctr" defTabSz="3074988" rtl="0" eaLnBrk="1" fontAlgn="base" hangingPunct="1">
        <a:spcBef>
          <a:spcPct val="0"/>
        </a:spcBef>
        <a:spcAft>
          <a:spcPct val="0"/>
        </a:spcAft>
        <a:defRPr sz="14800">
          <a:solidFill>
            <a:schemeClr val="tx2"/>
          </a:solidFill>
          <a:latin typeface="Times New Roman" pitchFamily="18" charset="0"/>
        </a:defRPr>
      </a:lvl9pPr>
    </p:titleStyle>
    <p:bodyStyle>
      <a:lvl1pPr marL="1150938" indent="-1150938" algn="l" defTabSz="3074988" rtl="0" eaLnBrk="0" fontAlgn="base" hangingPunct="0">
        <a:spcBef>
          <a:spcPct val="20000"/>
        </a:spcBef>
        <a:spcAft>
          <a:spcPct val="0"/>
        </a:spcAft>
        <a:buChar char="•"/>
        <a:defRPr sz="107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2497138" indent="-960438" algn="l" defTabSz="3074988" rtl="0" eaLnBrk="0" fontAlgn="base" hangingPunct="0">
        <a:spcBef>
          <a:spcPct val="20000"/>
        </a:spcBef>
        <a:spcAft>
          <a:spcPct val="0"/>
        </a:spcAft>
        <a:buChar char="–"/>
        <a:defRPr sz="9500">
          <a:solidFill>
            <a:schemeClr val="tx1"/>
          </a:solidFill>
          <a:latin typeface="+mn-lt"/>
          <a:ea typeface="ＭＳ Ｐゴシック" pitchFamily="-110" charset="-128"/>
        </a:defRPr>
      </a:lvl2pPr>
      <a:lvl3pPr marL="3843338" indent="-768350" algn="l" defTabSz="3074988" rtl="0" eaLnBrk="0" fontAlgn="base" hangingPunct="0">
        <a:spcBef>
          <a:spcPct val="20000"/>
        </a:spcBef>
        <a:spcAft>
          <a:spcPct val="0"/>
        </a:spcAft>
        <a:buChar char="•"/>
        <a:defRPr sz="8100">
          <a:solidFill>
            <a:schemeClr val="tx1"/>
          </a:solidFill>
          <a:latin typeface="+mn-lt"/>
          <a:ea typeface="ＭＳ Ｐゴシック" pitchFamily="-110" charset="-128"/>
        </a:defRPr>
      </a:lvl3pPr>
      <a:lvl4pPr marL="5384800" indent="-773113" algn="l" defTabSz="3074988" rtl="0" eaLnBrk="0" fontAlgn="base" hangingPunct="0">
        <a:spcBef>
          <a:spcPct val="20000"/>
        </a:spcBef>
        <a:spcAft>
          <a:spcPct val="0"/>
        </a:spcAft>
        <a:buChar char="–"/>
        <a:defRPr sz="6500">
          <a:solidFill>
            <a:schemeClr val="tx1"/>
          </a:solidFill>
          <a:latin typeface="+mn-lt"/>
          <a:ea typeface="ＭＳ Ｐゴシック" pitchFamily="-110" charset="-128"/>
        </a:defRPr>
      </a:lvl4pPr>
      <a:lvl5pPr marL="6921500" indent="-768350" algn="l" defTabSz="3074988" rtl="0" eaLnBrk="0" fontAlgn="base" hangingPunct="0">
        <a:spcBef>
          <a:spcPct val="20000"/>
        </a:spcBef>
        <a:spcAft>
          <a:spcPct val="0"/>
        </a:spcAft>
        <a:buChar char="»"/>
        <a:defRPr sz="6500">
          <a:solidFill>
            <a:schemeClr val="tx1"/>
          </a:solidFill>
          <a:latin typeface="+mn-lt"/>
          <a:ea typeface="ＭＳ Ｐゴシック" pitchFamily="-110" charset="-128"/>
        </a:defRPr>
      </a:lvl5pPr>
      <a:lvl6pPr marL="7378700" indent="-768350" algn="l" defTabSz="3074988" rtl="0" eaLnBrk="1" fontAlgn="base" hangingPunct="1">
        <a:spcBef>
          <a:spcPct val="20000"/>
        </a:spcBef>
        <a:spcAft>
          <a:spcPct val="0"/>
        </a:spcAft>
        <a:buChar char="»"/>
        <a:defRPr sz="6500">
          <a:solidFill>
            <a:schemeClr val="tx1"/>
          </a:solidFill>
          <a:latin typeface="+mn-lt"/>
        </a:defRPr>
      </a:lvl6pPr>
      <a:lvl7pPr marL="7835900" indent="-768350" algn="l" defTabSz="3074988" rtl="0" eaLnBrk="1" fontAlgn="base" hangingPunct="1">
        <a:spcBef>
          <a:spcPct val="20000"/>
        </a:spcBef>
        <a:spcAft>
          <a:spcPct val="0"/>
        </a:spcAft>
        <a:buChar char="»"/>
        <a:defRPr sz="6500">
          <a:solidFill>
            <a:schemeClr val="tx1"/>
          </a:solidFill>
          <a:latin typeface="+mn-lt"/>
        </a:defRPr>
      </a:lvl7pPr>
      <a:lvl8pPr marL="8293100" indent="-768350" algn="l" defTabSz="3074988" rtl="0" eaLnBrk="1" fontAlgn="base" hangingPunct="1">
        <a:spcBef>
          <a:spcPct val="20000"/>
        </a:spcBef>
        <a:spcAft>
          <a:spcPct val="0"/>
        </a:spcAft>
        <a:buChar char="»"/>
        <a:defRPr sz="6500">
          <a:solidFill>
            <a:schemeClr val="tx1"/>
          </a:solidFill>
          <a:latin typeface="+mn-lt"/>
        </a:defRPr>
      </a:lvl8pPr>
      <a:lvl9pPr marL="8750300" indent="-768350" algn="l" defTabSz="3074988" rtl="0" eaLnBrk="1" fontAlgn="base" hangingPunct="1">
        <a:spcBef>
          <a:spcPct val="20000"/>
        </a:spcBef>
        <a:spcAft>
          <a:spcPct val="0"/>
        </a:spcAft>
        <a:buChar char="»"/>
        <a:defRPr sz="6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18" Type="http://schemas.openxmlformats.org/officeDocument/2006/relationships/image" Target="../media/image14.jpeg"/><Relationship Id="rId3" Type="http://schemas.openxmlformats.org/officeDocument/2006/relationships/notesSlide" Target="../notesSlides/notesSlide1.xml"/><Relationship Id="rId7" Type="http://schemas.microsoft.com/office/2007/relationships/hdphoto" Target="../media/hdphoto1.wdp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2.png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openxmlformats.org/officeDocument/2006/relationships/image" Target="../media/image2.jpe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19" Type="http://schemas.openxmlformats.org/officeDocument/2006/relationships/image" Target="../media/image15.png"/><Relationship Id="rId4" Type="http://schemas.openxmlformats.org/officeDocument/2006/relationships/image" Target="../media/image1.png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85000"/>
              </a:schemeClr>
            </a:gs>
            <a:gs pos="100000">
              <a:schemeClr val="bg1">
                <a:lumMod val="65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 bwMode="auto">
          <a:xfrm>
            <a:off x="30499050" y="10809995"/>
            <a:ext cx="10953750" cy="11440405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74320" tIns="182880" rIns="274320" bIns="27432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59.4 m AGL wind: 14 UTC 3 May 2012 – 14 UTC 4 May 2012</a:t>
            </a:r>
          </a:p>
          <a:p>
            <a:pPr marL="914400" lvl="1" indent="-457200" eaLnBrk="0" hangingPunct="0">
              <a:buFont typeface="Arial" pitchFamily="34" charset="0"/>
              <a:buChar char="•"/>
            </a:pPr>
            <a:r>
              <a:rPr lang="en-US" sz="2800" dirty="0">
                <a:latin typeface="Helvetica" pitchFamily="34" charset="0"/>
                <a:cs typeface="Helvetica" pitchFamily="34" charset="0"/>
              </a:rPr>
              <a:t>Ramp-up event ~22-01 </a:t>
            </a: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UTC; ramp-down </a:t>
            </a:r>
            <a:r>
              <a:rPr lang="en-US" sz="2800" dirty="0">
                <a:latin typeface="Helvetica" pitchFamily="34" charset="0"/>
                <a:cs typeface="Helvetica" pitchFamily="34" charset="0"/>
              </a:rPr>
              <a:t>event ~5-7 </a:t>
            </a: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UTC</a:t>
            </a:r>
          </a:p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en-US" sz="2800" dirty="0" smtClean="0">
              <a:latin typeface="Helvetica" pitchFamily="34" charset="0"/>
              <a:cs typeface="Helvetica" pitchFamily="34" charset="0"/>
            </a:endParaRPr>
          </a:p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en-US" sz="2800" dirty="0">
              <a:latin typeface="Helvetica" pitchFamily="34" charset="0"/>
              <a:cs typeface="Helvetica" pitchFamily="34" charset="0"/>
            </a:endParaRPr>
          </a:p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en-US" sz="2800" dirty="0" smtClean="0">
              <a:latin typeface="Helvetica" pitchFamily="34" charset="0"/>
              <a:cs typeface="Helvetica" pitchFamily="34" charset="0"/>
            </a:endParaRPr>
          </a:p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en-US" sz="2800" dirty="0">
              <a:latin typeface="Helvetica" pitchFamily="34" charset="0"/>
              <a:cs typeface="Helvetica" pitchFamily="34" charset="0"/>
            </a:endParaRPr>
          </a:p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en-US" sz="2800" dirty="0" smtClean="0">
              <a:latin typeface="Helvetica" pitchFamily="34" charset="0"/>
              <a:cs typeface="Helvetica" pitchFamily="34" charset="0"/>
            </a:endParaRPr>
          </a:p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en-US" sz="2800" dirty="0">
              <a:latin typeface="Helvetica" pitchFamily="34" charset="0"/>
              <a:cs typeface="Helvetica" pitchFamily="34" charset="0"/>
            </a:endParaRPr>
          </a:p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en-US" sz="2800" dirty="0" smtClean="0">
              <a:latin typeface="Helvetica" pitchFamily="34" charset="0"/>
              <a:cs typeface="Helvetica" pitchFamily="34" charset="0"/>
            </a:endParaRPr>
          </a:p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en-US" sz="2800" dirty="0">
              <a:latin typeface="Helvetica" pitchFamily="34" charset="0"/>
              <a:cs typeface="Helvetica" pitchFamily="34" charset="0"/>
            </a:endParaRPr>
          </a:p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en-US" sz="2800" dirty="0" smtClean="0">
              <a:latin typeface="Helvetica" pitchFamily="34" charset="0"/>
              <a:cs typeface="Helvetica" pitchFamily="34" charset="0"/>
            </a:endParaRPr>
          </a:p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en-US" sz="2800" dirty="0">
              <a:latin typeface="Helvetica" pitchFamily="34" charset="0"/>
              <a:cs typeface="Helvetica" pitchFamily="34" charset="0"/>
            </a:endParaRPr>
          </a:p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15.2 m and 59.4 m Wind Speed: 0-24 UTC 22 Feb 2012</a:t>
            </a:r>
          </a:p>
          <a:p>
            <a:pPr marL="914400" lvl="1" indent="-457200" eaLnBrk="0" hangingPunct="0">
              <a:buFont typeface="Arial" pitchFamily="34" charset="0"/>
              <a:buChar char="•"/>
            </a:pP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Strong ramp-up event ~10-14 UTC</a:t>
            </a:r>
          </a:p>
          <a:p>
            <a:pPr marL="914400" lvl="1" indent="-457200" eaLnBrk="0" hangingPunct="0">
              <a:buFont typeface="Arial" pitchFamily="34" charset="0"/>
              <a:buChar char="•"/>
            </a:pP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Wind speeds near turbine shutdown region ~13-15 UTC</a:t>
            </a:r>
          </a:p>
          <a:p>
            <a:pPr marL="914400" lvl="1" indent="-457200" eaLnBrk="0" hangingPunct="0">
              <a:buFont typeface="Arial" pitchFamily="34" charset="0"/>
              <a:buChar char="•"/>
            </a:pP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Large differences in 15.2 and 59.4 m winds ~11-16 UTC</a:t>
            </a:r>
          </a:p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en-US" sz="2800" dirty="0" smtClean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4800" y="17983200"/>
            <a:ext cx="10401300" cy="4038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609600" y="685800"/>
            <a:ext cx="40843200" cy="3429000"/>
          </a:xfrm>
          <a:prstGeom prst="rect">
            <a:avLst/>
          </a:prstGeom>
          <a:solidFill>
            <a:srgbClr val="A40000"/>
          </a:solidFill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Examining</a:t>
            </a:r>
            <a:r>
              <a:rPr kumimoji="0" lang="en-US" sz="60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 Publicly-Accessible </a:t>
            </a: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Tall-Tower </a:t>
            </a: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Wind Observations </a:t>
            </a:r>
            <a:r>
              <a:rPr kumimoji="0" lang="en-US" sz="6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In Real-Time</a:t>
            </a:r>
            <a:endParaRPr lang="en-US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Helvetica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Alexander A. Jacques and John D. </a:t>
            </a:r>
            <a:r>
              <a:rPr lang="en-US" sz="4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Horel</a:t>
            </a:r>
            <a:endParaRPr lang="en-US" sz="48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Helvetica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University</a:t>
            </a:r>
            <a:r>
              <a:rPr kumimoji="0" lang="en-US" sz="4800" b="1" i="1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 of Utah</a:t>
            </a:r>
            <a:endParaRPr kumimoji="0" lang="en-US" sz="48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2053" name="Text Box 148"/>
          <p:cNvSpPr txBox="1">
            <a:spLocks noChangeArrowheads="1"/>
          </p:cNvSpPr>
          <p:nvPr/>
        </p:nvSpPr>
        <p:spPr bwMode="auto">
          <a:xfrm>
            <a:off x="19038226" y="5233459"/>
            <a:ext cx="435082" cy="1094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215405" tIns="107703" rIns="215405" bIns="107703">
            <a:spAutoFit/>
          </a:bodyPr>
          <a:lstStyle/>
          <a:p>
            <a:pPr defTabSz="2154238" eaLnBrk="0" hangingPunct="0"/>
            <a:endParaRPr lang="en-US" sz="5700"/>
          </a:p>
        </p:txBody>
      </p:sp>
      <p:grpSp>
        <p:nvGrpSpPr>
          <p:cNvPr id="9" name="Group 8"/>
          <p:cNvGrpSpPr/>
          <p:nvPr/>
        </p:nvGrpSpPr>
        <p:grpSpPr>
          <a:xfrm>
            <a:off x="37487217" y="1035135"/>
            <a:ext cx="3355983" cy="2730330"/>
            <a:chOff x="9144000" y="4787900"/>
            <a:chExt cx="3917950" cy="3187530"/>
          </a:xfrm>
        </p:grpSpPr>
        <p:sp>
          <p:nvSpPr>
            <p:cNvPr id="7" name="Rectangle 6"/>
            <p:cNvSpPr/>
            <p:nvPr/>
          </p:nvSpPr>
          <p:spPr bwMode="auto">
            <a:xfrm>
              <a:off x="9144000" y="4787900"/>
              <a:ext cx="3917950" cy="318753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endParaRPr>
            </a:p>
          </p:txBody>
        </p:sp>
        <p:pic>
          <p:nvPicPr>
            <p:cNvPr id="2073" name="Picture 36" descr="Ulogo.jpg"/>
            <p:cNvPicPr>
              <a:picLocks noChangeAspect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71000" y="4984665"/>
              <a:ext cx="3663950" cy="2794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19200" y="1645668"/>
            <a:ext cx="4568952" cy="1509264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ectangle 11"/>
          <p:cNvSpPr/>
          <p:nvPr/>
        </p:nvSpPr>
        <p:spPr bwMode="auto">
          <a:xfrm>
            <a:off x="12115800" y="4561595"/>
            <a:ext cx="17830800" cy="1001005"/>
          </a:xfrm>
          <a:prstGeom prst="rect">
            <a:avLst/>
          </a:prstGeom>
          <a:solidFill>
            <a:srgbClr val="A4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7432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Storing</a:t>
            </a:r>
            <a:r>
              <a:rPr kumimoji="0" lang="en-US" sz="4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 and Visualizing Tall-Tower Observations</a:t>
            </a:r>
            <a:endParaRPr kumimoji="0" lang="en-US" sz="4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609600" y="4561595"/>
            <a:ext cx="10953750" cy="1001005"/>
          </a:xfrm>
          <a:prstGeom prst="rect">
            <a:avLst/>
          </a:prstGeom>
          <a:solidFill>
            <a:srgbClr val="A4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7432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PROJECT MOTIVES</a:t>
            </a:r>
            <a:endParaRPr kumimoji="0" lang="en-US" sz="4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57" name="Rectangle 56"/>
          <p:cNvSpPr/>
          <p:nvPr/>
        </p:nvSpPr>
        <p:spPr bwMode="auto">
          <a:xfrm>
            <a:off x="30499050" y="4561595"/>
            <a:ext cx="10953750" cy="1001005"/>
          </a:xfrm>
          <a:prstGeom prst="rect">
            <a:avLst/>
          </a:prstGeom>
          <a:solidFill>
            <a:srgbClr val="A4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7432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WIND RAMP</a:t>
            </a:r>
            <a:r>
              <a:rPr kumimoji="0" lang="en-US" sz="4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 EVENT EXAMPLES</a:t>
            </a:r>
            <a:endParaRPr kumimoji="0" lang="en-US" sz="4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590550" y="6009395"/>
            <a:ext cx="10953750" cy="4887205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74320" tIns="274320" rIns="274320" bIns="274320" numCol="1" rtlCol="0" anchor="t" anchorCtr="0" compatLnSpc="1">
            <a:prstTxWarp prst="textNoShape">
              <a:avLst/>
            </a:prstTxWarp>
          </a:bodyPr>
          <a:lstStyle/>
          <a:p>
            <a:pPr marL="514350" marR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University of Utah’s MesoWest group is  interested  to improve access to real-time tall-tower observations available  in the public domain for a wide variety of applications</a:t>
            </a:r>
          </a:p>
          <a:p>
            <a:pPr marL="514350" marR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Utah Office of Energy Development’s Anemometer </a:t>
            </a:r>
            <a:r>
              <a:rPr lang="en-US" sz="2800" dirty="0">
                <a:latin typeface="Helvetica" pitchFamily="34" charset="0"/>
                <a:cs typeface="Helvetica" pitchFamily="34" charset="0"/>
              </a:rPr>
              <a:t>Loan </a:t>
            </a: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Program  is now managed by Salt Lake Community College</a:t>
            </a:r>
            <a:endParaRPr lang="en-US" sz="2800" dirty="0">
              <a:latin typeface="Helvetica" pitchFamily="34" charset="0"/>
              <a:cs typeface="Helvetica" pitchFamily="34" charset="0"/>
            </a:endParaRPr>
          </a:p>
          <a:p>
            <a:pPr marL="1428750" lvl="2" indent="-514350" eaLnBrk="0" hangingPunct="0">
              <a:buFont typeface="Arial" pitchFamily="34" charset="0"/>
              <a:buChar char="•"/>
            </a:pP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In partnership with MesoWest,  real-time  cell phone access to wind observations from sensors on  up to fifteen 20 m  to 60 m towers</a:t>
            </a:r>
          </a:p>
          <a:p>
            <a:pPr marL="514350" indent="-514350" eaLnBrk="0" hangingPunct="0">
              <a:buFontTx/>
              <a:buAutoNum type="arabicParenR"/>
            </a:pP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Requests to host and archive data/metadata from several MesoWest data providers with public tall-tower data have been implemented</a:t>
            </a:r>
            <a:endParaRPr lang="en-US" sz="2800" dirty="0" smtClean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609600" y="11343395"/>
            <a:ext cx="10953750" cy="1001005"/>
          </a:xfrm>
          <a:prstGeom prst="rect">
            <a:avLst/>
          </a:prstGeom>
          <a:solidFill>
            <a:srgbClr val="A4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7432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BACKGROUND</a:t>
            </a:r>
            <a:endParaRPr kumimoji="0" lang="en-US" sz="4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590550" y="12791195"/>
            <a:ext cx="10953750" cy="4353805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74320" tIns="274320" rIns="274320" bIns="27432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MesoWest: ongoing collaborative project between the University of </a:t>
            </a: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Utah, NWS,  </a:t>
            </a: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and </a:t>
            </a: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 </a:t>
            </a: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other </a:t>
            </a: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participating </a:t>
            </a: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organizations</a:t>
            </a:r>
          </a:p>
          <a:p>
            <a:pPr marL="914400" lvl="1" indent="-457200" eaLnBrk="0" hangingPunct="0">
              <a:buFont typeface="Arial" pitchFamily="34" charset="0"/>
              <a:buChar char="•"/>
            </a:pP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Goal: provide access to current and archived surface weather observations across the United States</a:t>
            </a:r>
          </a:p>
          <a:p>
            <a:pPr marL="914400" lvl="1" indent="-457200" eaLnBrk="0" hangingPunct="0">
              <a:buFont typeface="Arial" pitchFamily="34" charset="0"/>
              <a:buChar char="•"/>
            </a:pP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Data for 34,000 unique stations (21,800+ in real-time)</a:t>
            </a:r>
          </a:p>
          <a:p>
            <a:pPr marL="914400" lvl="1" indent="-457200" eaLnBrk="0" hangingPunct="0">
              <a:buFont typeface="Arial" pitchFamily="34" charset="0"/>
              <a:buChar char="•"/>
            </a:pP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Important data aggregation and dissemination source for…</a:t>
            </a:r>
          </a:p>
          <a:p>
            <a:pPr marL="1371600" lvl="2" indent="-457200" eaLnBrk="0" hangingPunct="0">
              <a:buFont typeface="Arial" pitchFamily="34" charset="0"/>
              <a:buChar char="•"/>
            </a:pPr>
            <a:r>
              <a:rPr lang="en-US" sz="2800" dirty="0">
                <a:latin typeface="Helvetica" pitchFamily="34" charset="0"/>
                <a:cs typeface="Helvetica" pitchFamily="34" charset="0"/>
              </a:rPr>
              <a:t>Meteorological Automated Data Ingest System (MADIS</a:t>
            </a: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) </a:t>
            </a:r>
          </a:p>
          <a:p>
            <a:pPr marL="1828800" lvl="3" indent="-457200" eaLnBrk="0" hangingPunct="0">
              <a:buFont typeface="Arial" pitchFamily="34" charset="0"/>
              <a:buChar char="•"/>
            </a:pP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National Center for Environmental Prediction (NCEP)</a:t>
            </a:r>
            <a:endParaRPr lang="en-US" sz="2800" dirty="0">
              <a:latin typeface="Helvetica" pitchFamily="34" charset="0"/>
              <a:cs typeface="Helvetica" pitchFamily="34" charset="0"/>
            </a:endParaRPr>
          </a:p>
          <a:p>
            <a:pPr marL="1828800" lvl="3" indent="-457200" eaLnBrk="0" hangingPunct="0">
              <a:buFont typeface="Arial" pitchFamily="34" charset="0"/>
              <a:buChar char="•"/>
            </a:pP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National Weather Service Forecast Offices</a:t>
            </a:r>
          </a:p>
        </p:txBody>
      </p:sp>
      <p:sp>
        <p:nvSpPr>
          <p:cNvPr id="71" name="Rectangle 70"/>
          <p:cNvSpPr/>
          <p:nvPr/>
        </p:nvSpPr>
        <p:spPr bwMode="auto">
          <a:xfrm>
            <a:off x="590549" y="29277520"/>
            <a:ext cx="10953750" cy="668888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74320" tIns="274320" rIns="274320" bIns="27432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Tall-towers: important source of data for </a:t>
            </a: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nowcasting </a:t>
            </a: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conditions </a:t>
            </a: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in the lower boundary layer for public safety</a:t>
            </a:r>
          </a:p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Impacts </a:t>
            </a: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numerous operations, including wind energy</a:t>
            </a:r>
          </a:p>
          <a:p>
            <a:pPr marL="457200" indent="-457200" eaLnBrk="0" hangingPunct="0">
              <a:buFont typeface="Arial" pitchFamily="34" charset="0"/>
              <a:buChar char="•"/>
            </a:pP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Critical wind energy issue: </a:t>
            </a: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nowcasting </a:t>
            </a: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wind ramp </a:t>
            </a: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events (Freedman </a:t>
            </a:r>
            <a:r>
              <a:rPr lang="en-US" sz="2800" dirty="0">
                <a:latin typeface="Helvetica" pitchFamily="34" charset="0"/>
                <a:cs typeface="Helvetica" pitchFamily="34" charset="0"/>
              </a:rPr>
              <a:t>et al. 2008; </a:t>
            </a:r>
            <a:r>
              <a:rPr lang="en-US" sz="2800" dirty="0" err="1">
                <a:latin typeface="Helvetica" pitchFamily="34" charset="0"/>
                <a:cs typeface="Helvetica" pitchFamily="34" charset="0"/>
              </a:rPr>
              <a:t>Kamath</a:t>
            </a:r>
            <a:r>
              <a:rPr lang="en-US" sz="2800" dirty="0">
                <a:latin typeface="Helvetica" pitchFamily="34" charset="0"/>
                <a:cs typeface="Helvetica" pitchFamily="34" charset="0"/>
              </a:rPr>
              <a:t> 2009; Greaves et al. 2009; Marquis et al. </a:t>
            </a: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2011)</a:t>
            </a:r>
          </a:p>
          <a:p>
            <a:pPr marL="914400" lvl="1" indent="-457200" eaLnBrk="0" hangingPunct="0">
              <a:buFont typeface="Arial" pitchFamily="34" charset="0"/>
              <a:buChar char="•"/>
            </a:pP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Defined as events that result in a 50+% change in turbine power capacity over a period of less than 4 hours</a:t>
            </a:r>
          </a:p>
          <a:p>
            <a:pPr marL="1371600" lvl="2" indent="-457200" eaLnBrk="0" hangingPunct="0">
              <a:buFont typeface="Arial" pitchFamily="34" charset="0"/>
              <a:buChar char="•"/>
            </a:pP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“ramp-up”/“ramp-down” refer to increases/decreases.</a:t>
            </a:r>
          </a:p>
          <a:p>
            <a:pPr marL="457200" indent="-457200" eaLnBrk="0" hangingPunct="0">
              <a:buFont typeface="Arial" pitchFamily="34" charset="0"/>
              <a:buChar char="•"/>
            </a:pPr>
            <a:r>
              <a:rPr lang="en-US" sz="2800" dirty="0" err="1" smtClean="0">
                <a:latin typeface="Helvetica" pitchFamily="34" charset="0"/>
                <a:cs typeface="Helvetica" pitchFamily="34" charset="0"/>
              </a:rPr>
              <a:t>Deppe</a:t>
            </a: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 et al. (2012) quantified ramps in terms of wind speed</a:t>
            </a:r>
          </a:p>
          <a:p>
            <a:pPr marL="914400" lvl="1" indent="-457200" eaLnBrk="0" hangingPunct="0">
              <a:buFont typeface="Arial" pitchFamily="34" charset="0"/>
              <a:buChar char="•"/>
            </a:pP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Approximated using a typical wind turbine power curve</a:t>
            </a:r>
          </a:p>
          <a:p>
            <a:pPr marL="914400" lvl="1" indent="-457200" eaLnBrk="0" hangingPunct="0">
              <a:buFont typeface="Arial" pitchFamily="34" charset="0"/>
              <a:buChar char="•"/>
            </a:pP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Ramp event defined as a ±3 ms-1 change in wind speed </a:t>
            </a:r>
          </a:p>
          <a:p>
            <a:pPr marL="1371600" lvl="2" indent="-457200" eaLnBrk="0" hangingPunct="0">
              <a:buFont typeface="Arial" pitchFamily="34" charset="0"/>
              <a:buChar char="•"/>
            </a:pP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Wind speed within 6-12 ms-1 (critical power ramp area)</a:t>
            </a:r>
          </a:p>
          <a:p>
            <a:pPr marL="1371600" lvl="2" indent="-457200" eaLnBrk="0" hangingPunct="0">
              <a:buFont typeface="Arial" pitchFamily="34" charset="0"/>
              <a:buChar char="•"/>
            </a:pP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Also when winds cause turbine shutdown (&gt; ~25 ms-1).</a:t>
            </a:r>
          </a:p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en-US" sz="2800" dirty="0">
              <a:latin typeface="Helvetica" pitchFamily="34" charset="0"/>
              <a:cs typeface="Helvetica" pitchFamily="34" charset="0"/>
            </a:endParaRPr>
          </a:p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en-US" sz="2800" dirty="0" smtClean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73" name="Rectangle 72"/>
          <p:cNvSpPr/>
          <p:nvPr/>
        </p:nvSpPr>
        <p:spPr bwMode="auto">
          <a:xfrm>
            <a:off x="12115800" y="6009395"/>
            <a:ext cx="17830800" cy="3972805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74320" tIns="274320" rIns="274320" bIns="2743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b="1" i="1" dirty="0" smtClean="0">
                <a:latin typeface="Helvetica" pitchFamily="34" charset="0"/>
                <a:cs typeface="Helvetica" pitchFamily="34" charset="0"/>
              </a:rPr>
              <a:t>I. Internal Data </a:t>
            </a:r>
            <a:r>
              <a:rPr lang="en-US" sz="2800" b="1" i="1" dirty="0" smtClean="0">
                <a:latin typeface="Helvetica" pitchFamily="34" charset="0"/>
                <a:cs typeface="Helvetica" pitchFamily="34" charset="0"/>
              </a:rPr>
              <a:t>Storage in MesoWest</a:t>
            </a:r>
            <a:endParaRPr lang="en-US" sz="2800" dirty="0">
              <a:latin typeface="Helvetica" pitchFamily="34" charset="0"/>
              <a:cs typeface="Helvetica" pitchFamily="34" charset="0"/>
            </a:endParaRPr>
          </a:p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New philosophy needed to store tall-tower data and metadata in MesoWest</a:t>
            </a:r>
          </a:p>
          <a:p>
            <a:pPr marL="914400" lvl="1" indent="-457200" eaLnBrk="0" hangingPunct="0">
              <a:buFont typeface="Arial" pitchFamily="34" charset="0"/>
              <a:buChar char="•"/>
            </a:pP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Original philosophy: one station with unique variables (</a:t>
            </a:r>
            <a:r>
              <a:rPr lang="en-US" sz="2800" i="1" dirty="0" smtClean="0">
                <a:latin typeface="Helvetica" pitchFamily="34" charset="0"/>
                <a:cs typeface="Helvetica" pitchFamily="34" charset="0"/>
              </a:rPr>
              <a:t>e.g.</a:t>
            </a: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 temperature, wind gust, etc.)</a:t>
            </a:r>
          </a:p>
          <a:p>
            <a:pPr marL="914400" lvl="1" indent="-457200" eaLnBrk="0" hangingPunct="0">
              <a:buFont typeface="Arial" pitchFamily="34" charset="0"/>
              <a:buChar char="•"/>
            </a:pP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Philosophy began to break down when MesoWest started ingesting RWIS data (multiple road sensors)</a:t>
            </a:r>
          </a:p>
          <a:p>
            <a:pPr marL="457200" indent="-457200" eaLnBrk="0" hangingPunct="0">
              <a:buFont typeface="Arial" pitchFamily="34" charset="0"/>
              <a:buChar char="•"/>
            </a:pP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Result: create a database structure such that each variable is unique itself</a:t>
            </a:r>
          </a:p>
          <a:p>
            <a:pPr marL="914400" lvl="1" indent="-457200" eaLnBrk="0" hangingPunct="0">
              <a:buFont typeface="Arial" pitchFamily="34" charset="0"/>
              <a:buChar char="•"/>
            </a:pP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Developed new data and metadata relational databases, which MesoWest refers to as “dynamic”</a:t>
            </a:r>
          </a:p>
          <a:p>
            <a:pPr marL="1371600" lvl="2" indent="-457200" eaLnBrk="0" hangingPunct="0">
              <a:buFont typeface="Arial" pitchFamily="34" charset="0"/>
              <a:buChar char="•"/>
            </a:pP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One can describe an observational variable through may different permutations of metadata</a:t>
            </a:r>
          </a:p>
          <a:p>
            <a:pPr marL="457200" indent="-457200" eaLnBrk="0" hangingPunct="0">
              <a:buFont typeface="Arial" pitchFamily="34" charset="0"/>
              <a:buChar char="•"/>
            </a:pP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Data processing for tall-tower stations was developed after so that data could flow in real-time</a:t>
            </a:r>
          </a:p>
        </p:txBody>
      </p:sp>
      <p:sp>
        <p:nvSpPr>
          <p:cNvPr id="76" name="Rectangle 75"/>
          <p:cNvSpPr/>
          <p:nvPr/>
        </p:nvSpPr>
        <p:spPr bwMode="auto">
          <a:xfrm>
            <a:off x="12115800" y="10439401"/>
            <a:ext cx="17830800" cy="25527000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74320" tIns="274320" rIns="274320" bIns="2743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b="1" i="1" dirty="0" smtClean="0">
                <a:latin typeface="Helvetica" pitchFamily="34" charset="0"/>
                <a:cs typeface="Helvetica" pitchFamily="34" charset="0"/>
              </a:rPr>
              <a:t>II. Data Display Products</a:t>
            </a:r>
            <a:endParaRPr lang="en-US" sz="2800" dirty="0">
              <a:latin typeface="Helvetica" pitchFamily="34" charset="0"/>
              <a:cs typeface="Helvetica" pitchFamily="34" charset="0"/>
            </a:endParaRPr>
          </a:p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New display products on the MesoWest web interface were developed to access dynamic databases</a:t>
            </a: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dirty="0" smtClean="0">
              <a:latin typeface="Helvetica" pitchFamily="34" charset="0"/>
              <a:cs typeface="Helvetica" pitchFamily="34" charset="0"/>
            </a:endParaRP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1)  Station Metadata Page</a:t>
            </a: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dirty="0" smtClean="0">
              <a:latin typeface="Helvetica" pitchFamily="34" charset="0"/>
              <a:cs typeface="Helvetica" pitchFamily="34" charset="0"/>
            </a:endParaRP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dirty="0">
              <a:latin typeface="Helvetica" pitchFamily="34" charset="0"/>
              <a:cs typeface="Helvetica" pitchFamily="34" charset="0"/>
            </a:endParaRP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dirty="0" smtClean="0">
              <a:latin typeface="Helvetica" pitchFamily="34" charset="0"/>
              <a:cs typeface="Helvetica" pitchFamily="34" charset="0"/>
            </a:endParaRP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dirty="0">
              <a:latin typeface="Helvetica" pitchFamily="34" charset="0"/>
              <a:cs typeface="Helvetica" pitchFamily="34" charset="0"/>
            </a:endParaRP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dirty="0" smtClean="0">
              <a:latin typeface="Helvetica" pitchFamily="34" charset="0"/>
              <a:cs typeface="Helvetica" pitchFamily="34" charset="0"/>
            </a:endParaRP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dirty="0">
              <a:latin typeface="Helvetica" pitchFamily="34" charset="0"/>
              <a:cs typeface="Helvetica" pitchFamily="34" charset="0"/>
            </a:endParaRP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dirty="0" smtClean="0">
              <a:latin typeface="Helvetica" pitchFamily="34" charset="0"/>
              <a:cs typeface="Helvetica" pitchFamily="34" charset="0"/>
            </a:endParaRP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dirty="0">
              <a:latin typeface="Helvetica" pitchFamily="34" charset="0"/>
              <a:cs typeface="Helvetica" pitchFamily="34" charset="0"/>
            </a:endParaRP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dirty="0" smtClean="0">
              <a:latin typeface="Helvetica" pitchFamily="34" charset="0"/>
              <a:cs typeface="Helvetica" pitchFamily="34" charset="0"/>
            </a:endParaRP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dirty="0" smtClean="0">
              <a:latin typeface="Helvetica" pitchFamily="34" charset="0"/>
              <a:cs typeface="Helvetica" pitchFamily="34" charset="0"/>
            </a:endParaRP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dirty="0">
              <a:latin typeface="Helvetica" pitchFamily="34" charset="0"/>
              <a:cs typeface="Helvetica" pitchFamily="34" charset="0"/>
            </a:endParaRP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dirty="0" smtClean="0">
              <a:latin typeface="Helvetica" pitchFamily="34" charset="0"/>
              <a:cs typeface="Helvetica" pitchFamily="34" charset="0"/>
            </a:endParaRP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dirty="0">
              <a:latin typeface="Helvetica" pitchFamily="34" charset="0"/>
              <a:cs typeface="Helvetica" pitchFamily="34" charset="0"/>
            </a:endParaRP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dirty="0" smtClean="0">
              <a:latin typeface="Helvetica" pitchFamily="34" charset="0"/>
              <a:cs typeface="Helvetica" pitchFamily="34" charset="0"/>
            </a:endParaRPr>
          </a:p>
          <a:p>
            <a:pPr marL="514350" marR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AutoNum type="arabicParenR" startAt="2"/>
              <a:tabLst/>
            </a:pP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Station Tabular Display (active product on </a:t>
            </a:r>
            <a:r>
              <a:rPr lang="en-US" sz="2800" i="1" dirty="0" smtClean="0">
                <a:latin typeface="Helvetica" pitchFamily="34" charset="0"/>
                <a:cs typeface="Helvetica" pitchFamily="34" charset="0"/>
              </a:rPr>
              <a:t>left</a:t>
            </a: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, new beta-test product on </a:t>
            </a:r>
            <a:r>
              <a:rPr lang="en-US" sz="2800" i="1" dirty="0" smtClean="0">
                <a:latin typeface="Helvetica" pitchFamily="34" charset="0"/>
                <a:cs typeface="Helvetica" pitchFamily="34" charset="0"/>
              </a:rPr>
              <a:t>right</a:t>
            </a: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) for </a:t>
            </a:r>
            <a:r>
              <a:rPr lang="en-US" sz="2800" dirty="0" err="1" smtClean="0">
                <a:latin typeface="Helvetica" pitchFamily="34" charset="0"/>
                <a:cs typeface="Helvetica" pitchFamily="34" charset="0"/>
              </a:rPr>
              <a:t>Herriman</a:t>
            </a: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, UT station</a:t>
            </a: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dirty="0">
              <a:latin typeface="Helvetica" pitchFamily="34" charset="0"/>
              <a:cs typeface="Helvetica" pitchFamily="34" charset="0"/>
            </a:endParaRP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dirty="0" smtClean="0">
              <a:latin typeface="Helvetica" pitchFamily="34" charset="0"/>
              <a:cs typeface="Helvetica" pitchFamily="34" charset="0"/>
            </a:endParaRP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dirty="0">
              <a:latin typeface="Helvetica" pitchFamily="34" charset="0"/>
              <a:cs typeface="Helvetica" pitchFamily="34" charset="0"/>
            </a:endParaRP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dirty="0" smtClean="0">
              <a:latin typeface="Helvetica" pitchFamily="34" charset="0"/>
              <a:cs typeface="Helvetica" pitchFamily="34" charset="0"/>
            </a:endParaRP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dirty="0">
              <a:latin typeface="Helvetica" pitchFamily="34" charset="0"/>
              <a:cs typeface="Helvetica" pitchFamily="34" charset="0"/>
            </a:endParaRP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dirty="0" smtClean="0">
              <a:latin typeface="Helvetica" pitchFamily="34" charset="0"/>
              <a:cs typeface="Helvetica" pitchFamily="34" charset="0"/>
            </a:endParaRP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dirty="0">
              <a:latin typeface="Helvetica" pitchFamily="34" charset="0"/>
              <a:cs typeface="Helvetica" pitchFamily="34" charset="0"/>
            </a:endParaRP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dirty="0" smtClean="0">
              <a:latin typeface="Helvetica" pitchFamily="34" charset="0"/>
              <a:cs typeface="Helvetica" pitchFamily="34" charset="0"/>
            </a:endParaRP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dirty="0">
              <a:latin typeface="Helvetica" pitchFamily="34" charset="0"/>
              <a:cs typeface="Helvetica" pitchFamily="34" charset="0"/>
            </a:endParaRP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dirty="0" smtClean="0">
              <a:latin typeface="Helvetica" pitchFamily="34" charset="0"/>
              <a:cs typeface="Helvetica" pitchFamily="34" charset="0"/>
            </a:endParaRP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dirty="0">
              <a:latin typeface="Helvetica" pitchFamily="34" charset="0"/>
              <a:cs typeface="Helvetica" pitchFamily="34" charset="0"/>
            </a:endParaRP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800" dirty="0" smtClean="0">
              <a:latin typeface="Helvetica" pitchFamily="34" charset="0"/>
              <a:cs typeface="Helvetica" pitchFamily="34" charset="0"/>
            </a:endParaRPr>
          </a:p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600" dirty="0" smtClean="0">
              <a:latin typeface="Helvetica" pitchFamily="34" charset="0"/>
              <a:cs typeface="Helvetica" pitchFamily="34" charset="0"/>
            </a:endParaRPr>
          </a:p>
          <a:p>
            <a:pPr eaLnBrk="0" hangingPunct="0"/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3)  Station Graphical Display (</a:t>
            </a:r>
            <a:r>
              <a:rPr lang="en-US" sz="2800" dirty="0">
                <a:latin typeface="Helvetica" pitchFamily="34" charset="0"/>
                <a:cs typeface="Helvetica" pitchFamily="34" charset="0"/>
              </a:rPr>
              <a:t>active product on </a:t>
            </a:r>
            <a:r>
              <a:rPr lang="en-US" sz="2800" i="1" dirty="0" smtClean="0">
                <a:latin typeface="Helvetica" pitchFamily="34" charset="0"/>
                <a:cs typeface="Helvetica" pitchFamily="34" charset="0"/>
              </a:rPr>
              <a:t>top-right</a:t>
            </a: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, </a:t>
            </a:r>
            <a:r>
              <a:rPr lang="en-US" sz="2800" dirty="0">
                <a:latin typeface="Helvetica" pitchFamily="34" charset="0"/>
                <a:cs typeface="Helvetica" pitchFamily="34" charset="0"/>
              </a:rPr>
              <a:t>new beta-test </a:t>
            </a: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products </a:t>
            </a:r>
            <a:r>
              <a:rPr lang="en-US" sz="2800" i="1" dirty="0" smtClean="0">
                <a:latin typeface="Helvetica" pitchFamily="34" charset="0"/>
                <a:cs typeface="Helvetica" pitchFamily="34" charset="0"/>
              </a:rPr>
              <a:t>below</a:t>
            </a: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)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9882" y="12747655"/>
            <a:ext cx="6964317" cy="538794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1" name="Picture 20"/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7292" y="12742463"/>
            <a:ext cx="6976872" cy="539313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0" name="Rectangle 79"/>
          <p:cNvSpPr/>
          <p:nvPr/>
        </p:nvSpPr>
        <p:spPr bwMode="auto">
          <a:xfrm>
            <a:off x="12115800" y="12742463"/>
            <a:ext cx="3810000" cy="5393137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74320" tIns="0" rIns="274320" bIns="0" numCol="1" rtlCol="0" anchor="ctr" anchorCtr="0" compatLnSpc="1">
            <a:prstTxWarp prst="textNoShape">
              <a:avLst/>
            </a:prstTxWarp>
          </a:bodyPr>
          <a:lstStyle/>
          <a:p>
            <a:pPr marL="457200" indent="-457200" eaLnBrk="0" hangingPunct="0">
              <a:buFont typeface="Arial" pitchFamily="34" charset="0"/>
              <a:buChar char="•"/>
            </a:pPr>
            <a:r>
              <a:rPr lang="en-US" sz="2800" dirty="0">
                <a:latin typeface="Helvetica" pitchFamily="34" charset="0"/>
                <a:cs typeface="Helvetica" pitchFamily="34" charset="0"/>
              </a:rPr>
              <a:t>Sleeker </a:t>
            </a: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format</a:t>
            </a:r>
          </a:p>
          <a:p>
            <a:pPr marL="457200" indent="-457200" eaLnBrk="0" hangingPunct="0">
              <a:buFont typeface="Arial" pitchFamily="34" charset="0"/>
              <a:buChar char="•"/>
            </a:pP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More images</a:t>
            </a:r>
            <a:endParaRPr lang="en-US" sz="2800" dirty="0">
              <a:latin typeface="Helvetica" pitchFamily="34" charset="0"/>
              <a:cs typeface="Helvetica" pitchFamily="34" charset="0"/>
            </a:endParaRPr>
          </a:p>
          <a:p>
            <a:pPr marL="457200" indent="-457200" eaLnBrk="0" hangingPunct="0">
              <a:buFont typeface="Arial" pitchFamily="34" charset="0"/>
              <a:buChar char="•"/>
            </a:pP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Menu display options</a:t>
            </a:r>
            <a:endParaRPr lang="en-US" sz="2800" dirty="0">
              <a:latin typeface="Helvetica" pitchFamily="34" charset="0"/>
              <a:cs typeface="Helvetica" pitchFamily="34" charset="0"/>
            </a:endParaRPr>
          </a:p>
          <a:p>
            <a:pPr marL="457200" indent="-457200" eaLnBrk="0" hangingPunct="0">
              <a:buFont typeface="Arial" pitchFamily="34" charset="0"/>
              <a:buChar char="•"/>
            </a:pP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Extended sensor metadata (if it is available for the station)</a:t>
            </a:r>
          </a:p>
          <a:p>
            <a:pPr marL="457200" indent="-457200" eaLnBrk="0" hangingPunct="0">
              <a:buFont typeface="Arial" pitchFamily="34" charset="0"/>
              <a:buChar char="•"/>
            </a:pP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Text file option</a:t>
            </a:r>
            <a:endParaRPr lang="en-US" sz="2800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1172"/>
          <a:stretch/>
        </p:blipFill>
        <p:spPr>
          <a:xfrm>
            <a:off x="22123400" y="19126200"/>
            <a:ext cx="7670800" cy="498409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514"/>
          <a:stretch/>
        </p:blipFill>
        <p:spPr>
          <a:xfrm>
            <a:off x="16560439" y="19126508"/>
            <a:ext cx="5470578" cy="498348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4" name="Rectangle 83"/>
          <p:cNvSpPr/>
          <p:nvPr/>
        </p:nvSpPr>
        <p:spPr bwMode="auto">
          <a:xfrm>
            <a:off x="12115800" y="19126508"/>
            <a:ext cx="4648200" cy="4983788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74320" tIns="0" rIns="274320" bIns="0" numCol="1" rtlCol="0" anchor="ctr" anchorCtr="0" compatLnSpc="1">
            <a:prstTxWarp prst="textNoShape">
              <a:avLst/>
            </a:prstTxWarp>
          </a:bodyPr>
          <a:lstStyle/>
          <a:p>
            <a:pPr marL="457200" indent="-457200" eaLnBrk="0" hangingPunct="0">
              <a:buFont typeface="Arial" pitchFamily="34" charset="0"/>
              <a:buChar char="•"/>
            </a:pP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Displays observations from multiple sensors</a:t>
            </a:r>
          </a:p>
          <a:p>
            <a:pPr marL="457200" indent="-457200" eaLnBrk="0" hangingPunct="0">
              <a:buFont typeface="Arial" pitchFamily="34" charset="0"/>
              <a:buChar char="•"/>
            </a:pP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Extended metadata</a:t>
            </a:r>
          </a:p>
          <a:p>
            <a:pPr marL="457200" indent="-457200" eaLnBrk="0" hangingPunct="0">
              <a:buFont typeface="Arial" pitchFamily="34" charset="0"/>
              <a:buChar char="•"/>
            </a:pP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Observation count for 24-hour period</a:t>
            </a:r>
          </a:p>
          <a:p>
            <a:pPr marL="457200" indent="-457200" eaLnBrk="0" hangingPunct="0">
              <a:buFont typeface="Arial" pitchFamily="34" charset="0"/>
              <a:buChar char="•"/>
            </a:pP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Can order table by variable type or by sensor height</a:t>
            </a:r>
          </a:p>
          <a:p>
            <a:pPr marL="457200" indent="-457200" eaLnBrk="0" hangingPunct="0">
              <a:buFont typeface="Arial" pitchFamily="34" charset="0"/>
              <a:buChar char="•"/>
            </a:pP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Retained options to change units, time period, and time-zone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4355" y="28867327"/>
            <a:ext cx="8709845" cy="694667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41"/>
          <a:stretch/>
        </p:blipFill>
        <p:spPr>
          <a:xfrm>
            <a:off x="22826070" y="24986018"/>
            <a:ext cx="6968130" cy="376664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8200" y="28867327"/>
            <a:ext cx="8709845" cy="694667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9" name="Rectangle 88"/>
          <p:cNvSpPr/>
          <p:nvPr/>
        </p:nvSpPr>
        <p:spPr bwMode="auto">
          <a:xfrm>
            <a:off x="12115800" y="24986018"/>
            <a:ext cx="11049000" cy="3766646"/>
          </a:xfrm>
          <a:prstGeom prst="rect">
            <a:avLst/>
          </a:prstGeom>
          <a:noFill/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74320" tIns="0" rIns="274320" bIns="0" numCol="1" rtlCol="0" anchor="ctr" anchorCtr="0" compatLnSpc="1">
            <a:prstTxWarp prst="textNoShape">
              <a:avLst/>
            </a:prstTxWarp>
          </a:bodyPr>
          <a:lstStyle/>
          <a:p>
            <a:pPr marL="457200" indent="-457200" eaLnBrk="0" hangingPunct="0">
              <a:buFont typeface="Arial" pitchFamily="34" charset="0"/>
              <a:buChar char="•"/>
            </a:pP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Parameters pertinent to each station (not a default list)</a:t>
            </a:r>
          </a:p>
          <a:p>
            <a:pPr marL="457200" indent="-457200" eaLnBrk="0" hangingPunct="0">
              <a:buFont typeface="Arial" pitchFamily="34" charset="0"/>
              <a:buChar char="•"/>
            </a:pP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Dynamically changing list of sensor heights</a:t>
            </a:r>
          </a:p>
          <a:p>
            <a:pPr marL="457200" indent="-457200" eaLnBrk="0" hangingPunct="0">
              <a:buFont typeface="Arial" pitchFamily="34" charset="0"/>
              <a:buChar char="•"/>
            </a:pP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Ability to plot one or multiple levels of data on a single chart</a:t>
            </a:r>
          </a:p>
          <a:p>
            <a:pPr marL="457200" indent="-457200" eaLnBrk="0" hangingPunct="0">
              <a:buFont typeface="Arial" pitchFamily="34" charset="0"/>
              <a:buChar char="•"/>
            </a:pP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Larger graph sizes</a:t>
            </a:r>
          </a:p>
          <a:p>
            <a:pPr marL="457200" indent="-457200" eaLnBrk="0" hangingPunct="0">
              <a:buFont typeface="Arial" pitchFamily="34" charset="0"/>
              <a:buChar char="•"/>
            </a:pP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Better legend location</a:t>
            </a:r>
          </a:p>
          <a:p>
            <a:pPr marL="457200" indent="-457200" eaLnBrk="0" hangingPunct="0">
              <a:buFont typeface="Arial" pitchFamily="34" charset="0"/>
              <a:buChar char="•"/>
            </a:pP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Expected in future version releases:</a:t>
            </a:r>
          </a:p>
          <a:p>
            <a:pPr marL="914400" lvl="1" indent="-457200" eaLnBrk="0" hangingPunct="0">
              <a:buFont typeface="Arial" pitchFamily="34" charset="0"/>
              <a:buChar char="•"/>
            </a:pP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Plot and compare two graphs at once</a:t>
            </a:r>
          </a:p>
          <a:p>
            <a:pPr marL="914400" lvl="1" indent="-457200" eaLnBrk="0" hangingPunct="0">
              <a:buFont typeface="Arial" pitchFamily="34" charset="0"/>
              <a:buChar char="•"/>
            </a:pP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Set range min/max values</a:t>
            </a:r>
          </a:p>
        </p:txBody>
      </p:sp>
      <p:sp>
        <p:nvSpPr>
          <p:cNvPr id="90" name="Rectangle 89"/>
          <p:cNvSpPr/>
          <p:nvPr/>
        </p:nvSpPr>
        <p:spPr bwMode="auto">
          <a:xfrm>
            <a:off x="30499050" y="6009395"/>
            <a:ext cx="10953750" cy="4353805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74320" tIns="274320" rIns="274320" bIns="27432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Station Selected: BPANET Station </a:t>
            </a:r>
            <a:r>
              <a:rPr lang="en-US" sz="2800" dirty="0" err="1" smtClean="0">
                <a:latin typeface="Helvetica" pitchFamily="34" charset="0"/>
                <a:cs typeface="Helvetica" pitchFamily="34" charset="0"/>
              </a:rPr>
              <a:t>Goodnoe</a:t>
            </a: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 Hills (BPGDH)</a:t>
            </a:r>
          </a:p>
          <a:p>
            <a:pPr marL="4114800" lvl="8" indent="-457200" eaLnBrk="0" hangingPunct="0">
              <a:buFont typeface="Arial" pitchFamily="34" charset="0"/>
              <a:buChar char="•"/>
            </a:pP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Station located within wind farm area</a:t>
            </a:r>
          </a:p>
          <a:p>
            <a:pPr marL="4114800" lvl="8" indent="-457200" eaLnBrk="0" hangingPunct="0">
              <a:buFont typeface="Arial" pitchFamily="34" charset="0"/>
              <a:buChar char="•"/>
            </a:pP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5-minute wind observations from two sensors at 15.2 and 59.4 m AGL</a:t>
            </a:r>
          </a:p>
          <a:p>
            <a:pPr marL="4114800" lvl="8" indent="-457200" eaLnBrk="0" hangingPunct="0">
              <a:buFont typeface="Arial" pitchFamily="34" charset="0"/>
              <a:buChar char="•"/>
            </a:pP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MesoWest archive: late January 2012 to present day with minimal gaps</a:t>
            </a:r>
          </a:p>
          <a:p>
            <a:pPr marL="4114800" lvl="8" indent="-457200" eaLnBrk="0" hangingPunct="0">
              <a:buFont typeface="Arial" pitchFamily="34" charset="0"/>
              <a:buChar char="•"/>
            </a:pP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Data primarily of good quality</a:t>
            </a:r>
          </a:p>
          <a:p>
            <a:pPr lvl="8" eaLnBrk="0" hangingPunct="0"/>
            <a:endParaRPr lang="en-US" sz="2800" dirty="0" smtClean="0">
              <a:latin typeface="Helvetica" pitchFamily="34" charset="0"/>
              <a:cs typeface="Helvetica" pitchFamily="34" charset="0"/>
            </a:endParaRPr>
          </a:p>
          <a:p>
            <a:pPr marL="457200" indent="-457200" eaLnBrk="0" hangingPunct="0">
              <a:buFont typeface="Arial" pitchFamily="34" charset="0"/>
              <a:buChar char="•"/>
            </a:pP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Ramp events below identified using </a:t>
            </a:r>
            <a:r>
              <a:rPr lang="en-US" sz="2800" dirty="0" err="1" smtClean="0">
                <a:latin typeface="Helvetica" pitchFamily="34" charset="0"/>
                <a:cs typeface="Helvetica" pitchFamily="34" charset="0"/>
              </a:rPr>
              <a:t>Deppe</a:t>
            </a: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 et al. (2012) criteria</a:t>
            </a:r>
            <a:endParaRPr lang="en-US" sz="2800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5" name="Picture 4"/>
          <p:cNvPicPr>
            <a:picLocks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4800" y="11963400"/>
            <a:ext cx="10405872" cy="4041648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 bwMode="auto">
          <a:xfrm>
            <a:off x="30499050" y="22697195"/>
            <a:ext cx="10953750" cy="1001005"/>
          </a:xfrm>
          <a:prstGeom prst="rect">
            <a:avLst/>
          </a:prstGeom>
          <a:solidFill>
            <a:srgbClr val="A4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7432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SUMMARY/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FUTURE </a:t>
            </a: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WORK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30499050" y="24143541"/>
            <a:ext cx="10953750" cy="3560993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74320" tIns="274320" rIns="274320" bIns="274320" numCol="1" rtlCol="0" anchor="t" anchorCtr="0" compatLnSpc="1">
            <a:prstTxWarp prst="textNoShape">
              <a:avLst/>
            </a:prstTxWarp>
          </a:bodyPr>
          <a:lstStyle/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Database and initial product developments successful</a:t>
            </a:r>
          </a:p>
          <a:p>
            <a:pPr marL="914400" lvl="1" indent="-457200" eaLnBrk="0" hangingPunct="0">
              <a:buFont typeface="Arial" pitchFamily="34" charset="0"/>
              <a:buChar char="•"/>
            </a:pP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Ingesting tall-tower data from 3 networks in real-time</a:t>
            </a:r>
          </a:p>
          <a:p>
            <a:pPr marL="457200" marR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800" smtClean="0">
                <a:latin typeface="Helvetica" pitchFamily="34" charset="0"/>
                <a:cs typeface="Helvetica" pitchFamily="34" charset="0"/>
              </a:rPr>
              <a:t>Develop </a:t>
            </a: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data download and dissemination products</a:t>
            </a:r>
          </a:p>
          <a:p>
            <a:pPr marL="914400" lvl="1" indent="-457200" eaLnBrk="0" hangingPunct="0">
              <a:buFont typeface="Arial" pitchFamily="34" charset="0"/>
              <a:buChar char="•"/>
            </a:pP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Provide tall-tower data to MADIS and others</a:t>
            </a:r>
          </a:p>
          <a:p>
            <a:pPr marL="457200" indent="-457200" eaLnBrk="0" hangingPunct="0">
              <a:buFont typeface="Arial" pitchFamily="34" charset="0"/>
              <a:buChar char="•"/>
            </a:pP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Refine available products</a:t>
            </a:r>
          </a:p>
          <a:p>
            <a:pPr marL="914400" lvl="1" indent="-457200" eaLnBrk="0" hangingPunct="0">
              <a:buFont typeface="Arial" pitchFamily="34" charset="0"/>
              <a:buChar char="•"/>
            </a:pP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Facebook feedback (</a:t>
            </a:r>
            <a:r>
              <a:rPr lang="en-US" sz="2800" u="sng" dirty="0" smtClean="0">
                <a:solidFill>
                  <a:srgbClr val="0000FF"/>
                </a:solidFill>
                <a:latin typeface="Helvetica" pitchFamily="34" charset="0"/>
                <a:cs typeface="Helvetica" pitchFamily="34" charset="0"/>
              </a:rPr>
              <a:t>http://www.facebook.com/mesowest</a:t>
            </a: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)</a:t>
            </a:r>
          </a:p>
          <a:p>
            <a:pPr marL="457200" indent="-457200" eaLnBrk="0" hangingPunct="0">
              <a:buFont typeface="Arial" pitchFamily="34" charset="0"/>
              <a:buChar char="•"/>
            </a:pP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Continue project with SLCC and add additional UT tall-towers</a:t>
            </a:r>
            <a:endParaRPr lang="en-US" sz="28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30499050" y="28116322"/>
            <a:ext cx="10953750" cy="1001005"/>
          </a:xfrm>
          <a:prstGeom prst="rect">
            <a:avLst/>
          </a:prstGeom>
          <a:solidFill>
            <a:srgbClr val="A40000"/>
          </a:solidFill>
          <a:ln w="2857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7432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ACKNOWLEDGEMENTS</a:t>
            </a:r>
          </a:p>
        </p:txBody>
      </p:sp>
      <p:sp>
        <p:nvSpPr>
          <p:cNvPr id="48" name="Rectangle 47"/>
          <p:cNvSpPr/>
          <p:nvPr/>
        </p:nvSpPr>
        <p:spPr bwMode="auto">
          <a:xfrm>
            <a:off x="30499050" y="29529115"/>
            <a:ext cx="10953750" cy="3617885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74320" tIns="274320" rIns="274320" bIns="274320" numCol="1" rtlCol="0" anchor="t" anchorCtr="0" compatLnSpc="1">
            <a:prstTxWarp prst="textNoShape">
              <a:avLst/>
            </a:prstTxWarp>
          </a:bodyPr>
          <a:lstStyle/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Funding for this project and MesoWest provided by NWS Support, CSTAR, and the National </a:t>
            </a:r>
            <a:r>
              <a:rPr lang="en-US" sz="2800" dirty="0" err="1" smtClean="0">
                <a:latin typeface="Helvetica" pitchFamily="34" charset="0"/>
                <a:cs typeface="Helvetica" pitchFamily="34" charset="0"/>
              </a:rPr>
              <a:t>Mesonet</a:t>
            </a: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 and Alignment (NMPX/NMPA) projects.  MesoWest staff Chris </a:t>
            </a:r>
            <a:r>
              <a:rPr lang="en-US" sz="2800" dirty="0" err="1" smtClean="0">
                <a:latin typeface="Helvetica" pitchFamily="34" charset="0"/>
                <a:cs typeface="Helvetica" pitchFamily="34" charset="0"/>
              </a:rPr>
              <a:t>Galli</a:t>
            </a: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 and Judy </a:t>
            </a:r>
            <a:r>
              <a:rPr lang="en-US" sz="2800" dirty="0" err="1" smtClean="0">
                <a:latin typeface="Helvetica" pitchFamily="34" charset="0"/>
                <a:cs typeface="Helvetica" pitchFamily="34" charset="0"/>
              </a:rPr>
              <a:t>Pechmann</a:t>
            </a: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 were also an integral part in coming up with new database design.  We would also like to thank Brandon </a:t>
            </a:r>
            <a:r>
              <a:rPr lang="en-US" sz="2800" dirty="0" err="1" smtClean="0">
                <a:latin typeface="Helvetica" pitchFamily="34" charset="0"/>
                <a:cs typeface="Helvetica" pitchFamily="34" charset="0"/>
              </a:rPr>
              <a:t>Malmann</a:t>
            </a: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 (SLCC) for his participation in the Anemometer Loan Program, and for setting up real-time communications with the UT tall towers.</a:t>
            </a:r>
            <a:endParaRPr lang="en-US" sz="2800" dirty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0549" y="21564601"/>
            <a:ext cx="5349541" cy="726181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42" name="Picture 41"/>
          <p:cNvPicPr>
            <a:picLocks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95060" y="21564600"/>
            <a:ext cx="5349240" cy="726181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810155"/>
              </p:ext>
            </p:extLst>
          </p:nvPr>
        </p:nvGraphicFramePr>
        <p:xfrm>
          <a:off x="3657600" y="17558682"/>
          <a:ext cx="7886700" cy="3591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1226"/>
                <a:gridCol w="2964790"/>
                <a:gridCol w="3280684"/>
              </a:tblGrid>
              <a:tr h="933422"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latin typeface="Helvetica" pitchFamily="34" charset="0"/>
                          <a:cs typeface="Helvetica" pitchFamily="34" charset="0"/>
                        </a:rPr>
                        <a:t>Network</a:t>
                      </a:r>
                      <a:endParaRPr lang="en-US" sz="2600" dirty="0"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4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Helvetica" pitchFamily="34" charset="0"/>
                          <a:cs typeface="Helvetica" pitchFamily="34" charset="0"/>
                        </a:rPr>
                        <a:t>BPANET</a:t>
                      </a:r>
                      <a:endParaRPr lang="en-US" sz="2600" dirty="0"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4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Helvetica" pitchFamily="34" charset="0"/>
                          <a:cs typeface="Helvetica" pitchFamily="34" charset="0"/>
                        </a:rPr>
                        <a:t>SLCCNET</a:t>
                      </a:r>
                      <a:endParaRPr lang="en-US" sz="2600" dirty="0"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40000"/>
                    </a:solidFill>
                  </a:tcPr>
                </a:tc>
              </a:tr>
              <a:tr h="933422">
                <a:tc>
                  <a:txBody>
                    <a:bodyPr/>
                    <a:lstStyle/>
                    <a:p>
                      <a:r>
                        <a:rPr lang="en-US" sz="2600" b="1" dirty="0" smtClean="0">
                          <a:latin typeface="Helvetica" pitchFamily="34" charset="0"/>
                          <a:cs typeface="Helvetica" pitchFamily="34" charset="0"/>
                        </a:rPr>
                        <a:t>Stations</a:t>
                      </a:r>
                      <a:endParaRPr lang="en-US" sz="2600" b="1" dirty="0"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Helvetica" pitchFamily="34" charset="0"/>
                          <a:cs typeface="Helvetica" pitchFamily="34" charset="0"/>
                        </a:rPr>
                        <a:t>20</a:t>
                      </a:r>
                      <a:endParaRPr lang="en-US" sz="2600" dirty="0"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Helvetica" pitchFamily="34" charset="0"/>
                          <a:cs typeface="Helvetica" pitchFamily="34" charset="0"/>
                        </a:rPr>
                        <a:t>3 (more</a:t>
                      </a:r>
                      <a:r>
                        <a:rPr lang="en-US" sz="2600" baseline="0" dirty="0" smtClean="0">
                          <a:latin typeface="Helvetica" pitchFamily="34" charset="0"/>
                          <a:cs typeface="Helvetica" pitchFamily="34" charset="0"/>
                        </a:rPr>
                        <a:t> expected)</a:t>
                      </a:r>
                      <a:endParaRPr lang="en-US" sz="2600" dirty="0"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791493">
                <a:tc>
                  <a:txBody>
                    <a:bodyPr/>
                    <a:lstStyle/>
                    <a:p>
                      <a:r>
                        <a:rPr lang="en-US" sz="2600" b="1" dirty="0" smtClean="0">
                          <a:latin typeface="Helvetica" pitchFamily="34" charset="0"/>
                          <a:cs typeface="Helvetica" pitchFamily="34" charset="0"/>
                        </a:rPr>
                        <a:t>States</a:t>
                      </a:r>
                      <a:endParaRPr lang="en-US" sz="2600" b="1" dirty="0"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Helvetica" pitchFamily="34" charset="0"/>
                          <a:cs typeface="Helvetica" pitchFamily="34" charset="0"/>
                        </a:rPr>
                        <a:t>OR/WA</a:t>
                      </a:r>
                      <a:endParaRPr lang="en-US" sz="2600" dirty="0"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Helvetica" pitchFamily="34" charset="0"/>
                          <a:cs typeface="Helvetica" pitchFamily="34" charset="0"/>
                        </a:rPr>
                        <a:t>UT</a:t>
                      </a:r>
                      <a:endParaRPr lang="en-US" sz="2600" dirty="0"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933422">
                <a:tc>
                  <a:txBody>
                    <a:bodyPr/>
                    <a:lstStyle/>
                    <a:p>
                      <a:r>
                        <a:rPr lang="en-US" sz="2600" b="1" dirty="0" smtClean="0">
                          <a:latin typeface="Helvetica" pitchFamily="34" charset="0"/>
                          <a:cs typeface="Helvetica" pitchFamily="34" charset="0"/>
                        </a:rPr>
                        <a:t>Data</a:t>
                      </a:r>
                      <a:endParaRPr lang="en-US" sz="2600" b="1" dirty="0"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Helvetica" pitchFamily="34" charset="0"/>
                          <a:cs typeface="Helvetica" pitchFamily="34" charset="0"/>
                        </a:rPr>
                        <a:t>Jan 2012 – pres.</a:t>
                      </a:r>
                      <a:endParaRPr lang="en-US" sz="2600" dirty="0"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Helvetica" pitchFamily="34" charset="0"/>
                          <a:cs typeface="Helvetica" pitchFamily="34" charset="0"/>
                        </a:rPr>
                        <a:t>June 2012 – pres.</a:t>
                      </a:r>
                      <a:endParaRPr lang="en-US" sz="2600" dirty="0">
                        <a:latin typeface="Helvetica" pitchFamily="34" charset="0"/>
                        <a:cs typeface="Helvetica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46" name="Picture 4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49" y="17558682"/>
            <a:ext cx="2693820" cy="359176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1" name="Rectangle 10"/>
          <p:cNvSpPr/>
          <p:nvPr/>
        </p:nvSpPr>
        <p:spPr bwMode="auto">
          <a:xfrm>
            <a:off x="590548" y="21564600"/>
            <a:ext cx="5349542" cy="838199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Bonneville Power Administration</a:t>
            </a:r>
            <a:endParaRPr lang="en-US" b="1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(BPANET)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6194758" y="21564601"/>
            <a:ext cx="5349542" cy="838199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Salt Lake Community College</a:t>
            </a:r>
            <a:endParaRPr lang="en-US" b="1" dirty="0"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latin typeface="Helvetica" pitchFamily="34" charset="0"/>
                <a:cs typeface="Helvetica" pitchFamily="34" charset="0"/>
              </a:rPr>
              <a:t>(SLCCNET)</a:t>
            </a:r>
            <a:endPara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3048000" y="27965400"/>
            <a:ext cx="2892090" cy="865325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91440" bIns="9144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Single-level Towers</a:t>
            </a:r>
          </a:p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Multi-level Towers</a:t>
            </a:r>
            <a:endParaRPr kumimoji="0" lang="en-US" sz="220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3200400" y="28178760"/>
            <a:ext cx="119196" cy="124828"/>
          </a:xfrm>
          <a:prstGeom prst="ellipse">
            <a:avLst/>
          </a:prstGeom>
          <a:solidFill>
            <a:srgbClr val="EBE6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52" name="Oval 51"/>
          <p:cNvSpPr/>
          <p:nvPr/>
        </p:nvSpPr>
        <p:spPr bwMode="auto">
          <a:xfrm>
            <a:off x="3401244" y="28511132"/>
            <a:ext cx="119196" cy="124828"/>
          </a:xfrm>
          <a:prstGeom prst="ellipse">
            <a:avLst/>
          </a:prstGeom>
          <a:solidFill>
            <a:srgbClr val="F20000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153400" y="23025100"/>
            <a:ext cx="28478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Blacksmith’s Fork Canyon</a:t>
            </a:r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416756" y="24307800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Herriman</a:t>
            </a:r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948234" y="27704534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vetica" pitchFamily="34" charset="0"/>
                <a:cs typeface="Helvetica" pitchFamily="34" charset="0"/>
              </a:rPr>
              <a:t>Anderson Junction</a:t>
            </a:r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67" name="Rectangle 66"/>
          <p:cNvSpPr/>
          <p:nvPr/>
        </p:nvSpPr>
        <p:spPr bwMode="auto">
          <a:xfrm>
            <a:off x="30499050" y="33558788"/>
            <a:ext cx="10953750" cy="2407613"/>
          </a:xfrm>
          <a:prstGeom prst="rect">
            <a:avLst/>
          </a:prstGeom>
          <a:solidFill>
            <a:schemeClr val="bg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74320" tIns="274320" rIns="2743200" bIns="274320" numCol="1" rtlCol="0" anchor="ctr" anchorCtr="0" compatLnSpc="1">
            <a:prstTxWarp prst="textNoShape">
              <a:avLst/>
            </a:prstTxWarp>
          </a:bodyPr>
          <a:lstStyle/>
          <a:p>
            <a:pPr marR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A PDF copy of this poster can be found by scanning the following QR code given here:</a:t>
            </a:r>
            <a:endParaRPr lang="en-US" sz="2800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39284148" y="33810094"/>
            <a:ext cx="1901952" cy="1905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QR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CODE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30834762" y="6957060"/>
            <a:ext cx="3276600" cy="2544782"/>
            <a:chOff x="30834762" y="6918960"/>
            <a:chExt cx="3276600" cy="2544782"/>
          </a:xfrm>
        </p:grpSpPr>
        <p:pic>
          <p:nvPicPr>
            <p:cNvPr id="2048" name="Picture 2047"/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433" b="7226"/>
            <a:stretch/>
          </p:blipFill>
          <p:spPr>
            <a:xfrm>
              <a:off x="30834762" y="6918960"/>
              <a:ext cx="3276600" cy="2159001"/>
            </a:xfrm>
            <a:prstGeom prst="rect">
              <a:avLst/>
            </a:prstGeom>
          </p:spPr>
        </p:pic>
        <p:sp>
          <p:nvSpPr>
            <p:cNvPr id="32" name="TextBox 31"/>
            <p:cNvSpPr txBox="1"/>
            <p:nvPr/>
          </p:nvSpPr>
          <p:spPr>
            <a:xfrm>
              <a:off x="30955147" y="9094410"/>
              <a:ext cx="30358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i="1" dirty="0" smtClean="0">
                  <a:latin typeface="Helvetica" pitchFamily="34" charset="0"/>
                  <a:cs typeface="Helvetica" pitchFamily="34" charset="0"/>
                </a:rPr>
                <a:t>Courtesy: Google Maps API</a:t>
              </a:r>
              <a:endParaRPr lang="en-US" sz="1800" i="1" dirty="0">
                <a:latin typeface="Helvetica" pitchFamily="34" charset="0"/>
                <a:cs typeface="Helvetica" pitchFamily="34" charset="0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BULLETTYPE" val="3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1"/>
  <p:tag name="PARTLISTDEFAULT" val="1"/>
  <p:tag name="INCORRECTPOINTVALUE" val="0"/>
  <p:tag name="AUTOADJUSTPARTRANGE" val="True"/>
  <p:tag name="FIBNUMRESULTS" val="5"/>
  <p:tag name="PRRESPONSE2" val="9"/>
  <p:tag name="PRRESPONSE6" val="5"/>
  <p:tag name="PRRESPONSE10" val="1"/>
  <p:tag name="POWERPOINTVERSION" val="12.0"/>
  <p:tag name="CSVFORMAT" val="0"/>
  <p:tag name="RESPCOUNTERFORMAT" val="0"/>
  <p:tag name="ALLOWDUPLICATES" val="False"/>
  <p:tag name="REVIEWONLY" val="False"/>
  <p:tag name="RACEANIMATIONSPEED" val="3"/>
  <p:tag name="BUBBLENAMEVISIBLE" val="True"/>
  <p:tag name="CUSTOMGRIDBACKCOLOR" val="-722948"/>
  <p:tag name="USESCHEMECOLORS" val="True"/>
  <p:tag name="GRIDROTATIONINTERVAL" val="2"/>
  <p:tag name="CHARTCOLORS" val="0"/>
  <p:tag name="INCLUDEPPT" val="True"/>
  <p:tag name="REALTIMEBACKUPPATH" val="(None)"/>
  <p:tag name="FIBDISPLAYRESULTS" val="True"/>
  <p:tag name="PRRESPONSE3" val="8"/>
  <p:tag name="PRRESPONSE8" val="3"/>
  <p:tag name="TPVERSION" val="2008"/>
  <p:tag name="ANSWERNOWSTYLE" val="-1"/>
  <p:tag name="COUNTDOWNSECONDS" val="10"/>
  <p:tag name="AUTOADVANCE" val="False"/>
  <p:tag name="SKIPREMAININGRACESLIDES" val="True"/>
  <p:tag name="BUBBLEGROUPING" val="3"/>
  <p:tag name="CUSTOMCELLBACKCOLOR3" val="-268652"/>
  <p:tag name="AUTOSIZEGRID" val="True"/>
  <p:tag name="INCLUDENONRESPONDERS" val="False"/>
  <p:tag name="REALTIMEBACKUP" val="False"/>
  <p:tag name="FIBINCLUDEOTHER" val="True"/>
  <p:tag name="PRRESPONSE5" val="6"/>
  <p:tag name="ALWAYSOPENPOLL" val="False"/>
  <p:tag name="ANSWERNOWTEXT" val="Answer Now"/>
  <p:tag name="BACKUPSESSIONS" val="True"/>
  <p:tag name="RACEENDPOINTS" val="100"/>
  <p:tag name="DEFAULTNUMTEAMS" val="5"/>
  <p:tag name="DISPLAYDEVICENUMBER" val="True"/>
  <p:tag name="RESETCHARTS" val="True"/>
  <p:tag name="ZEROBASED" val="False"/>
  <p:tag name="PRRESPONSE1" val="10"/>
  <p:tag name="SHOWFLASHWARNING" val="True"/>
  <p:tag name="COUNTDOWNSTYLE" val="-1"/>
  <p:tag name="AUTOUPDATEALIASES" val="True"/>
  <p:tag name="BUBBLESIZEVISIBLE" val="True"/>
  <p:tag name="GRIDOPACITY" val="90"/>
  <p:tag name="ALLOWUSERFEEDBACK" val="True"/>
  <p:tag name="FIBDISPLAYKEYWORDS" val="True"/>
  <p:tag name="SHOWBARVISIBLE" val="True"/>
  <p:tag name="NUMRESPONSES" val="1"/>
  <p:tag name="MAXRESPONDERS" val="5"/>
  <p:tag name="GRIDPOSITION" val="1"/>
  <p:tag name="CHARTSCALE" val="True"/>
  <p:tag name="PRRESPONSE9" val="2"/>
  <p:tag name="CHARTVALUEFORMAT" val="0%"/>
  <p:tag name="CUSTOMCELLBACKCOLOR2" val="-13395457"/>
  <p:tag name="CORRECTPOINTVALUE" val="1"/>
  <p:tag name="USESECONDARYMONITOR" val="True"/>
  <p:tag name="PARTICIPANTSINLEADERBOARD" val="5"/>
  <p:tag name="MULTIRESPDIVISOR" val="1"/>
  <p:tag name="SAVECSVWITHSESSION" val="True"/>
  <p:tag name="DISPLAYNAME" val="True"/>
  <p:tag name="PRRESPONSE7" val="4"/>
  <p:tag name="POLLINGCYCLE" val="2"/>
  <p:tag name="STDCHART" val="1"/>
  <p:tag name="RESPTABLESTYLE" val="-1"/>
  <p:tag name="CUSTOMCELLBACKCOLOR1" val="-657956"/>
  <p:tag name="PRRESPONSE4" val="7"/>
  <p:tag name="ADVANCEDSETTINGSVIEW" val="True"/>
  <p:tag name="DELIMITERS" val="3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  <p:tag name="DELIMITERS" val="3.1"/>
</p:tagLst>
</file>

<file path=ppt/theme/theme1.xml><?xml version="1.0" encoding="utf-8"?>
<a:theme xmlns:a="http://schemas.openxmlformats.org/drawingml/2006/main" name="Medical Scientific Research poster 48x36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Medical Scientific Research poster 48x36</Template>
  <TotalTime>9833</TotalTime>
  <Words>926</Words>
  <Application>Microsoft Office PowerPoint</Application>
  <PresentationFormat>Custom</PresentationFormat>
  <Paragraphs>146</Paragraphs>
  <Slides>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Medical Scientific Research poster 48x36</vt:lpstr>
      <vt:lpstr>PowerPoint Presentation</vt:lpstr>
    </vt:vector>
  </TitlesOfParts>
  <Company>University of Utah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Beverly Brehl</dc:creator>
  <dc:description>Call if we can help   800-590-7850_x000d_
_x000d_
(c) Copyright MegaPrint 2001</dc:description>
  <cp:lastModifiedBy>john horel</cp:lastModifiedBy>
  <cp:revision>156</cp:revision>
  <cp:lastPrinted>2000-08-03T00:31:24Z</cp:lastPrinted>
  <dcterms:created xsi:type="dcterms:W3CDTF">2010-02-19T04:00:50Z</dcterms:created>
  <dcterms:modified xsi:type="dcterms:W3CDTF">2012-07-30T21:24:19Z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TC300007831033</vt:lpwstr>
  </property>
</Properties>
</file>