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9" r:id="rId2"/>
    <p:sldId id="302" r:id="rId3"/>
    <p:sldId id="299" r:id="rId4"/>
    <p:sldId id="303" r:id="rId5"/>
    <p:sldId id="300" r:id="rId6"/>
    <p:sldId id="305" r:id="rId7"/>
    <p:sldId id="307" r:id="rId8"/>
    <p:sldId id="304" r:id="rId9"/>
    <p:sldId id="268" r:id="rId10"/>
    <p:sldId id="283" r:id="rId11"/>
    <p:sldId id="308" r:id="rId12"/>
    <p:sldId id="310" r:id="rId13"/>
    <p:sldId id="314" r:id="rId14"/>
    <p:sldId id="312" r:id="rId15"/>
    <p:sldId id="315" r:id="rId16"/>
    <p:sldId id="316" r:id="rId17"/>
    <p:sldId id="311" r:id="rId18"/>
    <p:sldId id="317" r:id="rId19"/>
    <p:sldId id="318" r:id="rId20"/>
    <p:sldId id="319" r:id="rId21"/>
    <p:sldId id="325" r:id="rId22"/>
    <p:sldId id="287" r:id="rId23"/>
    <p:sldId id="288" r:id="rId24"/>
    <p:sldId id="289" r:id="rId25"/>
    <p:sldId id="290" r:id="rId26"/>
    <p:sldId id="291" r:id="rId27"/>
    <p:sldId id="292" r:id="rId28"/>
    <p:sldId id="320" r:id="rId29"/>
    <p:sldId id="321" r:id="rId30"/>
    <p:sldId id="322" r:id="rId31"/>
    <p:sldId id="323" r:id="rId32"/>
    <p:sldId id="324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94697" autoAdjust="0"/>
  </p:normalViewPr>
  <p:slideViewPr>
    <p:cSldViewPr snapToGrid="0">
      <p:cViewPr>
        <p:scale>
          <a:sx n="70" d="100"/>
          <a:sy n="70" d="100"/>
        </p:scale>
        <p:origin x="268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27E0A-C1DC-4604-807A-A442E180505F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3D433-2DE8-4DDE-85B6-F6BC7378C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5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2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1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9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6F1BD-50B7-4458-9740-B9326D8942F4}" type="datetimeFigureOut">
              <a:rPr lang="en-US" smtClean="0"/>
              <a:t>12/30/2014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0F88-AE93-4DEF-B60D-14CE8337C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3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eso1.chpc.utah.edu/uu2dva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eso1.chpc.utah.edu/uu2dvar/" TargetMode="External"/><Relationship Id="rId2" Type="http://schemas.openxmlformats.org/officeDocument/2006/relationships/hyperlink" Target="mailto:john.horel@utah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mesowest.utah.ed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95129" y="792163"/>
            <a:ext cx="11219291" cy="63487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Evaluation </a:t>
            </a:r>
            <a:r>
              <a:rPr lang="en-US" sz="3600" b="1" dirty="0"/>
              <a:t>of </a:t>
            </a:r>
            <a:r>
              <a:rPr lang="en-US" sz="3600" b="1" dirty="0" err="1"/>
              <a:t>MoPED</a:t>
            </a:r>
            <a:r>
              <a:rPr lang="en-US" sz="3600" b="1" dirty="0"/>
              <a:t> Observations in Surface </a:t>
            </a:r>
            <a:r>
              <a:rPr lang="en-US" sz="3600" b="1" dirty="0" smtClean="0"/>
              <a:t>Analyses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3513" y="1404067"/>
            <a:ext cx="9144000" cy="2042819"/>
          </a:xfrm>
        </p:spPr>
        <p:txBody>
          <a:bodyPr>
            <a:noAutofit/>
          </a:bodyPr>
          <a:lstStyle/>
          <a:p>
            <a:r>
              <a:rPr lang="en-US" sz="2000" dirty="0"/>
              <a:t>John </a:t>
            </a:r>
            <a:r>
              <a:rPr lang="en-US" sz="2000" dirty="0" smtClean="0"/>
              <a:t>Horel, Xia Dong, Alexander Jacques</a:t>
            </a:r>
          </a:p>
          <a:p>
            <a:r>
              <a:rPr lang="en-US" sz="2000" dirty="0"/>
              <a:t>j</a:t>
            </a:r>
            <a:r>
              <a:rPr lang="en-US" sz="2000" dirty="0" smtClean="0"/>
              <a:t>ohn.horel@utah.edu</a:t>
            </a:r>
          </a:p>
          <a:p>
            <a:r>
              <a:rPr lang="en-US" sz="2000" dirty="0" smtClean="0"/>
              <a:t> University of Utah</a:t>
            </a:r>
          </a:p>
          <a:p>
            <a:r>
              <a:rPr lang="en-US" sz="2000" dirty="0" smtClean="0"/>
              <a:t>Paul Heppner</a:t>
            </a:r>
          </a:p>
          <a:p>
            <a:r>
              <a:rPr lang="en-US" sz="2000" dirty="0" smtClean="0"/>
              <a:t>Global Science and Technology, Inc.</a:t>
            </a:r>
            <a:endParaRPr lang="en-US" sz="2000" dirty="0"/>
          </a:p>
          <a:p>
            <a:r>
              <a:rPr lang="en-US" sz="2000" dirty="0">
                <a:hlinkClick r:id="rId2"/>
              </a:rPr>
              <a:t>http://meso1.chpc.utah.edu/uu2dvar/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83"/>
            <a:ext cx="109347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1" y="3812469"/>
            <a:ext cx="4013200" cy="3045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5347" t="20028" r="60852" b="71317"/>
          <a:stretch/>
        </p:blipFill>
        <p:spPr>
          <a:xfrm>
            <a:off x="10273452" y="0"/>
            <a:ext cx="1918548" cy="802105"/>
          </a:xfrm>
          <a:prstGeom prst="rect">
            <a:avLst/>
          </a:prstGeom>
        </p:spPr>
      </p:pic>
      <p:pic>
        <p:nvPicPr>
          <p:cNvPr id="1026" name="Picture 2" descr="http://meso1.chpc.utah.edu/uu2dvar/uu2dvar_hrrr_bias/20141230/2014123012/2014123012_temperature_analysis_detail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592"/>
            <a:ext cx="4594225" cy="2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Assessing improvement provided by observations on UU2DVAR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sz="3100" dirty="0" smtClean="0"/>
                  <a:t>Want g</a:t>
                </a:r>
                <a:r>
                  <a:rPr lang="en-US" sz="3100" dirty="0" smtClean="0"/>
                  <a:t>eneral </a:t>
                </a:r>
                <a:r>
                  <a:rPr lang="en-US" sz="3100" dirty="0" smtClean="0"/>
                  <a:t>approach </a:t>
                </a:r>
                <a:r>
                  <a:rPr lang="en-US" sz="3100" dirty="0" smtClean="0"/>
                  <a:t>applicable to </a:t>
                </a:r>
                <a:r>
                  <a:rPr lang="en-US" sz="3100" dirty="0" smtClean="0"/>
                  <a:t>all networks including </a:t>
                </a:r>
                <a:r>
                  <a:rPr lang="en-US" sz="3100" dirty="0" err="1" smtClean="0"/>
                  <a:t>MoPED</a:t>
                </a:r>
                <a:endParaRPr lang="en-US" sz="3100" dirty="0" smtClean="0"/>
              </a:p>
              <a:p>
                <a:r>
                  <a:rPr lang="en-US" sz="3100" dirty="0"/>
                  <a:t>Improvement (decreased error </a:t>
                </a:r>
                <a14:m>
                  <m:oMath xmlns:m="http://schemas.openxmlformats.org/officeDocument/2006/math">
                    <m:r>
                      <a:rPr lang="en-US" sz="3100" b="1" i="1">
                        <a:latin typeface="Cambria Math"/>
                      </a:rPr>
                      <m:t>𝜹</m:t>
                    </m:r>
                    <m:sSup>
                      <m:sSupPr>
                        <m:ctrlPr>
                          <a:rPr lang="en-US" sz="31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100" b="1" i="1"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3100" b="1" i="1">
                            <a:latin typeface="Cambria Math"/>
                          </a:rPr>
                          <m:t>𝒚</m:t>
                        </m:r>
                      </m:sup>
                    </m:sSup>
                  </m:oMath>
                </a14:m>
                <a:r>
                  <a:rPr lang="en-US" sz="3100" dirty="0"/>
                  <a:t>at observation </a:t>
                </a:r>
                <a:r>
                  <a:rPr lang="en-US" sz="3100" dirty="0" smtClean="0"/>
                  <a:t>location </a:t>
                </a:r>
                <a:r>
                  <a:rPr lang="en-US" sz="3100" b="1" dirty="0"/>
                  <a:t>y</a:t>
                </a:r>
                <a:r>
                  <a:rPr lang="en-US" sz="3100" dirty="0"/>
                  <a:t>) </a:t>
                </a:r>
                <a:r>
                  <a:rPr lang="en-US" sz="3100" dirty="0"/>
                  <a:t>when </a:t>
                </a:r>
                <a:r>
                  <a:rPr lang="en-US" sz="3100" dirty="0"/>
                  <a:t>computing analysis </a:t>
                </a:r>
                <a:r>
                  <a:rPr lang="en-US" sz="3100" b="1" dirty="0"/>
                  <a:t>a</a:t>
                </a:r>
                <a:r>
                  <a:rPr lang="en-US" sz="3100" dirty="0"/>
                  <a:t> from background </a:t>
                </a:r>
                <a:r>
                  <a:rPr lang="en-US" sz="3100" b="1" dirty="0" smtClean="0"/>
                  <a:t>b </a:t>
                </a:r>
                <a:r>
                  <a:rPr lang="en-US" sz="3100" dirty="0" smtClean="0"/>
                  <a:t>(</a:t>
                </a:r>
                <a:r>
                  <a:rPr lang="en-US" sz="3100" dirty="0" err="1" smtClean="0"/>
                  <a:t>Todling</a:t>
                </a:r>
                <a:r>
                  <a:rPr lang="en-US" sz="3100" dirty="0" smtClean="0"/>
                  <a:t> 2013, MWR):</a:t>
                </a:r>
              </a:p>
              <a:p>
                <a:pPr marL="0" indent="0">
                  <a:buNone/>
                </a:pPr>
                <a:endParaRPr lang="en-US" sz="31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𝛿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sup>
                      </m:sSup>
                      <m:r>
                        <a:rPr lang="en-US" sz="2800" i="1">
                          <a:latin typeface="Cambria Math"/>
                        </a:rPr>
                        <m:t>=  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  <m:sSubSup>
                        <m:sSub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latin typeface="Cambria Math"/>
                            </a:rPr>
                            <m:t>𝒆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𝒃</m:t>
                          </m:r>
                        </m:sub>
                        <m:sup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sup>
                      </m:sSubSup>
                      <m:r>
                        <a:rPr lang="en-US" sz="2800" b="1" i="1">
                          <a:latin typeface="Cambria Math"/>
                        </a:rPr>
                        <m:t>− 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  <m:sSubSup>
                        <m:sSub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latin typeface="Cambria Math"/>
                            </a:rPr>
                            <m:t>𝒆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𝒂</m:t>
                          </m:r>
                        </m:sub>
                        <m:sup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sup>
                      </m:sSubSup>
                      <m:r>
                        <a:rPr lang="en-US" sz="2800" b="1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𝑯</m:t>
                          </m:r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𝒐</m:t>
                          </m:r>
                        </m:sub>
                        <m:sup>
                          <m:r>
                            <a:rPr lang="en-US" sz="2800" b="1" i="1">
                              <a:latin typeface="Cambria Math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2800" b="1" i="1">
                              <a:latin typeface="Cambria Math"/>
                            </a:rPr>
                            <m:t> 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[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𝒐</m:t>
                          </m:r>
                        </m:sub>
                      </m:sSub>
                      <m:r>
                        <a:rPr lang="en-US" sz="2800" b="1" i="1">
                          <a:latin typeface="Cambria Math"/>
                        </a:rPr>
                        <m:t>−</m:t>
                      </m:r>
                      <m:r>
                        <a:rPr lang="en-US" sz="2800" b="1" i="1">
                          <a:latin typeface="Cambria Math"/>
                        </a:rPr>
                        <m:t>𝑯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  <m:r>
                        <a:rPr lang="en-US" sz="2800" b="1" i="1">
                          <a:latin typeface="Cambria Math"/>
                        </a:rPr>
                        <m:t>]−[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𝒐</m:t>
                          </m:r>
                        </m:sub>
                      </m:sSub>
                      <m:r>
                        <a:rPr lang="en-US" sz="2800" b="1" i="1">
                          <a:latin typeface="Cambria Math"/>
                        </a:rPr>
                        <m:t>−</m:t>
                      </m:r>
                      <m:r>
                        <a:rPr lang="en-US" sz="2800" b="1" i="1">
                          <a:latin typeface="Cambria Math"/>
                        </a:rPr>
                        <m:t>𝑯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e>
                      </m:d>
                      <m:r>
                        <a:rPr lang="en-US" sz="2800" b="1" i="1">
                          <a:latin typeface="Cambria Math"/>
                        </a:rPr>
                        <m:t>]</m:t>
                      </m:r>
                      <m:sSubSup>
                        <m:sSub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𝒐</m:t>
                          </m:r>
                        </m:sub>
                        <m:sup>
                          <m:r>
                            <a:rPr lang="en-US" sz="2800" b="1" i="1">
                              <a:latin typeface="Cambria Math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2800" b="1" i="1">
                              <a:latin typeface="Cambria Math"/>
                            </a:rPr>
                            <m:t> 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/>
                            </a:rPr>
                            <m:t>[</m:t>
                          </m:r>
                          <m:r>
                            <a:rPr lang="en-US" sz="2800" b="1" i="1">
                              <a:latin typeface="Cambria Math"/>
                            </a:rPr>
                            <m:t>𝒚</m:t>
                          </m:r>
                        </m:e>
                        <m:sub>
                          <m:r>
                            <a:rPr lang="en-US" sz="2800" b="1" i="1">
                              <a:latin typeface="Cambria Math"/>
                            </a:rPr>
                            <m:t>𝒐</m:t>
                          </m:r>
                        </m:sub>
                      </m:sSub>
                      <m:r>
                        <a:rPr lang="en-US" sz="2800" b="1" i="1">
                          <a:latin typeface="Cambria Math"/>
                        </a:rPr>
                        <m:t>−</m:t>
                      </m:r>
                      <m:r>
                        <a:rPr lang="en-US" sz="2800" b="1" i="1">
                          <a:latin typeface="Cambria Math"/>
                        </a:rPr>
                        <m:t>𝑯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e>
                      </m:d>
                      <m:r>
                        <a:rPr lang="en-US" sz="2800" b="1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3100" b="1" dirty="0" smtClean="0"/>
              </a:p>
              <a:p>
                <a:pPr marL="457200" lvl="1" indent="0">
                  <a:buNone/>
                </a:pPr>
                <a:endParaRPr lang="en-US" sz="3100" b="1" dirty="0" smtClean="0"/>
              </a:p>
              <a:p>
                <a:r>
                  <a:rPr lang="en-US" sz="3100" dirty="0"/>
                  <a:t>Easily calculated and interpreted</a:t>
                </a:r>
              </a:p>
              <a:p>
                <a:pPr lvl="1"/>
                <a:r>
                  <a:rPr lang="en-US" sz="3100" dirty="0" smtClean="0"/>
                  <a:t>Improvement should be positive</a:t>
                </a:r>
              </a:p>
              <a:p>
                <a:pPr lvl="2"/>
                <a:r>
                  <a:rPr lang="en-US" sz="2700" dirty="0" smtClean="0"/>
                  <a:t>better </a:t>
                </a:r>
                <a:r>
                  <a:rPr lang="en-US" sz="2700" dirty="0"/>
                  <a:t>agreement </a:t>
                </a:r>
                <a:r>
                  <a:rPr lang="en-US" sz="2700" dirty="0" smtClean="0"/>
                  <a:t>between </a:t>
                </a:r>
                <a:r>
                  <a:rPr lang="en-US" sz="2700" dirty="0"/>
                  <a:t>analysis and </a:t>
                </a:r>
                <a:r>
                  <a:rPr lang="en-US" sz="2700" dirty="0" smtClean="0"/>
                  <a:t>observations </a:t>
                </a:r>
                <a:r>
                  <a:rPr lang="en-US" sz="2700" dirty="0"/>
                  <a:t>than </a:t>
                </a:r>
                <a:r>
                  <a:rPr lang="en-US" sz="2700" dirty="0" smtClean="0"/>
                  <a:t>background </a:t>
                </a:r>
                <a:r>
                  <a:rPr lang="en-US" sz="2700" dirty="0"/>
                  <a:t>and </a:t>
                </a:r>
                <a:r>
                  <a:rPr lang="en-US" sz="2700" dirty="0" smtClean="0"/>
                  <a:t>observations</a:t>
                </a:r>
                <a:endParaRPr lang="en-US" sz="2700" dirty="0"/>
              </a:p>
              <a:p>
                <a:pPr lvl="1"/>
                <a:r>
                  <a:rPr lang="en-US" sz="3100" dirty="0"/>
                  <a:t>Able to diagnose contributions from each station, each network, each network type</a:t>
                </a:r>
              </a:p>
              <a:p>
                <a:pPr lvl="1"/>
                <a:r>
                  <a:rPr lang="en-US" sz="3100" dirty="0"/>
                  <a:t>Can be examined separately for locations that are experiencing high impact weather: high wind speeds, temperatures near 0, etc. </a:t>
                </a:r>
                <a:endParaRPr lang="en-US" sz="3100" dirty="0" smtClean="0"/>
              </a:p>
              <a:p>
                <a:pPr lvl="1"/>
                <a:r>
                  <a:rPr lang="en-US" sz="3100" dirty="0" smtClean="0"/>
                  <a:t>Rank </a:t>
                </a:r>
                <a:r>
                  <a:rPr lang="en-US" sz="3100" dirty="0" smtClean="0"/>
                  <a:t>the </a:t>
                </a:r>
                <a:r>
                  <a:rPr lang="en-US" sz="3100" dirty="0" smtClean="0"/>
                  <a:t>observ</a:t>
                </a:r>
                <a:r>
                  <a:rPr lang="en-US" sz="3100" dirty="0" smtClean="0"/>
                  <a:t>ations</a:t>
                </a:r>
                <a:r>
                  <a:rPr lang="en-US" sz="3100" dirty="0" smtClean="0"/>
                  <a:t> </a:t>
                </a:r>
                <a:r>
                  <a:rPr lang="en-US" sz="3100" dirty="0" smtClean="0"/>
                  <a:t>from those that have the smallest to largest improvement to the UU2DVAR for each hour of every day for temp, RH, dew </a:t>
                </a:r>
                <a:r>
                  <a:rPr lang="en-US" sz="3100" dirty="0" smtClean="0"/>
                  <a:t>point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96" t="-2801" r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1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19 UTC 12 November, 2014 </a:t>
            </a:r>
            <a:r>
              <a:rPr lang="en-US" sz="3600" dirty="0" err="1" smtClean="0"/>
              <a:t>MoPED</a:t>
            </a:r>
            <a:r>
              <a:rPr lang="en-US" sz="3600" dirty="0" smtClean="0"/>
              <a:t> Observations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2" y="1340993"/>
            <a:ext cx="9324300" cy="53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19 UTC 12 November, 2014 Temperature Analysis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84" y="1350137"/>
            <a:ext cx="8249328" cy="5409772"/>
          </a:xfrm>
        </p:spPr>
      </p:pic>
      <p:sp>
        <p:nvSpPr>
          <p:cNvPr id="6" name="TextBox 5"/>
          <p:cNvSpPr txBox="1"/>
          <p:nvPr/>
        </p:nvSpPr>
        <p:spPr>
          <a:xfrm>
            <a:off x="9064752" y="1837944"/>
            <a:ext cx="326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Automated Quality Control:</a:t>
            </a:r>
          </a:p>
          <a:p>
            <a:r>
              <a:rPr lang="en-US" dirty="0" smtClean="0"/>
              <a:t>20928 stations accepted</a:t>
            </a:r>
          </a:p>
          <a:p>
            <a:r>
              <a:rPr lang="en-US" dirty="0" smtClean="0"/>
              <a:t>513 observations rejected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Accumulate 20928 Temperature Observations into 1</a:t>
            </a:r>
            <a:r>
              <a:rPr lang="en-US" baseline="30000" dirty="0" smtClean="0"/>
              <a:t>o </a:t>
            </a:r>
            <a:r>
              <a:rPr lang="en-US" dirty="0" smtClean="0"/>
              <a:t>x 1</a:t>
            </a:r>
            <a:r>
              <a:rPr lang="en-US" baseline="30000" dirty="0" smtClean="0"/>
              <a:t>o </a:t>
            </a:r>
            <a:r>
              <a:rPr lang="en-US" dirty="0" smtClean="0"/>
              <a:t>bins for 19 UTC 12 November 2014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2" y="1825625"/>
            <a:ext cx="6360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2062 </a:t>
            </a:r>
            <a:r>
              <a:rPr lang="en-US" dirty="0" err="1" smtClean="0"/>
              <a:t>MoPED</a:t>
            </a:r>
            <a:r>
              <a:rPr lang="en-US" dirty="0" smtClean="0"/>
              <a:t> </a:t>
            </a:r>
            <a:r>
              <a:rPr lang="en-US" dirty="0"/>
              <a:t>Temperature Observations </a:t>
            </a:r>
            <a:r>
              <a:rPr lang="en-US" dirty="0" smtClean="0"/>
              <a:t>Available for </a:t>
            </a:r>
            <a:r>
              <a:rPr lang="en-US" dirty="0"/>
              <a:t>19 UTC 12 November 2014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72" y="1825625"/>
            <a:ext cx="63176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the Largest Temperature Improvements (Top 10%) </a:t>
            </a:r>
            <a:r>
              <a:rPr lang="en-US" dirty="0"/>
              <a:t>for 19 UTC 12 November </a:t>
            </a:r>
            <a:r>
              <a:rPr lang="en-US" dirty="0" smtClean="0"/>
              <a:t>2014?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22" y="1825625"/>
            <a:ext cx="63229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are the Largest Temperature </a:t>
            </a:r>
            <a:r>
              <a:rPr lang="en-US" dirty="0" smtClean="0"/>
              <a:t>Improvement Fractions </a:t>
            </a:r>
            <a:r>
              <a:rPr lang="en-US" dirty="0"/>
              <a:t>(Top 10</a:t>
            </a:r>
            <a:r>
              <a:rPr lang="en-US" dirty="0" smtClean="0"/>
              <a:t>%/Total Number) </a:t>
            </a:r>
            <a:r>
              <a:rPr lang="en-US" dirty="0"/>
              <a:t>for 19 UTC 12 November 2014?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72" y="1825625"/>
            <a:ext cx="63812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are the Largest Temperature Improvement Fractions (Top 10%/Total Number) for </a:t>
            </a:r>
            <a:r>
              <a:rPr lang="en-US" dirty="0" err="1" smtClean="0"/>
              <a:t>MoPED</a:t>
            </a:r>
            <a:r>
              <a:rPr lang="en-US" dirty="0" smtClean="0"/>
              <a:t> Observations on 19 </a:t>
            </a:r>
            <a:r>
              <a:rPr lang="en-US" dirty="0"/>
              <a:t>UTC 12 November 2014?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2" y="1825625"/>
            <a:ext cx="6360055" cy="4351338"/>
          </a:xfrm>
        </p:spPr>
      </p:pic>
    </p:spTree>
    <p:extLst>
      <p:ext uri="{BB962C8B-B14F-4D97-AF65-F5344CB8AC3E}">
        <p14:creationId xmlns:p14="http://schemas.microsoft.com/office/powerpoint/2010/main" val="24518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1496" y="977773"/>
            <a:ext cx="2027727" cy="1325563"/>
          </a:xfrm>
        </p:spPr>
        <p:txBody>
          <a:bodyPr>
            <a:noAutofit/>
          </a:bodyPr>
          <a:lstStyle/>
          <a:p>
            <a:r>
              <a:rPr lang="en-US" sz="1800" dirty="0" smtClean="0"/>
              <a:t>Temperature </a:t>
            </a:r>
            <a:r>
              <a:rPr lang="en-US" sz="1800" dirty="0"/>
              <a:t>Improvement </a:t>
            </a:r>
            <a:r>
              <a:rPr lang="en-US" sz="1800" dirty="0" smtClean="0"/>
              <a:t>Fraction </a:t>
            </a:r>
            <a:r>
              <a:rPr lang="en-US" sz="1800" dirty="0"/>
              <a:t>(Top 10%/Total Number) for </a:t>
            </a:r>
            <a:r>
              <a:rPr lang="en-US" sz="1800" dirty="0" smtClean="0"/>
              <a:t>All Observations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25" y="3391789"/>
            <a:ext cx="4572000" cy="3128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5" y="3391789"/>
            <a:ext cx="4587240" cy="3128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5" y="126683"/>
            <a:ext cx="4587240" cy="3128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25" y="134875"/>
            <a:ext cx="4587240" cy="3128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1357" y="6150467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1087" y="295390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3551" y="2893553"/>
            <a:ext cx="109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3550" y="6150467"/>
            <a:ext cx="109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2014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051496" y="4056253"/>
            <a:ext cx="2027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Temperature Improvement Fraction (Top 10%/Total Number) for MODIS Observations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15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MoPED</a:t>
            </a:r>
            <a:r>
              <a:rPr lang="en-US" dirty="0" smtClean="0"/>
              <a:t> observations are a valuable additional data resource for surface analyses of temperature and moisture although fewer observations at night and on weekends</a:t>
            </a:r>
          </a:p>
          <a:p>
            <a:r>
              <a:rPr lang="en-US" dirty="0" err="1" smtClean="0"/>
              <a:t>MoPED</a:t>
            </a:r>
            <a:r>
              <a:rPr lang="en-US" dirty="0" smtClean="0"/>
              <a:t> observations help to fill in gaps </a:t>
            </a:r>
            <a:r>
              <a:rPr lang="en-US" dirty="0"/>
              <a:t>between cities</a:t>
            </a:r>
            <a:r>
              <a:rPr lang="en-US" dirty="0" smtClean="0"/>
              <a:t> along major travel corridors in the southeast</a:t>
            </a:r>
          </a:p>
          <a:p>
            <a:r>
              <a:rPr lang="en-US" dirty="0" smtClean="0"/>
              <a:t>Individual trucks in the West fill in major data voids</a:t>
            </a:r>
          </a:p>
          <a:p>
            <a:r>
              <a:rPr lang="en-US" dirty="0" err="1" smtClean="0"/>
              <a:t>MoPED</a:t>
            </a:r>
            <a:r>
              <a:rPr lang="en-US" dirty="0" smtClean="0"/>
              <a:t> temperature observations tend to have a warm bias</a:t>
            </a:r>
          </a:p>
          <a:p>
            <a:r>
              <a:rPr lang="en-US" dirty="0" smtClean="0"/>
              <a:t>Improvement metric highlights the value of surface observations for adjusting gridded fields </a:t>
            </a:r>
          </a:p>
          <a:p>
            <a:pPr lvl="1"/>
            <a:r>
              <a:rPr lang="en-US" dirty="0" smtClean="0"/>
              <a:t>Value of observations depends strongly on weather conditions, terrain, and season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tatistics for downscaled Rapid Refresh available for 2013 and 2014 and High Resolution Rapid Refresh since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Mobile </a:t>
            </a:r>
            <a:r>
              <a:rPr lang="en-US" dirty="0"/>
              <a:t>Platform Environmental Data (</a:t>
            </a:r>
            <a:r>
              <a:rPr lang="en-US" dirty="0" err="1" smtClean="0"/>
              <a:t>MoPED</a:t>
            </a:r>
            <a:r>
              <a:rPr lang="en-US" dirty="0" smtClean="0"/>
              <a:t>) system developed by </a:t>
            </a:r>
            <a:r>
              <a:rPr lang="en-US" dirty="0"/>
              <a:t>Global Science &amp; </a:t>
            </a:r>
            <a:r>
              <a:rPr lang="en-US" dirty="0" smtClean="0"/>
              <a:t>Technology Inc. provides access to environmental </a:t>
            </a:r>
            <a:r>
              <a:rPr lang="en-US" dirty="0"/>
              <a:t>observations collected on board </a:t>
            </a:r>
            <a:r>
              <a:rPr lang="en-US" dirty="0" smtClean="0"/>
              <a:t>more than 200 commercial </a:t>
            </a:r>
            <a:r>
              <a:rPr lang="en-US" dirty="0"/>
              <a:t>vehicles </a:t>
            </a:r>
            <a:endParaRPr lang="en-US" dirty="0"/>
          </a:p>
          <a:p>
            <a:r>
              <a:rPr lang="en-US" dirty="0" smtClean="0"/>
              <a:t>Vehicles travelling </a:t>
            </a:r>
            <a:r>
              <a:rPr lang="en-US" dirty="0"/>
              <a:t>primarily during weekday daylight hours along major transportation routes in the eastern third of the United States as well as a few highway routes in the </a:t>
            </a:r>
            <a:r>
              <a:rPr lang="en-US" dirty="0" smtClean="0"/>
              <a:t>West</a:t>
            </a:r>
          </a:p>
          <a:p>
            <a:r>
              <a:rPr lang="en-US" dirty="0" smtClean="0"/>
              <a:t>Observations </a:t>
            </a:r>
            <a:r>
              <a:rPr lang="en-US" dirty="0"/>
              <a:t>of temperature, pressure, and relative humidity at </a:t>
            </a:r>
            <a:r>
              <a:rPr lang="en-US" dirty="0" err="1"/>
              <a:t>subminute</a:t>
            </a:r>
            <a:r>
              <a:rPr lang="en-US" dirty="0"/>
              <a:t> intervals are </a:t>
            </a:r>
            <a:r>
              <a:rPr lang="en-US" dirty="0" smtClean="0"/>
              <a:t>bundled </a:t>
            </a:r>
            <a:r>
              <a:rPr lang="en-US" dirty="0"/>
              <a:t>at the University of Utah into 5 minute median </a:t>
            </a:r>
            <a:r>
              <a:rPr lang="en-US" dirty="0" smtClean="0"/>
              <a:t>values</a:t>
            </a:r>
          </a:p>
          <a:p>
            <a:r>
              <a:rPr lang="en-US" dirty="0" smtClean="0"/>
              <a:t> </a:t>
            </a:r>
            <a:r>
              <a:rPr lang="en-US" dirty="0"/>
              <a:t>Utilizing the 12 values available for each </a:t>
            </a:r>
            <a:r>
              <a:rPr lang="en-US" dirty="0" smtClean="0"/>
              <a:t>hour from each vehicle, up to ~2500 </a:t>
            </a:r>
            <a:r>
              <a:rPr lang="en-US" dirty="0"/>
              <a:t>observations are </a:t>
            </a:r>
            <a:r>
              <a:rPr lang="en-US" dirty="0" smtClean="0"/>
              <a:t>incorporated </a:t>
            </a:r>
            <a:r>
              <a:rPr lang="en-US" dirty="0"/>
              <a:t>into surface analyses of temperature, relative humidity, and dew point temperature </a:t>
            </a:r>
            <a:r>
              <a:rPr lang="en-US" dirty="0" smtClean="0"/>
              <a:t>using </a:t>
            </a:r>
            <a:r>
              <a:rPr lang="en-US" dirty="0"/>
              <a:t>the University of Utah Two-Dimensional </a:t>
            </a:r>
            <a:r>
              <a:rPr lang="en-US" dirty="0" err="1"/>
              <a:t>Variational</a:t>
            </a:r>
            <a:r>
              <a:rPr lang="en-US" dirty="0"/>
              <a:t> Analysis (UU2DVAR) </a:t>
            </a:r>
            <a:r>
              <a:rPr lang="en-US" dirty="0" smtClean="0"/>
              <a:t>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32" y="586563"/>
            <a:ext cx="7400544" cy="10177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further information: </a:t>
            </a:r>
            <a:r>
              <a:rPr lang="en-US" dirty="0" smtClean="0">
                <a:hlinkClick r:id="rId2"/>
              </a:rPr>
              <a:t>john.horel@utah.edu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://meso1.chpc.utah.edu/uu2dvar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Loop below will be replaced with one for next Monday</a:t>
            </a:r>
            <a:endParaRPr lang="en-US" dirty="0"/>
          </a:p>
        </p:txBody>
      </p:sp>
      <p:pic>
        <p:nvPicPr>
          <p:cNvPr id="3074" name="Picture 2" descr="http://meso1.chpc.utah.edu/uu2dvar/moped/20141229/20141229_rh_media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1690688"/>
            <a:ext cx="8662416" cy="49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are 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2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2352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2352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2352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2352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2352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66860" cy="6256020"/>
          </a:xfrm>
        </p:spPr>
      </p:pic>
    </p:spTree>
    <p:extLst>
      <p:ext uri="{BB962C8B-B14F-4D97-AF65-F5344CB8AC3E}">
        <p14:creationId xmlns:p14="http://schemas.microsoft.com/office/powerpoint/2010/main" val="36517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66860" cy="625602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66860" cy="62560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MoPED</a:t>
            </a:r>
            <a:r>
              <a:rPr lang="en-US" dirty="0" smtClean="0"/>
              <a:t> Observations: 12 November,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9" y="1368424"/>
            <a:ext cx="9776421" cy="5586527"/>
          </a:xfrm>
        </p:spPr>
      </p:pic>
    </p:spTree>
    <p:extLst>
      <p:ext uri="{BB962C8B-B14F-4D97-AF65-F5344CB8AC3E}">
        <p14:creationId xmlns:p14="http://schemas.microsoft.com/office/powerpoint/2010/main" val="15356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66860" cy="62560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74480" cy="62560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74480" cy="6256020"/>
          </a:xfrm>
        </p:spPr>
      </p:pic>
    </p:spTree>
    <p:extLst>
      <p:ext uri="{BB962C8B-B14F-4D97-AF65-F5344CB8AC3E}">
        <p14:creationId xmlns:p14="http://schemas.microsoft.com/office/powerpoint/2010/main" val="20185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dec</a:t>
            </a:r>
            <a:r>
              <a:rPr lang="en-US" dirty="0" smtClean="0"/>
              <a:t> when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feasibility of using the </a:t>
            </a:r>
            <a:r>
              <a:rPr lang="en-US" dirty="0" err="1" smtClean="0"/>
              <a:t>MoPED</a:t>
            </a:r>
            <a:r>
              <a:rPr lang="en-US" dirty="0" smtClean="0"/>
              <a:t> observations for analysis systems such as the NCEP</a:t>
            </a:r>
            <a:r>
              <a:rPr lang="en" dirty="0"/>
              <a:t> Real-Time Mesoscale Analysis (RTMA) &amp; Un-Restricted Mesoscale Analysis (URMA</a:t>
            </a:r>
            <a:r>
              <a:rPr lang="en" dirty="0" smtClean="0"/>
              <a:t>)</a:t>
            </a:r>
          </a:p>
          <a:p>
            <a:r>
              <a:rPr lang="en" dirty="0" smtClean="0"/>
              <a:t>Contrast </a:t>
            </a:r>
            <a:r>
              <a:rPr lang="en" b="1" dirty="0" smtClean="0"/>
              <a:t>biases</a:t>
            </a:r>
            <a:r>
              <a:rPr lang="en" dirty="0" smtClean="0"/>
              <a:t> and </a:t>
            </a:r>
            <a:r>
              <a:rPr lang="en" b="1" dirty="0" smtClean="0"/>
              <a:t>improvements</a:t>
            </a:r>
            <a:r>
              <a:rPr lang="en" dirty="0" smtClean="0"/>
              <a:t> to a background field from MoPED observations relative to those from publicly-accessible fixed-site observations available via MADIS/MesoWest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5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Publicly-Accessible Surface Observing Sites Available via MADIS/</a:t>
            </a:r>
            <a:r>
              <a:rPr lang="en-US" sz="3600" dirty="0" err="1" smtClean="0"/>
              <a:t>MesoWest</a:t>
            </a:r>
            <a:r>
              <a:rPr lang="en-US" sz="3600" dirty="0" smtClean="0"/>
              <a:t> (</a:t>
            </a:r>
            <a:r>
              <a:rPr lang="en-US" sz="3600" dirty="0" smtClean="0">
                <a:hlinkClick r:id="rId2"/>
              </a:rPr>
              <a:t>http://mesowest.utah.edu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052" b="6220"/>
          <a:stretch/>
        </p:blipFill>
        <p:spPr>
          <a:xfrm>
            <a:off x="248550" y="1572168"/>
            <a:ext cx="7942950" cy="5285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6300" y="3614919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hese observations  (plus observations from proprietary networks) are used by the NCEP URMA analyses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1953" y="445061"/>
            <a:ext cx="2169042" cy="531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Bias of NWS  temperature observations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Bias of </a:t>
            </a:r>
            <a:r>
              <a:rPr lang="en-US" dirty="0" err="1" smtClean="0"/>
              <a:t>MoPED</a:t>
            </a:r>
            <a:r>
              <a:rPr lang="en-US" dirty="0"/>
              <a:t> </a:t>
            </a:r>
            <a:r>
              <a:rPr lang="en-US" dirty="0" smtClean="0"/>
              <a:t>temperature observations</a:t>
            </a:r>
            <a:endParaRPr lang="en-US" dirty="0"/>
          </a:p>
        </p:txBody>
      </p:sp>
      <p:sp>
        <p:nvSpPr>
          <p:cNvPr id="4" name="AutoShape 2" descr="data:image/png;base64,iVBORw0KGgoAAAANSUhEUgAAA8IAAAEsCAYAAAAIOgp2AAAV/klEQVR4Xu3XQQEAAAgCMelf2iA3GzD8sHMECBAgQIAAAQIECBAgQCAksFBWUQkQIECAAAECBAgQIECAwBnCn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e8D0BLd/mAg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8IAAAEsCAYAAAAIOgp2AAAV/klEQVR4Xu3XQQEAAAgCMelf2iA3GzD8sHMECBAgQIAAAQIECBAgQCAksFBWUQkQIECAAAECBAgQIECAwBnCn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e8D0BLd/mAgs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44" t="50426" r="7692" b="8333"/>
          <a:stretch/>
        </p:blipFill>
        <p:spPr>
          <a:xfrm>
            <a:off x="460375" y="3435541"/>
            <a:ext cx="9144000" cy="2955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37" t="51047" r="8621" b="8488"/>
          <a:stretch/>
        </p:blipFill>
        <p:spPr>
          <a:xfrm>
            <a:off x="460375" y="375869"/>
            <a:ext cx="9144000" cy="29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740664"/>
            <a:ext cx="245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observations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3104" y="1753819"/>
            <a:ext cx="700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Bias: observations minus downscaled (2.5 km) Rapid Refresh background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3489" y="6288059"/>
            <a:ext cx="2532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November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58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037" t="50715" r="8360" b="8333"/>
          <a:stretch/>
        </p:blipFill>
        <p:spPr>
          <a:xfrm>
            <a:off x="460375" y="3538506"/>
            <a:ext cx="9144000" cy="2950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244" t="51008" r="7899" b="8643"/>
          <a:stretch/>
        </p:blipFill>
        <p:spPr>
          <a:xfrm>
            <a:off x="460375" y="489200"/>
            <a:ext cx="9144000" cy="28985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1953" y="445061"/>
            <a:ext cx="2169042" cy="531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Bias of NWS  relative humidity observations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Bias </a:t>
            </a:r>
            <a:r>
              <a:rPr lang="en-US" sz="2400" dirty="0"/>
              <a:t>of </a:t>
            </a:r>
            <a:r>
              <a:rPr lang="en-US" sz="2400" dirty="0" err="1" smtClean="0"/>
              <a:t>MoPED</a:t>
            </a:r>
            <a:r>
              <a:rPr lang="en-US" sz="2400" dirty="0"/>
              <a:t> </a:t>
            </a:r>
            <a:r>
              <a:rPr lang="en-US" sz="2400" dirty="0" smtClean="0"/>
              <a:t>relative humidity observations</a:t>
            </a:r>
            <a:endParaRPr lang="en-US" sz="2400" dirty="0"/>
          </a:p>
        </p:txBody>
      </p:sp>
      <p:sp>
        <p:nvSpPr>
          <p:cNvPr id="4" name="AutoShape 2" descr="data:image/png;base64,iVBORw0KGgoAAAANSUhEUgAAA8IAAAEsCAYAAAAIOgp2AAAV/klEQVR4Xu3XQQEAAAgCMelf2iA3GzD8sHMECBAgQIAAAQIECBAgQCAksFBWUQkQIECAAAECBAgQIECAwBnCn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e8D0BLd/mAg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8IAAAEsCAYAAAAIOgp2AAAV/klEQVR4Xu3XQQEAAAgCMelf2iA3GzD8sHMECBAgQIAAAQIECBAgQCAksFBWUQkQIECAAAECBAgQIECAwBnCn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MYT9AgAABAgQIECBAgAABAikBQzhVt7AECBAgQIAAAQIECBAgYAj7AQIECBAgQIAAAQIECBBICRjCqbqFJUCAAAECBAgQIECAAAFD2A8QIECAAAECBAgQIECAQErAEE7VLSwBAgQIECBAgAABAgQIGMJ+gAABAgQIECBAgAABAgRSAoZwqm5hCRAgQIAAAQIECBAgQMAQ9gMECBAgQIAAAQIECBAgkBIwhFN1C0uAAAECBAgQIECAAAEChrAfIECAAAECBAgQIECAAIGUgCGcqltYAgQIECBAgAABAgQIEDCE/QABAgQIECBAgAABAgQIpAQM4VTdwhIgQIAAAQIECBAgQICAIewHCBAgQIAAAQIECBAgQCAlYAin6haWAAECBAgQIECAAAECBAxhP0CAAAECBAgQIECAAAECKQFDOFW3sAQIECBAgAABAgQIECBgCPsBAgQIECBAgAABAgQIEEgJGMKpuoUlQIAAAQIECBAgQIAAAUPYDxAgQIAAAQIECBAgQIBASsAQTtUtLAECBAgQIECAAAECBAgYwn6AAAECBAgQIECAAAECBFIChnCqbmEJECBAgAABAgQIECBAwBD2AwQIECBAgAABAgQIECCQEjCEU3ULS4AAAQIECBAgQIAAAQKGsB8gQIAAAQIECBAgQIAAgZSAIZyqW1gCBAgQIECAAAECBAgQMIT9AAECBAgQIECAAAECBAikBAzhVN3CEiBAgAABAgQIECBAgIAh7AcIECBAgAABAgQIECBAICVgCKfqFpYAAQIECBAgQIAAAQIEDGE/QIAAAQIECBAgQIAAAQIpAUM4VbewBAgQIECAAAECBAgQIGAI+wECBAgQIECAAAECBAgQSAkYwqm6hSVAgAABAgQIECBAgAABQ9gPECBAgAABAgQIECBAgEBKwBBO1S0sAQIECBAgQIAAAQIECBjCfoAAAQIECBAgQIAAAQIEUgKGcKpuYQkQIECAAAECBAgQIEDAEPYDBAgQIECAAAECBAgQIJASMIRTdQtLgAABAgQIECBAgAABAoawHyBAgAABAgQIECBAgACBlIAhnKpbWAIECBAgQIAAAQIECBAwhP0AAQIECBAgQIAAAQIECKQEDOFU3cISIECAAAECBAgQIECAgCHsBwgQIECAAAECBAgQIEAgJWAIp+oWlgABAgQIECBAgAABAgQe8D0BLd/mAgs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0800" y="740664"/>
            <a:ext cx="245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observations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3104" y="2115329"/>
            <a:ext cx="618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Bias: observations minus downscaled Rapid Refresh background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83216" y="6341224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UU2DVAR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University </a:t>
            </a:r>
            <a:r>
              <a:rPr lang="en-US" dirty="0"/>
              <a:t>of Utah Two-Dimensional </a:t>
            </a:r>
            <a:r>
              <a:rPr lang="en-US" dirty="0" err="1"/>
              <a:t>Variational</a:t>
            </a:r>
            <a:r>
              <a:rPr lang="en-US" dirty="0"/>
              <a:t> Analysis (UU2DVAR) </a:t>
            </a:r>
            <a:r>
              <a:rPr lang="en-US" dirty="0" smtClean="0"/>
              <a:t>system similar to RTMA/URMA (see Tyndall and Horel 2013, WAF)</a:t>
            </a:r>
          </a:p>
          <a:p>
            <a:r>
              <a:rPr lang="en-US" dirty="0" smtClean="0"/>
              <a:t>The </a:t>
            </a:r>
            <a:r>
              <a:rPr lang="en-US" dirty="0"/>
              <a:t>UU2DVAR analyses at 2.5 km horizontal resolution </a:t>
            </a:r>
            <a:r>
              <a:rPr lang="en-US" dirty="0" smtClean="0"/>
              <a:t>use ~12,000 </a:t>
            </a:r>
            <a:r>
              <a:rPr lang="en-US" dirty="0"/>
              <a:t>observations within the continental United States from fixed </a:t>
            </a:r>
            <a:r>
              <a:rPr lang="en-US" dirty="0" smtClean="0"/>
              <a:t>sites every hour</a:t>
            </a:r>
          </a:p>
          <a:p>
            <a:r>
              <a:rPr lang="en-US" dirty="0"/>
              <a:t>UU2DVAR analyses also incorporate </a:t>
            </a:r>
            <a:r>
              <a:rPr lang="en-US" dirty="0" smtClean="0"/>
              <a:t>~2500 </a:t>
            </a:r>
            <a:r>
              <a:rPr lang="en-US" dirty="0"/>
              <a:t>observations every hour from </a:t>
            </a:r>
            <a:r>
              <a:rPr lang="en-US" dirty="0" err="1"/>
              <a:t>MoPED</a:t>
            </a:r>
            <a:r>
              <a:rPr lang="en-US" dirty="0"/>
              <a:t> weighting observations near the top of the hour more heavily</a:t>
            </a:r>
          </a:p>
          <a:p>
            <a:r>
              <a:rPr lang="en-US" dirty="0" smtClean="0"/>
              <a:t>An </a:t>
            </a:r>
            <a:r>
              <a:rPr lang="en-US" dirty="0"/>
              <a:t>objective measure of </a:t>
            </a:r>
            <a:r>
              <a:rPr lang="en-US" dirty="0" smtClean="0"/>
              <a:t>improvement </a:t>
            </a:r>
            <a:r>
              <a:rPr lang="en-US" dirty="0"/>
              <a:t>is used to evaluate the impact of the </a:t>
            </a:r>
            <a:r>
              <a:rPr lang="en-US" dirty="0" err="1"/>
              <a:t>MoPED</a:t>
            </a:r>
            <a:r>
              <a:rPr lang="en-US" dirty="0"/>
              <a:t> observations </a:t>
            </a:r>
            <a:r>
              <a:rPr lang="en-US" dirty="0" smtClean="0"/>
              <a:t>for temperature </a:t>
            </a:r>
            <a:r>
              <a:rPr lang="en-US" dirty="0"/>
              <a:t>and </a:t>
            </a:r>
            <a:r>
              <a:rPr lang="en-US" dirty="0" smtClean="0"/>
              <a:t>moisture</a:t>
            </a:r>
          </a:p>
          <a:p>
            <a:r>
              <a:rPr lang="en-US" dirty="0" smtClean="0"/>
              <a:t> </a:t>
            </a:r>
            <a:r>
              <a:rPr lang="en-US" dirty="0"/>
              <a:t>Statistics on </a:t>
            </a:r>
            <a:r>
              <a:rPr lang="en-US" dirty="0" smtClean="0"/>
              <a:t>improvement from </a:t>
            </a:r>
            <a:r>
              <a:rPr lang="en-US" dirty="0" err="1" smtClean="0"/>
              <a:t>MoPED</a:t>
            </a:r>
            <a:r>
              <a:rPr lang="en-US" dirty="0" smtClean="0"/>
              <a:t> observations relative to other networks (ASOS</a:t>
            </a:r>
            <a:r>
              <a:rPr lang="en-US" dirty="0"/>
              <a:t>, RAWS, CWOP, </a:t>
            </a:r>
            <a:r>
              <a:rPr lang="en-US" dirty="0" smtClean="0"/>
              <a:t>RWIS etc</a:t>
            </a:r>
            <a:r>
              <a:rPr lang="en-US" dirty="0"/>
              <a:t>.) have been collected since March </a:t>
            </a:r>
            <a:r>
              <a:rPr lang="en-US" dirty="0" smtClean="0"/>
              <a:t>2014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1667" cy="3968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34" y="365125"/>
            <a:ext cx="10045033" cy="6172063"/>
          </a:xfrm>
        </p:spPr>
      </p:pic>
    </p:spTree>
    <p:extLst>
      <p:ext uri="{BB962C8B-B14F-4D97-AF65-F5344CB8AC3E}">
        <p14:creationId xmlns:p14="http://schemas.microsoft.com/office/powerpoint/2010/main" val="34086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709</Words>
  <Application>Microsoft Office PowerPoint</Application>
  <PresentationFormat>Widescreen</PresentationFormat>
  <Paragraphs>83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Evaluation of MoPED Observations in Surface Analyses</vt:lpstr>
      <vt:lpstr>Overview</vt:lpstr>
      <vt:lpstr>MoPED Observations: 12 November, 2014</vt:lpstr>
      <vt:lpstr>Objectives</vt:lpstr>
      <vt:lpstr>Publicly-Accessible Surface Observing Sites Available via MADIS/MesoWest (http://mesowest.utah.edu)</vt:lpstr>
      <vt:lpstr>PowerPoint Presentation</vt:lpstr>
      <vt:lpstr>PowerPoint Presentation</vt:lpstr>
      <vt:lpstr>UU2DVAR Analyses</vt:lpstr>
      <vt:lpstr>PowerPoint Presentation</vt:lpstr>
      <vt:lpstr>Assessing improvement provided by observations on UU2DVAR</vt:lpstr>
      <vt:lpstr>19 UTC 12 November, 2014 MoPED Observations</vt:lpstr>
      <vt:lpstr>19 UTC 12 November, 2014 Temperature Analysis</vt:lpstr>
      <vt:lpstr>Accumulate 20928 Temperature Observations into 1o x 1o bins for 19 UTC 12 November 2014</vt:lpstr>
      <vt:lpstr>2062 MoPED Temperature Observations Available for 19 UTC 12 November 2014</vt:lpstr>
      <vt:lpstr>Where are the Largest Temperature Improvements (Top 10%) for 19 UTC 12 November 2014?</vt:lpstr>
      <vt:lpstr>Where are the Largest Temperature Improvement Fractions (Top 10%/Total Number) for 19 UTC 12 November 2014?</vt:lpstr>
      <vt:lpstr>Where are the Largest Temperature Improvement Fractions (Top 10%/Total Number) for MoPED Observations on 19 UTC 12 November 2014?</vt:lpstr>
      <vt:lpstr>Temperature Improvement Fraction (Top 10%/Total Number) for All Observations</vt:lpstr>
      <vt:lpstr>Summary</vt:lpstr>
      <vt:lpstr>Questions?</vt:lpstr>
      <vt:lpstr>Remaining are 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dec when available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horel</dc:creator>
  <cp:lastModifiedBy>john horel</cp:lastModifiedBy>
  <cp:revision>34</cp:revision>
  <dcterms:created xsi:type="dcterms:W3CDTF">2014-12-05T20:46:04Z</dcterms:created>
  <dcterms:modified xsi:type="dcterms:W3CDTF">2014-12-30T21:37:00Z</dcterms:modified>
</cp:coreProperties>
</file>