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sldIdLst>
    <p:sldId id="256" r:id="rId2"/>
  </p:sldIdLst>
  <p:sldSz cx="42062400" cy="36576000"/>
  <p:notesSz cx="6716713" cy="9239250"/>
  <p:custDataLst>
    <p:tags r:id="rId4"/>
  </p:custDataLst>
  <p:defaultTextStyle>
    <a:defPPr>
      <a:defRPr lang="en-US"/>
    </a:defPPr>
    <a:lvl1pPr algn="l" rtl="0" fontAlgn="base">
      <a:spcBef>
        <a:spcPct val="0"/>
      </a:spcBef>
      <a:spcAft>
        <a:spcPct val="0"/>
      </a:spcAft>
      <a:defRPr sz="2400" kern="1200">
        <a:solidFill>
          <a:schemeClr val="tx1"/>
        </a:solidFill>
        <a:latin typeface="Times New Roman" charset="0"/>
        <a:ea typeface="+mn-ea"/>
        <a:cs typeface="Arial" charset="0"/>
      </a:defRPr>
    </a:lvl1pPr>
    <a:lvl2pPr marL="457200" algn="l" rtl="0" fontAlgn="base">
      <a:spcBef>
        <a:spcPct val="0"/>
      </a:spcBef>
      <a:spcAft>
        <a:spcPct val="0"/>
      </a:spcAft>
      <a:defRPr sz="2400" kern="1200">
        <a:solidFill>
          <a:schemeClr val="tx1"/>
        </a:solidFill>
        <a:latin typeface="Times New Roman" charset="0"/>
        <a:ea typeface="+mn-ea"/>
        <a:cs typeface="Arial" charset="0"/>
      </a:defRPr>
    </a:lvl2pPr>
    <a:lvl3pPr marL="914400" algn="l" rtl="0" fontAlgn="base">
      <a:spcBef>
        <a:spcPct val="0"/>
      </a:spcBef>
      <a:spcAft>
        <a:spcPct val="0"/>
      </a:spcAft>
      <a:defRPr sz="2400" kern="1200">
        <a:solidFill>
          <a:schemeClr val="tx1"/>
        </a:solidFill>
        <a:latin typeface="Times New Roman" charset="0"/>
        <a:ea typeface="+mn-ea"/>
        <a:cs typeface="Arial" charset="0"/>
      </a:defRPr>
    </a:lvl3pPr>
    <a:lvl4pPr marL="1371600" algn="l" rtl="0" fontAlgn="base">
      <a:spcBef>
        <a:spcPct val="0"/>
      </a:spcBef>
      <a:spcAft>
        <a:spcPct val="0"/>
      </a:spcAft>
      <a:defRPr sz="2400" kern="1200">
        <a:solidFill>
          <a:schemeClr val="tx1"/>
        </a:solidFill>
        <a:latin typeface="Times New Roman" charset="0"/>
        <a:ea typeface="+mn-ea"/>
        <a:cs typeface="Arial" charset="0"/>
      </a:defRPr>
    </a:lvl4pPr>
    <a:lvl5pPr marL="1828800" algn="l" rtl="0" fontAlgn="base">
      <a:spcBef>
        <a:spcPct val="0"/>
      </a:spcBef>
      <a:spcAft>
        <a:spcPct val="0"/>
      </a:spcAft>
      <a:defRPr sz="2400" kern="1200">
        <a:solidFill>
          <a:schemeClr val="tx1"/>
        </a:solidFill>
        <a:latin typeface="Times New Roman" charset="0"/>
        <a:ea typeface="+mn-ea"/>
        <a:cs typeface="Arial" charset="0"/>
      </a:defRPr>
    </a:lvl5pPr>
    <a:lvl6pPr marL="2286000" algn="l" defTabSz="914400" rtl="0" eaLnBrk="1" latinLnBrk="0" hangingPunct="1">
      <a:defRPr sz="2400" kern="1200">
        <a:solidFill>
          <a:schemeClr val="tx1"/>
        </a:solidFill>
        <a:latin typeface="Times New Roman" charset="0"/>
        <a:ea typeface="+mn-ea"/>
        <a:cs typeface="Arial" charset="0"/>
      </a:defRPr>
    </a:lvl6pPr>
    <a:lvl7pPr marL="2743200" algn="l" defTabSz="914400" rtl="0" eaLnBrk="1" latinLnBrk="0" hangingPunct="1">
      <a:defRPr sz="2400" kern="1200">
        <a:solidFill>
          <a:schemeClr val="tx1"/>
        </a:solidFill>
        <a:latin typeface="Times New Roman" charset="0"/>
        <a:ea typeface="+mn-ea"/>
        <a:cs typeface="Arial" charset="0"/>
      </a:defRPr>
    </a:lvl7pPr>
    <a:lvl8pPr marL="3200400" algn="l" defTabSz="914400" rtl="0" eaLnBrk="1" latinLnBrk="0" hangingPunct="1">
      <a:defRPr sz="2400" kern="1200">
        <a:solidFill>
          <a:schemeClr val="tx1"/>
        </a:solidFill>
        <a:latin typeface="Times New Roman" charset="0"/>
        <a:ea typeface="+mn-ea"/>
        <a:cs typeface="Arial" charset="0"/>
      </a:defRPr>
    </a:lvl8pPr>
    <a:lvl9pPr marL="3657600" algn="l" defTabSz="914400" rtl="0" eaLnBrk="1" latinLnBrk="0" hangingPunct="1">
      <a:defRPr sz="2400" kern="1200">
        <a:solidFill>
          <a:schemeClr val="tx1"/>
        </a:solidFill>
        <a:latin typeface="Times New Roman" charset="0"/>
        <a:ea typeface="+mn-ea"/>
        <a:cs typeface="Arial" charset="0"/>
      </a:defRPr>
    </a:lvl9pPr>
  </p:defaultTextStyle>
  <p:extLst>
    <p:ext uri="{EFAFB233-063F-42B5-8137-9DF3F51BA10A}">
      <p15:sldGuideLst xmlns:p15="http://schemas.microsoft.com/office/powerpoint/2012/main">
        <p15:guide id="1" orient="horz" pos="12320">
          <p15:clr>
            <a:srgbClr val="A4A3A4"/>
          </p15:clr>
        </p15:guide>
        <p15:guide id="2" pos="12880">
          <p15:clr>
            <a:srgbClr val="A4A3A4"/>
          </p15:clr>
        </p15:guide>
      </p15:sldGuideLst>
    </p:ext>
    <p:ext uri="{2D200454-40CA-4A62-9FC3-DE9A4176ACB9}">
      <p15:notesGuideLst xmlns:p15="http://schemas.microsoft.com/office/powerpoint/2012/main">
        <p15:guide id="1" orient="horz" pos="2910">
          <p15:clr>
            <a:srgbClr val="A4A3A4"/>
          </p15:clr>
        </p15:guide>
        <p15:guide id="2" pos="211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6600"/>
    <a:srgbClr val="0000FF"/>
    <a:srgbClr val="F20000"/>
    <a:srgbClr val="A40000"/>
    <a:srgbClr val="EBE600"/>
    <a:srgbClr val="CC0000"/>
    <a:srgbClr val="CC0001"/>
    <a:srgbClr val="3399FF"/>
    <a:srgbClr val="D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34587" autoAdjust="0"/>
    <p:restoredTop sz="99891" autoAdjust="0"/>
  </p:normalViewPr>
  <p:slideViewPr>
    <p:cSldViewPr>
      <p:cViewPr>
        <p:scale>
          <a:sx n="40" d="100"/>
          <a:sy n="40" d="100"/>
        </p:scale>
        <p:origin x="-1704" y="-6536"/>
      </p:cViewPr>
      <p:guideLst>
        <p:guide orient="horz" pos="12320"/>
        <p:guide pos="1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7" d="100"/>
          <a:sy n="37" d="100"/>
        </p:scale>
        <p:origin x="-1488" y="-84"/>
      </p:cViewPr>
      <p:guideLst>
        <p:guide orient="horz" pos="2910"/>
        <p:guide pos="211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eaLnBrk="0" hangingPunct="0">
              <a:defRPr sz="1200">
                <a:effectLst/>
                <a:latin typeface="Times New Roman" pitchFamily="18" charset="0"/>
                <a:ea typeface="+mn-ea"/>
                <a:cs typeface="+mn-cs"/>
              </a:defRPr>
            </a:lvl1pPr>
          </a:lstStyle>
          <a:p>
            <a:pPr>
              <a:defRPr/>
            </a:pPr>
            <a:endParaRPr lang="en-US" dirty="0"/>
          </a:p>
        </p:txBody>
      </p:sp>
      <p:sp>
        <p:nvSpPr>
          <p:cNvPr id="40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r" eaLnBrk="0" hangingPunct="0">
              <a:defRPr sz="1200">
                <a:effectLst/>
                <a:latin typeface="Times New Roman" pitchFamily="18" charset="0"/>
                <a:ea typeface="+mn-ea"/>
                <a:cs typeface="+mn-cs"/>
              </a:defRPr>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1336675" y="685800"/>
            <a:ext cx="4032250" cy="35052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419600"/>
            <a:ext cx="4876800" cy="41148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763000"/>
            <a:ext cx="28956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eaLnBrk="0" hangingPunct="0">
              <a:defRPr sz="1200">
                <a:effectLst/>
                <a:latin typeface="Times New Roman" pitchFamily="18" charset="0"/>
                <a:ea typeface="+mn-ea"/>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3810000" y="8763000"/>
            <a:ext cx="28956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r" eaLnBrk="0" hangingPunct="0">
              <a:defRPr sz="1200" smtClean="0"/>
            </a:lvl1pPr>
          </a:lstStyle>
          <a:p>
            <a:pPr>
              <a:defRPr/>
            </a:pPr>
            <a:fld id="{D02CC8CA-6F85-433F-8A48-642F3128A9D2}" type="slidenum">
              <a:rPr lang="en-US"/>
              <a:pPr>
                <a:defRPr/>
              </a:pPr>
              <a:t>‹#›</a:t>
            </a:fld>
            <a:endParaRPr lang="en-US" dirty="0"/>
          </a:p>
        </p:txBody>
      </p:sp>
    </p:spTree>
    <p:extLst>
      <p:ext uri="{BB962C8B-B14F-4D97-AF65-F5344CB8AC3E}">
        <p14:creationId xmlns:p14="http://schemas.microsoft.com/office/powerpoint/2010/main" val="29308745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11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2CC8CA-6F85-433F-8A48-642F3128A9D2}" type="slidenum">
              <a:rPr lang="en-US" smtClean="0"/>
              <a:pPr>
                <a:defRPr/>
              </a:pPr>
              <a:t>1</a:t>
            </a:fld>
            <a:endParaRPr lang="en-US" dirty="0"/>
          </a:p>
        </p:txBody>
      </p:sp>
    </p:spTree>
    <p:extLst>
      <p:ext uri="{BB962C8B-B14F-4D97-AF65-F5344CB8AC3E}">
        <p14:creationId xmlns:p14="http://schemas.microsoft.com/office/powerpoint/2010/main" val="3701542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55289" y="11362972"/>
            <a:ext cx="35751823" cy="7838722"/>
          </a:xfrm>
        </p:spPr>
        <p:txBody>
          <a:bodyPr/>
          <a:lstStyle/>
          <a:p>
            <a:r>
              <a:rPr lang="en-US" smtClean="0"/>
              <a:t>Click to edit Master title style</a:t>
            </a:r>
            <a:endParaRPr lang="en-US"/>
          </a:p>
        </p:txBody>
      </p:sp>
      <p:sp>
        <p:nvSpPr>
          <p:cNvPr id="3" name="Subtitle 2"/>
          <p:cNvSpPr>
            <a:spLocks noGrp="1"/>
          </p:cNvSpPr>
          <p:nvPr>
            <p:ph type="subTitle" idx="1"/>
          </p:nvPr>
        </p:nvSpPr>
        <p:spPr>
          <a:xfrm>
            <a:off x="6309056" y="20725695"/>
            <a:ext cx="29444289" cy="9348611"/>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969ACBF-7019-480F-9D53-DEB38AAC42C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2ACFC49-CE99-4AEC-99F9-305C9D78213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970678" y="3249084"/>
            <a:ext cx="8937956" cy="292629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53768" y="3249084"/>
            <a:ext cx="26670859" cy="292629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7101179-B4BA-412E-A1E4-838145189E9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F2719D0-948C-45B8-AF5C-69A068F760E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22637" y="23503821"/>
            <a:ext cx="35753345" cy="726369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322637" y="15502820"/>
            <a:ext cx="35753345" cy="80010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24B7713-2C04-4E21-AB14-463FD5A2FFC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53768" y="10570987"/>
            <a:ext cx="17804407" cy="21941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1104226" y="10570987"/>
            <a:ext cx="17804408" cy="21941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182BA4F-D634-47A4-AA69-3521229AFBF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2512" y="1464028"/>
            <a:ext cx="37857377"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02511" y="8187973"/>
            <a:ext cx="18584863" cy="341136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02511" y="11599334"/>
            <a:ext cx="18584863" cy="210731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1367420" y="8187973"/>
            <a:ext cx="18592469" cy="341136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1367420" y="11599334"/>
            <a:ext cx="18592469" cy="210731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9EAB157A-1DDE-4943-A3A4-AD083644D88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1911F91D-17F0-41C9-A042-968C651E93B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27637EC-38BA-4D23-9897-D04951EAE0A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02511" y="1456972"/>
            <a:ext cx="13838238" cy="6196542"/>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6445839" y="1456972"/>
            <a:ext cx="23514050" cy="312155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02511" y="7653514"/>
            <a:ext cx="13838238" cy="2501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4B5934A-A18C-4716-B530-3C91F7C309C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44219" y="25602848"/>
            <a:ext cx="25237744" cy="302330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244219" y="3268487"/>
            <a:ext cx="25237744" cy="2194454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8244219" y="28626154"/>
            <a:ext cx="25237744" cy="429154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3FEC525-2CA1-47F3-B8F6-833B7565E36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85000"/>
              </a:schemeClr>
            </a:gs>
            <a:gs pos="100000">
              <a:schemeClr val="bg1">
                <a:lumMod val="65000"/>
              </a:schemeClr>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153768" y="3249084"/>
            <a:ext cx="35754866" cy="6099528"/>
          </a:xfrm>
          <a:prstGeom prst="rect">
            <a:avLst/>
          </a:prstGeom>
          <a:noFill/>
          <a:ln w="9525">
            <a:noFill/>
            <a:miter lim="800000"/>
            <a:headEnd/>
            <a:tailEnd/>
          </a:ln>
        </p:spPr>
        <p:txBody>
          <a:bodyPr vert="horz" wrap="square" lIns="307594" tIns="153799" rIns="307594" bIns="153799"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153768" y="10570987"/>
            <a:ext cx="35754866" cy="21941013"/>
          </a:xfrm>
          <a:prstGeom prst="rect">
            <a:avLst/>
          </a:prstGeom>
          <a:noFill/>
          <a:ln w="9525">
            <a:noFill/>
            <a:miter lim="800000"/>
            <a:headEnd/>
            <a:tailEnd/>
          </a:ln>
        </p:spPr>
        <p:txBody>
          <a:bodyPr vert="horz" wrap="square" lIns="307594" tIns="153799" rIns="307594" bIns="15379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153768" y="33326917"/>
            <a:ext cx="8763000" cy="2434167"/>
          </a:xfrm>
          <a:prstGeom prst="rect">
            <a:avLst/>
          </a:prstGeom>
          <a:noFill/>
          <a:ln w="9525">
            <a:noFill/>
            <a:miter lim="800000"/>
            <a:headEnd/>
            <a:tailEnd/>
          </a:ln>
          <a:effectLst/>
        </p:spPr>
        <p:txBody>
          <a:bodyPr vert="horz" wrap="square" lIns="307594" tIns="153799" rIns="307594" bIns="153799" numCol="1" anchor="t" anchorCtr="0" compatLnSpc="1">
            <a:prstTxWarp prst="textNoShape">
              <a:avLst/>
            </a:prstTxWarp>
          </a:bodyPr>
          <a:lstStyle>
            <a:lvl1pPr eaLnBrk="0" hangingPunct="0">
              <a:defRPr sz="4700">
                <a:latin typeface="Times New Roman" pitchFamily="-110" charset="0"/>
                <a:ea typeface="Arial" pitchFamily="-110" charset="0"/>
                <a:cs typeface="Arial" pitchFamily="-110" charset="0"/>
              </a:defRPr>
            </a:lvl1pPr>
          </a:lstStyle>
          <a:p>
            <a:pPr>
              <a:defRPr/>
            </a:pPr>
            <a:endParaRPr lang="en-US" dirty="0"/>
          </a:p>
        </p:txBody>
      </p:sp>
      <p:sp>
        <p:nvSpPr>
          <p:cNvPr id="1029" name="Rectangle 5"/>
          <p:cNvSpPr>
            <a:spLocks noGrp="1" noChangeArrowheads="1"/>
          </p:cNvSpPr>
          <p:nvPr>
            <p:ph type="ftr" sz="quarter" idx="3"/>
          </p:nvPr>
        </p:nvSpPr>
        <p:spPr bwMode="auto">
          <a:xfrm>
            <a:off x="14372234" y="33326917"/>
            <a:ext cx="13317934" cy="2434167"/>
          </a:xfrm>
          <a:prstGeom prst="rect">
            <a:avLst/>
          </a:prstGeom>
          <a:noFill/>
          <a:ln w="9525">
            <a:noFill/>
            <a:miter lim="800000"/>
            <a:headEnd/>
            <a:tailEnd/>
          </a:ln>
          <a:effectLst/>
        </p:spPr>
        <p:txBody>
          <a:bodyPr vert="horz" wrap="square" lIns="307594" tIns="153799" rIns="307594" bIns="153799" numCol="1" anchor="t" anchorCtr="0" compatLnSpc="1">
            <a:prstTxWarp prst="textNoShape">
              <a:avLst/>
            </a:prstTxWarp>
          </a:bodyPr>
          <a:lstStyle>
            <a:lvl1pPr algn="ctr" eaLnBrk="0" hangingPunct="0">
              <a:defRPr sz="4700">
                <a:latin typeface="Times New Roman" pitchFamily="-110" charset="0"/>
                <a:ea typeface="Arial" pitchFamily="-110" charset="0"/>
                <a:cs typeface="Arial" pitchFamily="-110" charset="0"/>
              </a:defRPr>
            </a:lvl1pPr>
          </a:lstStyle>
          <a:p>
            <a:pPr>
              <a:defRPr/>
            </a:pPr>
            <a:endParaRPr lang="en-US" dirty="0"/>
          </a:p>
        </p:txBody>
      </p:sp>
      <p:sp>
        <p:nvSpPr>
          <p:cNvPr id="1030" name="Rectangle 6"/>
          <p:cNvSpPr>
            <a:spLocks noGrp="1" noChangeArrowheads="1"/>
          </p:cNvSpPr>
          <p:nvPr>
            <p:ph type="sldNum" sz="quarter" idx="4"/>
          </p:nvPr>
        </p:nvSpPr>
        <p:spPr bwMode="auto">
          <a:xfrm>
            <a:off x="30145633" y="33326917"/>
            <a:ext cx="8763000" cy="2434167"/>
          </a:xfrm>
          <a:prstGeom prst="rect">
            <a:avLst/>
          </a:prstGeom>
          <a:noFill/>
          <a:ln w="9525">
            <a:noFill/>
            <a:miter lim="800000"/>
            <a:headEnd/>
            <a:tailEnd/>
          </a:ln>
          <a:effectLst/>
        </p:spPr>
        <p:txBody>
          <a:bodyPr vert="horz" wrap="square" lIns="307594" tIns="153799" rIns="307594" bIns="153799" numCol="1" anchor="t" anchorCtr="0" compatLnSpc="1">
            <a:prstTxWarp prst="textNoShape">
              <a:avLst/>
            </a:prstTxWarp>
          </a:bodyPr>
          <a:lstStyle>
            <a:lvl1pPr algn="r" eaLnBrk="0" hangingPunct="0">
              <a:defRPr sz="4700" smtClean="0"/>
            </a:lvl1pPr>
          </a:lstStyle>
          <a:p>
            <a:pPr>
              <a:defRPr/>
            </a:pPr>
            <a:fld id="{14F4E6C5-DAB4-4071-9703-67D9BE36C7B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074988" rtl="0" eaLnBrk="0" fontAlgn="base" hangingPunct="0">
        <a:spcBef>
          <a:spcPct val="0"/>
        </a:spcBef>
        <a:spcAft>
          <a:spcPct val="0"/>
        </a:spcAft>
        <a:defRPr sz="14800">
          <a:solidFill>
            <a:schemeClr val="tx2"/>
          </a:solidFill>
          <a:latin typeface="+mj-lt"/>
          <a:ea typeface="ＭＳ Ｐゴシック" charset="-128"/>
          <a:cs typeface="ＭＳ Ｐゴシック" charset="-128"/>
        </a:defRPr>
      </a:lvl1pPr>
      <a:lvl2pPr algn="ctr" defTabSz="3074988" rtl="0" eaLnBrk="0" fontAlgn="base" hangingPunct="0">
        <a:spcBef>
          <a:spcPct val="0"/>
        </a:spcBef>
        <a:spcAft>
          <a:spcPct val="0"/>
        </a:spcAft>
        <a:defRPr sz="14800">
          <a:solidFill>
            <a:schemeClr val="tx2"/>
          </a:solidFill>
          <a:latin typeface="Times New Roman" pitchFamily="18" charset="0"/>
          <a:ea typeface="ＭＳ Ｐゴシック" charset="-128"/>
          <a:cs typeface="ＭＳ Ｐゴシック" charset="-128"/>
        </a:defRPr>
      </a:lvl2pPr>
      <a:lvl3pPr algn="ctr" defTabSz="3074988" rtl="0" eaLnBrk="0" fontAlgn="base" hangingPunct="0">
        <a:spcBef>
          <a:spcPct val="0"/>
        </a:spcBef>
        <a:spcAft>
          <a:spcPct val="0"/>
        </a:spcAft>
        <a:defRPr sz="14800">
          <a:solidFill>
            <a:schemeClr val="tx2"/>
          </a:solidFill>
          <a:latin typeface="Times New Roman" pitchFamily="18" charset="0"/>
          <a:ea typeface="ＭＳ Ｐゴシック" charset="-128"/>
          <a:cs typeface="ＭＳ Ｐゴシック" charset="-128"/>
        </a:defRPr>
      </a:lvl3pPr>
      <a:lvl4pPr algn="ctr" defTabSz="3074988" rtl="0" eaLnBrk="0" fontAlgn="base" hangingPunct="0">
        <a:spcBef>
          <a:spcPct val="0"/>
        </a:spcBef>
        <a:spcAft>
          <a:spcPct val="0"/>
        </a:spcAft>
        <a:defRPr sz="14800">
          <a:solidFill>
            <a:schemeClr val="tx2"/>
          </a:solidFill>
          <a:latin typeface="Times New Roman" pitchFamily="18" charset="0"/>
          <a:ea typeface="ＭＳ Ｐゴシック" charset="-128"/>
          <a:cs typeface="ＭＳ Ｐゴシック" charset="-128"/>
        </a:defRPr>
      </a:lvl4pPr>
      <a:lvl5pPr algn="ctr" defTabSz="3074988" rtl="0" eaLnBrk="0" fontAlgn="base" hangingPunct="0">
        <a:spcBef>
          <a:spcPct val="0"/>
        </a:spcBef>
        <a:spcAft>
          <a:spcPct val="0"/>
        </a:spcAft>
        <a:defRPr sz="14800">
          <a:solidFill>
            <a:schemeClr val="tx2"/>
          </a:solidFill>
          <a:latin typeface="Times New Roman" pitchFamily="18" charset="0"/>
          <a:ea typeface="ＭＳ Ｐゴシック" charset="-128"/>
          <a:cs typeface="ＭＳ Ｐゴシック" charset="-128"/>
        </a:defRPr>
      </a:lvl5pPr>
      <a:lvl6pPr marL="457200" algn="ctr" defTabSz="3074988" rtl="0" eaLnBrk="1" fontAlgn="base" hangingPunct="1">
        <a:spcBef>
          <a:spcPct val="0"/>
        </a:spcBef>
        <a:spcAft>
          <a:spcPct val="0"/>
        </a:spcAft>
        <a:defRPr sz="14800">
          <a:solidFill>
            <a:schemeClr val="tx2"/>
          </a:solidFill>
          <a:latin typeface="Times New Roman" pitchFamily="18" charset="0"/>
        </a:defRPr>
      </a:lvl6pPr>
      <a:lvl7pPr marL="914400" algn="ctr" defTabSz="3074988" rtl="0" eaLnBrk="1" fontAlgn="base" hangingPunct="1">
        <a:spcBef>
          <a:spcPct val="0"/>
        </a:spcBef>
        <a:spcAft>
          <a:spcPct val="0"/>
        </a:spcAft>
        <a:defRPr sz="14800">
          <a:solidFill>
            <a:schemeClr val="tx2"/>
          </a:solidFill>
          <a:latin typeface="Times New Roman" pitchFamily="18" charset="0"/>
        </a:defRPr>
      </a:lvl7pPr>
      <a:lvl8pPr marL="1371600" algn="ctr" defTabSz="3074988" rtl="0" eaLnBrk="1" fontAlgn="base" hangingPunct="1">
        <a:spcBef>
          <a:spcPct val="0"/>
        </a:spcBef>
        <a:spcAft>
          <a:spcPct val="0"/>
        </a:spcAft>
        <a:defRPr sz="14800">
          <a:solidFill>
            <a:schemeClr val="tx2"/>
          </a:solidFill>
          <a:latin typeface="Times New Roman" pitchFamily="18" charset="0"/>
        </a:defRPr>
      </a:lvl8pPr>
      <a:lvl9pPr marL="1828800" algn="ctr" defTabSz="3074988" rtl="0" eaLnBrk="1" fontAlgn="base" hangingPunct="1">
        <a:spcBef>
          <a:spcPct val="0"/>
        </a:spcBef>
        <a:spcAft>
          <a:spcPct val="0"/>
        </a:spcAft>
        <a:defRPr sz="14800">
          <a:solidFill>
            <a:schemeClr val="tx2"/>
          </a:solidFill>
          <a:latin typeface="Times New Roman" pitchFamily="18" charset="0"/>
        </a:defRPr>
      </a:lvl9pPr>
    </p:titleStyle>
    <p:bodyStyle>
      <a:lvl1pPr marL="1150938" indent="-1150938" algn="l" defTabSz="3074988" rtl="0" eaLnBrk="0" fontAlgn="base" hangingPunct="0">
        <a:spcBef>
          <a:spcPct val="20000"/>
        </a:spcBef>
        <a:spcAft>
          <a:spcPct val="0"/>
        </a:spcAft>
        <a:buChar char="•"/>
        <a:defRPr sz="10700">
          <a:solidFill>
            <a:schemeClr val="tx1"/>
          </a:solidFill>
          <a:latin typeface="+mn-lt"/>
          <a:ea typeface="ＭＳ Ｐゴシック" charset="-128"/>
          <a:cs typeface="ＭＳ Ｐゴシック" charset="-128"/>
        </a:defRPr>
      </a:lvl1pPr>
      <a:lvl2pPr marL="2497138" indent="-960438" algn="l" defTabSz="3074988" rtl="0" eaLnBrk="0" fontAlgn="base" hangingPunct="0">
        <a:spcBef>
          <a:spcPct val="20000"/>
        </a:spcBef>
        <a:spcAft>
          <a:spcPct val="0"/>
        </a:spcAft>
        <a:buChar char="–"/>
        <a:defRPr sz="9500">
          <a:solidFill>
            <a:schemeClr val="tx1"/>
          </a:solidFill>
          <a:latin typeface="+mn-lt"/>
          <a:ea typeface="ＭＳ Ｐゴシック" pitchFamily="-110" charset="-128"/>
        </a:defRPr>
      </a:lvl2pPr>
      <a:lvl3pPr marL="3843338" indent="-768350" algn="l" defTabSz="3074988" rtl="0" eaLnBrk="0" fontAlgn="base" hangingPunct="0">
        <a:spcBef>
          <a:spcPct val="20000"/>
        </a:spcBef>
        <a:spcAft>
          <a:spcPct val="0"/>
        </a:spcAft>
        <a:buChar char="•"/>
        <a:defRPr sz="8100">
          <a:solidFill>
            <a:schemeClr val="tx1"/>
          </a:solidFill>
          <a:latin typeface="+mn-lt"/>
          <a:ea typeface="ＭＳ Ｐゴシック" pitchFamily="-110" charset="-128"/>
        </a:defRPr>
      </a:lvl3pPr>
      <a:lvl4pPr marL="5384800" indent="-773113" algn="l" defTabSz="3074988" rtl="0" eaLnBrk="0" fontAlgn="base" hangingPunct="0">
        <a:spcBef>
          <a:spcPct val="20000"/>
        </a:spcBef>
        <a:spcAft>
          <a:spcPct val="0"/>
        </a:spcAft>
        <a:buChar char="–"/>
        <a:defRPr sz="6500">
          <a:solidFill>
            <a:schemeClr val="tx1"/>
          </a:solidFill>
          <a:latin typeface="+mn-lt"/>
          <a:ea typeface="ＭＳ Ｐゴシック" pitchFamily="-110" charset="-128"/>
        </a:defRPr>
      </a:lvl4pPr>
      <a:lvl5pPr marL="6921500" indent="-768350" algn="l" defTabSz="3074988" rtl="0" eaLnBrk="0" fontAlgn="base" hangingPunct="0">
        <a:spcBef>
          <a:spcPct val="20000"/>
        </a:spcBef>
        <a:spcAft>
          <a:spcPct val="0"/>
        </a:spcAft>
        <a:buChar char="»"/>
        <a:defRPr sz="6500">
          <a:solidFill>
            <a:schemeClr val="tx1"/>
          </a:solidFill>
          <a:latin typeface="+mn-lt"/>
          <a:ea typeface="ＭＳ Ｐゴシック" pitchFamily="-110" charset="-128"/>
        </a:defRPr>
      </a:lvl5pPr>
      <a:lvl6pPr marL="7378700" indent="-768350" algn="l" defTabSz="3074988" rtl="0" eaLnBrk="1" fontAlgn="base" hangingPunct="1">
        <a:spcBef>
          <a:spcPct val="20000"/>
        </a:spcBef>
        <a:spcAft>
          <a:spcPct val="0"/>
        </a:spcAft>
        <a:buChar char="»"/>
        <a:defRPr sz="6500">
          <a:solidFill>
            <a:schemeClr val="tx1"/>
          </a:solidFill>
          <a:latin typeface="+mn-lt"/>
        </a:defRPr>
      </a:lvl6pPr>
      <a:lvl7pPr marL="7835900" indent="-768350" algn="l" defTabSz="3074988" rtl="0" eaLnBrk="1" fontAlgn="base" hangingPunct="1">
        <a:spcBef>
          <a:spcPct val="20000"/>
        </a:spcBef>
        <a:spcAft>
          <a:spcPct val="0"/>
        </a:spcAft>
        <a:buChar char="»"/>
        <a:defRPr sz="6500">
          <a:solidFill>
            <a:schemeClr val="tx1"/>
          </a:solidFill>
          <a:latin typeface="+mn-lt"/>
        </a:defRPr>
      </a:lvl7pPr>
      <a:lvl8pPr marL="8293100" indent="-768350" algn="l" defTabSz="3074988" rtl="0" eaLnBrk="1" fontAlgn="base" hangingPunct="1">
        <a:spcBef>
          <a:spcPct val="20000"/>
        </a:spcBef>
        <a:spcAft>
          <a:spcPct val="0"/>
        </a:spcAft>
        <a:buChar char="»"/>
        <a:defRPr sz="6500">
          <a:solidFill>
            <a:schemeClr val="tx1"/>
          </a:solidFill>
          <a:latin typeface="+mn-lt"/>
        </a:defRPr>
      </a:lvl8pPr>
      <a:lvl9pPr marL="8750300" indent="-768350" algn="l" defTabSz="3074988" rtl="0" eaLnBrk="1" fontAlgn="base" hangingPunct="1">
        <a:spcBef>
          <a:spcPct val="20000"/>
        </a:spcBef>
        <a:spcAft>
          <a:spcPct val="0"/>
        </a:spcAft>
        <a:buChar char="»"/>
        <a:defRPr sz="6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g"/><Relationship Id="rId13" Type="http://schemas.openxmlformats.org/officeDocument/2006/relationships/image" Target="../media/image8.png"/><Relationship Id="rId18" Type="http://schemas.openxmlformats.org/officeDocument/2006/relationships/image" Target="../media/image13.png"/><Relationship Id="rId3" Type="http://schemas.openxmlformats.org/officeDocument/2006/relationships/notesSlide" Target="../notesSlides/notesSlide1.xml"/><Relationship Id="rId7" Type="http://schemas.openxmlformats.org/officeDocument/2006/relationships/image" Target="../media/image2.jpeg"/><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slideLayout" Target="../slideLayouts/slideLayout7.xml"/><Relationship Id="rId16" Type="http://schemas.openxmlformats.org/officeDocument/2006/relationships/image" Target="../media/image11.PNG"/><Relationship Id="rId20" Type="http://schemas.openxmlformats.org/officeDocument/2006/relationships/image" Target="../media/image15.png"/><Relationship Id="rId1" Type="http://schemas.openxmlformats.org/officeDocument/2006/relationships/tags" Target="../tags/tag2.xml"/><Relationship Id="rId6" Type="http://schemas.openxmlformats.org/officeDocument/2006/relationships/hyperlink" Target="http://meso1.chpc.utah.edu/uu2dvar/" TargetMode="External"/><Relationship Id="rId11" Type="http://schemas.openxmlformats.org/officeDocument/2006/relationships/image" Target="../media/image6.png"/><Relationship Id="rId5" Type="http://schemas.openxmlformats.org/officeDocument/2006/relationships/hyperlink" Target="http://home.chpc.utah.edu/~u0790486/wxinfo/uu2dvar_moped.html" TargetMode="External"/><Relationship Id="rId15" Type="http://schemas.openxmlformats.org/officeDocument/2006/relationships/image" Target="../media/image10.png"/><Relationship Id="rId10" Type="http://schemas.openxmlformats.org/officeDocument/2006/relationships/image" Target="../media/image5.png"/><Relationship Id="rId19" Type="http://schemas.openxmlformats.org/officeDocument/2006/relationships/image" Target="../media/image14.png"/><Relationship Id="rId4" Type="http://schemas.openxmlformats.org/officeDocument/2006/relationships/image" Target="../media/image1.png"/><Relationship Id="rId9" Type="http://schemas.openxmlformats.org/officeDocument/2006/relationships/image" Target="../media/image4.png"/><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54000"/>
              </a:schemeClr>
            </a:gs>
            <a:gs pos="100000">
              <a:schemeClr val="bg1">
                <a:lumMod val="13000"/>
              </a:schemeClr>
            </a:gs>
          </a:gsLst>
          <a:lin ang="5400000" scaled="1"/>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a:srcRect r="5799"/>
          <a:stretch/>
        </p:blipFill>
        <p:spPr>
          <a:xfrm>
            <a:off x="13572700" y="5873743"/>
            <a:ext cx="12664266" cy="8680457"/>
          </a:xfrm>
          <a:prstGeom prst="rect">
            <a:avLst/>
          </a:prstGeom>
        </p:spPr>
      </p:pic>
      <p:sp>
        <p:nvSpPr>
          <p:cNvPr id="47" name="Rounded Rectangle 46"/>
          <p:cNvSpPr/>
          <p:nvPr/>
        </p:nvSpPr>
        <p:spPr bwMode="auto">
          <a:xfrm>
            <a:off x="639656" y="14302474"/>
            <a:ext cx="11704744" cy="14729726"/>
          </a:xfrm>
          <a:prstGeom prst="roundRect">
            <a:avLst>
              <a:gd name="adj" fmla="val 1924"/>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182880" tIns="91440" rIns="182880" bIns="91440" numCol="1" rtlCol="0" anchor="t" anchorCtr="0" compatLnSpc="1">
            <a:prstTxWarp prst="textNoShape">
              <a:avLst/>
            </a:prstTxWarp>
          </a:bodyPr>
          <a:lstStyle/>
          <a:p>
            <a:pPr marL="457200" indent="-457200" eaLnBrk="0" hangingPunct="0">
              <a:buFont typeface="Arial" pitchFamily="34" charset="0"/>
              <a:buChar char="•"/>
            </a:pPr>
            <a:r>
              <a:rPr lang="en-US" sz="2800" dirty="0" err="1" smtClean="0"/>
              <a:t>MoPED</a:t>
            </a:r>
            <a:r>
              <a:rPr lang="en-US" sz="2800" dirty="0" smtClean="0"/>
              <a:t> </a:t>
            </a:r>
            <a:r>
              <a:rPr lang="en-US" sz="2800" dirty="0" smtClean="0"/>
              <a:t>temperature</a:t>
            </a:r>
            <a:r>
              <a:rPr lang="en-US" sz="2800" dirty="0"/>
              <a:t>, pressure, and relative humidity </a:t>
            </a:r>
            <a:r>
              <a:rPr lang="en-US" sz="2800" dirty="0" smtClean="0"/>
              <a:t>observations at sub-minute intervals are </a:t>
            </a:r>
            <a:r>
              <a:rPr lang="en-US" sz="2800" dirty="0"/>
              <a:t>accessed and bundled at the University of Utah into 5 minute median </a:t>
            </a:r>
            <a:r>
              <a:rPr lang="en-US" sz="2800" dirty="0" smtClean="0"/>
              <a:t>values</a:t>
            </a:r>
          </a:p>
          <a:p>
            <a:pPr marL="457200" indent="-457200" eaLnBrk="0" hangingPunct="0">
              <a:buFont typeface="Arial" pitchFamily="34" charset="0"/>
              <a:buChar char="•"/>
            </a:pPr>
            <a:r>
              <a:rPr lang="en-US" sz="2800" dirty="0" smtClean="0"/>
              <a:t>Utilizing </a:t>
            </a:r>
            <a:r>
              <a:rPr lang="en-US" sz="2800" dirty="0"/>
              <a:t>the 12 values available for each hour, over 2500 observations are available typically to use in surface analyses of temperature, relative humidity, and dew point temperature as part of the University of </a:t>
            </a:r>
            <a:r>
              <a:rPr lang="en-US" sz="2800" dirty="0" smtClean="0"/>
              <a:t>Utah</a:t>
            </a:r>
          </a:p>
          <a:p>
            <a:pPr marL="457200" indent="-457200" eaLnBrk="0" hangingPunct="0">
              <a:buFont typeface="Arial" pitchFamily="34" charset="0"/>
              <a:buChar char="•"/>
            </a:pPr>
            <a:r>
              <a:rPr lang="en-US" sz="2800" dirty="0" smtClean="0"/>
              <a:t>For images of </a:t>
            </a:r>
            <a:r>
              <a:rPr lang="en-US" sz="2800" dirty="0" err="1" smtClean="0"/>
              <a:t>MoPED</a:t>
            </a:r>
            <a:r>
              <a:rPr lang="en-US" sz="2800" dirty="0" smtClean="0"/>
              <a:t> data:</a:t>
            </a:r>
          </a:p>
          <a:p>
            <a:pPr eaLnBrk="0" hangingPunct="0"/>
            <a:r>
              <a:rPr lang="en-US" sz="2800" dirty="0" smtClean="0"/>
              <a:t>	</a:t>
            </a:r>
            <a:r>
              <a:rPr lang="en-US" sz="2800" dirty="0" smtClean="0">
                <a:hlinkClick r:id="rId5"/>
              </a:rPr>
              <a:t>http</a:t>
            </a:r>
            <a:r>
              <a:rPr lang="en-US" sz="2800" dirty="0">
                <a:hlinkClick r:id="rId5"/>
              </a:rPr>
              <a:t>://home.chpc.utah.edu/~</a:t>
            </a:r>
            <a:r>
              <a:rPr lang="en-US" sz="2800" dirty="0" smtClean="0">
                <a:hlinkClick r:id="rId5"/>
              </a:rPr>
              <a:t>u0790486/wxinfo/uu2dvar_moped.html</a:t>
            </a:r>
            <a:endParaRPr lang="en-US" sz="2800" dirty="0" smtClean="0"/>
          </a:p>
          <a:p>
            <a:pPr eaLnBrk="0" hangingPunct="0"/>
            <a:endParaRPr lang="en-US" sz="2800" dirty="0"/>
          </a:p>
          <a:p>
            <a:pPr eaLnBrk="0" hangingPunct="0"/>
            <a:endParaRPr lang="en-US" sz="2800" dirty="0" smtClean="0"/>
          </a:p>
          <a:p>
            <a:pPr marL="457200" indent="-457200" eaLnBrk="0" hangingPunct="0">
              <a:buFont typeface="Arial" pitchFamily="34" charset="0"/>
              <a:buChar char="•"/>
            </a:pPr>
            <a:endParaRPr lang="en-US" sz="2800" dirty="0"/>
          </a:p>
          <a:p>
            <a:pPr marL="457200" indent="-457200" eaLnBrk="0" hangingPunct="0">
              <a:buFont typeface="Arial" pitchFamily="34" charset="0"/>
              <a:buChar char="•"/>
            </a:pPr>
            <a:endParaRPr lang="en-US" sz="2800" dirty="0" smtClean="0"/>
          </a:p>
          <a:p>
            <a:pPr marL="457200" indent="-457200" eaLnBrk="0" hangingPunct="0">
              <a:buFont typeface="Arial" pitchFamily="34" charset="0"/>
              <a:buChar char="•"/>
            </a:pPr>
            <a:endParaRPr lang="en-US" sz="2800" dirty="0"/>
          </a:p>
          <a:p>
            <a:pPr marL="457200" indent="-457200" eaLnBrk="0" hangingPunct="0">
              <a:buFont typeface="Arial" pitchFamily="34" charset="0"/>
              <a:buChar char="•"/>
            </a:pPr>
            <a:endParaRPr lang="en-US" sz="2800" dirty="0" smtClean="0"/>
          </a:p>
          <a:p>
            <a:pPr marL="457200" indent="-457200" eaLnBrk="0" hangingPunct="0">
              <a:buFont typeface="Arial" pitchFamily="34" charset="0"/>
              <a:buChar char="•"/>
            </a:pPr>
            <a:endParaRPr lang="en-US" sz="2800" dirty="0"/>
          </a:p>
          <a:p>
            <a:pPr marL="457200" indent="-457200" eaLnBrk="0" hangingPunct="0">
              <a:buFont typeface="Arial" pitchFamily="34" charset="0"/>
              <a:buChar char="•"/>
            </a:pPr>
            <a:endParaRPr lang="en-US" sz="2800" dirty="0" smtClean="0"/>
          </a:p>
          <a:p>
            <a:pPr eaLnBrk="0" hangingPunct="0"/>
            <a:endParaRPr lang="en-US" sz="2800" dirty="0" smtClean="0"/>
          </a:p>
          <a:p>
            <a:pPr marL="457200" indent="-457200" eaLnBrk="0" hangingPunct="0">
              <a:buFont typeface="Arial" pitchFamily="34" charset="0"/>
              <a:buChar char="•"/>
            </a:pPr>
            <a:endParaRPr lang="en-US" sz="2800" dirty="0" smtClean="0"/>
          </a:p>
          <a:p>
            <a:pPr marL="457200" indent="-457200" eaLnBrk="0" hangingPunct="0">
              <a:buFont typeface="Arial" pitchFamily="34" charset="0"/>
              <a:buChar char="•"/>
            </a:pPr>
            <a:r>
              <a:rPr lang="en-US" sz="2800" dirty="0" smtClean="0"/>
              <a:t>UU2DVAR </a:t>
            </a:r>
            <a:r>
              <a:rPr lang="en-US" sz="2800" dirty="0"/>
              <a:t>analyses </a:t>
            </a:r>
            <a:r>
              <a:rPr lang="en-US" sz="2800" dirty="0" smtClean="0"/>
              <a:t>of temperature, moisture, and wind at </a:t>
            </a:r>
            <a:r>
              <a:rPr lang="en-US" sz="2800" dirty="0"/>
              <a:t>2.5 km horizontal resolution incorporate </a:t>
            </a:r>
            <a:r>
              <a:rPr lang="en-US" sz="2800" dirty="0" smtClean="0"/>
              <a:t>10-20,000 </a:t>
            </a:r>
            <a:r>
              <a:rPr lang="en-US" sz="2800" dirty="0"/>
              <a:t>observations within the continental United States from fixed </a:t>
            </a:r>
            <a:r>
              <a:rPr lang="en-US" sz="2800" dirty="0" smtClean="0"/>
              <a:t>sites </a:t>
            </a:r>
            <a:endParaRPr lang="en-US" sz="2800" dirty="0" smtClean="0"/>
          </a:p>
          <a:p>
            <a:pPr marL="457200" indent="-457200" eaLnBrk="0" hangingPunct="0">
              <a:buFont typeface="Arial" pitchFamily="34" charset="0"/>
              <a:buChar char="•"/>
            </a:pPr>
            <a:r>
              <a:rPr lang="en-US" sz="2800" dirty="0" smtClean="0"/>
              <a:t>Small fraction of observations from fixed and mobile sensors are rejected objectively</a:t>
            </a:r>
          </a:p>
          <a:p>
            <a:pPr marL="457200" indent="-457200" eaLnBrk="0" hangingPunct="0">
              <a:buFont typeface="Arial" pitchFamily="34" charset="0"/>
              <a:buChar char="•"/>
            </a:pPr>
            <a:endParaRPr lang="en-US" sz="2800" dirty="0"/>
          </a:p>
          <a:p>
            <a:pPr marL="457200" indent="-457200" eaLnBrk="0" hangingPunct="0">
              <a:buFont typeface="Arial" pitchFamily="34" charset="0"/>
              <a:buChar char="•"/>
            </a:pPr>
            <a:endParaRPr lang="en-US" sz="2800" dirty="0" smtClean="0"/>
          </a:p>
          <a:p>
            <a:pPr marL="457200" indent="-457200" eaLnBrk="0" hangingPunct="0">
              <a:buFont typeface="Arial" pitchFamily="34" charset="0"/>
              <a:buChar char="•"/>
            </a:pPr>
            <a:endParaRPr lang="en-US" sz="2800" dirty="0"/>
          </a:p>
          <a:p>
            <a:pPr marL="457200" indent="-457200" eaLnBrk="0" hangingPunct="0">
              <a:buFont typeface="Arial" pitchFamily="34" charset="0"/>
              <a:buChar char="•"/>
            </a:pPr>
            <a:endParaRPr lang="en-US" sz="2800" dirty="0" smtClean="0"/>
          </a:p>
          <a:p>
            <a:pPr marL="457200" indent="-457200" eaLnBrk="0" hangingPunct="0">
              <a:buFont typeface="Arial" pitchFamily="34" charset="0"/>
              <a:buChar char="•"/>
            </a:pPr>
            <a:endParaRPr lang="en-US" sz="2800" dirty="0"/>
          </a:p>
          <a:p>
            <a:pPr marL="457200" indent="-457200" eaLnBrk="0" hangingPunct="0">
              <a:buFont typeface="Arial" pitchFamily="34" charset="0"/>
              <a:buChar char="•"/>
            </a:pPr>
            <a:endParaRPr lang="en-US" sz="2800" dirty="0" smtClean="0"/>
          </a:p>
          <a:p>
            <a:pPr marL="457200" indent="-457200" eaLnBrk="0" hangingPunct="0">
              <a:buFont typeface="Arial" pitchFamily="34" charset="0"/>
              <a:buChar char="•"/>
            </a:pPr>
            <a:endParaRPr lang="en-US" sz="2800" dirty="0"/>
          </a:p>
          <a:p>
            <a:pPr marL="457200" indent="-457200" eaLnBrk="0" hangingPunct="0">
              <a:buFont typeface="Arial" pitchFamily="34" charset="0"/>
              <a:buChar char="•"/>
            </a:pPr>
            <a:endParaRPr lang="en-US" sz="2800" dirty="0" smtClean="0"/>
          </a:p>
          <a:p>
            <a:pPr eaLnBrk="0" hangingPunct="0"/>
            <a:endParaRPr lang="en-US" sz="2800" dirty="0" smtClean="0"/>
          </a:p>
          <a:p>
            <a:pPr marL="457200" indent="-457200" eaLnBrk="0" hangingPunct="0">
              <a:buFont typeface="Arial" pitchFamily="34" charset="0"/>
              <a:buChar char="•"/>
            </a:pPr>
            <a:r>
              <a:rPr lang="en-US" sz="2800" dirty="0" smtClean="0"/>
              <a:t>See </a:t>
            </a:r>
            <a:r>
              <a:rPr lang="en-US" sz="2800" dirty="0" smtClean="0"/>
              <a:t> </a:t>
            </a:r>
            <a:r>
              <a:rPr lang="en-US" sz="2800" dirty="0" smtClean="0">
                <a:hlinkClick r:id="rId6"/>
              </a:rPr>
              <a:t>http</a:t>
            </a:r>
            <a:r>
              <a:rPr lang="en-US" sz="2800" dirty="0">
                <a:hlinkClick r:id="rId6"/>
              </a:rPr>
              <a:t>://meso1.chpc.utah.edu/uu2dvar</a:t>
            </a:r>
            <a:r>
              <a:rPr lang="en-US" sz="2800" dirty="0" smtClean="0">
                <a:hlinkClick r:id="rId6"/>
              </a:rPr>
              <a:t>/</a:t>
            </a:r>
            <a:r>
              <a:rPr lang="en-US" sz="2800" dirty="0" smtClean="0"/>
              <a:t> </a:t>
            </a:r>
            <a:r>
              <a:rPr lang="en-US" sz="2800" dirty="0" smtClean="0"/>
              <a:t>for extensive  UU2DVAR image archive</a:t>
            </a:r>
            <a:endParaRPr lang="en-US" sz="2800" dirty="0"/>
          </a:p>
          <a:p>
            <a:pPr marL="457200" indent="-457200" eaLnBrk="0" hangingPunct="0">
              <a:buFont typeface="Arial" pitchFamily="34" charset="0"/>
              <a:buChar char="•"/>
            </a:pPr>
            <a:endParaRPr lang="en-US" sz="2800" dirty="0" smtClean="0"/>
          </a:p>
          <a:p>
            <a:pPr marL="457200" indent="-457200" eaLnBrk="0" hangingPunct="0">
              <a:buFont typeface="Arial" pitchFamily="34" charset="0"/>
              <a:buChar char="•"/>
            </a:pPr>
            <a:endParaRPr lang="en-US" sz="2800"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Rounded Rectangle 3"/>
          <p:cNvSpPr/>
          <p:nvPr/>
        </p:nvSpPr>
        <p:spPr bwMode="auto">
          <a:xfrm>
            <a:off x="579667" y="685801"/>
            <a:ext cx="40843200" cy="3429000"/>
          </a:xfrm>
          <a:prstGeom prst="roundRect">
            <a:avLst>
              <a:gd name="adj" fmla="val 10556"/>
            </a:avLst>
          </a:prstGeom>
          <a:solidFill>
            <a:srgbClr val="800000"/>
          </a:solid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en-US" sz="460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Sensitivity </a:t>
            </a:r>
            <a:r>
              <a:rPr lang="en-US" sz="46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of Surface Analyses to Mobile Observations</a:t>
            </a:r>
          </a:p>
          <a:p>
            <a:pPr algn="ctr" eaLnBrk="0" hangingPunct="0"/>
            <a:r>
              <a:rPr lang="en-US" sz="460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John D. Horel, Xia Dong, Alexander Jacques</a:t>
            </a:r>
          </a:p>
          <a:p>
            <a:pPr algn="ctr" eaLnBrk="0" hangingPunct="0"/>
            <a:r>
              <a:rPr kumimoji="0" lang="en-US" sz="4600" i="1" u="none" strike="noStrike" cap="none" normalizeH="0" baseline="0" dirty="0" smtClean="0">
                <a:ln>
                  <a:noFill/>
                </a:ln>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Department</a:t>
            </a:r>
            <a:r>
              <a:rPr kumimoji="0" lang="en-US" sz="4600" i="1" u="none" strike="noStrike" cap="none" normalizeH="0" dirty="0" smtClean="0">
                <a:ln>
                  <a:noFill/>
                </a:ln>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of Atmospheric Sciences, </a:t>
            </a:r>
            <a:r>
              <a:rPr kumimoji="0" lang="en-US" sz="4600" i="1" u="none" strike="noStrike" cap="none" normalizeH="0" baseline="0" dirty="0" smtClean="0">
                <a:ln>
                  <a:noFill/>
                </a:ln>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University</a:t>
            </a:r>
            <a:r>
              <a:rPr kumimoji="0" lang="en-US" sz="4600" i="1" u="none" strike="noStrike" cap="none" normalizeH="0" dirty="0" smtClean="0">
                <a:ln>
                  <a:noFill/>
                </a:ln>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of Utah</a:t>
            </a:r>
            <a:endParaRPr kumimoji="0" lang="en-US" sz="4600" i="1" u="none" strike="noStrike" cap="none" normalizeH="0" baseline="0" dirty="0" smtClean="0">
              <a:ln>
                <a:noFill/>
              </a:ln>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pSp>
        <p:nvGrpSpPr>
          <p:cNvPr id="9" name="Group 8"/>
          <p:cNvGrpSpPr/>
          <p:nvPr/>
        </p:nvGrpSpPr>
        <p:grpSpPr>
          <a:xfrm>
            <a:off x="37566600" y="956719"/>
            <a:ext cx="3548756" cy="2887164"/>
            <a:chOff x="9144000" y="4787900"/>
            <a:chExt cx="3917950" cy="3187530"/>
          </a:xfrm>
        </p:grpSpPr>
        <p:sp>
          <p:nvSpPr>
            <p:cNvPr id="7" name="Rectangle 6"/>
            <p:cNvSpPr/>
            <p:nvPr/>
          </p:nvSpPr>
          <p:spPr bwMode="auto">
            <a:xfrm>
              <a:off x="9144000" y="4787900"/>
              <a:ext cx="3917950" cy="318753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2073" name="Picture 36" descr="Ulogo.jpg"/>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71000" y="4984665"/>
              <a:ext cx="3663950" cy="2794000"/>
            </a:xfrm>
            <a:prstGeom prst="rect">
              <a:avLst/>
            </a:prstGeom>
            <a:noFill/>
            <a:ln w="9525">
              <a:noFill/>
              <a:miter lim="800000"/>
              <a:headEnd/>
              <a:tailEnd/>
            </a:ln>
          </p:spPr>
        </p:pic>
      </p:grpSp>
      <p:sp>
        <p:nvSpPr>
          <p:cNvPr id="56" name="Rounded Rectangle 55"/>
          <p:cNvSpPr/>
          <p:nvPr/>
        </p:nvSpPr>
        <p:spPr bwMode="auto">
          <a:xfrm>
            <a:off x="457052" y="4495696"/>
            <a:ext cx="11734800" cy="1001005"/>
          </a:xfrm>
          <a:prstGeom prst="roundRect">
            <a:avLst/>
          </a:prstGeom>
          <a:solidFill>
            <a:srgbClr val="800000"/>
          </a:solidFill>
          <a:ln w="28575" cap="flat" cmpd="sng" algn="ctr">
            <a:solidFill>
              <a:schemeClr val="tx1"/>
            </a:solidFill>
            <a:prstDash val="solid"/>
            <a:round/>
            <a:headEnd type="none" w="med" len="med"/>
            <a:tailEnd type="none" w="med" len="med"/>
          </a:ln>
          <a:effectLst/>
        </p:spPr>
        <p:txBody>
          <a:bodyPr vert="horz" wrap="square" lIns="27432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48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Overview and Motivation</a:t>
            </a:r>
            <a:endParaRPr kumimoji="0" lang="en-US" sz="4800" b="1" i="0" u="none" strike="noStrike" cap="none" normalizeH="0" baseline="0" dirty="0" smtClean="0">
              <a:ln>
                <a:noFill/>
              </a:ln>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8" name="Rounded Rectangle 57"/>
          <p:cNvSpPr/>
          <p:nvPr/>
        </p:nvSpPr>
        <p:spPr bwMode="auto">
          <a:xfrm>
            <a:off x="609600" y="5826610"/>
            <a:ext cx="11734800" cy="7139581"/>
          </a:xfrm>
          <a:prstGeom prst="roundRect">
            <a:avLst>
              <a:gd name="adj" fmla="val 5525"/>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bodyPr>
          <a:lstStyle/>
          <a:p>
            <a:pPr marL="457200" indent="-457200" eaLnBrk="0" hangingPunct="0">
              <a:buFont typeface="Arial" pitchFamily="34" charset="0"/>
              <a:buChar char="•"/>
            </a:pPr>
            <a:r>
              <a:rPr lang="en-US" sz="2800" dirty="0"/>
              <a:t>Weather Telematics and Global Science &amp; Technology Inc. collaborate to provide environmental observations collected on board commercial vehicles to the National and Oceanic Atmospheric </a:t>
            </a:r>
            <a:r>
              <a:rPr lang="en-US" sz="2800" dirty="0" smtClean="0"/>
              <a:t>Administration </a:t>
            </a:r>
          </a:p>
          <a:p>
            <a:pPr marL="457200" indent="-457200" eaLnBrk="0" hangingPunct="0">
              <a:buFont typeface="Arial" pitchFamily="34" charset="0"/>
              <a:buChar char="•"/>
            </a:pPr>
            <a:r>
              <a:rPr lang="en-US" sz="2800" dirty="0" smtClean="0"/>
              <a:t>The </a:t>
            </a:r>
            <a:r>
              <a:rPr lang="en-US" sz="2800" dirty="0"/>
              <a:t>Mobile Platform Environmental Data (</a:t>
            </a:r>
            <a:r>
              <a:rPr lang="en-US" sz="2800" dirty="0" err="1"/>
              <a:t>MoPED</a:t>
            </a:r>
            <a:r>
              <a:rPr lang="en-US" sz="2800" dirty="0"/>
              <a:t>) system acquires the data from over 600 vehicles that are travelling primarily during weekday daylight hours along major transportation routes in the eastern third of the United States as well as a more limited amount of highway routes in the </a:t>
            </a:r>
            <a:r>
              <a:rPr lang="en-US" sz="2800" dirty="0" smtClean="0"/>
              <a:t>West.</a:t>
            </a:r>
          </a:p>
          <a:p>
            <a:pPr marL="457200" indent="-457200" eaLnBrk="0" hangingPunct="0">
              <a:buFont typeface="Arial" pitchFamily="34" charset="0"/>
              <a:buChar char="•"/>
            </a:pPr>
            <a:r>
              <a:rPr lang="en-US" sz="2800" b="1" u="sng" dirty="0" smtClean="0"/>
              <a:t>Objectives</a:t>
            </a:r>
          </a:p>
          <a:p>
            <a:pPr marL="914400" lvl="1" indent="-457200" eaLnBrk="0" hangingPunct="0">
              <a:buFont typeface="Arial" pitchFamily="34" charset="0"/>
              <a:buChar char="•"/>
            </a:pPr>
            <a:r>
              <a:rPr lang="en-US" sz="2800" dirty="0" smtClean="0"/>
              <a:t>Test </a:t>
            </a:r>
            <a:r>
              <a:rPr lang="en-US" sz="2800" dirty="0"/>
              <a:t>feasibility of using the </a:t>
            </a:r>
            <a:r>
              <a:rPr lang="en-US" sz="2800" dirty="0" err="1"/>
              <a:t>MoPED</a:t>
            </a:r>
            <a:r>
              <a:rPr lang="en-US" sz="2800" dirty="0"/>
              <a:t> observations for analysis systems such as the NCEP</a:t>
            </a:r>
            <a:r>
              <a:rPr lang="en" sz="2800" dirty="0"/>
              <a:t> Real-Time Mesoscale Analysis (RTMA) &amp; Un-Restricted Mesoscale Analysis (</a:t>
            </a:r>
            <a:r>
              <a:rPr lang="en" sz="2800" dirty="0" smtClean="0"/>
              <a:t>URMA)</a:t>
            </a:r>
          </a:p>
          <a:p>
            <a:pPr marL="914400" lvl="1" indent="-457200" eaLnBrk="0" hangingPunct="0">
              <a:buFont typeface="Arial" pitchFamily="34" charset="0"/>
              <a:buChar char="•"/>
            </a:pPr>
            <a:r>
              <a:rPr lang="en" sz="2800" dirty="0" smtClean="0"/>
              <a:t>Contrast improvements </a:t>
            </a:r>
            <a:r>
              <a:rPr lang="en" sz="2800" dirty="0"/>
              <a:t>to a background field from MoPED observations relative to those from publicly-accessible fixed-site observations available via MADIS/MesoWest</a:t>
            </a:r>
            <a:endParaRPr lang="en-US" sz="2800" dirty="0"/>
          </a:p>
          <a:p>
            <a:pPr marL="457200" indent="-457200" eaLnBrk="0" hangingPunct="0">
              <a:buFont typeface="Arial" pitchFamily="34" charset="0"/>
              <a:buChar char="•"/>
            </a:pPr>
            <a:endParaRPr lang="en-US" sz="2800" dirty="0" smtClean="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857251" y="833735"/>
            <a:ext cx="1060941" cy="461665"/>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659</a:t>
            </a:r>
            <a:endParaRPr lang="en-US"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7" name="Rounded Rectangle 36"/>
          <p:cNvSpPr/>
          <p:nvPr/>
        </p:nvSpPr>
        <p:spPr bwMode="auto">
          <a:xfrm>
            <a:off x="579667" y="13172195"/>
            <a:ext cx="11734800" cy="1001005"/>
          </a:xfrm>
          <a:prstGeom prst="roundRect">
            <a:avLst/>
          </a:prstGeom>
          <a:solidFill>
            <a:srgbClr val="800000"/>
          </a:solidFill>
          <a:ln w="28575" cap="flat" cmpd="sng" algn="ctr">
            <a:solidFill>
              <a:schemeClr val="tx1"/>
            </a:solidFill>
            <a:prstDash val="solid"/>
            <a:round/>
            <a:headEnd type="none" w="med" len="med"/>
            <a:tailEnd type="none" w="med" len="med"/>
          </a:ln>
          <a:effectLst/>
        </p:spPr>
        <p:txBody>
          <a:bodyPr vert="horz" wrap="square" lIns="27432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4800" b="1" i="0" u="none" strike="noStrike" cap="none" normalizeH="0" baseline="0" dirty="0" err="1" smtClean="0">
                <a:ln>
                  <a:noFill/>
                </a:ln>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MoPED</a:t>
            </a:r>
            <a:r>
              <a:rPr kumimoji="0" lang="en-US" sz="4800" b="1" i="0" u="none" strike="noStrike" cap="none" normalizeH="0" dirty="0" smtClean="0">
                <a:ln>
                  <a:noFill/>
                </a:ln>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cap="none" normalizeH="0" dirty="0" smtClean="0">
                <a:ln>
                  <a:noFill/>
                </a:ln>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&amp; UU2DVAR</a:t>
            </a:r>
            <a:endParaRPr kumimoji="0" lang="en-US" sz="4800" b="1" i="0" u="none" strike="noStrike" cap="none" normalizeH="0" baseline="0" dirty="0" smtClean="0">
              <a:ln>
                <a:noFill/>
              </a:ln>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9" name="Rounded Rectangle 88"/>
          <p:cNvSpPr/>
          <p:nvPr/>
        </p:nvSpPr>
        <p:spPr bwMode="auto">
          <a:xfrm>
            <a:off x="13438781" y="26593800"/>
            <a:ext cx="12850220" cy="902405"/>
          </a:xfrm>
          <a:prstGeom prst="roundRect">
            <a:avLst/>
          </a:prstGeom>
          <a:solidFill>
            <a:srgbClr val="800000"/>
          </a:solidFill>
          <a:ln w="28575" cap="flat" cmpd="sng" algn="ctr">
            <a:solidFill>
              <a:schemeClr val="tx1"/>
            </a:solidFill>
            <a:prstDash val="solid"/>
            <a:round/>
            <a:headEnd type="none" w="med" len="med"/>
            <a:tailEnd type="none" w="med" len="med"/>
          </a:ln>
          <a:effectLst/>
        </p:spPr>
        <p:txBody>
          <a:bodyPr vert="horz" wrap="square" lIns="27432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44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Improvement due to NWS/FAA &amp; </a:t>
            </a:r>
            <a:r>
              <a:rPr lang="en-US" sz="4400" b="1" dirty="0" err="1"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MoPED</a:t>
            </a:r>
            <a:endParaRPr kumimoji="0" lang="en-US" sz="4400" b="1" i="0" u="none" strike="noStrike" cap="none" normalizeH="0" baseline="0" dirty="0" smtClean="0">
              <a:ln>
                <a:noFill/>
              </a:ln>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0" name="Rounded Rectangle 89"/>
          <p:cNvSpPr/>
          <p:nvPr/>
        </p:nvSpPr>
        <p:spPr bwMode="auto">
          <a:xfrm>
            <a:off x="27293777" y="25345979"/>
            <a:ext cx="13868400" cy="1001005"/>
          </a:xfrm>
          <a:prstGeom prst="roundRect">
            <a:avLst/>
          </a:prstGeom>
          <a:solidFill>
            <a:srgbClr val="800000"/>
          </a:solidFill>
          <a:ln w="28575" cap="flat" cmpd="sng" algn="ctr">
            <a:solidFill>
              <a:schemeClr val="tx1"/>
            </a:solidFill>
            <a:prstDash val="solid"/>
            <a:round/>
            <a:headEnd type="none" w="med" len="med"/>
            <a:tailEnd type="none" w="med" len="med"/>
          </a:ln>
          <a:effectLst/>
        </p:spPr>
        <p:txBody>
          <a:bodyPr vert="horz" wrap="square" lIns="27432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48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Summary</a:t>
            </a:r>
            <a:endParaRPr kumimoji="0" lang="en-US" sz="4800" b="1" i="0" u="none" strike="noStrike" cap="none" normalizeH="0" baseline="0" dirty="0" smtClean="0">
              <a:ln>
                <a:noFill/>
              </a:ln>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5" name="Rounded Rectangle 84"/>
          <p:cNvSpPr/>
          <p:nvPr/>
        </p:nvSpPr>
        <p:spPr bwMode="auto">
          <a:xfrm>
            <a:off x="13594470" y="4540885"/>
            <a:ext cx="12642495" cy="955815"/>
          </a:xfrm>
          <a:prstGeom prst="roundRect">
            <a:avLst/>
          </a:prstGeom>
          <a:solidFill>
            <a:srgbClr val="800000"/>
          </a:solidFill>
          <a:ln w="28575" cap="flat" cmpd="sng" algn="ctr">
            <a:solidFill>
              <a:schemeClr val="tx1"/>
            </a:solidFill>
            <a:prstDash val="solid"/>
            <a:round/>
            <a:headEnd type="none" w="med" len="med"/>
            <a:tailEnd type="none" w="med" len="med"/>
          </a:ln>
          <a:effectLst/>
        </p:spPr>
        <p:txBody>
          <a:bodyPr vert="horz" wrap="square" lIns="274320" tIns="45720" rIns="91440" bIns="45720" numCol="1" rtlCol="0" anchor="ctr" anchorCtr="0" compatLnSpc="1">
            <a:prstTxWarp prst="textNoShape">
              <a:avLst/>
            </a:prstTxWarp>
          </a:bodyPr>
          <a:lstStyle/>
          <a:p>
            <a:pPr eaLnBrk="0" hangingPunct="0"/>
            <a:r>
              <a:rPr kumimoji="0" lang="en-US" sz="4800" b="1" i="0" u="none" strike="noStrike" cap="none" normalizeH="0" baseline="0" dirty="0" smtClean="0">
                <a:ln>
                  <a:noFill/>
                </a:ln>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21 UTC 15 Dec 2015</a:t>
            </a:r>
            <a:r>
              <a:rPr kumimoji="0" lang="en-US" sz="4800" b="1" i="0" u="none" strike="noStrike" cap="none" normalizeH="0" dirty="0" smtClean="0">
                <a:ln>
                  <a:noFill/>
                </a:ln>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cap="none" normalizeH="0" baseline="0" dirty="0" smtClean="0">
                <a:ln>
                  <a:noFill/>
                </a:ln>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Improvement</a:t>
            </a:r>
            <a:endParaRPr kumimoji="0" lang="en-US" sz="4800" b="1" i="0" u="none" strike="noStrike" cap="none" normalizeH="0" baseline="0" dirty="0" smtClean="0">
              <a:ln>
                <a:noFill/>
              </a:ln>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65" name="Rounded Rectangle 64"/>
          <p:cNvSpPr/>
          <p:nvPr/>
        </p:nvSpPr>
        <p:spPr bwMode="auto">
          <a:xfrm>
            <a:off x="13471822" y="23866934"/>
            <a:ext cx="12817178" cy="2422066"/>
          </a:xfrm>
          <a:prstGeom prst="roundRect">
            <a:avLst>
              <a:gd name="adj" fmla="val 5525"/>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182880" tIns="91440" rIns="182880" bIns="91440" numCol="1" rtlCol="0" anchor="t" anchorCtr="0" compatLnSpc="1">
            <a:prstTxWarp prst="textNoShape">
              <a:avLst/>
            </a:prstTxWarp>
          </a:bodyPr>
          <a:lstStyle/>
          <a:p>
            <a:pPr eaLnBrk="0" hangingPunct="0"/>
            <a:r>
              <a:rPr lang="en-US" sz="2800" b="1" dirty="0" smtClean="0">
                <a:latin typeface="+mn-lt"/>
                <a:ea typeface="Tahoma" panose="020B0604030504040204" pitchFamily="34" charset="0"/>
                <a:cs typeface="Tahoma" panose="020B0604030504040204" pitchFamily="34" charset="0"/>
              </a:rPr>
              <a:t>Where do fixed site and </a:t>
            </a:r>
            <a:r>
              <a:rPr lang="en-US" sz="2800" b="1" dirty="0" err="1" smtClean="0">
                <a:latin typeface="+mn-lt"/>
                <a:ea typeface="Tahoma" panose="020B0604030504040204" pitchFamily="34" charset="0"/>
                <a:cs typeface="Tahoma" panose="020B0604030504040204" pitchFamily="34" charset="0"/>
              </a:rPr>
              <a:t>MoPED</a:t>
            </a:r>
            <a:r>
              <a:rPr lang="en-US" sz="2800" b="1" dirty="0" smtClean="0">
                <a:latin typeface="+mn-lt"/>
                <a:ea typeface="Tahoma" panose="020B0604030504040204" pitchFamily="34" charset="0"/>
                <a:cs typeface="Tahoma" panose="020B0604030504040204" pitchFamily="34" charset="0"/>
              </a:rPr>
              <a:t> observations contribute the most improvement?</a:t>
            </a:r>
          </a:p>
          <a:p>
            <a:pPr eaLnBrk="0" hangingPunct="0"/>
            <a:r>
              <a:rPr lang="en-US" sz="2800" dirty="0" smtClean="0">
                <a:latin typeface="+mn-lt"/>
                <a:ea typeface="Tahoma" panose="020B0604030504040204" pitchFamily="34" charset="0"/>
                <a:cs typeface="Tahoma" panose="020B0604030504040204" pitchFamily="34" charset="0"/>
              </a:rPr>
              <a:t>Top left: </a:t>
            </a:r>
            <a:r>
              <a:rPr lang="en-US" sz="2800" dirty="0">
                <a:latin typeface="+mn-lt"/>
              </a:rPr>
              <a:t>Accumulate </a:t>
            </a:r>
            <a:r>
              <a:rPr lang="en-US" sz="2800" dirty="0" smtClean="0">
                <a:latin typeface="+mn-lt"/>
              </a:rPr>
              <a:t>20849 </a:t>
            </a:r>
            <a:r>
              <a:rPr lang="en-US" sz="2800" dirty="0">
                <a:latin typeface="+mn-lt"/>
              </a:rPr>
              <a:t>Temperature Observations into 1</a:t>
            </a:r>
            <a:r>
              <a:rPr lang="en-US" sz="2800" baseline="30000" dirty="0">
                <a:latin typeface="+mn-lt"/>
              </a:rPr>
              <a:t>o </a:t>
            </a:r>
            <a:r>
              <a:rPr lang="en-US" sz="2800" dirty="0">
                <a:latin typeface="+mn-lt"/>
              </a:rPr>
              <a:t>x 1</a:t>
            </a:r>
            <a:r>
              <a:rPr lang="en-US" sz="2800" baseline="30000" dirty="0">
                <a:latin typeface="+mn-lt"/>
              </a:rPr>
              <a:t>o </a:t>
            </a:r>
            <a:r>
              <a:rPr lang="en-US" sz="2800" dirty="0" smtClean="0">
                <a:latin typeface="+mn-lt"/>
              </a:rPr>
              <a:t>bins</a:t>
            </a:r>
          </a:p>
          <a:p>
            <a:pPr eaLnBrk="0" hangingPunct="0"/>
            <a:r>
              <a:rPr lang="en-US" sz="2800" dirty="0" smtClean="0">
                <a:latin typeface="+mn-lt"/>
                <a:ea typeface="Tahoma" panose="020B0604030504040204" pitchFamily="34" charset="0"/>
                <a:cs typeface="Tahoma" panose="020B0604030504040204" pitchFamily="34" charset="0"/>
              </a:rPr>
              <a:t>Top right: Accumulate 1462 </a:t>
            </a:r>
            <a:r>
              <a:rPr lang="en-US" sz="2800" dirty="0" err="1" smtClean="0">
                <a:latin typeface="+mn-lt"/>
                <a:ea typeface="Tahoma" panose="020B0604030504040204" pitchFamily="34" charset="0"/>
                <a:cs typeface="Tahoma" panose="020B0604030504040204" pitchFamily="34" charset="0"/>
              </a:rPr>
              <a:t>MoPED</a:t>
            </a:r>
            <a:r>
              <a:rPr lang="en-US" sz="2800" dirty="0" smtClean="0">
                <a:latin typeface="+mn-lt"/>
                <a:ea typeface="Tahoma" panose="020B0604030504040204" pitchFamily="34" charset="0"/>
                <a:cs typeface="Tahoma" panose="020B0604030504040204" pitchFamily="34" charset="0"/>
              </a:rPr>
              <a:t> Observations </a:t>
            </a:r>
            <a:r>
              <a:rPr lang="en-US" sz="2800" dirty="0"/>
              <a:t>into 1</a:t>
            </a:r>
            <a:r>
              <a:rPr lang="en-US" sz="2800" baseline="30000" dirty="0"/>
              <a:t>o </a:t>
            </a:r>
            <a:r>
              <a:rPr lang="en-US" sz="2800" dirty="0"/>
              <a:t>x 1</a:t>
            </a:r>
            <a:r>
              <a:rPr lang="en-US" sz="2800" baseline="30000" dirty="0"/>
              <a:t>o </a:t>
            </a:r>
            <a:r>
              <a:rPr lang="en-US" sz="2800" dirty="0"/>
              <a:t>bins</a:t>
            </a:r>
          </a:p>
          <a:p>
            <a:pPr eaLnBrk="0" hangingPunct="0"/>
            <a:r>
              <a:rPr lang="en-US" sz="2800" dirty="0" smtClean="0">
                <a:latin typeface="+mn-lt"/>
                <a:ea typeface="Tahoma" panose="020B0604030504040204" pitchFamily="34" charset="0"/>
                <a:cs typeface="Tahoma" panose="020B0604030504040204" pitchFamily="34" charset="0"/>
              </a:rPr>
              <a:t>Bottom left: Bins with the largest fraction of top 10% improvement </a:t>
            </a:r>
          </a:p>
          <a:p>
            <a:pPr eaLnBrk="0" hangingPunct="0"/>
            <a:r>
              <a:rPr lang="en-US" sz="2800" dirty="0" smtClean="0">
                <a:latin typeface="+mn-lt"/>
                <a:ea typeface="Tahoma" panose="020B0604030504040204" pitchFamily="34" charset="0"/>
                <a:cs typeface="Tahoma" panose="020B0604030504040204" pitchFamily="34" charset="0"/>
              </a:rPr>
              <a:t>Bottom right: </a:t>
            </a:r>
            <a:r>
              <a:rPr lang="en-US" sz="2800" dirty="0" err="1" smtClean="0">
                <a:latin typeface="+mn-lt"/>
                <a:ea typeface="Tahoma" panose="020B0604030504040204" pitchFamily="34" charset="0"/>
                <a:cs typeface="Tahoma" panose="020B0604030504040204" pitchFamily="34" charset="0"/>
              </a:rPr>
              <a:t>MoPED</a:t>
            </a:r>
            <a:r>
              <a:rPr lang="en-US" sz="2800" dirty="0" smtClean="0">
                <a:latin typeface="+mn-lt"/>
                <a:ea typeface="Tahoma" panose="020B0604030504040204" pitchFamily="34" charset="0"/>
                <a:cs typeface="Tahoma" panose="020B0604030504040204" pitchFamily="34" charset="0"/>
              </a:rPr>
              <a:t> bins with the largest fraction of top 10% improvement</a:t>
            </a:r>
            <a:endParaRPr lang="en-US" sz="2800" dirty="0" smtClean="0">
              <a:latin typeface="+mn-lt"/>
              <a:ea typeface="Tahoma" panose="020B0604030504040204" pitchFamily="34" charset="0"/>
              <a:cs typeface="Tahoma" panose="020B0604030504040204" pitchFamily="34" charset="0"/>
            </a:endParaRPr>
          </a:p>
        </p:txBody>
      </p:sp>
      <p:sp>
        <p:nvSpPr>
          <p:cNvPr id="72" name="Rounded Rectangle 71"/>
          <p:cNvSpPr/>
          <p:nvPr/>
        </p:nvSpPr>
        <p:spPr bwMode="auto">
          <a:xfrm>
            <a:off x="27214286" y="4588552"/>
            <a:ext cx="13933714" cy="860480"/>
          </a:xfrm>
          <a:prstGeom prst="roundRect">
            <a:avLst/>
          </a:prstGeom>
          <a:solidFill>
            <a:srgbClr val="800000"/>
          </a:solidFill>
          <a:ln w="28575" cap="flat" cmpd="sng" algn="ctr">
            <a:solidFill>
              <a:schemeClr val="tx1"/>
            </a:solidFill>
            <a:prstDash val="solid"/>
            <a:round/>
            <a:headEnd type="none" w="med" len="med"/>
            <a:tailEnd type="none" w="med" len="med"/>
          </a:ln>
          <a:effectLst/>
        </p:spPr>
        <p:txBody>
          <a:bodyPr vert="horz" wrap="square" lIns="27432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4800" b="1" i="0" u="none" strike="noStrike" cap="none" normalizeH="0" baseline="0" dirty="0" smtClean="0">
                <a:ln>
                  <a:noFill/>
                </a:ln>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Cumulative</a:t>
            </a:r>
            <a:r>
              <a:rPr kumimoji="0" lang="en-US" sz="4800" b="1" i="0" u="none" strike="noStrike" cap="none" normalizeH="0" dirty="0" smtClean="0">
                <a:ln>
                  <a:noFill/>
                </a:ln>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Statistics </a:t>
            </a:r>
            <a:endParaRPr kumimoji="0" lang="en-US" sz="4800" b="1" i="0" u="none" strike="noStrike" cap="none" normalizeH="0" baseline="0" dirty="0" smtClean="0">
              <a:ln>
                <a:noFill/>
              </a:ln>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3" name="Rounded Rectangle 72"/>
          <p:cNvSpPr/>
          <p:nvPr/>
        </p:nvSpPr>
        <p:spPr bwMode="auto">
          <a:xfrm>
            <a:off x="27266320" y="26467428"/>
            <a:ext cx="13722270" cy="9633135"/>
          </a:xfrm>
          <a:prstGeom prst="roundRect">
            <a:avLst>
              <a:gd name="adj" fmla="val 2451"/>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182880" tIns="91440" rIns="182880" bIns="91440" numCol="1" rtlCol="0" anchor="t" anchorCtr="0" compatLnSpc="1">
            <a:prstTxWarp prst="textNoShape">
              <a:avLst/>
            </a:prstTxWarp>
          </a:bodyPr>
          <a:lstStyle/>
          <a:p>
            <a:pPr marL="342900" indent="-342900">
              <a:buFont typeface="Arial" panose="020B0604020202020204" pitchFamily="34" charset="0"/>
              <a:buChar char="•"/>
            </a:pPr>
            <a:r>
              <a:rPr lang="en-US" sz="3200" dirty="0" smtClean="0"/>
              <a:t>Mobile observations, such as </a:t>
            </a:r>
            <a:r>
              <a:rPr lang="en-US" sz="3200" dirty="0" err="1" smtClean="0"/>
              <a:t>MoPED</a:t>
            </a:r>
            <a:r>
              <a:rPr lang="en-US" sz="3200" dirty="0" smtClean="0"/>
              <a:t>, are </a:t>
            </a:r>
            <a:r>
              <a:rPr lang="en-US" sz="3200" dirty="0"/>
              <a:t>a valuable additional data resource for surface analyses of temperature and moisture available 6 days per </a:t>
            </a:r>
            <a:r>
              <a:rPr lang="en-US" sz="3200" dirty="0" smtClean="0"/>
              <a:t>week</a:t>
            </a:r>
          </a:p>
          <a:p>
            <a:pPr marL="342900" indent="-342900">
              <a:buFont typeface="Arial" panose="020B0604020202020204" pitchFamily="34" charset="0"/>
              <a:buChar char="•"/>
            </a:pPr>
            <a:r>
              <a:rPr lang="en-US" sz="3200" dirty="0" err="1" smtClean="0"/>
              <a:t>MoPED</a:t>
            </a:r>
            <a:r>
              <a:rPr lang="en-US" sz="3200" dirty="0" smtClean="0"/>
              <a:t> </a:t>
            </a:r>
            <a:r>
              <a:rPr lang="en-US" sz="3200" dirty="0"/>
              <a:t>observations help to fill in gaps between cities along major travel corridors in the </a:t>
            </a:r>
            <a:r>
              <a:rPr lang="en-US" sz="3200" dirty="0" smtClean="0"/>
              <a:t>East</a:t>
            </a:r>
          </a:p>
          <a:p>
            <a:pPr marL="342900" indent="-342900">
              <a:buFont typeface="Arial" panose="020B0604020202020204" pitchFamily="34" charset="0"/>
              <a:buChar char="•"/>
            </a:pPr>
            <a:r>
              <a:rPr lang="en-US" sz="3200" dirty="0" smtClean="0"/>
              <a:t>Individual </a:t>
            </a:r>
            <a:r>
              <a:rPr lang="en-US" sz="3200" dirty="0"/>
              <a:t>trucks in the West fill in some data </a:t>
            </a:r>
            <a:r>
              <a:rPr lang="en-US" sz="3200" dirty="0" smtClean="0"/>
              <a:t>voids</a:t>
            </a:r>
          </a:p>
          <a:p>
            <a:pPr marL="342900" indent="-342900">
              <a:buFont typeface="Arial" panose="020B0604020202020204" pitchFamily="34" charset="0"/>
              <a:buChar char="•"/>
            </a:pPr>
            <a:r>
              <a:rPr lang="en-US" sz="3200" dirty="0" err="1" smtClean="0"/>
              <a:t>MoPED</a:t>
            </a:r>
            <a:r>
              <a:rPr lang="en-US" sz="3200" dirty="0" smtClean="0"/>
              <a:t> </a:t>
            </a:r>
            <a:r>
              <a:rPr lang="en-US" sz="3200" dirty="0"/>
              <a:t>temperature observations tend to have a small warm </a:t>
            </a:r>
            <a:r>
              <a:rPr lang="en-US" sz="3200" dirty="0" smtClean="0"/>
              <a:t>bias (not shown here)</a:t>
            </a:r>
          </a:p>
          <a:p>
            <a:pPr marL="342900" indent="-342900">
              <a:buFont typeface="Arial" panose="020B0604020202020204" pitchFamily="34" charset="0"/>
              <a:buChar char="•"/>
            </a:pPr>
            <a:r>
              <a:rPr lang="en-US" sz="3200" dirty="0" smtClean="0"/>
              <a:t>Improvement </a:t>
            </a:r>
            <a:r>
              <a:rPr lang="en-US" sz="3200" dirty="0"/>
              <a:t>metric highlights the value of surface observations for adjusting gridded </a:t>
            </a:r>
            <a:r>
              <a:rPr lang="en-US" sz="3200" dirty="0" smtClean="0"/>
              <a:t>fields</a:t>
            </a:r>
          </a:p>
          <a:p>
            <a:pPr marL="342900" indent="-342900">
              <a:buFont typeface="Arial" panose="020B0604020202020204" pitchFamily="34" charset="0"/>
              <a:buChar char="•"/>
            </a:pPr>
            <a:r>
              <a:rPr lang="en-US" sz="3200" dirty="0" smtClean="0"/>
              <a:t>Value </a:t>
            </a:r>
            <a:r>
              <a:rPr lang="en-US" sz="3200" dirty="0"/>
              <a:t>of observations depends strongly on weather conditions, terrain, and </a:t>
            </a:r>
            <a:r>
              <a:rPr lang="en-US" sz="3200" dirty="0" smtClean="0"/>
              <a:t>season</a:t>
            </a:r>
          </a:p>
          <a:p>
            <a:pPr marL="342900" indent="-342900">
              <a:buFont typeface="Arial" panose="020B0604020202020204" pitchFamily="34" charset="0"/>
              <a:buChar char="•"/>
            </a:pPr>
            <a:r>
              <a:rPr lang="en-US" sz="3200" dirty="0" smtClean="0"/>
              <a:t>Statistics </a:t>
            </a:r>
            <a:r>
              <a:rPr lang="en-US" sz="3200" dirty="0"/>
              <a:t>for downscaled Rapid Refresh available for 2013 and 2014 and High Resolution Rapid Refresh since November </a:t>
            </a:r>
            <a:r>
              <a:rPr lang="en-US" sz="3200" dirty="0" smtClean="0"/>
              <a:t>2014</a:t>
            </a:r>
          </a:p>
          <a:p>
            <a:pPr marL="342900" indent="-342900">
              <a:buFont typeface="Arial" panose="020B0604020202020204" pitchFamily="34" charset="0"/>
              <a:buChar char="•"/>
            </a:pPr>
            <a:endParaRPr lang="en-US" sz="3200" dirty="0" smtClean="0"/>
          </a:p>
          <a:p>
            <a:endParaRPr lang="en-US" sz="3200" dirty="0"/>
          </a:p>
          <a:p>
            <a:r>
              <a:rPr lang="en-US" sz="3200" i="1" dirty="0" smtClean="0"/>
              <a:t>Acknowledgments</a:t>
            </a:r>
            <a:endParaRPr lang="en-US" sz="3200" i="1" dirty="0"/>
          </a:p>
          <a:p>
            <a:r>
              <a:rPr lang="en-US" sz="3200" dirty="0" smtClean="0"/>
              <a:t>Weather Telematics (T. Klein) and Global Science and Technology (Paul Heppner, B. Werner) for providing access to the </a:t>
            </a:r>
            <a:r>
              <a:rPr lang="en-US" sz="3200" dirty="0" err="1" smtClean="0"/>
              <a:t>MoPED</a:t>
            </a:r>
            <a:r>
              <a:rPr lang="en-US" sz="3200" dirty="0" smtClean="0"/>
              <a:t> data. This research was conducted under the auspices of the NWS-sponsored National </a:t>
            </a:r>
            <a:r>
              <a:rPr lang="en-US" sz="3200" dirty="0" err="1" smtClean="0"/>
              <a:t>Mesonet</a:t>
            </a:r>
            <a:r>
              <a:rPr lang="en-US" sz="3200" dirty="0" smtClean="0"/>
              <a:t> Program</a:t>
            </a:r>
            <a:endParaRPr lang="en-US" sz="3200" dirty="0"/>
          </a:p>
        </p:txBody>
      </p:sp>
      <p:pic>
        <p:nvPicPr>
          <p:cNvPr id="87" name="Picture 8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9032" y="18059400"/>
            <a:ext cx="4559447" cy="3460066"/>
          </a:xfrm>
          <a:prstGeom prst="rect">
            <a:avLst/>
          </a:prstGeom>
        </p:spPr>
      </p:pic>
      <p:pic>
        <p:nvPicPr>
          <p:cNvPr id="3" name="Picture 2"/>
          <p:cNvPicPr>
            <a:picLocks noChangeAspect="1"/>
          </p:cNvPicPr>
          <p:nvPr/>
        </p:nvPicPr>
        <p:blipFill rotWithShape="1">
          <a:blip r:embed="rId9"/>
          <a:srcRect l="12286" t="3906" r="9429" b="3000"/>
          <a:stretch/>
        </p:blipFill>
        <p:spPr>
          <a:xfrm>
            <a:off x="5812539" y="18059400"/>
            <a:ext cx="5924689" cy="4025960"/>
          </a:xfrm>
          <a:prstGeom prst="rect">
            <a:avLst/>
          </a:prstGeom>
        </p:spPr>
      </p:pic>
      <p:pic>
        <p:nvPicPr>
          <p:cNvPr id="10" name="Picture 9"/>
          <p:cNvPicPr>
            <a:picLocks noChangeAspect="1"/>
          </p:cNvPicPr>
          <p:nvPr/>
        </p:nvPicPr>
        <p:blipFill>
          <a:blip r:embed="rId10"/>
          <a:stretch>
            <a:fillRect/>
          </a:stretch>
        </p:blipFill>
        <p:spPr>
          <a:xfrm>
            <a:off x="6477000" y="24688800"/>
            <a:ext cx="5397389" cy="3316368"/>
          </a:xfrm>
          <a:prstGeom prst="rect">
            <a:avLst/>
          </a:prstGeom>
        </p:spPr>
      </p:pic>
      <p:sp>
        <p:nvSpPr>
          <p:cNvPr id="13" name="AutoShape 2" descr="data:image/png;base64,iVBORw0KGgoAAAANSUhEUgAAA8IAAAEsCAYAAAAIOgp2AAAafklEQVR4Xu3dzYuedxUG4Od5Z2Iq/Qi+aVFKxaIb3bSg3WiTzEypLhTBbtwW7FK68D8ouC4IxZULQRBxIyiI0thkkgmxSosLBUUEQfCjNRnTVEOaZN5HukidmoROIJze856ry8zTnHOu+7e5oU3GwT8ECBAgQIAAAQIECBAgQKCRwNjoVqcSIECAAAECBAgQIECAAIFBEfYICBAgQIAAAQIECBAgQKCVgCLcKm7HEiBAgAABAgQIECBAgIAi7A0QIECAAAECBAgQIECAQCsBRbhV3I4lQIAAAQIECBAgQIAAAUXYGyBAgAABAgQIECBAgACBVgKKcKu4HUuAAAECBAgQIECAAAECirA3QIAAAQIECBAgQIAAAQKtBBThVnE7lgABAgQIECBAgAABAgQUYW+AAAECBAgQIECAAAECBFoJKMKt4nYsAQIECBAgQIAAAQIECCjC3gABAgQIECBAgAABAgQItBJQhFvF7VgCBAgQIECAAAECBAgQUIS9AQIECBAgQIAAAQIECBBoJaAIt4rbsQQIECBAgAABAgQIECCgCHsDBAgQIECAAAECBAgQINBKQBFuFbdjCRAgQIAAAQIECBAgQEAR9gYIECBAgAABAgQIECBAoJWAItwqbscSIECAAAECBAgQIECAgCLsDRAgQIAAAQIECBAgQIBAKwFFuFXcjiVAgAABAgQIECBAgAABRdgbIECAAAECBAgQIECAAIFWAopwq7gdS4AAAQIECBAgQIAAAQKKsDdAgAABAgQIECBAgAABAq0EFOFWcTuWAAECBAgQIECAAAECBBRhb4AAAQIECBAgQIAAAQIEWgkowq3idiwBAgQIECBAgAABAgQIKMLeAAECBAgQIECAAAECBAi0ElCEW8XtWAIECBAgQIAAAQIECBBQhL0BAgQIECBAgAABAgQIEGgloAi3ituxBAgQIECAAAECBAgQIKAIewMECBAgQIAAAQIECBAg0EpAEW4Vt2MJECBAgAABAgQIECBAQBH2BggQIECAAAECBAgQIECglYAi3CpuxxIgQIAAAQIECBAgQICAIuwNECBAgAABAgQIECBAgEArAUW4VdyOJUCAAAECBAgQIECAAAFF2BsgQIAAAQIECBAgQIAAgVYCinCruB1LgAABAgQIECBAgAABAoqwN0CAAAECBAgQIECAAAECrQQU4VZxO5YAAQIECBAgQIAAAQIEFGFvgAABAgQIECBAgAABAgRaCSjCreJ2LAECBAgQIECAAAECBAgowt4AAQIECBAgQIAAAQIECLQSUIRbxe1YAgQIECBAgAABAgQIEFCEvQECBAgQIECAAAECBAgQaCWgCLeK27EECBAgQIAAAQIECBAgoAh7AwQIECBAgAABAgQIECDQSkARbhW3YwkQIECAAAECBAgQIEBAEfYGCBAgQIAAAQIECBAgQKCVgCLcKm7HEiBAgAABAgQIECBAgIAi7A0QIECAAAECBAgQIECAQCsBRbhV3I4lQIAAAQIECBAgQIAAAUXYGyBAgAABAgQIECBAgACBVgKKcKu4HUuAAAECBAgQIECAAAECirA3QIAAAQIECBAgQIAAAQKtBBThVnE7lgABAgQIECBAgAABAgQUYW+AAAECBAgQIECAAAECBFoJKMKt4nYsAQIECBAgQIAAAQIECCjC3gABAgQIECBAgAABAgQItBJQhFvF7VgCBAgQIECAAAECBAgQUIS9AQIECBAgQIAAAQIECBBoJaAIt4rbsQQIECBAgAABAgQIECCgCHsDBAgQIECAAAECBAgQINBKQBFuFbdjCRAgQIAAAQIECBAgQEAR9gYIECBAgAABAgQIECBAoJWAItwqbscSIECAAAECBAgQIECAgCLsDRAgQIAAAQIECBAgQIBAKwFFuFXcjiVAgAABAgQIECBAgAABRdgbIECAAAECBAgQIECAAIFWAopwq7gdS4AAAQIECBAgQIAAAQKKsDdAgAABAgQIECBAgAABAq0EFOFWcTuWAAECBAgQIECAAAECBBRhb4AAAQIECBAgQIAAAQIEWgkowq3idiwBAgQIECBAgAABAgQIKMLeAAECBAgQIECAAAECBAi0ElCEW8XtWAIECBAgQIAAAQIECBBQhL0BAgQIECBAgAABAgQIEGgloAi3ituxBAgQIECAAAECBAgQIKAIewMECBAgQIAAAQIECBAg0EpAEW4Vt2MJECBAgAABAgQIECBAQBH2BggQIECAAAECBAgQIECglYAi3CpuxxIgQIAAAQIECBAgQICAIuwNECBAgAABAgQIECBAgEArAUW4VdyOJUCAAAECBAgQIECAAAFF2BsgQIAAAQIECBAgQIAAgVYCinCruB1LgAABAgQIECBAgAABAoqwN0CAAAECBAgQIECAAAECrQQU4VZxO5YAAQIECBAgQIAAAQIEFGFvgAABAgQIECBAgAABAgRaCSjCreJ2LAECBAgQIECAAAECBAgowt4AAQIECBAgQIAAAQIECLQSUIRbxe1YAgQIECBAgAABAgQIEFCEvQECBAgQIECAAAECBAgQaCWgCLeK27EECBAgQIAAAQIECBAgoAh7AwQIECBAgAABAgQIECDQSkARbhW3YwkQIECAAAECBAgQIEBAEfYGCBAgQIAAAQIECBAgQKCVgCLcKm7HEiBAgAABAgQIECBAgIAi7A0QIECAAAECBAgQIECAQCsBRbhV3I4lQIAAAQIECBAgQIAAAUXYGyBAgAABAgQIECBAgACBVgKKcKu4HUuAAAECBAgQIECAAAECirA3QIAAAQIECBAgQIAAAQKtBBThVnE7lgABAgQIECBAgAABAgQUYW+AAAECBAgQIECAAAECBFoJKMKt4nYsAQIECBAgQIAAAQIECCjC3gABAgQIECBAgAABAgQItBJQhFvF7VgCBAgQIECAAAECBAgQUIS9AQIECBAgQIAAAQIECBBoJaAIt4rbsQQIEFhegX+dfeJj167uzMfZbL4yG+8eFtMb02KxfXCczt197PTfl/dylxEgQIAAAQK3K6AI366Y7wkQIEAgSuC1rSc/vjrubAzT8NCtFhsX4+8P3LM4ce9nNs9FLW8ZAgQIECBA4H0RUITfF3ZDCRAgQOBOCJw7s74+TuPaXn+vcbH40Xzt1G/3+r3vCBAgQIAAgeUUUISXM1dXESBAYOkFLry8/vDO1fHp2zl0HIbLly+8+cKDX37l0u38e74lQIAAAQIElktAEV6uPF1DgACBNgLnzzzxtWGaPvqug2fD71aGxfbVxezibFzMp2n88DiMn9j9zbgyvDL/3MmftoFyKAECBAgQIHCDgCLsURAgQIDAvhM4v7n+0LAyPrN78dXV6fuHPrv5p/8/5vWtjcdXhuHJ3b/+wksnv/ncc8Ni3x1uYQIECBAgQOCOCCjCd4TRb0KAAAEClQKvbR19ZHVYfer6zHEa/jA/dvKHt9rh/Nb6N4ZhvO/6z9/amb794Lo/OKsyM7MIECBAgECSgCKclIZdCBAgQGBPAjf8IVmLxdnDa6eO37IIn954ehiHh6//fDFc+8EDR7f+uKdhPiJAgAABAgSWTkARXrpIHUSAAIHlF9g+vfGlaRwe23Xpzw8fPfmrW11+4czaUzvT7JF3ivBi8ZMH1k79ZvmlXEiAAAECBAjcTEAR9i4IECBAYN8JbG9tPD7t+v9+x3H26/mRl352q0POn9l4ZvffM3x12vneR46d/vO+O9zCBAgQIECAwB0RUITvCKPfhAABAgQqBc6fWvvUMJt99X8zp78cPrr53Zvt8I8Xv3D36l1Xnh3H8eD1n4+XV741//wv3qjc2SwCBAgQIEAgR0ARzsnCJgQIECCwR4E3X12//8ql8eu7P5/G6dT9RzY3d//a65vr9xxYXdlYTItPv1OCx+Hf8yMnn9/jKJ8RIECAAAECSyigCC9hqE4iQIBAB4ELW+tf2RnGR99Vhqfp0jgbt4dpcXGaZvNxmObDOH5g9zfjNB6fHztxtoORGwkQIECAAIGbCyjCXgYBAgQI7EuB7eNPHpo+eO3ZYRpX9nrAOIx/mx898Z29fu87AgQIECBAYDkFFOHlzNVVBAgQaCFwbnP9k7OV8YvTMNz7XgePs+mvBxY7P7736NY/3+tbPydAgAABAgSWW0ARXu58XUeAAIGlF5hefezA9uX7NobF9PZfp3TgxoOni+Nienm+duqXS4/hQAIECBAgQGBPAorwnph8RIAAAQL7QeDt/1x6dvDK/K1pvOfAOF340KG7tsdHX/zPftjdjgQIECBAgECdgCJcZ20SAQIECBAgQIAAAQIECAQIKMIBIViBAAECBAgQIECAAAECBOoEFOE6a5MIECBAgAABAgQIECBAIEBAEQ4IwQoECBAgQIAAAQIECBAgUCegCNdZm0SAAAECBAgQIECAAAECAQKKcEAIViBAgAABAgQIECBAgACBOgFFuM7aJAIECBAgQIAAAQIECBAIEFCEA0KwAgECBAgQIECAAAECBAjUCSjCddYmESBAgAABAgQIECBAgECAgCIcEIIVCBAgQIAAAQIECBAgQKBOQBGuszaJAAECBAgQIECAAAECBAIEFOGAEKxAgAABAgQIECBAgAABAnUCinCdtUkECBAgQIAAAQIECBAgECCgCAeEYAUCBAgQIECAAAECBAgQqBNQhOusTSJAgAABAgQIECBAgACBAAFFOCAEKxAgQIAAAQIECBAgQIBAnYAiXGdtEgECBAgQIECAAAECBAgECCjCASFYgQABAgQIECBAgAABAgTqBBThOmuTCBAgQIAAAQIECBAgQCBAQBEOCMEKBAgQIECAAAECBAgQIFAnoAjXWZtEgAABAgQIECBAgAABAgECinBACFYgQIAAAQIECBAgQIAAgToBRbjO2iQCBAgQIECAAAECBAgQCBBQhANCsAIBAgQIECBAgAABAgQI1AkownXWJhEgQIAAAQIECBAgQIBAgIAiHBCCFQgQIECAAAECBAgQIECgTkARrrM2iQABAgQIECBAgAABAgQCBBThgBCsQIAAAQIECBAgQIAAAQJ1AopwnbVJBAgQIECAAAECBAgQIBAgoAgHhGAFAgQIECBAgAABAgQIEKgTUITrrE0iQIAAAQIECBAgQIAAgQABRTggBCsQIECAAAECBAgQIECAQJ2AIlxnbRIBAgQIECBAgAABAgQIBAgowgEhWIEAAQIECBAgQIAAAQIE6gQU4TprkwgQIECAAAECBAgQIEAgQEARDgjBCgQIECBAgAABAgQIECBQJ6AI11mbRIAAAQIECBAgQIAAAQIBAopwQAhWIECAAAECBAgQIECAAIE6AUW4ztokAgQIECBAgAABAgQIEAgQUIQDQrACAQIECBAgQIAAAQIECNQJKMJ11iYRIECAAAECBAgQIECAQICAIhwQghUIECBAgAABAgQIECBAoE5AEa6zNokAAQIECBAgQIAAAQIEAgQU4YAQrECAAAECBAgQIECAAAECdQKKcJ21SQQIECBAgAABAgQIECAQIKAIB4RgBQIECBAgQIAAAQIECBCoE1CE66xNIkCAAAECBAgQIECAAIEAAUU4IAQrECBAgAABAgQIECBAgECdgCJcZ20SAQIECBAgQIAAAQIECAQIKMIBIViBAAECBAgQIECAAAECBOoEFOE6a5MIECBAgAABAgQIECBAIEBAEQ4IwQoECBAgQIAAAQIECBAgUCegCNdZm0SAAAECBAgQIECAAAECAQKKcEAIViBAgAABAgQIECBAgACBOgFFuM7aJAIECBAgQIAAAQIECBAIEFCEA0KwAgECBAgQIECAAAECBAjUCSjCddYmESBAgAABAgQIECBAgECAgCIcEIIVCBAgQIAAAQIECBAgQKBOQBGuszaJAAECBAgQIECAAAECBAIEFOGAEKxAgAABAgQIECBAgAABAnUCinCdtUkECBAgQIAAAQIECBAgECCgCAeEYAUCBAgQIECAAAECBAgQqBNQhOusTSJAgAABAgQIECBAgACBAAFFOCAEKxAgQIAAAQIECBAgQIBAnYAiXGdtEgECBAgQIECAAAECBAgECCjCASFYgQABAgQIECBAgAABAgTqBBThOmuTCBAgQIAAAQIECBAgQCBAQBEOCMEKBAgQIECAAAECBAgQIFAnoAjXWZtEgAABAgQIECBAgAABAgECinBACFYgQIAAAQIECBAgQIAAgToBRbjO2iQCBAgQIECAAAECBAgQCBBQhANCsAIBAgQIECBAgAABAgQI1AkownXWJhEgQIAAAQIECBAgQIBAgIAiHBCCFQgQIECAAAECBAgQIECgTkARrrM2iQABAgQIECBAgAABAgQCBBThgBCsQIAAAQIECBAgQIAAAQJ1AopwnbVJBAgQIECAAAECBAgQIBAgoAgHhGAFAgQIECBAgAABAgQIEKgTUITrrE0iQIAAAQIECBAgQIAAgQABRTggBCsQIECAAAECBAgQIECAQJ2AIlxnbRIBAgQIECBAgAABAgQIBAgowgEhWIEAAQIECBAgQIAAAQIE6gQU4TprkwgQIECAAAECBAgQIEAgQEARDgjBCgQIECBAgAABAgQIECBQJ6AI11mbRIAAAQIECBAgQIAAAQIBAopwQAhWIECAAAECBAgQIECAAIE6AUW4ztokAgQIECBAgAABAgQIEAgQUIQDQrACAQIECBAgQIAAAQIECNQJKMJ11iYRIECAAAECBAgQIECAQICAIhwQghUIECBAgAABAgQIECBAoE5AEa6zNokAAQIECBAgQIAAAQIEAgQU4YAQrECAAAECBAgQIECAAAECdQKKcJ21SQQIECBAgAABAgQIECAQIKAIB4RgBQIECBAgQIAAAQIECBCoE1CE66xNIkCAAAECBAgQIECAAIEAAUU4IAQrECBAgAABAgQIECBAgECdgCJcZ20SAQIECBAgQIAAAQIECAQIKMIBIViBAAECBAgQIECAAAECBOoEFOE6a5MIECBAgAABAgQIECBAIEBAEQ4IwQoECBAgQIAAAQIECBAgUCegCNdZm0SAAAECBAgQIECAAAECAQKKcEAIViBAgAABAgQIECBAgACBOgFFuM7aJAIECBAgQIAAAQIECBAIEFCEA0KwAgECBAgQIECAAAECBAjUCSjCddYmESBAgAABAgQIECBAgECAgCIcEIIVCBAgQIAAAQIECBAgQKBOQBGuszaJAAECBAgQIECAAAECBAIEFOGAEKxAgAABAgQIECBAgAABAnUCinCdtUkECBAgQIAAAQIECBAgECCgCAeEYAUCBAgQIECAAAECBAgQqBNQhOusTSJAgAABAgQIECBAgACBAAFFOCAEKxAgQIAAAQIECBAgQIBAnYAiXGdtEgECBAgQIECAAAECBAgECCjCASFYgQABAgQIECBAgAABAgTqBBThOmuTCBAgQIAAAQIECBAgQCBAQBEOCMEKBAgQIECAAAECBAgQIFAnoAjXWZtEgAABAgQIECBAgAABAgECinBACFYgQIAAAQIECBAgQIAAgToBRbjO2iQCBAgQIECAAAECBAgQCBBQhANCsAIBAgQIECBAgAABAgQI1AkownXWJhEgQIAAAQIECBAgQIBAgIAiHBCCFQgQIECAAAECBAgQIECgTkARrrM2iQABAgQIECBAgAABAgQCBBThgBCsQIAAAQIECBAgQIAAAQJ1AopwnbVJBAgQIECAAAECBAgQIBAgoAgHhGAFAgQIECBAgAABAgQIEKgTUITrrE0iQIAAAQIECBAgQIAAgQABRTggBCsQIECAAAECBAgQIECAQJ2AIlxnbRIBAgQIECBAgAABAgQIBAgowgEhWIEAAQIECBAgQIAAAQIE6gQU4TprkwgQIECAAAECBAgQIEAgQEARDgjBCgQIECBAgAABAgQIECBQJ6AI11mbRIAAAQIECBAgQIAAAQIBAopwQAhWIECAAAECBAgQIECAAIE6AUW4ztokAgQIECBAgAABAgQIEAgQUIQDQrACAQIECBAgQIAAAQIECNQJKMJ11iYRIECAAAECBAgQIECAQICAIhwQghUIECBAgAABAgQIECBAoE5AEa6zNokAAQIECBAgQIAAAQIEAgQU4YAQrECAAAECBAgQIECAAAECdQKKcJ21SQQIECBAgAABAgQIECAQIKAIB4RgBQIECBAgQIAAAQIECBCoE1CE66xNIkCAAAECBAgQIECAAIEAAUU4IAQrECBAgAABAgQIECBAgECdgCJcZ20SAQIECBAgQIAAAQIECAQIKMIBIViBAAECBAgQIECAAAECBOoEFOE6a5MIECBAgAABAgQIECBAIEBAEQ4IwQoECBAgQIAAAQIECBAgUCegCNdZm0SAAAECBAgQIECAAAECAQKKcEAIViBAgAABAgQIECBAgACBOgFFuM7aJAIECBAgQIAAAQIECBAIEFCEA0KwAgECBAgQIECAAAECBAjUCSjCddYmESBAgAABAgQIECBAgECAgCIcEIIVCBAgQIAAAQIECBAgQKBOQBGuszaJAAECBAgQIECAAAECBAIEFOGAEKxAgAABAgQIECBAgAABAnUCinCdtUkECBAgQIAAAQIECBAgECCgCAeEYAUCBAgQIECAAAECBAgQqBNQhOusTSJAgAABAgQIECBAgACBAAFFOCAEKxAgQIAAAQIECBAgQIBAnYAiXGdtEgECBAgQIECAAAECBAgECCjCASFYgQABAgQIECBAgAABAgTqBBThOmuTCBAgQIAAAQIECBAgQCBAQBEOCMEKBAgQIECAAAECBAgQIFAnoAjXWZtEgAABAgQIECBAgAABAgECinBACFYgQIAAAQIECBAgQIAAgToBRbjO2iQCBAgQIECAAAECBAgQCBBQhANCsAIBAgQIECBAgAABAgQI1AkownXWJhEgQIAAAQIECBAgQIBAgIAiHBCCFQgQIECAAAECBAgQIECgTkARrrM2iQABAgQIECBAgAABAgQCBBThgBCsQIAAAQIECBAgQIAAAQJ1Av8FltDgLTkLRPw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descr="data:image/png;base64,iVBORw0KGgoAAAANSUhEUgAAA8IAAAEsCAYAAAAIOgp2AAAafklEQVR4Xu3dzYuedxUG4Od5Z2Iq/Qi+aVFKxaIb3bSg3WiTzEypLhTBbtwW7FK68D8ouC4IxZULQRBxIyiI0thkkgmxSosLBUUEQfCjNRnTVEOaZN5HukidmoROIJze856ry8zTnHOu+7e5oU3GwT8ECBAgQIAAAQIECBAgQKCRwNjoVqcSIECAAAECBAgQIECAAIFBEfYICBAgQIAAAQIECBAgQKCVgCLcKm7HEiBAgAABAgQIECBAgIAi7A0QIECAAAECBAgQIECAQCsBRbhV3I4lQIAAAQIECBAgQIAAAUXYGyBAgAABAgQIECBAgACBVgKKcKu4HUuAAAECBAgQIECAAAECirA3QIAAAQIECBAgQIAAAQKtBBThVnE7lgABAgQIECBAgAABAgQUYW+AAAECBAgQIECAAAECBFoJKMKt4nYsAQIECBAgQIAAAQIECCjC3gABAgQIECBAgAABAgQItBJQhFvF7VgCBAgQIECAAAECBAgQUIS9AQIECBAgQIAAAQIECBBoJaAIt4rbsQQIECBAgAABAgQIECCgCHsDBAgQIECAAAECBAgQINBKQBFuFbdjCRAgQIAAAQIECBAgQEAR9gYIECBAgAABAgQIECBAoJWAItwqbscSIECAAAECBAgQIECAgCLsDRAgQIAAAQIECBAgQIBAKwFFuFXcjiVAgAABAgQIECBAgAABRdgbIECAAAECBAgQIECAAIFWAopwq7gdS4AAAQIECBAgQIAAAQKKsDdAgAABAgQIECBAgAABAq0EFOFWcTuWAAECBAgQIECAAAECBBRhb4AAAQIECBAgQIAAAQIEWgkowq3idiwBAgQIECBAgAABAgQIKMLeAAECBAgQIECAAAECBAi0ElCEW8XtWAIECBAgQIAAAQIECBBQhL0BAgQIECBAgAABAgQIEGgloAi3ituxBAgQIECAAAECBAgQIKAIewMECBAgQIAAAQIECBAg0EpAEW4Vt2MJECBAgAABAgQIECBAQBH2BggQIECAAAECBAgQIECglYAi3CpuxxIgQIAAAQIECBAgQICAIuwNECBAgAABAgQIECBAgEArAUW4VdyOJUCAAAECBAgQIECAAAFF2BsgQIAAAQIECBAgQIAAgVYCinCruB1LgAABAgQIECBAgAABAoqwN0CAAAECBAgQIECAAAECrQQU4VZxO5YAAQIECBAgQIAAAQIEFGFvgAABAgQIECBAgAABAgRaCSjCreJ2LAECBAgQIECAAAECBAgowt4AAQIECBAgQIAAAQIECLQSUIRbxe1YAgQIECBAgAABAgQIEFCEvQECBAgQIECAAAECBAgQaCWgCLeK27EECBAgQIAAAQIECBAgoAh7AwQIECBAgAABAgQIECDQSkARbhW3YwkQIECAAAECBAgQIEBAEfYGCBAgQIAAAQIECBAgQKCVgCLcKm7HEiBAgAABAgQIECBAgIAi7A0QIECAAAECBAgQIECAQCsBRbhV3I4lQIAAAQIECBAgQIAAAUXYGyBAgAABAgQIECBAgACBVgKKcKu4HUuAAAECBAgQIECAAAECirA3QIAAAQIECBAgQIAAAQKtBBThVnE7lgABAgQIECBAgAABAgQUYW+AAAECBAgQIECAAAECBFoJKMKt4nYsAQIECBAgQIAAAQIECCjC3gABAgQIECBAgAABAgQItBJQhFvF7VgCBAgQIECAAAECBAgQUIS9AQIECBAgQIAAAQIECBBoJaAIt4rbsQQIECBAgAABAgQIECCgCHsDBAgQIECAAAECBAgQINBKQBFuFbdjCRAgQIAAAQIECBAgQEAR9gYIECBAgAABAgQIECBAoJWAItwqbscSIECAAAECBAgQIECAgCLsDRAgQIAAAQIECBAgQIBAKwFFuFXcjiVAgAABAgQIECBAgAABRdgbIECAAAECBAgQIECAAIFWAopwq7gdS4AAAQIECBAgQIAAAQKKsDdAgAABAgQIECBAgAABAq0EFOFWcTuWAAECBAgQIECAAAECBBRhb4AAAQIECBAgQIAAAQIEWgkowq3idiwBAgQIECBAgAABAgQIKMLeAAECBAgQIECAAAECBAi0ElCEW8XtWAIECBAgQIAAAQIECBBQhL0BAgQIECBAgAABAgQIEGgloAi3ituxBAgQIECAAAECBAgQIKAIewMECBAgQIAAAQIECBAg0EpAEW4Vt2MJECBAgAABAgQIECBAQBH2BggQIECAAAECBAgQIECglYAi3CpuxxIgQIAAAQIECBAgQICAIuwNECBAgAABAgQIECBAgEArAUW4VdyOJUCAAAECBAgQIECAAAFF2BsgQIAAAQIECBAgQIAAgVYCinCruB1LgAABAgQIECBAgAABAoqwN0CAAAECBAgQIECAAAECrQQU4VZxO5YAAQIECBAgQIAAAQIEFGFvgAABAgQIECBAgAABAgRaCSjCreJ2LAECBAgQIECAAAECBAgowt4AAQIECBAgQIAAAQIECLQSUIRbxe1YAgQIECBAgAABAgQIEFCEvQECBAgQIECAAAECBAgQaCWgCLeK27EECBAgQIAAAQIECBAgoAh7AwQIECBAgAABAgQIECDQSkARbhW3YwkQIECAAAECBAgQIEBAEfYGCBAgQIAAAQIECBAgQKCVgCLcKm7HEiBAgAABAgQIECBAgIAi7A0QIECAAAECBAgQIECAQCsBRbhV3I4lQIAAAQIECBAgQIAAAUXYGyBAgAABAgQIECBAgACBVgKKcKu4HUuAAAECBAgQIECAAAECirA3QIAAAQIECBAgQIAAAQKtBBThVnE7lgABAgQIECBAgAABAgQUYW+AAAECBAgQIECAAAECBFoJKMKt4nYsAQIECBAgQIAAAQIECCjC3gABAgQIECBAgAABAgQItBJQhFvF7VgCBAgQIECAAAECBAgQUIS9AQIECBAgQIAAAQIECBBoJaAIt4rbsQQIEFhegX+dfeJj167uzMfZbL4yG+8eFtMb02KxfXCczt197PTfl/dylxEgQIAAAQK3K6AI366Y7wkQIEAgSuC1rSc/vjrubAzT8NCtFhsX4+8P3LM4ce9nNs9FLW8ZAgQIECBA4H0RUITfF3ZDCRAgQOBOCJw7s74+TuPaXn+vcbH40Xzt1G/3+r3vCBAgQIAAgeUUUISXM1dXESBAYOkFLry8/vDO1fHp2zl0HIbLly+8+cKDX37l0u38e74lQIAAAQIElktAEV6uPF1DgACBNgLnzzzxtWGaPvqug2fD71aGxfbVxezibFzMp2n88DiMn9j9zbgyvDL/3MmftoFyKAECBAgQIHCDgCLsURAgQIDAvhM4v7n+0LAyPrN78dXV6fuHPrv5p/8/5vWtjcdXhuHJ3b/+wksnv/ncc8Ni3x1uYQIECBAgQOCOCCjCd4TRb0KAAAEClQKvbR19ZHVYfer6zHEa/jA/dvKHt9rh/Nb6N4ZhvO/6z9/amb794Lo/OKsyM7MIECBAgECSgCKclIZdCBAgQGBPAjf8IVmLxdnDa6eO37IIn954ehiHh6//fDFc+8EDR7f+uKdhPiJAgAABAgSWTkARXrpIHUSAAIHlF9g+vfGlaRwe23Xpzw8fPfmrW11+4czaUzvT7JF3ivBi8ZMH1k79ZvmlXEiAAAECBAjcTEAR9i4IECBAYN8JbG9tPD7t+v9+x3H26/mRl352q0POn9l4ZvffM3x12vneR46d/vO+O9zCBAgQIECAwB0RUITvCKPfhAABAgQqBc6fWvvUMJt99X8zp78cPrr53Zvt8I8Xv3D36l1Xnh3H8eD1n4+XV741//wv3qjc2SwCBAgQIEAgR0ARzsnCJgQIECCwR4E3X12//8ql8eu7P5/G6dT9RzY3d//a65vr9xxYXdlYTItPv1OCx+Hf8yMnn9/jKJ8RIECAAAECSyigCC9hqE4iQIBAB4ELW+tf2RnGR99Vhqfp0jgbt4dpcXGaZvNxmObDOH5g9zfjNB6fHztxtoORGwkQIECAAIGbCyjCXgYBAgQI7EuB7eNPHpo+eO3ZYRpX9nrAOIx/mx898Z29fu87AgQIECBAYDkFFOHlzNVVBAgQaCFwbnP9k7OV8YvTMNz7XgePs+mvBxY7P7736NY/3+tbPydAgAABAgSWW0ARXu58XUeAAIGlF5hefezA9uX7NobF9PZfp3TgxoOni+Nienm+duqXS4/hQAIECBAgQGBPAorwnph8RIAAAQL7QeDt/1x6dvDK/K1pvOfAOF340KG7tsdHX/zPftjdjgQIECBAgECdgCJcZ20SAQIECBAgQIAAAQIECAQIKMIBIViBAAECBAgQIECAAAECBOoEFOE6a5MIECBAgAABAgQIECBAIEBAEQ4IwQoECBAgQIAAAQIECBAgUCegCNdZm0SAAAECBAgQIECAAAECAQKKcEAIViBAgAABAgQIECBAgACBOgFFuM7aJAIECBAgQIAAAQIECBAIEFCEA0KwAgECBAgQIECAAAECBAjUCSjCddYmESBAgAABAgQIECBAgECAgCIcEIIVCBAgQIAAAQIECBAgQKBOQBGuszaJAAECBAgQIECAAAECBAIEFOGAEKxAgAABAgQIECBAgAABAnUCinCdtUkECBAgQIAAAQIECBAgECCgCAeEYAUCBAgQIECAAAECBAgQqBNQhOusTSJAgAABAgQIECBAgACBAAFFOCAEKxAgQIAAAQIECBAgQIBAnYAiXGdtEgECBAgQIECAAAECBAgECCjCASFYgQABAgQIECBAgAABAgTqBBThOmuTCBAgQIAAAQIECBAgQCBAQBEOCMEKBAgQIECAAAECBAgQIFAnoAjXWZtEgAABAgQIECBAgAABAgECinBACFYgQIAAAQIECBAgQIAAgToBRbjO2iQCBAgQIECAAAECBAgQCBBQhANCsAIBAgQIECBAgAABAgQI1AkownXWJhEgQIAAAQIECBAgQIBAgIAiHBCCFQgQIECAAAECBAgQIECgTkARrrM2iQABAgQIECBAgAABAgQCBBThgBCsQIAAAQIECBAgQIAAAQJ1AopwnbVJBAgQIECAAAECBAgQIBAgoAgHhGAFAgQIECBAgAABAgQIEKgTUITrrE0iQIAAAQIECBAgQIAAgQABRTggBCsQIECAAAECBAgQIECAQJ2AIlxnbRIBAgQIECBAgAABAgQIBAgowgEhWIEAAQIECBAgQIAAAQIE6gQU4TprkwgQIECAAAECBAgQIEAgQEARDgjBCgQIECBAgAABAgQIECBQJ6AI11mbRIAAAQIECBAgQIAAAQIBAopwQAhWIECAAAECBAgQIECAAIE6AUW4ztokAgQIECBAgAABAgQIEAgQUIQDQrACAQIECBAgQIAAAQIECNQJKMJ11iYRIECAAAECBAgQIECAQICAIhwQghUIECBAgAABAgQIECBAoE5AEa6zNokAAQIECBAgQIAAAQIEAgQU4YAQrECAAAECBAgQIECAAAECdQKKcJ21SQQIECBAgAABAgQIECAQIKAIB4RgBQIECBAgQIAAAQIECBCoE1CE66xNIkCAAAECBAgQIECAAIEAAUU4IAQrECBAgAABAgQIECBAgECdgCJcZ20SAQIECBAgQIAAAQIECAQIKMIBIViBAAECBAgQIECAAAECBOoEFOE6a5MIECBAgAABAgQIECBAIEBAEQ4IwQoECBAgQIAAAQIECBAgUCegCNdZm0SAAAECBAgQIECAAAECAQKKcEAIViBAgAABAgQIECBAgACBOgFFuM7aJAIECBAgQIAAAQIECBAIEFCEA0KwAgECBAgQIECAAAECBAjUCSjCddYmESBAgAABAgQIECBAgECAgCIcEIIVCBAgQIAAAQIECBAgQKBOQBGuszaJAAECBAgQIECAAAECBAIEFOGAEKxAgAABAgQIECBAgAABAnUCinCdtUkECBAgQIAAAQIECBAgECCgCAeEYAUCBAgQIECAAAECBAgQqBNQhOusTSJAgAABAgQIECBAgACBAAFFOCAEKxAgQIAAAQIECBAgQIBAnYAiXGdtEgECBAgQIECAAAECBAgECCjCASFYgQABAgQIECBAgAABAgTqBBThOmuTCBAgQIAAAQIECBAgQCBAQBEOCMEKBAgQIECAAAECBAgQIFAnoAjXWZtEgAABAgQIECBAgAABAgECinBACFYgQIAAAQIECBAgQIAAgToBRbjO2iQCBAgQIECAAAECBAgQCBBQhANCsAIBAgQIECBAgAABAgQI1AkownXWJhEgQIAAAQIECBAgQIBAgIAiHBCCFQgQIECAAAECBAgQIECgTkARrrM2iQABAgQIECBAgAABAgQCBBThgBCsQIAAAQIECBAgQIAAAQJ1AopwnbVJBAgQIECAAAECBAgQIBAgoAgHhGAFAgQIECBAgAABAgQIEKgTUITrrE0iQIAAAQIECBAgQIAAgQABRTggBCsQIECAAAECBAgQIECAQJ2AIlxnbRIBAgQIECBAgAABAgQIBAgowgEhWIEAAQIECBAgQIAAAQIE6gQU4TprkwgQIECAAAECBAgQIEAgQEARDgjBCgQIECBAgAABAgQIECBQJ6AI11mbRIAAAQIECBAgQIAAAQIBAopwQAhWIECAAAECBAgQIECAAIE6AUW4ztokAgQIECBAgAABAgQIEAgQUIQDQrACAQIECBAgQIAAAQIECNQJKMJ11iYRIECAAAECBAgQIECAQICAIhwQghUIECBAgAABAgQIECBAoE5AEa6zNokAAQIECBAgQIAAAQIEAgQU4YAQrECAAAECBAgQIECAAAECdQKKcJ21SQQIECBAgAABAgQIECAQIKAIB4RgBQIECBAgQIAAAQIECBCoE1CE66xNIkCAAAECBAgQIECAAIEAAUU4IAQrECBAgAABAgQIECBAgECdgCJcZ20SAQIECBAgQIAAAQIECAQIKMIBIViBAAECBAgQIECAAAECBOoEFOE6a5MIECBAgAABAgQIECBAIEBAEQ4IwQoECBAgQIAAAQIECBAgUCegCNdZm0SAAAECBAgQIECAAAECAQKKcEAIViBAgAABAgQIECBAgACBOgFFuM7aJAIECBAgQIAAAQIECBAIEFCEA0KwAgECBAgQIECAAAECBAjUCSjCddYmESBAgAABAgQIECBAgECAgCIcEIIVCBAgQIAAAQIECBAgQKBOQBGuszaJAAECBAgQIECAAAECBAIEFOGAEKxAgAABAgQIECBAgAABAnUCinCdtUkECBAgQIAAAQIECBAgECCgCAeEYAUCBAgQIECAAAECBAgQqBNQhOusTSJAgAABAgQIECBAgACBAAFFOCAEKxAgQIAAAQIECBAgQIBAnYAiXGdtEgECBAgQIECAAAECBAgECCjCASFYgQABAgQIECBAgAABAgTqBBThOmuTCBAgQIAAAQIECBAgQCBAQBEOCMEKBAgQIECAAAECBAgQIFAnoAjXWZtEgAABAgQIECBAgAABAgECinBACFYgQIAAAQIECBAgQIAAgToBRbjO2iQCBAgQIECAAAECBAgQCBBQhANCsAIBAgQIECBAgAABAgQI1AkownXWJhEgQIAAAQIECBAgQIBAgIAiHBCCFQgQIECAAAECBAgQIECgTkARrrM2iQABAgQIECBAgAABAgQCBBThgBCsQIAAAQIECBAgQIAAAQJ1AopwnbVJBAgQIECAAAECBAgQIBAgoAgHhGAFAgQIECBAgAABAgQIEKgTUITrrE0iQIAAAQIECBAgQIAAgQABRTggBCsQIECAAAECBAgQIECAQJ2AIlxnbRIBAgQIECBAgAABAgQIBAgowgEhWIEAAQIECBAgQIAAAQIE6gQU4TprkwgQIECAAAECBAgQIEAgQEARDgjBCgQIECBAgAABAgQIECBQJ6AI11mbRIAAAQIECBAgQIAAAQIBAopwQAhWIECAAAECBAgQIECAAIE6AUW4ztokAgQIECBAgAABAgQIEAgQUIQDQrACAQIECBAgQIAAAQIECNQJKMJ11iYRIECAAAECBAgQIECAQICAIhwQghUIECBAgAABAgQIECBAoE5AEa6zNokAAQIECBAgQIAAAQIEAgQU4YAQrECAAAECBAgQIECAAAECdQKKcJ21SQQIECBAgAABAgQIECAQIKAIB4RgBQIECBAgQIAAAQIECBCoE1CE66xNIkCAAAECBAgQIECAAIEAAUU4IAQrECBAgAABAgQIECBAgECdgCJcZ20SAQIECBAgQIAAAQIECAQIKMIBIViBAAECBAgQIECAAAECBOoEFOE6a5MIECBAgAABAgQIECBAIEBAEQ4IwQoECBAgQIAAAQIECBAgUCegCNdZm0SAAAECBAgQIECAAAECAQKKcEAIViBAgAABAgQIECBAgACBOgFFuM7aJAIECBAgQIAAAQIECBAIEFCEA0KwAgECBAgQIECAAAECBAjUCSjCddYmESBAgAABAgQIECBAgECAgCIcEIIVCBAgQIAAAQIECBAgQKBOQBGuszaJAAECBAgQIECAAAECBAIEFOGAEKxAgAABAgQIECBAgAABAnUCinCdtUkECBAgQIAAAQIECBAgECCgCAeEYAUCBAgQIECAAAECBAgQqBNQhOusTSJAgAABAgQIECBAgACBAAFFOCAEKxAgQIAAAQIECBAgQIBAnYAiXGdtEgECBAgQIECAAAECBAgECCjCASFYgQABAgQIECBAgAABAgTqBBThOmuTCBAgQIAAAQIECBAgQCBAQBEOCMEKBAgQIECAAAECBAgQIFAnoAjXWZtEgAABAgQIECBAgAABAgECinBACFYgQIAAAQIECBAgQIAAgToBRbjO2iQCBAgQIECAAAECBAgQCBBQhANCsAIBAgQIECBAgAABAgQI1AkownXWJhEgQIAAAQIECBAgQIBAgIAiHBCCFQgQIECAAAECBAgQIECgTkARrrM2iQABAgQIECBAgAABAgQCBBThgBCsQIAAAQIECBAgQIAAAQJ1Av8FltDgLTkLRPw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5" name="Group 14"/>
          <p:cNvGrpSpPr/>
          <p:nvPr/>
        </p:nvGrpSpPr>
        <p:grpSpPr>
          <a:xfrm>
            <a:off x="908641" y="24412369"/>
            <a:ext cx="5414554" cy="3553031"/>
            <a:chOff x="-9605229" y="23371800"/>
            <a:chExt cx="9910029" cy="6803400"/>
          </a:xfrm>
        </p:grpSpPr>
        <p:pic>
          <p:nvPicPr>
            <p:cNvPr id="2" name="Picture 1"/>
            <p:cNvPicPr>
              <a:picLocks noChangeAspect="1"/>
            </p:cNvPicPr>
            <p:nvPr/>
          </p:nvPicPr>
          <p:blipFill rotWithShape="1">
            <a:blip r:embed="rId11"/>
            <a:srcRect l="3067" r="15071" b="12255"/>
            <a:stretch/>
          </p:blipFill>
          <p:spPr>
            <a:xfrm>
              <a:off x="-9605229" y="23371800"/>
              <a:ext cx="9910029" cy="6803400"/>
            </a:xfrm>
            <a:prstGeom prst="rect">
              <a:avLst/>
            </a:prstGeom>
          </p:spPr>
        </p:pic>
        <p:pic>
          <p:nvPicPr>
            <p:cNvPr id="31" name="Picture 30"/>
            <p:cNvPicPr>
              <a:picLocks noChangeAspect="1"/>
            </p:cNvPicPr>
            <p:nvPr/>
          </p:nvPicPr>
          <p:blipFill rotWithShape="1">
            <a:blip r:embed="rId11"/>
            <a:srcRect l="85539" t="34808" b="55177"/>
            <a:stretch/>
          </p:blipFill>
          <p:spPr>
            <a:xfrm>
              <a:off x="-1733998" y="27889200"/>
              <a:ext cx="1889573" cy="838200"/>
            </a:xfrm>
            <a:prstGeom prst="rect">
              <a:avLst/>
            </a:prstGeom>
          </p:spPr>
        </p:pic>
        <p:pic>
          <p:nvPicPr>
            <p:cNvPr id="32" name="Picture 31"/>
            <p:cNvPicPr>
              <a:picLocks noChangeAspect="1"/>
            </p:cNvPicPr>
            <p:nvPr/>
          </p:nvPicPr>
          <p:blipFill rotWithShape="1">
            <a:blip r:embed="rId11"/>
            <a:srcRect l="19866" t="91056" r="31261" b="1313"/>
            <a:stretch/>
          </p:blipFill>
          <p:spPr>
            <a:xfrm>
              <a:off x="-6629400" y="29481780"/>
              <a:ext cx="6934200" cy="693420"/>
            </a:xfrm>
            <a:prstGeom prst="rect">
              <a:avLst/>
            </a:prstGeom>
          </p:spPr>
        </p:pic>
      </p:grpSp>
      <p:sp>
        <p:nvSpPr>
          <p:cNvPr id="34" name="Rounded Rectangle 33"/>
          <p:cNvSpPr/>
          <p:nvPr/>
        </p:nvSpPr>
        <p:spPr bwMode="auto">
          <a:xfrm>
            <a:off x="620233" y="29184600"/>
            <a:ext cx="11685251" cy="1157094"/>
          </a:xfrm>
          <a:prstGeom prst="roundRect">
            <a:avLst/>
          </a:prstGeom>
          <a:solidFill>
            <a:srgbClr val="800000"/>
          </a:solidFill>
          <a:ln w="28575" cap="flat" cmpd="sng" algn="ctr">
            <a:solidFill>
              <a:schemeClr val="tx1"/>
            </a:solidFill>
            <a:prstDash val="solid"/>
            <a:round/>
            <a:headEnd type="none" w="med" len="med"/>
            <a:tailEnd type="none" w="med" len="med"/>
          </a:ln>
          <a:effectLst/>
        </p:spPr>
        <p:txBody>
          <a:bodyPr vert="horz" wrap="square" lIns="27432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4800" b="1" i="0" u="none" strike="noStrike" cap="none" normalizeH="0" baseline="0" dirty="0" smtClean="0">
                <a:ln>
                  <a:noFill/>
                </a:ln>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Assessing</a:t>
            </a:r>
            <a:r>
              <a:rPr kumimoji="0" lang="en-US" sz="4800" b="1" i="0" u="none" strike="noStrike" cap="none" normalizeH="0" dirty="0" smtClean="0">
                <a:ln>
                  <a:noFill/>
                </a:ln>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Improvement</a:t>
            </a:r>
            <a:endParaRPr kumimoji="0" lang="en-US" sz="4800" b="1" i="0" u="none" strike="noStrike" cap="none" normalizeH="0" baseline="0" dirty="0" smtClean="0">
              <a:ln>
                <a:noFill/>
              </a:ln>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36" name="Rounded Rectangle 35"/>
              <p:cNvSpPr/>
              <p:nvPr/>
            </p:nvSpPr>
            <p:spPr bwMode="auto">
              <a:xfrm>
                <a:off x="659149" y="30470620"/>
                <a:ext cx="11655318" cy="5800580"/>
              </a:xfrm>
              <a:prstGeom prst="roundRect">
                <a:avLst>
                  <a:gd name="adj" fmla="val 5234"/>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bodyPr>
              <a:lstStyle/>
              <a:p>
                <a:pPr marL="457200" indent="-457200">
                  <a:buFont typeface="Arial" panose="020B0604020202020204" pitchFamily="34" charset="0"/>
                  <a:buChar char="•"/>
                </a:pPr>
                <a:r>
                  <a:rPr lang="en-US" sz="2800" dirty="0" smtClean="0"/>
                  <a:t>General </a:t>
                </a:r>
                <a:r>
                  <a:rPr lang="en-US" sz="2800" dirty="0"/>
                  <a:t>approach applicable to all networks including </a:t>
                </a:r>
                <a:r>
                  <a:rPr lang="en-US" sz="2800" dirty="0" err="1" smtClean="0"/>
                  <a:t>MoPED</a:t>
                </a:r>
                <a:endParaRPr lang="en-US" sz="2800" dirty="0" smtClean="0"/>
              </a:p>
              <a:p>
                <a:pPr marL="457200" indent="-457200">
                  <a:buFont typeface="Arial" panose="020B0604020202020204" pitchFamily="34" charset="0"/>
                  <a:buChar char="•"/>
                </a:pPr>
                <a:r>
                  <a:rPr lang="en-US" sz="2800" dirty="0" smtClean="0"/>
                  <a:t>Improvement </a:t>
                </a:r>
                <a:r>
                  <a:rPr lang="en-US" sz="2800" dirty="0"/>
                  <a:t>(decreased error </a:t>
                </a:r>
                <a14:m>
                  <m:oMath xmlns:m="http://schemas.openxmlformats.org/officeDocument/2006/math">
                    <m:r>
                      <a:rPr lang="en-US" sz="2800" b="1" i="1">
                        <a:latin typeface="Cambria Math"/>
                      </a:rPr>
                      <m:t>𝜹</m:t>
                    </m:r>
                    <m:sSup>
                      <m:sSupPr>
                        <m:ctrlPr>
                          <a:rPr lang="en-US" sz="2800" b="1" i="1">
                            <a:latin typeface="Cambria Math" panose="02040503050406030204" pitchFamily="18" charset="0"/>
                          </a:rPr>
                        </m:ctrlPr>
                      </m:sSupPr>
                      <m:e>
                        <m:r>
                          <a:rPr lang="en-US" sz="2800" b="1" i="1">
                            <a:latin typeface="Cambria Math"/>
                          </a:rPr>
                          <m:t>𝒆</m:t>
                        </m:r>
                      </m:e>
                      <m:sup>
                        <m:r>
                          <a:rPr lang="en-US" sz="2800" b="1" i="1">
                            <a:latin typeface="Cambria Math"/>
                          </a:rPr>
                          <m:t>𝒚</m:t>
                        </m:r>
                      </m:sup>
                    </m:sSup>
                  </m:oMath>
                </a14:m>
                <a:r>
                  <a:rPr lang="en-US" sz="2800" dirty="0"/>
                  <a:t>at observation </a:t>
                </a:r>
                <a:r>
                  <a:rPr lang="en-US" sz="2800" dirty="0"/>
                  <a:t>location </a:t>
                </a:r>
                <a:r>
                  <a:rPr lang="en-US" sz="2800" b="1" dirty="0"/>
                  <a:t>y</a:t>
                </a:r>
                <a:r>
                  <a:rPr lang="en-US" sz="2800" dirty="0"/>
                  <a:t>) when computing analysis </a:t>
                </a:r>
                <a:r>
                  <a:rPr lang="en-US" sz="2800" b="1" dirty="0"/>
                  <a:t>a</a:t>
                </a:r>
                <a:r>
                  <a:rPr lang="en-US" sz="2800" dirty="0"/>
                  <a:t> from background </a:t>
                </a:r>
                <a:r>
                  <a:rPr lang="en-US" sz="2800" b="1" dirty="0"/>
                  <a:t>b </a:t>
                </a:r>
                <a:r>
                  <a:rPr lang="en-US" sz="2800" dirty="0"/>
                  <a:t>(</a:t>
                </a:r>
                <a:r>
                  <a:rPr lang="en-US" sz="2800" dirty="0" err="1"/>
                  <a:t>Todling</a:t>
                </a:r>
                <a:r>
                  <a:rPr lang="en-US" sz="2800" dirty="0"/>
                  <a:t> 2013, MWR</a:t>
                </a:r>
                <a:r>
                  <a:rPr lang="en-US" sz="2800" dirty="0" smtClean="0"/>
                  <a:t>):</a:t>
                </a:r>
              </a:p>
              <a:p>
                <a:r>
                  <a:rPr lang="en-US" sz="2800" dirty="0" smtClean="0"/>
                  <a:t> </a:t>
                </a:r>
                <a:endParaRPr lang="en-US" sz="2000" dirty="0" smtClean="0"/>
              </a:p>
              <a:p>
                <a14:m>
                  <m:oMathPara xmlns:m="http://schemas.openxmlformats.org/officeDocument/2006/math">
                    <m:oMathParaPr>
                      <m:jc m:val="centerGroup"/>
                    </m:oMathParaPr>
                    <m:oMath xmlns:m="http://schemas.openxmlformats.org/officeDocument/2006/math">
                      <m:r>
                        <a:rPr lang="en-US" i="1">
                          <a:latin typeface="Cambria Math"/>
                        </a:rPr>
                        <m:t>𝛿</m:t>
                      </m:r>
                      <m:sSup>
                        <m:sSupPr>
                          <m:ctrlPr>
                            <a:rPr lang="en-US" b="1" i="1">
                              <a:latin typeface="Cambria Math" panose="02040503050406030204" pitchFamily="18" charset="0"/>
                            </a:rPr>
                          </m:ctrlPr>
                        </m:sSupPr>
                        <m:e>
                          <m:r>
                            <a:rPr lang="en-US" b="1" i="1">
                              <a:latin typeface="Cambria Math"/>
                            </a:rPr>
                            <m:t>𝒆</m:t>
                          </m:r>
                        </m:e>
                        <m:sup>
                          <m:r>
                            <a:rPr lang="en-US" b="1" i="1">
                              <a:latin typeface="Cambria Math"/>
                            </a:rPr>
                            <m:t>𝒚</m:t>
                          </m:r>
                        </m:sup>
                      </m:sSup>
                      <m:r>
                        <a:rPr lang="en-US" i="1">
                          <a:latin typeface="Cambria Math"/>
                        </a:rPr>
                        <m:t>=  </m:t>
                      </m:r>
                      <m:r>
                        <a:rPr lang="en-US" i="1">
                          <a:latin typeface="Cambria Math"/>
                        </a:rPr>
                        <m:t>𝛿</m:t>
                      </m:r>
                      <m:sSubSup>
                        <m:sSubSupPr>
                          <m:ctrlPr>
                            <a:rPr lang="en-US" b="1" i="1">
                              <a:latin typeface="Cambria Math" panose="02040503050406030204" pitchFamily="18" charset="0"/>
                            </a:rPr>
                          </m:ctrlPr>
                        </m:sSubSupPr>
                        <m:e>
                          <m:r>
                            <a:rPr lang="en-US" b="1" i="1">
                              <a:latin typeface="Cambria Math"/>
                            </a:rPr>
                            <m:t>𝒆</m:t>
                          </m:r>
                        </m:e>
                        <m:sub>
                          <m:r>
                            <a:rPr lang="en-US" b="1" i="1">
                              <a:latin typeface="Cambria Math"/>
                            </a:rPr>
                            <m:t>𝒃</m:t>
                          </m:r>
                        </m:sub>
                        <m:sup>
                          <m:r>
                            <a:rPr lang="en-US" b="1" i="1">
                              <a:latin typeface="Cambria Math"/>
                            </a:rPr>
                            <m:t>𝒚</m:t>
                          </m:r>
                        </m:sup>
                      </m:sSubSup>
                      <m:r>
                        <a:rPr lang="en-US" b="1" i="1">
                          <a:latin typeface="Cambria Math"/>
                        </a:rPr>
                        <m:t>− </m:t>
                      </m:r>
                      <m:r>
                        <a:rPr lang="en-US" i="1">
                          <a:latin typeface="Cambria Math"/>
                        </a:rPr>
                        <m:t>𝛿</m:t>
                      </m:r>
                      <m:sSubSup>
                        <m:sSubSupPr>
                          <m:ctrlPr>
                            <a:rPr lang="en-US" b="1" i="1">
                              <a:latin typeface="Cambria Math" panose="02040503050406030204" pitchFamily="18" charset="0"/>
                            </a:rPr>
                          </m:ctrlPr>
                        </m:sSubSupPr>
                        <m:e>
                          <m:r>
                            <a:rPr lang="en-US" b="1" i="1">
                              <a:latin typeface="Cambria Math"/>
                            </a:rPr>
                            <m:t>𝒆</m:t>
                          </m:r>
                        </m:e>
                        <m:sub>
                          <m:r>
                            <a:rPr lang="en-US" b="1" i="1">
                              <a:latin typeface="Cambria Math"/>
                            </a:rPr>
                            <m:t>𝒂</m:t>
                          </m:r>
                        </m:sub>
                        <m:sup>
                          <m:r>
                            <a:rPr lang="en-US" b="1" i="1">
                              <a:latin typeface="Cambria Math"/>
                            </a:rPr>
                            <m:t>𝒚</m:t>
                          </m:r>
                        </m:sup>
                      </m:sSubSup>
                      <m:r>
                        <a:rPr lang="en-US" b="1" i="1">
                          <a:latin typeface="Cambria Math"/>
                        </a:rPr>
                        <m:t>=</m:t>
                      </m:r>
                      <m:d>
                        <m:dPr>
                          <m:begChr m:val="["/>
                          <m:endChr m:val="]"/>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a:rPr>
                                <m:t>𝒚</m:t>
                              </m:r>
                            </m:e>
                            <m:sub>
                              <m:r>
                                <a:rPr lang="en-US" b="1" i="1">
                                  <a:latin typeface="Cambria Math"/>
                                </a:rPr>
                                <m:t>𝒐</m:t>
                              </m:r>
                            </m:sub>
                          </m:sSub>
                          <m:r>
                            <a:rPr lang="en-US" b="1" i="1">
                              <a:latin typeface="Cambria Math"/>
                            </a:rPr>
                            <m:t>−</m:t>
                          </m:r>
                          <m:r>
                            <a:rPr lang="en-US" b="1" i="1">
                              <a:latin typeface="Cambria Math"/>
                            </a:rPr>
                            <m:t>𝑯</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a:rPr>
                                    <m:t>𝒙</m:t>
                                  </m:r>
                                </m:e>
                                <m:sub>
                                  <m:r>
                                    <a:rPr lang="en-US" b="1" i="1">
                                      <a:latin typeface="Cambria Math"/>
                                    </a:rPr>
                                    <m:t>𝒃</m:t>
                                  </m:r>
                                </m:sub>
                              </m:sSub>
                            </m:e>
                          </m:d>
                        </m:e>
                      </m:d>
                      <m:sSubSup>
                        <m:sSubSupPr>
                          <m:ctrlPr>
                            <a:rPr lang="en-US" b="1" i="1">
                              <a:latin typeface="Cambria Math" panose="02040503050406030204" pitchFamily="18" charset="0"/>
                            </a:rPr>
                          </m:ctrlPr>
                        </m:sSubSupPr>
                        <m:e>
                          <m:r>
                            <a:rPr lang="en-US" b="1" i="1">
                              <a:latin typeface="Cambria Math"/>
                            </a:rPr>
                            <m:t>𝑷</m:t>
                          </m:r>
                        </m:e>
                        <m:sub>
                          <m:r>
                            <a:rPr lang="en-US" b="1" i="1">
                              <a:latin typeface="Cambria Math"/>
                            </a:rPr>
                            <m:t>𝒐</m:t>
                          </m:r>
                        </m:sub>
                        <m:sup>
                          <m:r>
                            <a:rPr lang="en-US" b="1" i="1">
                              <a:latin typeface="Cambria Math"/>
                            </a:rPr>
                            <m:t>−</m:t>
                          </m:r>
                          <m:r>
                            <a:rPr lang="en-US" b="1" i="1">
                              <a:latin typeface="Cambria Math"/>
                            </a:rPr>
                            <m:t>𝟏</m:t>
                          </m:r>
                          <m:r>
                            <a:rPr lang="en-US" b="1" i="1">
                              <a:latin typeface="Cambria Math"/>
                            </a:rPr>
                            <m:t> </m:t>
                          </m:r>
                        </m:sup>
                      </m:sSubSup>
                      <m:sSub>
                        <m:sSubPr>
                          <m:ctrlPr>
                            <a:rPr lang="en-US" b="1" i="1">
                              <a:latin typeface="Cambria Math" panose="02040503050406030204" pitchFamily="18" charset="0"/>
                            </a:rPr>
                          </m:ctrlPr>
                        </m:sSubPr>
                        <m:e>
                          <m:r>
                            <a:rPr lang="en-US" b="1" i="1">
                              <a:latin typeface="Cambria Math"/>
                            </a:rPr>
                            <m:t>[</m:t>
                          </m:r>
                          <m:r>
                            <a:rPr lang="en-US" b="1" i="1">
                              <a:latin typeface="Cambria Math"/>
                            </a:rPr>
                            <m:t>𝒚</m:t>
                          </m:r>
                        </m:e>
                        <m:sub>
                          <m:r>
                            <a:rPr lang="en-US" b="1" i="1">
                              <a:latin typeface="Cambria Math"/>
                            </a:rPr>
                            <m:t>𝒐</m:t>
                          </m:r>
                        </m:sub>
                      </m:sSub>
                      <m:r>
                        <a:rPr lang="en-US" b="1" i="1">
                          <a:latin typeface="Cambria Math"/>
                        </a:rPr>
                        <m:t>−</m:t>
                      </m:r>
                      <m:r>
                        <a:rPr lang="en-US" b="1" i="1">
                          <a:latin typeface="Cambria Math"/>
                        </a:rPr>
                        <m:t>𝑯</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a:rPr>
                                <m:t>𝒙</m:t>
                              </m:r>
                            </m:e>
                            <m:sub>
                              <m:r>
                                <a:rPr lang="en-US" b="1" i="1">
                                  <a:latin typeface="Cambria Math"/>
                                </a:rPr>
                                <m:t>𝒃</m:t>
                              </m:r>
                            </m:sub>
                          </m:sSub>
                        </m:e>
                      </m:d>
                      <m:r>
                        <a:rPr lang="en-US" b="1" i="1">
                          <a:latin typeface="Cambria Math"/>
                        </a:rPr>
                        <m:t>]−[</m:t>
                      </m:r>
                      <m:sSub>
                        <m:sSubPr>
                          <m:ctrlPr>
                            <a:rPr lang="en-US" b="1" i="1">
                              <a:latin typeface="Cambria Math" panose="02040503050406030204" pitchFamily="18" charset="0"/>
                            </a:rPr>
                          </m:ctrlPr>
                        </m:sSubPr>
                        <m:e>
                          <m:r>
                            <a:rPr lang="en-US" b="1" i="1">
                              <a:latin typeface="Cambria Math"/>
                            </a:rPr>
                            <m:t>𝒚</m:t>
                          </m:r>
                        </m:e>
                        <m:sub>
                          <m:r>
                            <a:rPr lang="en-US" b="1" i="1">
                              <a:latin typeface="Cambria Math"/>
                            </a:rPr>
                            <m:t>𝒐</m:t>
                          </m:r>
                        </m:sub>
                      </m:sSub>
                      <m:r>
                        <a:rPr lang="en-US" b="1" i="1">
                          <a:latin typeface="Cambria Math"/>
                        </a:rPr>
                        <m:t>−</m:t>
                      </m:r>
                      <m:r>
                        <a:rPr lang="en-US" b="1" i="1">
                          <a:latin typeface="Cambria Math"/>
                        </a:rPr>
                        <m:t>𝑯</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a:rPr>
                                <m:t>𝒙</m:t>
                              </m:r>
                            </m:e>
                            <m:sub>
                              <m:r>
                                <a:rPr lang="en-US" b="1" i="1">
                                  <a:latin typeface="Cambria Math"/>
                                </a:rPr>
                                <m:t>𝒂</m:t>
                              </m:r>
                            </m:sub>
                          </m:sSub>
                        </m:e>
                      </m:d>
                      <m:r>
                        <a:rPr lang="en-US" b="1" i="1">
                          <a:latin typeface="Cambria Math"/>
                        </a:rPr>
                        <m:t>]</m:t>
                      </m:r>
                      <m:sSubSup>
                        <m:sSubSupPr>
                          <m:ctrlPr>
                            <a:rPr lang="en-US" b="1" i="1">
                              <a:latin typeface="Cambria Math" panose="02040503050406030204" pitchFamily="18" charset="0"/>
                            </a:rPr>
                          </m:ctrlPr>
                        </m:sSubSupPr>
                        <m:e>
                          <m:r>
                            <a:rPr lang="en-US" b="1" i="1">
                              <a:latin typeface="Cambria Math"/>
                            </a:rPr>
                            <m:t>𝑷</m:t>
                          </m:r>
                        </m:e>
                        <m:sub>
                          <m:r>
                            <a:rPr lang="en-US" b="1" i="1">
                              <a:latin typeface="Cambria Math"/>
                            </a:rPr>
                            <m:t>𝒐</m:t>
                          </m:r>
                        </m:sub>
                        <m:sup>
                          <m:r>
                            <a:rPr lang="en-US" b="1" i="1">
                              <a:latin typeface="Cambria Math"/>
                            </a:rPr>
                            <m:t>−</m:t>
                          </m:r>
                          <m:r>
                            <a:rPr lang="en-US" b="1" i="1">
                              <a:latin typeface="Cambria Math"/>
                            </a:rPr>
                            <m:t>𝟏</m:t>
                          </m:r>
                          <m:r>
                            <a:rPr lang="en-US" b="1" i="1">
                              <a:latin typeface="Cambria Math"/>
                            </a:rPr>
                            <m:t> </m:t>
                          </m:r>
                        </m:sup>
                      </m:sSubSup>
                      <m:sSub>
                        <m:sSubPr>
                          <m:ctrlPr>
                            <a:rPr lang="en-US" b="1" i="1">
                              <a:latin typeface="Cambria Math" panose="02040503050406030204" pitchFamily="18" charset="0"/>
                            </a:rPr>
                          </m:ctrlPr>
                        </m:sSubPr>
                        <m:e>
                          <m:r>
                            <a:rPr lang="en-US" b="1" i="1">
                              <a:latin typeface="Cambria Math"/>
                            </a:rPr>
                            <m:t>[</m:t>
                          </m:r>
                          <m:r>
                            <a:rPr lang="en-US" b="1" i="1">
                              <a:latin typeface="Cambria Math"/>
                            </a:rPr>
                            <m:t>𝒚</m:t>
                          </m:r>
                        </m:e>
                        <m:sub>
                          <m:r>
                            <a:rPr lang="en-US" b="1" i="1">
                              <a:latin typeface="Cambria Math"/>
                            </a:rPr>
                            <m:t>𝒐</m:t>
                          </m:r>
                        </m:sub>
                      </m:sSub>
                      <m:r>
                        <a:rPr lang="en-US" b="1" i="1">
                          <a:latin typeface="Cambria Math"/>
                        </a:rPr>
                        <m:t>−</m:t>
                      </m:r>
                      <m:r>
                        <a:rPr lang="en-US" b="1" i="1">
                          <a:latin typeface="Cambria Math"/>
                        </a:rPr>
                        <m:t>𝑯</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a:rPr>
                                <m:t>𝒙</m:t>
                              </m:r>
                            </m:e>
                            <m:sub>
                              <m:r>
                                <a:rPr lang="en-US" b="1" i="1">
                                  <a:latin typeface="Cambria Math"/>
                                </a:rPr>
                                <m:t>𝒂</m:t>
                              </m:r>
                            </m:sub>
                          </m:sSub>
                        </m:e>
                      </m:d>
                      <m:r>
                        <a:rPr lang="en-US" b="1" i="1">
                          <a:latin typeface="Cambria Math"/>
                        </a:rPr>
                        <m:t>]</m:t>
                      </m:r>
                    </m:oMath>
                  </m:oMathPara>
                </a14:m>
                <a:endParaRPr lang="en-US" b="1" dirty="0" smtClean="0"/>
              </a:p>
              <a:p>
                <a:endParaRPr lang="en-US" b="1" dirty="0"/>
              </a:p>
              <a:p>
                <a:pPr marL="457200" indent="-457200">
                  <a:buFont typeface="Arial" panose="020B0604020202020204" pitchFamily="34" charset="0"/>
                  <a:buChar char="•"/>
                </a:pPr>
                <a:r>
                  <a:rPr lang="en-US" sz="2800" dirty="0" smtClean="0"/>
                  <a:t>Able </a:t>
                </a:r>
                <a:r>
                  <a:rPr lang="en-US" sz="2800" dirty="0"/>
                  <a:t>to diagnose contributions from each station, each network, each network </a:t>
                </a:r>
                <a:r>
                  <a:rPr lang="en-US" sz="2800" dirty="0" smtClean="0"/>
                  <a:t>type</a:t>
                </a:r>
              </a:p>
              <a:p>
                <a:pPr marL="457200" indent="-457200">
                  <a:buFont typeface="Arial" panose="020B0604020202020204" pitchFamily="34" charset="0"/>
                  <a:buChar char="•"/>
                </a:pPr>
                <a:r>
                  <a:rPr lang="en-US" sz="2800" dirty="0" smtClean="0"/>
                  <a:t>Can </a:t>
                </a:r>
                <a:r>
                  <a:rPr lang="en-US" sz="2800" dirty="0"/>
                  <a:t>be examined separately for locations that are experiencing high impact weather: high wind speeds, temperatures near 0, </a:t>
                </a:r>
                <a:r>
                  <a:rPr lang="en-US" sz="2800" dirty="0" smtClean="0"/>
                  <a:t>etc.</a:t>
                </a:r>
              </a:p>
              <a:p>
                <a:pPr marL="457200" indent="-457200">
                  <a:buFont typeface="Arial" panose="020B0604020202020204" pitchFamily="34" charset="0"/>
                  <a:buChar char="•"/>
                </a:pPr>
                <a:r>
                  <a:rPr lang="en-US" sz="2800" dirty="0" smtClean="0"/>
                  <a:t>Rank </a:t>
                </a:r>
                <a:r>
                  <a:rPr lang="en-US" sz="2800" dirty="0"/>
                  <a:t>the observations from those that have the smallest to largest </a:t>
                </a:r>
                <a:r>
                  <a:rPr lang="en-US" sz="2800" dirty="0" smtClean="0"/>
                  <a:t>“relative” improvement </a:t>
                </a:r>
                <a:r>
                  <a:rPr lang="en-US" sz="2800" dirty="0"/>
                  <a:t>to the UU2DVAR for each hour of every day for temp, </a:t>
                </a:r>
                <a:r>
                  <a:rPr lang="en-US" sz="2800" dirty="0" smtClean="0"/>
                  <a:t>relative humidity, </a:t>
                </a:r>
                <a:r>
                  <a:rPr lang="en-US" sz="2800" dirty="0"/>
                  <a:t>dew </a:t>
                </a:r>
                <a:r>
                  <a:rPr lang="en-US" sz="2800" dirty="0" smtClean="0"/>
                  <a:t>point, wind speed</a:t>
                </a:r>
                <a:endParaRPr lang="en-US" sz="2800" dirty="0"/>
              </a:p>
            </p:txBody>
          </p:sp>
        </mc:Choice>
        <mc:Fallback>
          <p:sp>
            <p:nvSpPr>
              <p:cNvPr id="36" name="Rounded Rectangle 35"/>
              <p:cNvSpPr>
                <a:spLocks noRot="1" noChangeAspect="1" noMove="1" noResize="1" noEditPoints="1" noAdjustHandles="1" noChangeArrowheads="1" noChangeShapeType="1" noTextEdit="1"/>
              </p:cNvSpPr>
              <p:nvPr/>
            </p:nvSpPr>
            <p:spPr bwMode="auto">
              <a:xfrm>
                <a:off x="659149" y="30470620"/>
                <a:ext cx="11655318" cy="5800580"/>
              </a:xfrm>
              <a:prstGeom prst="roundRect">
                <a:avLst>
                  <a:gd name="adj" fmla="val 5234"/>
                </a:avLst>
              </a:prstGeom>
              <a:blipFill rotWithShape="0">
                <a:blip r:embed="rId12"/>
                <a:stretch>
                  <a:fillRect b="-731"/>
                </a:stretch>
              </a:blipFill>
              <a:ln w="28575" cap="flat" cmpd="sng" algn="ctr">
                <a:solidFill>
                  <a:schemeClr val="tx1"/>
                </a:solidFill>
                <a:prstDash val="solid"/>
                <a:round/>
                <a:headEnd type="none" w="med" len="med"/>
                <a:tailEnd type="none" w="med" len="med"/>
              </a:ln>
              <a:effectLst/>
            </p:spPr>
            <p:txBody>
              <a:bodyPr/>
              <a:lstStyle/>
              <a:p>
                <a:r>
                  <a:rPr lang="en-US">
                    <a:noFill/>
                  </a:rPr>
                  <a:t> </a:t>
                </a:r>
              </a:p>
            </p:txBody>
          </p:sp>
        </mc:Fallback>
      </mc:AlternateContent>
      <p:pic>
        <p:nvPicPr>
          <p:cNvPr id="18" name="Picture 17"/>
          <p:cNvPicPr>
            <a:picLocks noChangeAspect="1"/>
          </p:cNvPicPr>
          <p:nvPr/>
        </p:nvPicPr>
        <p:blipFill>
          <a:blip r:embed="rId13"/>
          <a:stretch>
            <a:fillRect/>
          </a:stretch>
        </p:blipFill>
        <p:spPr>
          <a:xfrm>
            <a:off x="19982296" y="19367869"/>
            <a:ext cx="6286500" cy="4301014"/>
          </a:xfrm>
          <a:prstGeom prst="rect">
            <a:avLst/>
          </a:prstGeom>
        </p:spPr>
      </p:pic>
      <p:pic>
        <p:nvPicPr>
          <p:cNvPr id="19" name="Picture 18"/>
          <p:cNvPicPr>
            <a:picLocks noChangeAspect="1"/>
          </p:cNvPicPr>
          <p:nvPr/>
        </p:nvPicPr>
        <p:blipFill>
          <a:blip r:embed="rId14"/>
          <a:stretch>
            <a:fillRect/>
          </a:stretch>
        </p:blipFill>
        <p:spPr>
          <a:xfrm>
            <a:off x="13505296" y="19346639"/>
            <a:ext cx="6307455" cy="4301014"/>
          </a:xfrm>
          <a:prstGeom prst="rect">
            <a:avLst/>
          </a:prstGeom>
        </p:spPr>
      </p:pic>
      <p:pic>
        <p:nvPicPr>
          <p:cNvPr id="20" name="Picture 19"/>
          <p:cNvPicPr>
            <a:picLocks noChangeAspect="1"/>
          </p:cNvPicPr>
          <p:nvPr/>
        </p:nvPicPr>
        <p:blipFill>
          <a:blip r:embed="rId15"/>
          <a:stretch>
            <a:fillRect/>
          </a:stretch>
        </p:blipFill>
        <p:spPr>
          <a:xfrm>
            <a:off x="13547994" y="14795931"/>
            <a:ext cx="6286500" cy="4301014"/>
          </a:xfrm>
          <a:prstGeom prst="rect">
            <a:avLst/>
          </a:prstGeom>
        </p:spPr>
      </p:pic>
      <p:pic>
        <p:nvPicPr>
          <p:cNvPr id="22" name="Picture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3531010" y="32059945"/>
            <a:ext cx="12605590" cy="4040619"/>
          </a:xfrm>
          <a:prstGeom prst="rect">
            <a:avLst/>
          </a:prstGeom>
        </p:spPr>
      </p:pic>
      <p:pic>
        <p:nvPicPr>
          <p:cNvPr id="23" name="Picture 2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3572700" y="27749384"/>
            <a:ext cx="12599240" cy="4057382"/>
          </a:xfrm>
          <a:prstGeom prst="rect">
            <a:avLst/>
          </a:prstGeom>
        </p:spPr>
      </p:pic>
      <p:pic>
        <p:nvPicPr>
          <p:cNvPr id="25" name="Picture 24"/>
          <p:cNvPicPr>
            <a:picLocks noChangeAspect="1"/>
          </p:cNvPicPr>
          <p:nvPr/>
        </p:nvPicPr>
        <p:blipFill>
          <a:blip r:embed="rId18"/>
          <a:stretch>
            <a:fillRect/>
          </a:stretch>
        </p:blipFill>
        <p:spPr>
          <a:xfrm>
            <a:off x="20044410" y="14815320"/>
            <a:ext cx="6244590" cy="4301014"/>
          </a:xfrm>
          <a:prstGeom prst="rect">
            <a:avLst/>
          </a:prstGeom>
        </p:spPr>
      </p:pic>
      <p:grpSp>
        <p:nvGrpSpPr>
          <p:cNvPr id="26" name="Group 25"/>
          <p:cNvGrpSpPr/>
          <p:nvPr/>
        </p:nvGrpSpPr>
        <p:grpSpPr>
          <a:xfrm>
            <a:off x="13733896" y="11811000"/>
            <a:ext cx="12518414" cy="2743200"/>
            <a:chOff x="13563600" y="11811000"/>
            <a:chExt cx="12518414" cy="2743200"/>
          </a:xfrm>
        </p:grpSpPr>
        <p:sp>
          <p:nvSpPr>
            <p:cNvPr id="43" name="Rounded Rectangle 42"/>
            <p:cNvSpPr/>
            <p:nvPr/>
          </p:nvSpPr>
          <p:spPr bwMode="auto">
            <a:xfrm>
              <a:off x="19087468" y="13563600"/>
              <a:ext cx="6325863" cy="965638"/>
            </a:xfrm>
            <a:prstGeom prst="roundRect">
              <a:avLst>
                <a:gd name="adj" fmla="val 5525"/>
              </a:avLst>
            </a:prstGeom>
            <a:solidFill>
              <a:schemeClr val="bg2">
                <a:lumMod val="60000"/>
                <a:lumOff val="40000"/>
              </a:schemeClr>
            </a:solidFill>
            <a:ln w="28575" cap="flat" cmpd="sng" algn="ctr">
              <a:solidFill>
                <a:schemeClr val="tx1"/>
              </a:solidFill>
              <a:prstDash val="solid"/>
              <a:round/>
              <a:headEnd type="none" w="med" len="med"/>
              <a:tailEnd type="none" w="med" len="med"/>
            </a:ln>
            <a:effectLst/>
          </p:spPr>
          <p:txBody>
            <a:bodyPr vert="horz" wrap="square" lIns="182880" tIns="91440" rIns="182880" bIns="91440" numCol="1" rtlCol="0" anchor="t" anchorCtr="0" compatLnSpc="1">
              <a:prstTxWarp prst="textNoShape">
                <a:avLst/>
              </a:prstTxWarp>
            </a:bodyPr>
            <a:lstStyle/>
            <a:p>
              <a:pPr eaLnBrk="0" hangingPunct="0"/>
              <a:r>
                <a:rPr lang="en-US" dirty="0" smtClean="0">
                  <a:latin typeface="+mn-lt"/>
                  <a:ea typeface="Tahoma" panose="020B0604030504040204" pitchFamily="34" charset="0"/>
                  <a:cs typeface="Tahoma" panose="020B0604030504040204" pitchFamily="34" charset="0"/>
                </a:rPr>
                <a:t>Relative Improvement: Observations </a:t>
              </a:r>
              <a:r>
                <a:rPr lang="en-US" dirty="0" smtClean="0">
                  <a:latin typeface="+mn-lt"/>
                  <a:ea typeface="Tahoma" panose="020B0604030504040204" pitchFamily="34" charset="0"/>
                  <a:cs typeface="Tahoma" panose="020B0604030504040204" pitchFamily="34" charset="0"/>
                </a:rPr>
                <a:t>in red have larger impact on analysis</a:t>
              </a:r>
              <a:endParaRPr lang="en-US" dirty="0" smtClean="0">
                <a:latin typeface="+mn-lt"/>
                <a:ea typeface="Tahoma" panose="020B0604030504040204" pitchFamily="34" charset="0"/>
                <a:cs typeface="Tahoma" panose="020B0604030504040204" pitchFamily="34" charset="0"/>
              </a:endParaRPr>
            </a:p>
          </p:txBody>
        </p:sp>
        <p:sp>
          <p:nvSpPr>
            <p:cNvPr id="16" name="TextBox 15"/>
            <p:cNvSpPr txBox="1"/>
            <p:nvPr/>
          </p:nvSpPr>
          <p:spPr>
            <a:xfrm>
              <a:off x="13563600" y="13487400"/>
              <a:ext cx="4724400" cy="461665"/>
            </a:xfrm>
            <a:prstGeom prst="rect">
              <a:avLst/>
            </a:prstGeom>
            <a:solidFill>
              <a:schemeClr val="bg2">
                <a:lumMod val="60000"/>
                <a:lumOff val="40000"/>
              </a:schemeClr>
            </a:solidFill>
          </p:spPr>
          <p:txBody>
            <a:bodyPr wrap="square" rtlCol="0">
              <a:spAutoFit/>
            </a:bodyPr>
            <a:lstStyle/>
            <a:p>
              <a:pPr algn="ctr"/>
              <a:r>
                <a:rPr lang="en-US" dirty="0" smtClean="0"/>
                <a:t>Analysis Temperature (</a:t>
              </a:r>
              <a:r>
                <a:rPr lang="en-US" baseline="30000" dirty="0" err="1" smtClean="0"/>
                <a:t>o</a:t>
              </a:r>
              <a:r>
                <a:rPr lang="en-US" dirty="0" err="1" smtClean="0"/>
                <a:t>C</a:t>
              </a:r>
              <a:r>
                <a:rPr lang="en-US" dirty="0" smtClean="0"/>
                <a:t>)</a:t>
              </a:r>
              <a:endParaRPr lang="en-US" dirty="0"/>
            </a:p>
          </p:txBody>
        </p:sp>
        <p:pic>
          <p:nvPicPr>
            <p:cNvPr id="48" name="Picture 47"/>
            <p:cNvPicPr>
              <a:picLocks noChangeAspect="1"/>
            </p:cNvPicPr>
            <p:nvPr/>
          </p:nvPicPr>
          <p:blipFill rotWithShape="1">
            <a:blip r:embed="rId4"/>
            <a:srcRect l="94356" t="37512" r="565" b="31083"/>
            <a:stretch/>
          </p:blipFill>
          <p:spPr>
            <a:xfrm>
              <a:off x="25396214" y="11811000"/>
              <a:ext cx="685800" cy="2743200"/>
            </a:xfrm>
            <a:prstGeom prst="rect">
              <a:avLst/>
            </a:prstGeom>
          </p:spPr>
        </p:pic>
      </p:grpSp>
      <p:pic>
        <p:nvPicPr>
          <p:cNvPr id="28" name="Picture 27"/>
          <p:cNvPicPr>
            <a:picLocks noChangeAspect="1"/>
          </p:cNvPicPr>
          <p:nvPr/>
        </p:nvPicPr>
        <p:blipFill>
          <a:blip r:embed="rId19"/>
          <a:stretch>
            <a:fillRect/>
          </a:stretch>
        </p:blipFill>
        <p:spPr>
          <a:xfrm>
            <a:off x="27214286" y="5826610"/>
            <a:ext cx="13933714" cy="9670888"/>
          </a:xfrm>
          <a:prstGeom prst="rect">
            <a:avLst/>
          </a:prstGeom>
        </p:spPr>
      </p:pic>
      <p:pic>
        <p:nvPicPr>
          <p:cNvPr id="29" name="Picture 28"/>
          <p:cNvPicPr>
            <a:picLocks noChangeAspect="1"/>
          </p:cNvPicPr>
          <p:nvPr/>
        </p:nvPicPr>
        <p:blipFill>
          <a:blip r:embed="rId20"/>
          <a:stretch>
            <a:fillRect/>
          </a:stretch>
        </p:blipFill>
        <p:spPr>
          <a:xfrm>
            <a:off x="27203400" y="15497498"/>
            <a:ext cx="13869227" cy="9666707"/>
          </a:xfrm>
          <a:prstGeom prst="rect">
            <a:avLst/>
          </a:prstGeom>
        </p:spPr>
      </p:pic>
      <p:grpSp>
        <p:nvGrpSpPr>
          <p:cNvPr id="30" name="Group 29"/>
          <p:cNvGrpSpPr/>
          <p:nvPr/>
        </p:nvGrpSpPr>
        <p:grpSpPr>
          <a:xfrm>
            <a:off x="32461200" y="8991600"/>
            <a:ext cx="8654156" cy="6248400"/>
            <a:chOff x="32461200" y="8991600"/>
            <a:chExt cx="8654156" cy="6248400"/>
          </a:xfrm>
        </p:grpSpPr>
        <p:sp>
          <p:nvSpPr>
            <p:cNvPr id="60" name="Title 1"/>
            <p:cNvSpPr txBox="1">
              <a:spLocks/>
            </p:cNvSpPr>
            <p:nvPr/>
          </p:nvSpPr>
          <p:spPr>
            <a:xfrm>
              <a:off x="32461200" y="8991600"/>
              <a:ext cx="1645520" cy="1325563"/>
            </a:xfrm>
            <a:prstGeom prst="rect">
              <a:avLst/>
            </a:prstGeom>
            <a:solidFill>
              <a:schemeClr val="bg1"/>
            </a:solidFill>
          </p:spPr>
          <p:txBody>
            <a:bodyPr>
              <a:noAutofit/>
            </a:bodyPr>
            <a:lstStyle>
              <a:lvl1pPr algn="ctr" defTabSz="3074988" rtl="0" eaLnBrk="0" fontAlgn="base" hangingPunct="0">
                <a:spcBef>
                  <a:spcPct val="0"/>
                </a:spcBef>
                <a:spcAft>
                  <a:spcPct val="0"/>
                </a:spcAft>
                <a:defRPr sz="14800">
                  <a:solidFill>
                    <a:schemeClr val="tx2"/>
                  </a:solidFill>
                  <a:latin typeface="+mj-lt"/>
                  <a:ea typeface="ＭＳ Ｐゴシック" charset="-128"/>
                  <a:cs typeface="ＭＳ Ｐゴシック" charset="-128"/>
                </a:defRPr>
              </a:lvl1pPr>
              <a:lvl2pPr algn="ctr" defTabSz="3074988" rtl="0" eaLnBrk="0" fontAlgn="base" hangingPunct="0">
                <a:spcBef>
                  <a:spcPct val="0"/>
                </a:spcBef>
                <a:spcAft>
                  <a:spcPct val="0"/>
                </a:spcAft>
                <a:defRPr sz="14800">
                  <a:solidFill>
                    <a:schemeClr val="tx2"/>
                  </a:solidFill>
                  <a:latin typeface="Times New Roman" pitchFamily="18" charset="0"/>
                  <a:ea typeface="ＭＳ Ｐゴシック" charset="-128"/>
                  <a:cs typeface="ＭＳ Ｐゴシック" charset="-128"/>
                </a:defRPr>
              </a:lvl2pPr>
              <a:lvl3pPr algn="ctr" defTabSz="3074988" rtl="0" eaLnBrk="0" fontAlgn="base" hangingPunct="0">
                <a:spcBef>
                  <a:spcPct val="0"/>
                </a:spcBef>
                <a:spcAft>
                  <a:spcPct val="0"/>
                </a:spcAft>
                <a:defRPr sz="14800">
                  <a:solidFill>
                    <a:schemeClr val="tx2"/>
                  </a:solidFill>
                  <a:latin typeface="Times New Roman" pitchFamily="18" charset="0"/>
                  <a:ea typeface="ＭＳ Ｐゴシック" charset="-128"/>
                  <a:cs typeface="ＭＳ Ｐゴシック" charset="-128"/>
                </a:defRPr>
              </a:lvl3pPr>
              <a:lvl4pPr algn="ctr" defTabSz="3074988" rtl="0" eaLnBrk="0" fontAlgn="base" hangingPunct="0">
                <a:spcBef>
                  <a:spcPct val="0"/>
                </a:spcBef>
                <a:spcAft>
                  <a:spcPct val="0"/>
                </a:spcAft>
                <a:defRPr sz="14800">
                  <a:solidFill>
                    <a:schemeClr val="tx2"/>
                  </a:solidFill>
                  <a:latin typeface="Times New Roman" pitchFamily="18" charset="0"/>
                  <a:ea typeface="ＭＳ Ｐゴシック" charset="-128"/>
                  <a:cs typeface="ＭＳ Ｐゴシック" charset="-128"/>
                </a:defRPr>
              </a:lvl4pPr>
              <a:lvl5pPr algn="ctr" defTabSz="3074988" rtl="0" eaLnBrk="0" fontAlgn="base" hangingPunct="0">
                <a:spcBef>
                  <a:spcPct val="0"/>
                </a:spcBef>
                <a:spcAft>
                  <a:spcPct val="0"/>
                </a:spcAft>
                <a:defRPr sz="14800">
                  <a:solidFill>
                    <a:schemeClr val="tx2"/>
                  </a:solidFill>
                  <a:latin typeface="Times New Roman" pitchFamily="18" charset="0"/>
                  <a:ea typeface="ＭＳ Ｐゴシック" charset="-128"/>
                  <a:cs typeface="ＭＳ Ｐゴシック" charset="-128"/>
                </a:defRPr>
              </a:lvl5pPr>
              <a:lvl6pPr marL="457200" algn="ctr" defTabSz="3074988" rtl="0" eaLnBrk="1" fontAlgn="base" hangingPunct="1">
                <a:spcBef>
                  <a:spcPct val="0"/>
                </a:spcBef>
                <a:spcAft>
                  <a:spcPct val="0"/>
                </a:spcAft>
                <a:defRPr sz="14800">
                  <a:solidFill>
                    <a:schemeClr val="tx2"/>
                  </a:solidFill>
                  <a:latin typeface="Times New Roman" pitchFamily="18" charset="0"/>
                </a:defRPr>
              </a:lvl6pPr>
              <a:lvl7pPr marL="914400" algn="ctr" defTabSz="3074988" rtl="0" eaLnBrk="1" fontAlgn="base" hangingPunct="1">
                <a:spcBef>
                  <a:spcPct val="0"/>
                </a:spcBef>
                <a:spcAft>
                  <a:spcPct val="0"/>
                </a:spcAft>
                <a:defRPr sz="14800">
                  <a:solidFill>
                    <a:schemeClr val="tx2"/>
                  </a:solidFill>
                  <a:latin typeface="Times New Roman" pitchFamily="18" charset="0"/>
                </a:defRPr>
              </a:lvl7pPr>
              <a:lvl8pPr marL="1371600" algn="ctr" defTabSz="3074988" rtl="0" eaLnBrk="1" fontAlgn="base" hangingPunct="1">
                <a:spcBef>
                  <a:spcPct val="0"/>
                </a:spcBef>
                <a:spcAft>
                  <a:spcPct val="0"/>
                </a:spcAft>
                <a:defRPr sz="14800">
                  <a:solidFill>
                    <a:schemeClr val="tx2"/>
                  </a:solidFill>
                  <a:latin typeface="Times New Roman" pitchFamily="18" charset="0"/>
                </a:defRPr>
              </a:lvl8pPr>
              <a:lvl9pPr marL="1828800" algn="ctr" defTabSz="3074988" rtl="0" eaLnBrk="1" fontAlgn="base" hangingPunct="1">
                <a:spcBef>
                  <a:spcPct val="0"/>
                </a:spcBef>
                <a:spcAft>
                  <a:spcPct val="0"/>
                </a:spcAft>
                <a:defRPr sz="14800">
                  <a:solidFill>
                    <a:schemeClr val="tx2"/>
                  </a:solidFill>
                  <a:latin typeface="Times New Roman" pitchFamily="18" charset="0"/>
                </a:defRPr>
              </a:lvl9pPr>
            </a:lstStyle>
            <a:p>
              <a:pPr algn="r"/>
              <a:r>
                <a:rPr lang="en-US" sz="1600" kern="0" dirty="0" smtClean="0"/>
                <a:t>Temperature Improvement</a:t>
              </a:r>
            </a:p>
            <a:p>
              <a:pPr algn="r"/>
              <a:r>
                <a:rPr lang="en-US" sz="1600" kern="0" dirty="0" smtClean="0"/>
                <a:t> Fraction</a:t>
              </a:r>
            </a:p>
            <a:p>
              <a:pPr algn="r"/>
              <a:r>
                <a:rPr lang="en-US" sz="1600" kern="0" dirty="0" smtClean="0"/>
                <a:t>(Top 10%//Total Number) for All Observations</a:t>
              </a:r>
              <a:endParaRPr lang="en-US" sz="1600" kern="0" dirty="0"/>
            </a:p>
          </p:txBody>
        </p:sp>
        <p:sp>
          <p:nvSpPr>
            <p:cNvPr id="61" name="Title 1"/>
            <p:cNvSpPr txBox="1">
              <a:spLocks/>
            </p:cNvSpPr>
            <p:nvPr/>
          </p:nvSpPr>
          <p:spPr>
            <a:xfrm>
              <a:off x="32461200" y="13914437"/>
              <a:ext cx="1562215" cy="1325563"/>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600" dirty="0" smtClean="0"/>
                <a:t>Temperature Improvement </a:t>
              </a:r>
              <a:r>
                <a:rPr lang="en-US" sz="1600" dirty="0" smtClean="0"/>
                <a:t>Fraction</a:t>
              </a:r>
            </a:p>
            <a:p>
              <a:pPr algn="r"/>
              <a:r>
                <a:rPr lang="en-US" sz="1600" dirty="0" smtClean="0"/>
                <a:t> </a:t>
              </a:r>
              <a:r>
                <a:rPr lang="en-US" sz="1600" dirty="0" smtClean="0"/>
                <a:t>(Top 10</a:t>
              </a:r>
              <a:r>
                <a:rPr lang="en-US" sz="1600" dirty="0" smtClean="0"/>
                <a:t>%/ Total </a:t>
              </a:r>
              <a:r>
                <a:rPr lang="en-US" sz="1600" dirty="0" smtClean="0"/>
                <a:t>Number) for </a:t>
              </a:r>
              <a:r>
                <a:rPr lang="en-US" sz="1600" dirty="0" err="1" smtClean="0"/>
                <a:t>MoPED</a:t>
              </a:r>
              <a:r>
                <a:rPr lang="en-US" sz="1600" dirty="0" smtClean="0"/>
                <a:t> Observations</a:t>
              </a:r>
              <a:endParaRPr lang="en-US" sz="1600" dirty="0"/>
            </a:p>
          </p:txBody>
        </p:sp>
        <p:sp>
          <p:nvSpPr>
            <p:cNvPr id="62" name="Title 1"/>
            <p:cNvSpPr txBox="1">
              <a:spLocks/>
            </p:cNvSpPr>
            <p:nvPr/>
          </p:nvSpPr>
          <p:spPr>
            <a:xfrm>
              <a:off x="39469836" y="9024218"/>
              <a:ext cx="1645520" cy="1325563"/>
            </a:xfrm>
            <a:prstGeom prst="rect">
              <a:avLst/>
            </a:prstGeom>
            <a:solidFill>
              <a:schemeClr val="bg1"/>
            </a:solidFill>
          </p:spPr>
          <p:txBody>
            <a:bodyPr>
              <a:noAutofit/>
            </a:bodyPr>
            <a:lstStyle>
              <a:lvl1pPr algn="ctr" defTabSz="3074988" rtl="0" eaLnBrk="0" fontAlgn="base" hangingPunct="0">
                <a:spcBef>
                  <a:spcPct val="0"/>
                </a:spcBef>
                <a:spcAft>
                  <a:spcPct val="0"/>
                </a:spcAft>
                <a:defRPr sz="14800">
                  <a:solidFill>
                    <a:schemeClr val="tx2"/>
                  </a:solidFill>
                  <a:latin typeface="+mj-lt"/>
                  <a:ea typeface="ＭＳ Ｐゴシック" charset="-128"/>
                  <a:cs typeface="ＭＳ Ｐゴシック" charset="-128"/>
                </a:defRPr>
              </a:lvl1pPr>
              <a:lvl2pPr algn="ctr" defTabSz="3074988" rtl="0" eaLnBrk="0" fontAlgn="base" hangingPunct="0">
                <a:spcBef>
                  <a:spcPct val="0"/>
                </a:spcBef>
                <a:spcAft>
                  <a:spcPct val="0"/>
                </a:spcAft>
                <a:defRPr sz="14800">
                  <a:solidFill>
                    <a:schemeClr val="tx2"/>
                  </a:solidFill>
                  <a:latin typeface="Times New Roman" pitchFamily="18" charset="0"/>
                  <a:ea typeface="ＭＳ Ｐゴシック" charset="-128"/>
                  <a:cs typeface="ＭＳ Ｐゴシック" charset="-128"/>
                </a:defRPr>
              </a:lvl2pPr>
              <a:lvl3pPr algn="ctr" defTabSz="3074988" rtl="0" eaLnBrk="0" fontAlgn="base" hangingPunct="0">
                <a:spcBef>
                  <a:spcPct val="0"/>
                </a:spcBef>
                <a:spcAft>
                  <a:spcPct val="0"/>
                </a:spcAft>
                <a:defRPr sz="14800">
                  <a:solidFill>
                    <a:schemeClr val="tx2"/>
                  </a:solidFill>
                  <a:latin typeface="Times New Roman" pitchFamily="18" charset="0"/>
                  <a:ea typeface="ＭＳ Ｐゴシック" charset="-128"/>
                  <a:cs typeface="ＭＳ Ｐゴシック" charset="-128"/>
                </a:defRPr>
              </a:lvl3pPr>
              <a:lvl4pPr algn="ctr" defTabSz="3074988" rtl="0" eaLnBrk="0" fontAlgn="base" hangingPunct="0">
                <a:spcBef>
                  <a:spcPct val="0"/>
                </a:spcBef>
                <a:spcAft>
                  <a:spcPct val="0"/>
                </a:spcAft>
                <a:defRPr sz="14800">
                  <a:solidFill>
                    <a:schemeClr val="tx2"/>
                  </a:solidFill>
                  <a:latin typeface="Times New Roman" pitchFamily="18" charset="0"/>
                  <a:ea typeface="ＭＳ Ｐゴシック" charset="-128"/>
                  <a:cs typeface="ＭＳ Ｐゴシック" charset="-128"/>
                </a:defRPr>
              </a:lvl4pPr>
              <a:lvl5pPr algn="ctr" defTabSz="3074988" rtl="0" eaLnBrk="0" fontAlgn="base" hangingPunct="0">
                <a:spcBef>
                  <a:spcPct val="0"/>
                </a:spcBef>
                <a:spcAft>
                  <a:spcPct val="0"/>
                </a:spcAft>
                <a:defRPr sz="14800">
                  <a:solidFill>
                    <a:schemeClr val="tx2"/>
                  </a:solidFill>
                  <a:latin typeface="Times New Roman" pitchFamily="18" charset="0"/>
                  <a:ea typeface="ＭＳ Ｐゴシック" charset="-128"/>
                  <a:cs typeface="ＭＳ Ｐゴシック" charset="-128"/>
                </a:defRPr>
              </a:lvl5pPr>
              <a:lvl6pPr marL="457200" algn="ctr" defTabSz="3074988" rtl="0" eaLnBrk="1" fontAlgn="base" hangingPunct="1">
                <a:spcBef>
                  <a:spcPct val="0"/>
                </a:spcBef>
                <a:spcAft>
                  <a:spcPct val="0"/>
                </a:spcAft>
                <a:defRPr sz="14800">
                  <a:solidFill>
                    <a:schemeClr val="tx2"/>
                  </a:solidFill>
                  <a:latin typeface="Times New Roman" pitchFamily="18" charset="0"/>
                </a:defRPr>
              </a:lvl6pPr>
              <a:lvl7pPr marL="914400" algn="ctr" defTabSz="3074988" rtl="0" eaLnBrk="1" fontAlgn="base" hangingPunct="1">
                <a:spcBef>
                  <a:spcPct val="0"/>
                </a:spcBef>
                <a:spcAft>
                  <a:spcPct val="0"/>
                </a:spcAft>
                <a:defRPr sz="14800">
                  <a:solidFill>
                    <a:schemeClr val="tx2"/>
                  </a:solidFill>
                  <a:latin typeface="Times New Roman" pitchFamily="18" charset="0"/>
                </a:defRPr>
              </a:lvl7pPr>
              <a:lvl8pPr marL="1371600" algn="ctr" defTabSz="3074988" rtl="0" eaLnBrk="1" fontAlgn="base" hangingPunct="1">
                <a:spcBef>
                  <a:spcPct val="0"/>
                </a:spcBef>
                <a:spcAft>
                  <a:spcPct val="0"/>
                </a:spcAft>
                <a:defRPr sz="14800">
                  <a:solidFill>
                    <a:schemeClr val="tx2"/>
                  </a:solidFill>
                  <a:latin typeface="Times New Roman" pitchFamily="18" charset="0"/>
                </a:defRPr>
              </a:lvl8pPr>
              <a:lvl9pPr marL="1828800" algn="ctr" defTabSz="3074988" rtl="0" eaLnBrk="1" fontAlgn="base" hangingPunct="1">
                <a:spcBef>
                  <a:spcPct val="0"/>
                </a:spcBef>
                <a:spcAft>
                  <a:spcPct val="0"/>
                </a:spcAft>
                <a:defRPr sz="14800">
                  <a:solidFill>
                    <a:schemeClr val="tx2"/>
                  </a:solidFill>
                  <a:latin typeface="Times New Roman" pitchFamily="18" charset="0"/>
                </a:defRPr>
              </a:lvl9pPr>
            </a:lstStyle>
            <a:p>
              <a:pPr algn="r"/>
              <a:r>
                <a:rPr lang="en-US" sz="1600" kern="0" dirty="0" smtClean="0"/>
                <a:t>Temperature Improvement</a:t>
              </a:r>
            </a:p>
            <a:p>
              <a:pPr algn="r"/>
              <a:r>
                <a:rPr lang="en-US" sz="1600" kern="0" dirty="0" smtClean="0"/>
                <a:t> Fraction</a:t>
              </a:r>
            </a:p>
            <a:p>
              <a:pPr algn="r"/>
              <a:r>
                <a:rPr lang="en-US" sz="1600" kern="0" dirty="0" smtClean="0"/>
                <a:t>(Top 10%//Total Number) for All Observations</a:t>
              </a:r>
              <a:endParaRPr lang="en-US" sz="1600" kern="0" dirty="0"/>
            </a:p>
          </p:txBody>
        </p:sp>
      </p:grpSp>
      <p:sp>
        <p:nvSpPr>
          <p:cNvPr id="64" name="Title 1"/>
          <p:cNvSpPr txBox="1">
            <a:spLocks/>
          </p:cNvSpPr>
          <p:nvPr/>
        </p:nvSpPr>
        <p:spPr>
          <a:xfrm>
            <a:off x="39509585" y="13990637"/>
            <a:ext cx="1562215" cy="1325563"/>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600" dirty="0" smtClean="0"/>
              <a:t>Temperature Improvement </a:t>
            </a:r>
            <a:r>
              <a:rPr lang="en-US" sz="1600" dirty="0" smtClean="0"/>
              <a:t>Fraction</a:t>
            </a:r>
          </a:p>
          <a:p>
            <a:pPr algn="r"/>
            <a:r>
              <a:rPr lang="en-US" sz="1600" dirty="0" smtClean="0"/>
              <a:t> </a:t>
            </a:r>
            <a:r>
              <a:rPr lang="en-US" sz="1600" dirty="0" smtClean="0"/>
              <a:t>(Top 10</a:t>
            </a:r>
            <a:r>
              <a:rPr lang="en-US" sz="1600" dirty="0" smtClean="0"/>
              <a:t>%/ Total </a:t>
            </a:r>
            <a:r>
              <a:rPr lang="en-US" sz="1600" dirty="0" smtClean="0"/>
              <a:t>Number) for </a:t>
            </a:r>
            <a:r>
              <a:rPr lang="en-US" sz="1600" dirty="0" err="1" smtClean="0"/>
              <a:t>MoPED</a:t>
            </a:r>
            <a:r>
              <a:rPr lang="en-US" sz="1600" dirty="0" smtClean="0"/>
              <a:t> Observations</a:t>
            </a:r>
            <a:endParaRPr lang="en-US" sz="1600" dirty="0"/>
          </a:p>
        </p:txBody>
      </p:sp>
      <p:grpSp>
        <p:nvGrpSpPr>
          <p:cNvPr id="66" name="Group 65"/>
          <p:cNvGrpSpPr/>
          <p:nvPr/>
        </p:nvGrpSpPr>
        <p:grpSpPr>
          <a:xfrm>
            <a:off x="32308800" y="18592800"/>
            <a:ext cx="8654156" cy="6248400"/>
            <a:chOff x="32461200" y="8991600"/>
            <a:chExt cx="8654156" cy="6248400"/>
          </a:xfrm>
        </p:grpSpPr>
        <p:sp>
          <p:nvSpPr>
            <p:cNvPr id="67" name="Title 1"/>
            <p:cNvSpPr txBox="1">
              <a:spLocks/>
            </p:cNvSpPr>
            <p:nvPr/>
          </p:nvSpPr>
          <p:spPr>
            <a:xfrm>
              <a:off x="32461200" y="8991600"/>
              <a:ext cx="1645520" cy="1325563"/>
            </a:xfrm>
            <a:prstGeom prst="rect">
              <a:avLst/>
            </a:prstGeom>
            <a:solidFill>
              <a:schemeClr val="bg1"/>
            </a:solidFill>
          </p:spPr>
          <p:txBody>
            <a:bodyPr>
              <a:noAutofit/>
            </a:bodyPr>
            <a:lstStyle>
              <a:lvl1pPr algn="ctr" defTabSz="3074988" rtl="0" eaLnBrk="0" fontAlgn="base" hangingPunct="0">
                <a:spcBef>
                  <a:spcPct val="0"/>
                </a:spcBef>
                <a:spcAft>
                  <a:spcPct val="0"/>
                </a:spcAft>
                <a:defRPr sz="14800">
                  <a:solidFill>
                    <a:schemeClr val="tx2"/>
                  </a:solidFill>
                  <a:latin typeface="+mj-lt"/>
                  <a:ea typeface="ＭＳ Ｐゴシック" charset="-128"/>
                  <a:cs typeface="ＭＳ Ｐゴシック" charset="-128"/>
                </a:defRPr>
              </a:lvl1pPr>
              <a:lvl2pPr algn="ctr" defTabSz="3074988" rtl="0" eaLnBrk="0" fontAlgn="base" hangingPunct="0">
                <a:spcBef>
                  <a:spcPct val="0"/>
                </a:spcBef>
                <a:spcAft>
                  <a:spcPct val="0"/>
                </a:spcAft>
                <a:defRPr sz="14800">
                  <a:solidFill>
                    <a:schemeClr val="tx2"/>
                  </a:solidFill>
                  <a:latin typeface="Times New Roman" pitchFamily="18" charset="0"/>
                  <a:ea typeface="ＭＳ Ｐゴシック" charset="-128"/>
                  <a:cs typeface="ＭＳ Ｐゴシック" charset="-128"/>
                </a:defRPr>
              </a:lvl2pPr>
              <a:lvl3pPr algn="ctr" defTabSz="3074988" rtl="0" eaLnBrk="0" fontAlgn="base" hangingPunct="0">
                <a:spcBef>
                  <a:spcPct val="0"/>
                </a:spcBef>
                <a:spcAft>
                  <a:spcPct val="0"/>
                </a:spcAft>
                <a:defRPr sz="14800">
                  <a:solidFill>
                    <a:schemeClr val="tx2"/>
                  </a:solidFill>
                  <a:latin typeface="Times New Roman" pitchFamily="18" charset="0"/>
                  <a:ea typeface="ＭＳ Ｐゴシック" charset="-128"/>
                  <a:cs typeface="ＭＳ Ｐゴシック" charset="-128"/>
                </a:defRPr>
              </a:lvl3pPr>
              <a:lvl4pPr algn="ctr" defTabSz="3074988" rtl="0" eaLnBrk="0" fontAlgn="base" hangingPunct="0">
                <a:spcBef>
                  <a:spcPct val="0"/>
                </a:spcBef>
                <a:spcAft>
                  <a:spcPct val="0"/>
                </a:spcAft>
                <a:defRPr sz="14800">
                  <a:solidFill>
                    <a:schemeClr val="tx2"/>
                  </a:solidFill>
                  <a:latin typeface="Times New Roman" pitchFamily="18" charset="0"/>
                  <a:ea typeface="ＭＳ Ｐゴシック" charset="-128"/>
                  <a:cs typeface="ＭＳ Ｐゴシック" charset="-128"/>
                </a:defRPr>
              </a:lvl4pPr>
              <a:lvl5pPr algn="ctr" defTabSz="3074988" rtl="0" eaLnBrk="0" fontAlgn="base" hangingPunct="0">
                <a:spcBef>
                  <a:spcPct val="0"/>
                </a:spcBef>
                <a:spcAft>
                  <a:spcPct val="0"/>
                </a:spcAft>
                <a:defRPr sz="14800">
                  <a:solidFill>
                    <a:schemeClr val="tx2"/>
                  </a:solidFill>
                  <a:latin typeface="Times New Roman" pitchFamily="18" charset="0"/>
                  <a:ea typeface="ＭＳ Ｐゴシック" charset="-128"/>
                  <a:cs typeface="ＭＳ Ｐゴシック" charset="-128"/>
                </a:defRPr>
              </a:lvl5pPr>
              <a:lvl6pPr marL="457200" algn="ctr" defTabSz="3074988" rtl="0" eaLnBrk="1" fontAlgn="base" hangingPunct="1">
                <a:spcBef>
                  <a:spcPct val="0"/>
                </a:spcBef>
                <a:spcAft>
                  <a:spcPct val="0"/>
                </a:spcAft>
                <a:defRPr sz="14800">
                  <a:solidFill>
                    <a:schemeClr val="tx2"/>
                  </a:solidFill>
                  <a:latin typeface="Times New Roman" pitchFamily="18" charset="0"/>
                </a:defRPr>
              </a:lvl6pPr>
              <a:lvl7pPr marL="914400" algn="ctr" defTabSz="3074988" rtl="0" eaLnBrk="1" fontAlgn="base" hangingPunct="1">
                <a:spcBef>
                  <a:spcPct val="0"/>
                </a:spcBef>
                <a:spcAft>
                  <a:spcPct val="0"/>
                </a:spcAft>
                <a:defRPr sz="14800">
                  <a:solidFill>
                    <a:schemeClr val="tx2"/>
                  </a:solidFill>
                  <a:latin typeface="Times New Roman" pitchFamily="18" charset="0"/>
                </a:defRPr>
              </a:lvl7pPr>
              <a:lvl8pPr marL="1371600" algn="ctr" defTabSz="3074988" rtl="0" eaLnBrk="1" fontAlgn="base" hangingPunct="1">
                <a:spcBef>
                  <a:spcPct val="0"/>
                </a:spcBef>
                <a:spcAft>
                  <a:spcPct val="0"/>
                </a:spcAft>
                <a:defRPr sz="14800">
                  <a:solidFill>
                    <a:schemeClr val="tx2"/>
                  </a:solidFill>
                  <a:latin typeface="Times New Roman" pitchFamily="18" charset="0"/>
                </a:defRPr>
              </a:lvl8pPr>
              <a:lvl9pPr marL="1828800" algn="ctr" defTabSz="3074988" rtl="0" eaLnBrk="1" fontAlgn="base" hangingPunct="1">
                <a:spcBef>
                  <a:spcPct val="0"/>
                </a:spcBef>
                <a:spcAft>
                  <a:spcPct val="0"/>
                </a:spcAft>
                <a:defRPr sz="14800">
                  <a:solidFill>
                    <a:schemeClr val="tx2"/>
                  </a:solidFill>
                  <a:latin typeface="Times New Roman" pitchFamily="18" charset="0"/>
                </a:defRPr>
              </a:lvl9pPr>
            </a:lstStyle>
            <a:p>
              <a:pPr algn="r"/>
              <a:r>
                <a:rPr lang="en-US" sz="1600" kern="0" dirty="0" smtClean="0"/>
                <a:t>Temperature Improvement</a:t>
              </a:r>
            </a:p>
            <a:p>
              <a:pPr algn="r"/>
              <a:r>
                <a:rPr lang="en-US" sz="1600" kern="0" dirty="0" smtClean="0"/>
                <a:t> Fraction</a:t>
              </a:r>
            </a:p>
            <a:p>
              <a:pPr algn="r"/>
              <a:r>
                <a:rPr lang="en-US" sz="1600" kern="0" dirty="0" smtClean="0"/>
                <a:t>(Top 10%//Total Number) for All Observations</a:t>
              </a:r>
              <a:endParaRPr lang="en-US" sz="1600" kern="0" dirty="0"/>
            </a:p>
          </p:txBody>
        </p:sp>
        <p:sp>
          <p:nvSpPr>
            <p:cNvPr id="68" name="Title 1"/>
            <p:cNvSpPr txBox="1">
              <a:spLocks/>
            </p:cNvSpPr>
            <p:nvPr/>
          </p:nvSpPr>
          <p:spPr>
            <a:xfrm>
              <a:off x="32461200" y="13914437"/>
              <a:ext cx="1562215" cy="1325563"/>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600" dirty="0" smtClean="0"/>
                <a:t>Temperature Improvement </a:t>
              </a:r>
              <a:r>
                <a:rPr lang="en-US" sz="1600" dirty="0" smtClean="0"/>
                <a:t>Fraction</a:t>
              </a:r>
            </a:p>
            <a:p>
              <a:pPr algn="r"/>
              <a:r>
                <a:rPr lang="en-US" sz="1600" dirty="0" smtClean="0"/>
                <a:t> </a:t>
              </a:r>
              <a:r>
                <a:rPr lang="en-US" sz="1600" dirty="0" smtClean="0"/>
                <a:t>(Top 10</a:t>
              </a:r>
              <a:r>
                <a:rPr lang="en-US" sz="1600" dirty="0" smtClean="0"/>
                <a:t>%/ Total </a:t>
              </a:r>
              <a:r>
                <a:rPr lang="en-US" sz="1600" dirty="0" smtClean="0"/>
                <a:t>Number) for </a:t>
              </a:r>
              <a:r>
                <a:rPr lang="en-US" sz="1600" dirty="0" err="1" smtClean="0"/>
                <a:t>MoPED</a:t>
              </a:r>
              <a:r>
                <a:rPr lang="en-US" sz="1600" dirty="0" smtClean="0"/>
                <a:t> Observations</a:t>
              </a:r>
              <a:endParaRPr lang="en-US" sz="1600" dirty="0"/>
            </a:p>
          </p:txBody>
        </p:sp>
        <p:sp>
          <p:nvSpPr>
            <p:cNvPr id="69" name="Title 1"/>
            <p:cNvSpPr txBox="1">
              <a:spLocks/>
            </p:cNvSpPr>
            <p:nvPr/>
          </p:nvSpPr>
          <p:spPr>
            <a:xfrm>
              <a:off x="39469836" y="9024218"/>
              <a:ext cx="1645520" cy="1325563"/>
            </a:xfrm>
            <a:prstGeom prst="rect">
              <a:avLst/>
            </a:prstGeom>
            <a:solidFill>
              <a:schemeClr val="bg1"/>
            </a:solidFill>
          </p:spPr>
          <p:txBody>
            <a:bodyPr>
              <a:noAutofit/>
            </a:bodyPr>
            <a:lstStyle>
              <a:lvl1pPr algn="ctr" defTabSz="3074988" rtl="0" eaLnBrk="0" fontAlgn="base" hangingPunct="0">
                <a:spcBef>
                  <a:spcPct val="0"/>
                </a:spcBef>
                <a:spcAft>
                  <a:spcPct val="0"/>
                </a:spcAft>
                <a:defRPr sz="14800">
                  <a:solidFill>
                    <a:schemeClr val="tx2"/>
                  </a:solidFill>
                  <a:latin typeface="+mj-lt"/>
                  <a:ea typeface="ＭＳ Ｐゴシック" charset="-128"/>
                  <a:cs typeface="ＭＳ Ｐゴシック" charset="-128"/>
                </a:defRPr>
              </a:lvl1pPr>
              <a:lvl2pPr algn="ctr" defTabSz="3074988" rtl="0" eaLnBrk="0" fontAlgn="base" hangingPunct="0">
                <a:spcBef>
                  <a:spcPct val="0"/>
                </a:spcBef>
                <a:spcAft>
                  <a:spcPct val="0"/>
                </a:spcAft>
                <a:defRPr sz="14800">
                  <a:solidFill>
                    <a:schemeClr val="tx2"/>
                  </a:solidFill>
                  <a:latin typeface="Times New Roman" pitchFamily="18" charset="0"/>
                  <a:ea typeface="ＭＳ Ｐゴシック" charset="-128"/>
                  <a:cs typeface="ＭＳ Ｐゴシック" charset="-128"/>
                </a:defRPr>
              </a:lvl2pPr>
              <a:lvl3pPr algn="ctr" defTabSz="3074988" rtl="0" eaLnBrk="0" fontAlgn="base" hangingPunct="0">
                <a:spcBef>
                  <a:spcPct val="0"/>
                </a:spcBef>
                <a:spcAft>
                  <a:spcPct val="0"/>
                </a:spcAft>
                <a:defRPr sz="14800">
                  <a:solidFill>
                    <a:schemeClr val="tx2"/>
                  </a:solidFill>
                  <a:latin typeface="Times New Roman" pitchFamily="18" charset="0"/>
                  <a:ea typeface="ＭＳ Ｐゴシック" charset="-128"/>
                  <a:cs typeface="ＭＳ Ｐゴシック" charset="-128"/>
                </a:defRPr>
              </a:lvl3pPr>
              <a:lvl4pPr algn="ctr" defTabSz="3074988" rtl="0" eaLnBrk="0" fontAlgn="base" hangingPunct="0">
                <a:spcBef>
                  <a:spcPct val="0"/>
                </a:spcBef>
                <a:spcAft>
                  <a:spcPct val="0"/>
                </a:spcAft>
                <a:defRPr sz="14800">
                  <a:solidFill>
                    <a:schemeClr val="tx2"/>
                  </a:solidFill>
                  <a:latin typeface="Times New Roman" pitchFamily="18" charset="0"/>
                  <a:ea typeface="ＭＳ Ｐゴシック" charset="-128"/>
                  <a:cs typeface="ＭＳ Ｐゴシック" charset="-128"/>
                </a:defRPr>
              </a:lvl4pPr>
              <a:lvl5pPr algn="ctr" defTabSz="3074988" rtl="0" eaLnBrk="0" fontAlgn="base" hangingPunct="0">
                <a:spcBef>
                  <a:spcPct val="0"/>
                </a:spcBef>
                <a:spcAft>
                  <a:spcPct val="0"/>
                </a:spcAft>
                <a:defRPr sz="14800">
                  <a:solidFill>
                    <a:schemeClr val="tx2"/>
                  </a:solidFill>
                  <a:latin typeface="Times New Roman" pitchFamily="18" charset="0"/>
                  <a:ea typeface="ＭＳ Ｐゴシック" charset="-128"/>
                  <a:cs typeface="ＭＳ Ｐゴシック" charset="-128"/>
                </a:defRPr>
              </a:lvl5pPr>
              <a:lvl6pPr marL="457200" algn="ctr" defTabSz="3074988" rtl="0" eaLnBrk="1" fontAlgn="base" hangingPunct="1">
                <a:spcBef>
                  <a:spcPct val="0"/>
                </a:spcBef>
                <a:spcAft>
                  <a:spcPct val="0"/>
                </a:spcAft>
                <a:defRPr sz="14800">
                  <a:solidFill>
                    <a:schemeClr val="tx2"/>
                  </a:solidFill>
                  <a:latin typeface="Times New Roman" pitchFamily="18" charset="0"/>
                </a:defRPr>
              </a:lvl6pPr>
              <a:lvl7pPr marL="914400" algn="ctr" defTabSz="3074988" rtl="0" eaLnBrk="1" fontAlgn="base" hangingPunct="1">
                <a:spcBef>
                  <a:spcPct val="0"/>
                </a:spcBef>
                <a:spcAft>
                  <a:spcPct val="0"/>
                </a:spcAft>
                <a:defRPr sz="14800">
                  <a:solidFill>
                    <a:schemeClr val="tx2"/>
                  </a:solidFill>
                  <a:latin typeface="Times New Roman" pitchFamily="18" charset="0"/>
                </a:defRPr>
              </a:lvl7pPr>
              <a:lvl8pPr marL="1371600" algn="ctr" defTabSz="3074988" rtl="0" eaLnBrk="1" fontAlgn="base" hangingPunct="1">
                <a:spcBef>
                  <a:spcPct val="0"/>
                </a:spcBef>
                <a:spcAft>
                  <a:spcPct val="0"/>
                </a:spcAft>
                <a:defRPr sz="14800">
                  <a:solidFill>
                    <a:schemeClr val="tx2"/>
                  </a:solidFill>
                  <a:latin typeface="Times New Roman" pitchFamily="18" charset="0"/>
                </a:defRPr>
              </a:lvl8pPr>
              <a:lvl9pPr marL="1828800" algn="ctr" defTabSz="3074988" rtl="0" eaLnBrk="1" fontAlgn="base" hangingPunct="1">
                <a:spcBef>
                  <a:spcPct val="0"/>
                </a:spcBef>
                <a:spcAft>
                  <a:spcPct val="0"/>
                </a:spcAft>
                <a:defRPr sz="14800">
                  <a:solidFill>
                    <a:schemeClr val="tx2"/>
                  </a:solidFill>
                  <a:latin typeface="Times New Roman" pitchFamily="18" charset="0"/>
                </a:defRPr>
              </a:lvl9pPr>
            </a:lstStyle>
            <a:p>
              <a:pPr algn="r"/>
              <a:r>
                <a:rPr lang="en-US" sz="1600" kern="0" dirty="0" smtClean="0"/>
                <a:t>Temperature Improvement</a:t>
              </a:r>
            </a:p>
            <a:p>
              <a:pPr algn="r"/>
              <a:r>
                <a:rPr lang="en-US" sz="1600" kern="0" dirty="0" smtClean="0"/>
                <a:t> Fraction</a:t>
              </a:r>
            </a:p>
            <a:p>
              <a:pPr algn="r"/>
              <a:r>
                <a:rPr lang="en-US" sz="1600" kern="0" dirty="0" smtClean="0"/>
                <a:t>(Top 10%//Total Number) for All Observations</a:t>
              </a:r>
              <a:endParaRPr lang="en-US" sz="1600" kern="0" dirty="0"/>
            </a:p>
          </p:txBody>
        </p:sp>
      </p:grpSp>
      <p:sp>
        <p:nvSpPr>
          <p:cNvPr id="70" name="Title 1"/>
          <p:cNvSpPr txBox="1">
            <a:spLocks/>
          </p:cNvSpPr>
          <p:nvPr/>
        </p:nvSpPr>
        <p:spPr>
          <a:xfrm>
            <a:off x="39359088" y="23545167"/>
            <a:ext cx="1562215" cy="1325563"/>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600" dirty="0" smtClean="0"/>
              <a:t>Temperature Improvement </a:t>
            </a:r>
            <a:r>
              <a:rPr lang="en-US" sz="1600" dirty="0" smtClean="0"/>
              <a:t>Fraction</a:t>
            </a:r>
          </a:p>
          <a:p>
            <a:pPr algn="r"/>
            <a:r>
              <a:rPr lang="en-US" sz="1600" dirty="0" smtClean="0"/>
              <a:t> </a:t>
            </a:r>
            <a:r>
              <a:rPr lang="en-US" sz="1600" dirty="0" smtClean="0"/>
              <a:t>(Top 10</a:t>
            </a:r>
            <a:r>
              <a:rPr lang="en-US" sz="1600" dirty="0" smtClean="0"/>
              <a:t>%/ Total </a:t>
            </a:r>
            <a:r>
              <a:rPr lang="en-US" sz="1600" dirty="0" smtClean="0"/>
              <a:t>Number) for </a:t>
            </a:r>
            <a:r>
              <a:rPr lang="en-US" sz="1600" dirty="0" err="1" smtClean="0"/>
              <a:t>MoPED</a:t>
            </a:r>
            <a:r>
              <a:rPr lang="en-US" sz="1600" dirty="0" smtClean="0"/>
              <a:t> Observations</a:t>
            </a:r>
            <a:endParaRPr lang="en-US" sz="1600" dirty="0"/>
          </a:p>
        </p:txBody>
      </p:sp>
      <p:sp>
        <p:nvSpPr>
          <p:cNvPr id="33" name="TextBox 32"/>
          <p:cNvSpPr txBox="1"/>
          <p:nvPr/>
        </p:nvSpPr>
        <p:spPr>
          <a:xfrm>
            <a:off x="18788381" y="29479525"/>
            <a:ext cx="6438557" cy="369332"/>
          </a:xfrm>
          <a:prstGeom prst="rect">
            <a:avLst/>
          </a:prstGeom>
          <a:noFill/>
        </p:spPr>
        <p:txBody>
          <a:bodyPr wrap="none" rtlCol="0">
            <a:spAutoFit/>
          </a:bodyPr>
          <a:lstStyle/>
          <a:p>
            <a:r>
              <a:rPr lang="en-US" sz="1800" dirty="0" smtClean="0"/>
              <a:t>Relatively constant improvement arising from all NWS/FAA reports</a:t>
            </a:r>
            <a:endParaRPr lang="en-US" sz="1800" dirty="0"/>
          </a:p>
        </p:txBody>
      </p:sp>
      <p:sp>
        <p:nvSpPr>
          <p:cNvPr id="71" name="TextBox 70"/>
          <p:cNvSpPr txBox="1"/>
          <p:nvPr/>
        </p:nvSpPr>
        <p:spPr>
          <a:xfrm>
            <a:off x="17526000" y="27963667"/>
            <a:ext cx="7804316" cy="369332"/>
          </a:xfrm>
          <a:prstGeom prst="rect">
            <a:avLst/>
          </a:prstGeom>
          <a:noFill/>
        </p:spPr>
        <p:txBody>
          <a:bodyPr wrap="none" rtlCol="0">
            <a:spAutoFit/>
          </a:bodyPr>
          <a:lstStyle/>
          <a:p>
            <a:r>
              <a:rPr lang="en-US" sz="1800" dirty="0" smtClean="0"/>
              <a:t>Relatively constant number of reports from NWS/FAA sites during 1-16 Dec 2015 </a:t>
            </a:r>
            <a:endParaRPr lang="en-US" sz="1800" dirty="0"/>
          </a:p>
        </p:txBody>
      </p:sp>
      <p:sp>
        <p:nvSpPr>
          <p:cNvPr id="74" name="TextBox 73"/>
          <p:cNvSpPr txBox="1"/>
          <p:nvPr/>
        </p:nvSpPr>
        <p:spPr>
          <a:xfrm>
            <a:off x="16230600" y="32207435"/>
            <a:ext cx="8911414" cy="369332"/>
          </a:xfrm>
          <a:prstGeom prst="rect">
            <a:avLst/>
          </a:prstGeom>
          <a:solidFill>
            <a:schemeClr val="bg1">
              <a:lumMod val="95000"/>
            </a:schemeClr>
          </a:solidFill>
        </p:spPr>
        <p:txBody>
          <a:bodyPr wrap="none" rtlCol="0">
            <a:spAutoFit/>
          </a:bodyPr>
          <a:lstStyle/>
          <a:p>
            <a:r>
              <a:rPr lang="en-US" sz="1800" dirty="0" smtClean="0"/>
              <a:t>Fluctuating number of reports from </a:t>
            </a:r>
            <a:r>
              <a:rPr lang="en-US" sz="1800" dirty="0" err="1" smtClean="0"/>
              <a:t>MoPED</a:t>
            </a:r>
            <a:r>
              <a:rPr lang="en-US" sz="1800" dirty="0" smtClean="0"/>
              <a:t> during 1-16 Dec 2015 with no reports on Sunday </a:t>
            </a:r>
            <a:endParaRPr lang="en-US" sz="1800" dirty="0"/>
          </a:p>
        </p:txBody>
      </p:sp>
      <p:sp>
        <p:nvSpPr>
          <p:cNvPr id="75" name="TextBox 74"/>
          <p:cNvSpPr txBox="1"/>
          <p:nvPr/>
        </p:nvSpPr>
        <p:spPr>
          <a:xfrm>
            <a:off x="14401800" y="34378283"/>
            <a:ext cx="3185487" cy="923330"/>
          </a:xfrm>
          <a:prstGeom prst="rect">
            <a:avLst/>
          </a:prstGeom>
          <a:noFill/>
        </p:spPr>
        <p:txBody>
          <a:bodyPr wrap="none" rtlCol="0">
            <a:spAutoFit/>
          </a:bodyPr>
          <a:lstStyle/>
          <a:p>
            <a:r>
              <a:rPr lang="en-US" sz="1800" dirty="0" smtClean="0"/>
              <a:t>Higher variability in </a:t>
            </a:r>
          </a:p>
          <a:p>
            <a:r>
              <a:rPr lang="en-US" sz="1800" dirty="0" smtClean="0"/>
              <a:t>improvement </a:t>
            </a:r>
          </a:p>
          <a:p>
            <a:r>
              <a:rPr lang="en-US" sz="1800" dirty="0" smtClean="0"/>
              <a:t>Arising from all </a:t>
            </a:r>
            <a:r>
              <a:rPr lang="en-US" sz="1800" dirty="0" err="1" smtClean="0"/>
              <a:t>MoPED</a:t>
            </a:r>
            <a:r>
              <a:rPr lang="en-US" sz="1800" dirty="0" smtClean="0"/>
              <a:t> reports</a:t>
            </a:r>
            <a:endParaRPr lang="en-US" sz="1800" dirty="0"/>
          </a:p>
        </p:txBody>
      </p:sp>
      <p:sp>
        <p:nvSpPr>
          <p:cNvPr id="76" name="TextBox 75"/>
          <p:cNvSpPr txBox="1"/>
          <p:nvPr/>
        </p:nvSpPr>
        <p:spPr>
          <a:xfrm>
            <a:off x="23811980" y="34203382"/>
            <a:ext cx="1351652" cy="1077218"/>
          </a:xfrm>
          <a:prstGeom prst="rect">
            <a:avLst/>
          </a:prstGeom>
          <a:solidFill>
            <a:schemeClr val="bg1">
              <a:lumMod val="95000"/>
            </a:schemeClr>
          </a:solidFill>
        </p:spPr>
        <p:txBody>
          <a:bodyPr wrap="none" rtlCol="0">
            <a:spAutoFit/>
          </a:bodyPr>
          <a:lstStyle/>
          <a:p>
            <a:r>
              <a:rPr lang="en-US" sz="1600" dirty="0" smtClean="0"/>
              <a:t>High (0.71)</a:t>
            </a:r>
          </a:p>
          <a:p>
            <a:r>
              <a:rPr lang="en-US" sz="1600" dirty="0" smtClean="0"/>
              <a:t>Improvement:</a:t>
            </a:r>
          </a:p>
          <a:p>
            <a:r>
              <a:rPr lang="en-US" sz="1600" smtClean="0"/>
              <a:t>21 </a:t>
            </a:r>
            <a:r>
              <a:rPr lang="en-US" sz="1600" dirty="0" smtClean="0"/>
              <a:t>UTC </a:t>
            </a:r>
          </a:p>
          <a:p>
            <a:r>
              <a:rPr lang="en-US" sz="1600" dirty="0" smtClean="0"/>
              <a:t>15 Dec</a:t>
            </a:r>
          </a:p>
        </p:txBody>
      </p:sp>
      <p:cxnSp>
        <p:nvCxnSpPr>
          <p:cNvPr id="41" name="Straight Arrow Connector 40"/>
          <p:cNvCxnSpPr/>
          <p:nvPr/>
        </p:nvCxnSpPr>
        <p:spPr bwMode="auto">
          <a:xfrm flipH="1" flipV="1">
            <a:off x="24612600" y="33222823"/>
            <a:ext cx="76200" cy="1056382"/>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PARTLISTDEFAULT"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722948"/>
  <p:tag name="USESCHEMECOLORS" val="True"/>
  <p:tag name="GRIDROTATIONINTERVAL" val="2"/>
  <p:tag name="CHARTCOLORS" val="0"/>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MULTIRESPDIVISOR" val="1"/>
  <p:tag name="SAVECSVWITHSESSION" val="True"/>
  <p:tag name="DISPLAYNAME" val="True"/>
  <p:tag name="PRRESPONSE7" val="4"/>
  <p:tag name="POLLINGCYCLE" val="2"/>
  <p:tag name="STDCHART" val="1"/>
  <p:tag name="RESPTABLESTYLE" val="-1"/>
  <p:tag name="CUSTOMCELLBACKCOLOR1" val="-657956"/>
  <p:tag name="PRRESPONSE4" val="7"/>
  <p:tag name="ADVANCEDSETTINGSVIEW" val="Tru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Medical Scientific Research poster 48x36">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2D"/>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Medical Scientific Research poster 48x36</Template>
  <TotalTime>12864</TotalTime>
  <Words>651</Words>
  <Application>Microsoft Office PowerPoint</Application>
  <PresentationFormat>Custom</PresentationFormat>
  <Paragraphs>99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Cambria Math</vt:lpstr>
      <vt:lpstr>ＭＳ Ｐゴシック</vt:lpstr>
      <vt:lpstr>Tahoma</vt:lpstr>
      <vt:lpstr>Times New Roman</vt:lpstr>
      <vt:lpstr>Medical Scientific Research poster 48x36</vt:lpstr>
      <vt:lpstr>PowerPoint Presentation</vt:lpstr>
    </vt:vector>
  </TitlesOfParts>
  <Company>University of Utah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Beverly Brehl</dc:creator>
  <dc:description>Call if we can help   800-590-7850_x000d_
_x000d_
(c) Copyright MegaPrint 2001</dc:description>
  <cp:lastModifiedBy>john horel</cp:lastModifiedBy>
  <cp:revision>638</cp:revision>
  <cp:lastPrinted>2000-08-03T00:31:24Z</cp:lastPrinted>
  <dcterms:created xsi:type="dcterms:W3CDTF">2010-02-19T04:00:50Z</dcterms:created>
  <dcterms:modified xsi:type="dcterms:W3CDTF">2015-12-22T20:33:09Z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TC300007831033</vt:lpwstr>
  </property>
</Properties>
</file>