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"/>
  </p:notesMasterIdLst>
  <p:sldIdLst>
    <p:sldId id="256" r:id="rId2"/>
  </p:sldIdLst>
  <p:sldSz cx="42062400" cy="36576000"/>
  <p:notesSz cx="6716713" cy="9239250"/>
  <p:custDataLst>
    <p:tags r:id="rId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320">
          <p15:clr>
            <a:srgbClr val="A4A3A4"/>
          </p15:clr>
        </p15:guide>
        <p15:guide id="2" pos="1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0">
          <p15:clr>
            <a:srgbClr val="A4A3A4"/>
          </p15:clr>
        </p15:guide>
        <p15:guide id="2" pos="211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006600"/>
    <a:srgbClr val="0000FF"/>
    <a:srgbClr val="F20000"/>
    <a:srgbClr val="A40000"/>
    <a:srgbClr val="EBE600"/>
    <a:srgbClr val="CC0000"/>
    <a:srgbClr val="CC0001"/>
    <a:srgbClr val="3399FF"/>
    <a:srgbClr val="D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>
    <p:restoredLeft sz="34587" autoAdjust="0"/>
    <p:restoredTop sz="99891" autoAdjust="0"/>
  </p:normalViewPr>
  <p:slideViewPr>
    <p:cSldViewPr>
      <p:cViewPr>
        <p:scale>
          <a:sx n="10" d="100"/>
          <a:sy n="10" d="100"/>
        </p:scale>
        <p:origin x="2304" y="236"/>
      </p:cViewPr>
      <p:guideLst>
        <p:guide orient="horz" pos="12320"/>
        <p:guide pos="1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>
      <p:cViewPr varScale="1">
        <p:scale>
          <a:sx n="37" d="100"/>
          <a:sy n="37" d="100"/>
        </p:scale>
        <p:origin x="-1488" y="-84"/>
      </p:cViewPr>
      <p:guideLst>
        <p:guide orient="horz" pos="2910"/>
        <p:guide pos="211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0000" y="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36675" y="685800"/>
            <a:ext cx="403225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4876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630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0000" y="87630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D02CC8CA-6F85-433F-8A48-642F3128A9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8745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2CC8CA-6F85-433F-8A48-642F3128A9D2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542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5289" y="11362972"/>
            <a:ext cx="35751823" cy="78387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09056" y="20725695"/>
            <a:ext cx="29444289" cy="9348611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9ACBF-7019-480F-9D53-DEB38AAC42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CFC49-CE99-4AEC-99F9-305C9D7821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9970678" y="3249084"/>
            <a:ext cx="8937956" cy="292629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53768" y="3249084"/>
            <a:ext cx="26670859" cy="292629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01179-B4BA-412E-A1E4-838145189E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719D0-948C-45B8-AF5C-69A068F760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2637" y="23503821"/>
            <a:ext cx="35753345" cy="726369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22637" y="15502820"/>
            <a:ext cx="35753345" cy="80010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B7713-2C04-4E21-AB14-463FD5A2FF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53768" y="10570987"/>
            <a:ext cx="17804407" cy="21941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104226" y="10570987"/>
            <a:ext cx="17804408" cy="21941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2BA4F-D634-47A4-AA69-3521229AFB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2512" y="1464028"/>
            <a:ext cx="37857377" cy="609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2511" y="8187973"/>
            <a:ext cx="18584863" cy="34113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02511" y="11599334"/>
            <a:ext cx="18584863" cy="210731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367420" y="8187973"/>
            <a:ext cx="18592469" cy="34113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367420" y="11599334"/>
            <a:ext cx="18592469" cy="210731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B157A-1DDE-4943-A3A4-AD083644D8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1F91D-17F0-41C9-A042-968C651E93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637EC-38BA-4D23-9897-D04951EAE0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2511" y="1456972"/>
            <a:ext cx="13838238" cy="619654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45839" y="1456972"/>
            <a:ext cx="23514050" cy="312155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2511" y="7653514"/>
            <a:ext cx="13838238" cy="2501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5934A-A18C-4716-B530-3C91F7C309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4219" y="25602848"/>
            <a:ext cx="25237744" cy="302330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244219" y="3268487"/>
            <a:ext cx="25237744" cy="2194454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44219" y="28626154"/>
            <a:ext cx="25237744" cy="429154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EC525-2CA1-47F3-B8F6-833B7565E3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100000">
              <a:schemeClr val="bg1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53768" y="3249084"/>
            <a:ext cx="35754866" cy="609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07594" tIns="153799" rIns="307594" bIns="15379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53768" y="10570987"/>
            <a:ext cx="35754866" cy="2194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07594" tIns="153799" rIns="307594" bIns="1537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153768" y="33326917"/>
            <a:ext cx="8763000" cy="243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07594" tIns="153799" rIns="307594" bIns="15379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4700">
                <a:latin typeface="Times New Roman" pitchFamily="-110" charset="0"/>
                <a:ea typeface="Arial" pitchFamily="-110" charset="0"/>
                <a:cs typeface="Arial" pitchFamily="-110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372234" y="33326917"/>
            <a:ext cx="13317934" cy="243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07594" tIns="153799" rIns="307594" bIns="153799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4700">
                <a:latin typeface="Times New Roman" pitchFamily="-110" charset="0"/>
                <a:ea typeface="Arial" pitchFamily="-110" charset="0"/>
                <a:cs typeface="Arial" pitchFamily="-110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145633" y="33326917"/>
            <a:ext cx="8763000" cy="243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07594" tIns="153799" rIns="307594" bIns="15379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4700" smtClean="0"/>
            </a:lvl1pPr>
          </a:lstStyle>
          <a:p>
            <a:pPr>
              <a:defRPr/>
            </a:pPr>
            <a:fld id="{14F4E6C5-DAB4-4071-9703-67D9BE36C7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2pPr>
      <a:lvl3pPr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3pPr>
      <a:lvl4pPr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4pPr>
      <a:lvl5pPr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5pPr>
      <a:lvl6pPr marL="457200" algn="ctr" defTabSz="3074988" rtl="0" eaLnBrk="1" fontAlgn="base" hangingPunct="1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</a:defRPr>
      </a:lvl6pPr>
      <a:lvl7pPr marL="914400" algn="ctr" defTabSz="3074988" rtl="0" eaLnBrk="1" fontAlgn="base" hangingPunct="1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</a:defRPr>
      </a:lvl7pPr>
      <a:lvl8pPr marL="1371600" algn="ctr" defTabSz="3074988" rtl="0" eaLnBrk="1" fontAlgn="base" hangingPunct="1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</a:defRPr>
      </a:lvl8pPr>
      <a:lvl9pPr marL="1828800" algn="ctr" defTabSz="3074988" rtl="0" eaLnBrk="1" fontAlgn="base" hangingPunct="1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</a:defRPr>
      </a:lvl9pPr>
    </p:titleStyle>
    <p:bodyStyle>
      <a:lvl1pPr marL="1150938" indent="-1150938" algn="l" defTabSz="3074988" rtl="0" eaLnBrk="0" fontAlgn="base" hangingPunct="0">
        <a:spcBef>
          <a:spcPct val="20000"/>
        </a:spcBef>
        <a:spcAft>
          <a:spcPct val="0"/>
        </a:spcAft>
        <a:buChar char="•"/>
        <a:defRPr sz="107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2497138" indent="-960438" algn="l" defTabSz="3074988" rtl="0" eaLnBrk="0" fontAlgn="base" hangingPunct="0">
        <a:spcBef>
          <a:spcPct val="20000"/>
        </a:spcBef>
        <a:spcAft>
          <a:spcPct val="0"/>
        </a:spcAft>
        <a:buChar char="–"/>
        <a:defRPr sz="9500">
          <a:solidFill>
            <a:schemeClr val="tx1"/>
          </a:solidFill>
          <a:latin typeface="+mn-lt"/>
          <a:ea typeface="ＭＳ Ｐゴシック" pitchFamily="-110" charset="-128"/>
        </a:defRPr>
      </a:lvl2pPr>
      <a:lvl3pPr marL="3843338" indent="-768350" algn="l" defTabSz="3074988" rtl="0" eaLnBrk="0" fontAlgn="base" hangingPunct="0">
        <a:spcBef>
          <a:spcPct val="20000"/>
        </a:spcBef>
        <a:spcAft>
          <a:spcPct val="0"/>
        </a:spcAft>
        <a:buChar char="•"/>
        <a:defRPr sz="8100">
          <a:solidFill>
            <a:schemeClr val="tx1"/>
          </a:solidFill>
          <a:latin typeface="+mn-lt"/>
          <a:ea typeface="ＭＳ Ｐゴシック" pitchFamily="-110" charset="-128"/>
        </a:defRPr>
      </a:lvl3pPr>
      <a:lvl4pPr marL="5384800" indent="-773113" algn="l" defTabSz="3074988" rtl="0" eaLnBrk="0" fontAlgn="base" hangingPunct="0">
        <a:spcBef>
          <a:spcPct val="20000"/>
        </a:spcBef>
        <a:spcAft>
          <a:spcPct val="0"/>
        </a:spcAft>
        <a:buChar char="–"/>
        <a:defRPr sz="6500">
          <a:solidFill>
            <a:schemeClr val="tx1"/>
          </a:solidFill>
          <a:latin typeface="+mn-lt"/>
          <a:ea typeface="ＭＳ Ｐゴシック" pitchFamily="-110" charset="-128"/>
        </a:defRPr>
      </a:lvl4pPr>
      <a:lvl5pPr marL="6921500" indent="-768350" algn="l" defTabSz="3074988" rtl="0" eaLnBrk="0" fontAlgn="base" hangingPunct="0">
        <a:spcBef>
          <a:spcPct val="20000"/>
        </a:spcBef>
        <a:spcAft>
          <a:spcPct val="0"/>
        </a:spcAft>
        <a:buChar char="»"/>
        <a:defRPr sz="6500">
          <a:solidFill>
            <a:schemeClr val="tx1"/>
          </a:solidFill>
          <a:latin typeface="+mn-lt"/>
          <a:ea typeface="ＭＳ Ｐゴシック" pitchFamily="-110" charset="-128"/>
        </a:defRPr>
      </a:lvl5pPr>
      <a:lvl6pPr marL="7378700" indent="-768350" algn="l" defTabSz="3074988" rtl="0" eaLnBrk="1" fontAlgn="base" hangingPunct="1">
        <a:spcBef>
          <a:spcPct val="20000"/>
        </a:spcBef>
        <a:spcAft>
          <a:spcPct val="0"/>
        </a:spcAft>
        <a:buChar char="»"/>
        <a:defRPr sz="6500">
          <a:solidFill>
            <a:schemeClr val="tx1"/>
          </a:solidFill>
          <a:latin typeface="+mn-lt"/>
        </a:defRPr>
      </a:lvl6pPr>
      <a:lvl7pPr marL="7835900" indent="-768350" algn="l" defTabSz="3074988" rtl="0" eaLnBrk="1" fontAlgn="base" hangingPunct="1">
        <a:spcBef>
          <a:spcPct val="20000"/>
        </a:spcBef>
        <a:spcAft>
          <a:spcPct val="0"/>
        </a:spcAft>
        <a:buChar char="»"/>
        <a:defRPr sz="6500">
          <a:solidFill>
            <a:schemeClr val="tx1"/>
          </a:solidFill>
          <a:latin typeface="+mn-lt"/>
        </a:defRPr>
      </a:lvl7pPr>
      <a:lvl8pPr marL="8293100" indent="-768350" algn="l" defTabSz="3074988" rtl="0" eaLnBrk="1" fontAlgn="base" hangingPunct="1">
        <a:spcBef>
          <a:spcPct val="20000"/>
        </a:spcBef>
        <a:spcAft>
          <a:spcPct val="0"/>
        </a:spcAft>
        <a:buChar char="»"/>
        <a:defRPr sz="6500">
          <a:solidFill>
            <a:schemeClr val="tx1"/>
          </a:solidFill>
          <a:latin typeface="+mn-lt"/>
        </a:defRPr>
      </a:lvl8pPr>
      <a:lvl9pPr marL="8750300" indent="-768350" algn="l" defTabSz="3074988" rtl="0" eaLnBrk="1" fontAlgn="base" hangingPunct="1">
        <a:spcBef>
          <a:spcPct val="20000"/>
        </a:spcBef>
        <a:spcAft>
          <a:spcPct val="0"/>
        </a:spcAft>
        <a:buChar char="»"/>
        <a:defRPr sz="6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hyperlink" Target="http://meso1.chpc.utah.edu/uu2dvar/webGL/so3s.html" TargetMode="External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tags" Target="../tags/tag2.xml"/><Relationship Id="rId6" Type="http://schemas.openxmlformats.org/officeDocument/2006/relationships/hyperlink" Target="http://meso2.chpc.utah.edu/gslso3s/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image" Target="../media/image1.jpe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54000"/>
              </a:schemeClr>
            </a:gs>
            <a:gs pos="100000">
              <a:schemeClr val="bg1">
                <a:lumMod val="13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46"/>
          <p:cNvSpPr/>
          <p:nvPr/>
        </p:nvSpPr>
        <p:spPr bwMode="auto">
          <a:xfrm>
            <a:off x="612775" y="16814986"/>
            <a:ext cx="11512455" cy="11912414"/>
          </a:xfrm>
          <a:prstGeom prst="roundRect">
            <a:avLst>
              <a:gd name="adj" fmla="val 1924"/>
            </a:avLst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marL="457200" indent="-457200" eaLnBrk="0" hangingPunct="0">
              <a:buFont typeface="Arial" pitchFamily="34" charset="0"/>
              <a:buChar char="•"/>
            </a:pPr>
            <a:r>
              <a:rPr lang="en-US" sz="2800" dirty="0"/>
              <a:t>G</a:t>
            </a:r>
            <a:r>
              <a:rPr lang="en-US" sz="2800" dirty="0" smtClean="0"/>
              <a:t>ridded </a:t>
            </a:r>
            <a:r>
              <a:rPr lang="en-US" sz="2800" dirty="0"/>
              <a:t>analyses </a:t>
            </a:r>
            <a:r>
              <a:rPr lang="en-US" sz="2800" dirty="0" smtClean="0"/>
              <a:t>of near-surface ozone concentration, wind, temperature, and moisture at hourly intervals at 1 km </a:t>
            </a:r>
            <a:r>
              <a:rPr lang="en-US" sz="2800" dirty="0"/>
              <a:t>horizontal resolution </a:t>
            </a:r>
            <a:r>
              <a:rPr lang="en-US" sz="2800" dirty="0" smtClean="0"/>
              <a:t> derived using the University </a:t>
            </a:r>
            <a:r>
              <a:rPr lang="en-US" sz="2800" dirty="0"/>
              <a:t>of Utah two-dimensional variation analysis </a:t>
            </a:r>
            <a:r>
              <a:rPr lang="en-US" sz="2800" dirty="0" smtClean="0"/>
              <a:t>system (UU2DVAR; Tyndall and Horel 2013, WAF)</a:t>
            </a:r>
          </a:p>
          <a:p>
            <a:pPr eaLnBrk="0" hangingPunct="0"/>
            <a:endParaRPr lang="en-US" sz="2800" dirty="0"/>
          </a:p>
          <a:p>
            <a:pPr marL="457200" indent="-457200" eaLnBrk="0" hangingPunct="0">
              <a:buFont typeface="Arial" pitchFamily="34" charset="0"/>
              <a:buChar char="•"/>
            </a:pPr>
            <a:r>
              <a:rPr lang="en-US" sz="2800" dirty="0" smtClean="0"/>
              <a:t>Background meteorological grids from 1-h High Resolution Rapid Refresh (HRRR) downscaled at NCEP to 2.5 km for Real-Time Mesoscale Analysis (RTMA) then interpolated here to 1 km</a:t>
            </a:r>
          </a:p>
          <a:p>
            <a:pPr eaLnBrk="0" hangingPunct="0"/>
            <a:endParaRPr lang="en-US" sz="2800" dirty="0" smtClean="0"/>
          </a:p>
          <a:p>
            <a:pPr marL="457200" indent="-457200" eaLnBrk="0" hangingPunct="0">
              <a:buFont typeface="Arial" pitchFamily="34" charset="0"/>
              <a:buChar char="•"/>
            </a:pPr>
            <a:r>
              <a:rPr lang="en-US" sz="2800" dirty="0" smtClean="0"/>
              <a:t>Since no model forecast available for ozone, background </a:t>
            </a:r>
            <a:r>
              <a:rPr lang="en-US" sz="2800" dirty="0"/>
              <a:t>ozone grids </a:t>
            </a:r>
            <a:r>
              <a:rPr lang="en-US" sz="2800" dirty="0" smtClean="0"/>
              <a:t>defined each </a:t>
            </a:r>
            <a:r>
              <a:rPr lang="en-US" sz="2800" dirty="0"/>
              <a:t>hour from subsets of station observations as a function of </a:t>
            </a:r>
            <a:r>
              <a:rPr lang="en-US" sz="2800" dirty="0" smtClean="0"/>
              <a:t>grid point </a:t>
            </a:r>
            <a:r>
              <a:rPr lang="en-US" sz="2800" dirty="0"/>
              <a:t>location and </a:t>
            </a:r>
            <a:r>
              <a:rPr lang="en-US" sz="2800" dirty="0" smtClean="0"/>
              <a:t>elevation</a:t>
            </a:r>
          </a:p>
          <a:p>
            <a:pPr marL="914400" lvl="1" indent="-457200" eaLnBrk="0" hangingPunct="0">
              <a:buFont typeface="Arial" pitchFamily="34" charset="0"/>
              <a:buChar char="•"/>
            </a:pPr>
            <a:r>
              <a:rPr lang="en-US" sz="2800" dirty="0" smtClean="0"/>
              <a:t>Grid point classes: </a:t>
            </a:r>
            <a:r>
              <a:rPr lang="en-US" sz="2800" u="sng" dirty="0"/>
              <a:t>l</a:t>
            </a:r>
            <a:r>
              <a:rPr lang="en-US" sz="2800" u="sng" dirty="0" smtClean="0"/>
              <a:t>ake</a:t>
            </a:r>
            <a:r>
              <a:rPr lang="en-US" sz="2800" dirty="0" smtClean="0"/>
              <a:t>; </a:t>
            </a:r>
            <a:r>
              <a:rPr lang="en-US" sz="2800" u="sng" dirty="0" smtClean="0"/>
              <a:t>urban-</a:t>
            </a:r>
            <a:r>
              <a:rPr lang="en-US" sz="2800" dirty="0" smtClean="0"/>
              <a:t> Utah, Salt Lake, Davis, Weber counties within 40.3-41.3</a:t>
            </a:r>
            <a:r>
              <a:rPr lang="en-US" sz="2800" baseline="30000" dirty="0" smtClean="0"/>
              <a:t>o</a:t>
            </a:r>
            <a:r>
              <a:rPr lang="en-US" sz="2800" dirty="0" smtClean="0"/>
              <a:t>N east of 112.05</a:t>
            </a:r>
            <a:r>
              <a:rPr lang="en-US" sz="2800" baseline="30000" dirty="0" smtClean="0"/>
              <a:t>o</a:t>
            </a:r>
            <a:r>
              <a:rPr lang="en-US" sz="2800" dirty="0" smtClean="0"/>
              <a:t>W ≤ 1500 m; </a:t>
            </a:r>
            <a:r>
              <a:rPr lang="en-US" sz="2800" u="sng" dirty="0" smtClean="0"/>
              <a:t>rural</a:t>
            </a:r>
            <a:r>
              <a:rPr lang="en-US" sz="2800" dirty="0" smtClean="0"/>
              <a:t>-all other grid points below 1500 m; </a:t>
            </a:r>
            <a:r>
              <a:rPr lang="en-US" sz="2800" u="sng" dirty="0" smtClean="0"/>
              <a:t>mountain</a:t>
            </a:r>
            <a:r>
              <a:rPr lang="en-US" sz="2800" dirty="0" smtClean="0"/>
              <a:t>- all grid points &gt; 1500 m</a:t>
            </a:r>
          </a:p>
          <a:p>
            <a:pPr marL="914400" lvl="1" indent="-457200" eaLnBrk="0" hangingPunct="0">
              <a:buFont typeface="Arial" pitchFamily="34" charset="0"/>
              <a:buChar char="•"/>
            </a:pPr>
            <a:r>
              <a:rPr lang="en-US" sz="2800" dirty="0" smtClean="0"/>
              <a:t>At Lake grid points</a:t>
            </a:r>
            <a:r>
              <a:rPr lang="en-US" sz="2800" dirty="0"/>
              <a:t>.</a:t>
            </a:r>
            <a:r>
              <a:rPr lang="en-US" sz="2800" dirty="0" smtClean="0"/>
              <a:t> </a:t>
            </a:r>
            <a:r>
              <a:rPr lang="en-US" sz="2800" dirty="0"/>
              <a:t>M</a:t>
            </a:r>
            <a:r>
              <a:rPr lang="en-US" sz="2800" dirty="0" smtClean="0"/>
              <a:t>edian of 7 fixed-site sensor observations adjacent to Lake and mobile observations along causeways</a:t>
            </a:r>
          </a:p>
          <a:p>
            <a:pPr marL="914400" lvl="1" indent="-457200" eaLnBrk="0" hangingPunct="0">
              <a:buFont typeface="Arial" pitchFamily="34" charset="0"/>
              <a:buChar char="•"/>
            </a:pPr>
            <a:r>
              <a:rPr lang="en-US" sz="2800" dirty="0" smtClean="0"/>
              <a:t>At </a:t>
            </a:r>
            <a:r>
              <a:rPr lang="en-US" sz="2800" dirty="0"/>
              <a:t>r</a:t>
            </a:r>
            <a:r>
              <a:rPr lang="en-US" sz="2800" dirty="0" smtClean="0"/>
              <a:t>ural (urban) grid points. Linear </a:t>
            </a:r>
            <a:r>
              <a:rPr lang="en-US" sz="2800" dirty="0"/>
              <a:t>regression between site elevation and ozone </a:t>
            </a:r>
            <a:r>
              <a:rPr lang="en-US" sz="2800" dirty="0" smtClean="0"/>
              <a:t>derived from 8 (12) rural (urban) sites </a:t>
            </a:r>
          </a:p>
          <a:p>
            <a:pPr marL="914400" lvl="1" indent="-457200" eaLnBrk="0" hangingPunct="0">
              <a:buFont typeface="Arial" pitchFamily="34" charset="0"/>
              <a:buChar char="•"/>
            </a:pPr>
            <a:r>
              <a:rPr lang="en-US" sz="2800" dirty="0" smtClean="0"/>
              <a:t>At mountain grid points</a:t>
            </a:r>
            <a:r>
              <a:rPr lang="en-US" sz="2800" dirty="0"/>
              <a:t>.</a:t>
            </a:r>
            <a:r>
              <a:rPr lang="en-US" sz="2800" dirty="0" smtClean="0"/>
              <a:t> Between 1500-2400 m- linear with elevation between 1500 m regression estimate and Farnsworth Peak (Snowbird) observation for rural (urban). Above 2400 m: set to Farnsworth (Snowbird) for rural (urban)</a:t>
            </a:r>
          </a:p>
          <a:p>
            <a:pPr lvl="1" eaLnBrk="0" hangingPunct="0"/>
            <a:endParaRPr lang="en-US" sz="2800" dirty="0" smtClean="0"/>
          </a:p>
          <a:p>
            <a:pPr marL="457200" indent="-457200" eaLnBrk="0" hangingPunct="0">
              <a:buFont typeface="Arial" pitchFamily="34" charset="0"/>
              <a:buChar char="•"/>
            </a:pPr>
            <a:r>
              <a:rPr lang="en-US" sz="2800" dirty="0" smtClean="0"/>
              <a:t>Background grids adjusted by available observations using </a:t>
            </a:r>
            <a:r>
              <a:rPr lang="en-US" sz="2800" dirty="0" err="1" smtClean="0"/>
              <a:t>variational</a:t>
            </a:r>
            <a:r>
              <a:rPr lang="en-US" sz="2800" dirty="0" smtClean="0"/>
              <a:t> analysis approach, which is dependent on assumptions listed below for observational and background error </a:t>
            </a:r>
            <a:r>
              <a:rPr lang="en-US" sz="2800" dirty="0" err="1" smtClean="0"/>
              <a:t>covariances</a:t>
            </a:r>
            <a:endParaRPr lang="en-US" sz="2800" dirty="0" smtClean="0"/>
          </a:p>
          <a:p>
            <a:pPr marL="457200" indent="-457200" eaLnBrk="0" hangingPunct="0">
              <a:buFont typeface="Arial" pitchFamily="34" charset="0"/>
              <a:buChar char="•"/>
            </a:pPr>
            <a:endParaRPr lang="en-US" sz="2800" dirty="0"/>
          </a:p>
          <a:p>
            <a:pPr marL="457200" indent="-457200" eaLnBrk="0" hangingPunct="0">
              <a:buFont typeface="Arial" pitchFamily="34" charset="0"/>
              <a:buChar char="•"/>
            </a:pPr>
            <a:endParaRPr lang="en-US" sz="2800" dirty="0" smtClean="0"/>
          </a:p>
          <a:p>
            <a:pPr marL="457200" indent="-457200" eaLnBrk="0" hangingPunct="0">
              <a:buFont typeface="Arial" pitchFamily="34" charset="0"/>
              <a:buChar char="•"/>
            </a:pPr>
            <a:endParaRPr lang="en-US" sz="2800" dirty="0"/>
          </a:p>
          <a:p>
            <a:pPr marL="457200" indent="-457200" eaLnBrk="0" hangingPunct="0">
              <a:buFont typeface="Arial" pitchFamily="34" charset="0"/>
              <a:buChar char="•"/>
            </a:pPr>
            <a:endParaRPr lang="en-US" sz="2800" dirty="0" smtClean="0"/>
          </a:p>
          <a:p>
            <a:pPr marL="457200" indent="-457200" eaLnBrk="0" hangingPunct="0">
              <a:buFont typeface="Arial" pitchFamily="34" charset="0"/>
              <a:buChar char="•"/>
            </a:pPr>
            <a:endParaRPr lang="en-US" sz="2800" dirty="0"/>
          </a:p>
          <a:p>
            <a:pPr marL="457200" indent="-457200" eaLnBrk="0" hangingPunct="0">
              <a:buFont typeface="Arial" pitchFamily="34" charset="0"/>
              <a:buChar char="•"/>
            </a:pPr>
            <a:endParaRPr lang="en-US" sz="2800" dirty="0" smtClean="0"/>
          </a:p>
          <a:p>
            <a:pPr eaLnBrk="0" hangingPunct="0"/>
            <a:endParaRPr lang="en-US" sz="2800" dirty="0" smtClean="0"/>
          </a:p>
          <a:p>
            <a:pPr marL="457200" indent="-457200" eaLnBrk="0" hangingPunct="0">
              <a:buFont typeface="Arial" pitchFamily="34" charset="0"/>
              <a:buChar char="•"/>
            </a:pPr>
            <a:endParaRPr lang="en-US" sz="2800" dirty="0" smtClean="0"/>
          </a:p>
          <a:p>
            <a:pPr marL="457200" indent="-457200" eaLnBrk="0" hangingPunct="0">
              <a:buFont typeface="Arial" pitchFamily="34" charset="0"/>
              <a:buChar char="•"/>
            </a:pPr>
            <a:r>
              <a:rPr lang="en-US" sz="2800" dirty="0" smtClean="0"/>
              <a:t>UU2DVAR </a:t>
            </a:r>
            <a:r>
              <a:rPr lang="en-US" sz="2800" dirty="0"/>
              <a:t>analyses </a:t>
            </a:r>
            <a:r>
              <a:rPr lang="en-US" sz="2800" dirty="0" smtClean="0"/>
              <a:t>of temperature, moisture, and wind at </a:t>
            </a:r>
            <a:r>
              <a:rPr lang="en-US" sz="2800" dirty="0"/>
              <a:t>2.5 km horizontal resolution incorporate </a:t>
            </a:r>
            <a:r>
              <a:rPr lang="en-US" sz="2800" dirty="0" smtClean="0"/>
              <a:t>10-20,000 </a:t>
            </a:r>
            <a:r>
              <a:rPr lang="en-US" sz="2800" dirty="0"/>
              <a:t>observations within the continental United States from fixed </a:t>
            </a:r>
            <a:r>
              <a:rPr lang="en-US" sz="2800" dirty="0" smtClean="0"/>
              <a:t>sites </a:t>
            </a:r>
          </a:p>
          <a:p>
            <a:pPr marL="457200" indent="-457200" eaLnBrk="0" hangingPunct="0">
              <a:buFont typeface="Arial" pitchFamily="34" charset="0"/>
              <a:buChar char="•"/>
            </a:pPr>
            <a:r>
              <a:rPr lang="en-US" sz="2800" dirty="0" smtClean="0"/>
              <a:t>Small fraction of observations from fixed and mobile sensors are rejected objectively</a:t>
            </a:r>
          </a:p>
          <a:p>
            <a:pPr marL="457200" indent="-457200" eaLnBrk="0" hangingPunct="0">
              <a:buFont typeface="Arial" pitchFamily="34" charset="0"/>
              <a:buChar char="•"/>
            </a:pPr>
            <a:endParaRPr lang="en-US" sz="2800" dirty="0"/>
          </a:p>
          <a:p>
            <a:pPr marL="457200" indent="-457200" eaLnBrk="0" hangingPunct="0">
              <a:buFont typeface="Arial" pitchFamily="34" charset="0"/>
              <a:buChar char="•"/>
            </a:pPr>
            <a:endParaRPr lang="en-US" sz="2800" dirty="0" smtClean="0"/>
          </a:p>
          <a:p>
            <a:pPr marL="457200" indent="-457200" eaLnBrk="0" hangingPunct="0">
              <a:buFont typeface="Arial" pitchFamily="34" charset="0"/>
              <a:buChar char="•"/>
            </a:pPr>
            <a:endParaRPr lang="en-US" sz="2800" dirty="0"/>
          </a:p>
          <a:p>
            <a:pPr marL="457200" indent="-457200" eaLnBrk="0" hangingPunct="0">
              <a:buFont typeface="Arial" pitchFamily="34" charset="0"/>
              <a:buChar char="•"/>
            </a:pPr>
            <a:endParaRPr lang="en-US" sz="2800" dirty="0" smtClean="0"/>
          </a:p>
          <a:p>
            <a:pPr marL="457200" indent="-457200" eaLnBrk="0" hangingPunct="0">
              <a:buFont typeface="Arial" pitchFamily="34" charset="0"/>
              <a:buChar char="•"/>
            </a:pPr>
            <a:endParaRPr lang="en-US" sz="2800" dirty="0"/>
          </a:p>
          <a:p>
            <a:pPr marL="457200" indent="-457200" eaLnBrk="0" hangingPunct="0">
              <a:buFont typeface="Arial" pitchFamily="34" charset="0"/>
              <a:buChar char="•"/>
            </a:pPr>
            <a:endParaRPr lang="en-US" sz="2800" dirty="0" smtClean="0"/>
          </a:p>
          <a:p>
            <a:pPr marL="457200" indent="-457200" eaLnBrk="0" hangingPunct="0">
              <a:buFont typeface="Arial" pitchFamily="34" charset="0"/>
              <a:buChar char="•"/>
            </a:pPr>
            <a:endParaRPr lang="en-US" sz="2800" dirty="0"/>
          </a:p>
          <a:p>
            <a:pPr eaLnBrk="0" hangingPunct="0"/>
            <a:endParaRPr lang="en-US" sz="2800" dirty="0" smtClean="0"/>
          </a:p>
          <a:p>
            <a:pPr marL="457200" indent="-457200" eaLnBrk="0" hangingPunct="0">
              <a:buFont typeface="Arial" pitchFamily="34" charset="0"/>
              <a:buChar char="•"/>
            </a:pPr>
            <a:endParaRPr lang="en-US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579667" y="685801"/>
            <a:ext cx="40843200" cy="3429000"/>
          </a:xfrm>
          <a:prstGeom prst="roundRect">
            <a:avLst>
              <a:gd name="adj" fmla="val 10556"/>
            </a:avLst>
          </a:prstGeom>
          <a:solidFill>
            <a:srgbClr val="800000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4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Spatial and Temporal Distribution of Summer Ozone Near the Great Salt Lake</a:t>
            </a:r>
          </a:p>
          <a:p>
            <a:pPr algn="ctr" eaLnBrk="0" hangingPunct="0"/>
            <a:r>
              <a:rPr lang="en-US" sz="4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US" sz="4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A. Long, J</a:t>
            </a:r>
            <a:r>
              <a:rPr lang="en-US" sz="4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D. Horel and X. </a:t>
            </a:r>
            <a:r>
              <a:rPr lang="en-US" sz="4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Dong</a:t>
            </a:r>
            <a:endParaRPr lang="en-US" sz="4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0" hangingPunct="0"/>
            <a:r>
              <a:rPr kumimoji="0" lang="en-US" sz="460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Department</a:t>
            </a:r>
            <a:r>
              <a:rPr kumimoji="0" lang="en-US" sz="4600" i="1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Atmospheric Sciences, </a:t>
            </a:r>
            <a:r>
              <a:rPr kumimoji="0" lang="en-US" sz="460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University</a:t>
            </a:r>
            <a:r>
              <a:rPr kumimoji="0" lang="en-US" sz="4600" i="1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Utah</a:t>
            </a:r>
          </a:p>
          <a:p>
            <a:pPr algn="ctr" eaLnBrk="0" hangingPunct="0"/>
            <a:r>
              <a:rPr lang="en-US" sz="4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4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nsley.long@utah.edu, j</a:t>
            </a:r>
            <a:r>
              <a:rPr lang="en-US" sz="4600" baseline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ohn.horel@Utah.edu</a:t>
            </a:r>
            <a:endParaRPr kumimoji="0" lang="en-US" sz="4600" u="none" strike="noStrike" cap="none" normalizeH="0" baseline="0" dirty="0" smtClean="0">
              <a:ln>
                <a:noFill/>
              </a:ln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7566600" y="956719"/>
            <a:ext cx="3548756" cy="2887164"/>
            <a:chOff x="9144000" y="4787900"/>
            <a:chExt cx="3917950" cy="3187530"/>
          </a:xfrm>
        </p:grpSpPr>
        <p:sp>
          <p:nvSpPr>
            <p:cNvPr id="7" name="Rectangle 6"/>
            <p:cNvSpPr/>
            <p:nvPr/>
          </p:nvSpPr>
          <p:spPr bwMode="auto">
            <a:xfrm>
              <a:off x="9144000" y="4787900"/>
              <a:ext cx="3917950" cy="318753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073" name="Picture 36" descr="Ulogo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1000" y="4984665"/>
              <a:ext cx="3663950" cy="27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6" name="Rounded Rectangle 55"/>
          <p:cNvSpPr/>
          <p:nvPr/>
        </p:nvSpPr>
        <p:spPr bwMode="auto">
          <a:xfrm>
            <a:off x="457052" y="4495696"/>
            <a:ext cx="11734800" cy="1001005"/>
          </a:xfrm>
          <a:prstGeom prst="roundRect">
            <a:avLst/>
          </a:prstGeom>
          <a:solidFill>
            <a:srgbClr val="80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432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Overview and Motivation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Rounded Rectangle 57"/>
          <p:cNvSpPr/>
          <p:nvPr/>
        </p:nvSpPr>
        <p:spPr bwMode="auto">
          <a:xfrm>
            <a:off x="496793" y="5625626"/>
            <a:ext cx="11655318" cy="9949559"/>
          </a:xfrm>
          <a:prstGeom prst="roundRect">
            <a:avLst>
              <a:gd name="adj" fmla="val 5525"/>
            </a:avLst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Impacts of  the Great Salt Lake on ozone concentrations in </a:t>
            </a:r>
            <a:r>
              <a:rPr lang="en-US" sz="2800" dirty="0" smtClean="0">
                <a:latin typeface="+mn-lt"/>
              </a:rPr>
              <a:t>nearby </a:t>
            </a:r>
            <a:r>
              <a:rPr lang="en-US" sz="2800" dirty="0">
                <a:latin typeface="+mn-lt"/>
              </a:rPr>
              <a:t>urban areas </a:t>
            </a:r>
            <a:r>
              <a:rPr lang="en-US" sz="2800" dirty="0" smtClean="0">
                <a:latin typeface="+mn-lt"/>
              </a:rPr>
              <a:t>of northern Utah have </a:t>
            </a:r>
            <a:r>
              <a:rPr lang="en-US" sz="2800" dirty="0">
                <a:latin typeface="+mn-lt"/>
              </a:rPr>
              <a:t>not been studied, e.g</a:t>
            </a:r>
            <a:r>
              <a:rPr lang="en-US" sz="2800" dirty="0" smtClean="0">
                <a:latin typeface="+mn-lt"/>
              </a:rPr>
              <a:t>., direct (effects of enhanced halogen concentrations) or  indirect (land/lake breezes)</a:t>
            </a:r>
          </a:p>
          <a:p>
            <a:endParaRPr lang="en-US" sz="2800" b="1" u="sng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N</a:t>
            </a:r>
            <a:r>
              <a:rPr lang="en-US" sz="2800" dirty="0" smtClean="0">
                <a:latin typeface="+mn-lt"/>
              </a:rPr>
              <a:t>orthern Utah residents </a:t>
            </a:r>
            <a:r>
              <a:rPr lang="en-US" sz="2800" dirty="0">
                <a:latin typeface="+mn-lt"/>
              </a:rPr>
              <a:t>exposed to ozone levels exceeding </a:t>
            </a:r>
            <a:r>
              <a:rPr lang="en-US" sz="2800" dirty="0" smtClean="0">
                <a:latin typeface="+mn-lt"/>
              </a:rPr>
              <a:t>current National </a:t>
            </a:r>
            <a:r>
              <a:rPr lang="en-US" sz="2800" dirty="0">
                <a:latin typeface="+mn-lt"/>
              </a:rPr>
              <a:t>Ambient Air Quality Standard (8 h average </a:t>
            </a:r>
            <a:r>
              <a:rPr lang="en-US" sz="2800" dirty="0" smtClean="0">
                <a:latin typeface="+mn-lt"/>
              </a:rPr>
              <a:t>&gt; 70 </a:t>
            </a:r>
            <a:r>
              <a:rPr lang="en-US" sz="2800" dirty="0">
                <a:latin typeface="+mn-lt"/>
              </a:rPr>
              <a:t>ppb) on </a:t>
            </a:r>
            <a:r>
              <a:rPr lang="en-US" sz="2800" dirty="0" smtClean="0">
                <a:latin typeface="+mn-lt"/>
              </a:rPr>
              <a:t>as many as 18 days during June-August 2015</a:t>
            </a:r>
          </a:p>
          <a:p>
            <a:pPr lvl="1"/>
            <a:endParaRPr lang="en-US" sz="2800" dirty="0" smtClean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n-lt"/>
              </a:rPr>
              <a:t>Salt Lake Summer Ozone Study (GSLSO</a:t>
            </a:r>
            <a:r>
              <a:rPr lang="en-US" sz="2800" baseline="-25000" dirty="0" smtClean="0">
                <a:latin typeface="+mn-lt"/>
              </a:rPr>
              <a:t>3</a:t>
            </a:r>
            <a:r>
              <a:rPr lang="en-US" sz="2800" dirty="0" smtClean="0">
                <a:latin typeface="+mn-lt"/>
              </a:rPr>
              <a:t>S) leveraged existing and temporary observing infrastructure during summer 2015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n-lt"/>
              </a:rPr>
              <a:t>27 </a:t>
            </a:r>
            <a:r>
              <a:rPr lang="en-US" sz="2800" dirty="0">
                <a:latin typeface="+mn-lt"/>
              </a:rPr>
              <a:t>ozone sensors in rural and urban locations continuously monitored ozone </a:t>
            </a:r>
            <a:r>
              <a:rPr lang="en-US" sz="2800" dirty="0" smtClean="0">
                <a:latin typeface="+mn-lt"/>
              </a:rPr>
              <a:t>concentrations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n-lt"/>
              </a:rPr>
              <a:t>Sensors deployed during scheduled </a:t>
            </a:r>
            <a:r>
              <a:rPr lang="en-US" sz="2800" dirty="0">
                <a:latin typeface="+mn-lt"/>
              </a:rPr>
              <a:t>and opportunistic observing periods </a:t>
            </a:r>
            <a:r>
              <a:rPr lang="en-US" sz="2800" dirty="0" smtClean="0">
                <a:latin typeface="+mn-lt"/>
              </a:rPr>
              <a:t>mounted </a:t>
            </a:r>
            <a:r>
              <a:rPr lang="en-US" sz="2800" dirty="0">
                <a:latin typeface="+mn-lt"/>
              </a:rPr>
              <a:t>on vehicles, a light rail car, traffic helicopter, unmanned aerial vehicle, and tethered </a:t>
            </a:r>
            <a:r>
              <a:rPr lang="en-US" sz="2800" dirty="0" err="1" smtClean="0">
                <a:latin typeface="+mn-lt"/>
              </a:rPr>
              <a:t>sonde</a:t>
            </a:r>
            <a:endParaRPr lang="en-US" sz="2800" dirty="0" smtClean="0">
              <a:latin typeface="+mn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n-lt"/>
              </a:rPr>
              <a:t>Over one hundred meteorological towers supplemented with surface-based remote sensors (2 </a:t>
            </a:r>
            <a:r>
              <a:rPr lang="en-US" sz="2800" dirty="0" err="1" smtClean="0">
                <a:latin typeface="+mn-lt"/>
              </a:rPr>
              <a:t>sodars</a:t>
            </a:r>
            <a:r>
              <a:rPr lang="en-US" sz="2800" dirty="0" smtClean="0">
                <a:latin typeface="+mn-lt"/>
              </a:rPr>
              <a:t>, 2 ceilometers, </a:t>
            </a:r>
            <a:r>
              <a:rPr lang="en-US" sz="2800" dirty="0" err="1" smtClean="0">
                <a:latin typeface="+mn-lt"/>
              </a:rPr>
              <a:t>lidar</a:t>
            </a:r>
            <a:r>
              <a:rPr lang="en-US" sz="2800" dirty="0" smtClean="0">
                <a:latin typeface="+mn-lt"/>
              </a:rPr>
              <a:t>)</a:t>
            </a:r>
            <a:endParaRPr lang="en-US" sz="2800" dirty="0">
              <a:latin typeface="+mn-lt"/>
            </a:endParaRPr>
          </a:p>
          <a:p>
            <a:pPr lvl="1"/>
            <a:endParaRPr lang="en-US" sz="2800" dirty="0">
              <a:latin typeface="+mn-lt"/>
            </a:endParaRPr>
          </a:p>
          <a:p>
            <a:r>
              <a:rPr lang="en-US" sz="2800" b="1" u="sng" dirty="0" smtClean="0">
                <a:latin typeface="+mn-lt"/>
              </a:rPr>
              <a:t>Objective</a:t>
            </a:r>
            <a:endParaRPr lang="en-US" sz="2800" b="1" u="sng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n-lt"/>
              </a:rPr>
              <a:t>Aggregate available observations to assess </a:t>
            </a:r>
            <a:r>
              <a:rPr lang="en-US" sz="2800" dirty="0">
                <a:latin typeface="+mn-lt"/>
              </a:rPr>
              <a:t>temporal and spatial variations in ozone concentrations near the Great Salt Lake during summer </a:t>
            </a:r>
            <a:r>
              <a:rPr lang="en-US" sz="2800" dirty="0" smtClean="0">
                <a:latin typeface="+mn-lt"/>
              </a:rPr>
              <a:t>2015 in relation to meteorological conditions</a:t>
            </a:r>
            <a:endParaRPr lang="en-US" sz="2800" dirty="0">
              <a:latin typeface="+mn-lt"/>
            </a:endParaRPr>
          </a:p>
          <a:p>
            <a:endParaRPr lang="en-US" sz="2800" dirty="0" smtClean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7251" y="833735"/>
            <a:ext cx="1060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274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 bwMode="auto">
          <a:xfrm>
            <a:off x="417311" y="15648695"/>
            <a:ext cx="11734800" cy="1001005"/>
          </a:xfrm>
          <a:prstGeom prst="roundRect">
            <a:avLst/>
          </a:prstGeom>
          <a:solidFill>
            <a:srgbClr val="80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432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Hourly Analyses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0" name="Rounded Rectangle 89"/>
          <p:cNvSpPr/>
          <p:nvPr/>
        </p:nvSpPr>
        <p:spPr bwMode="auto">
          <a:xfrm>
            <a:off x="27745833" y="25093290"/>
            <a:ext cx="13994601" cy="771099"/>
          </a:xfrm>
          <a:prstGeom prst="roundRect">
            <a:avLst/>
          </a:prstGeom>
          <a:solidFill>
            <a:srgbClr val="80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432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Summary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Rounded Rectangle 72"/>
          <p:cNvSpPr/>
          <p:nvPr/>
        </p:nvSpPr>
        <p:spPr bwMode="auto">
          <a:xfrm>
            <a:off x="27739144" y="26105328"/>
            <a:ext cx="13994601" cy="7242152"/>
          </a:xfrm>
          <a:prstGeom prst="roundRect">
            <a:avLst>
              <a:gd name="adj" fmla="val 2451"/>
            </a:avLst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Observations </a:t>
            </a:r>
            <a:r>
              <a:rPr lang="en-US" sz="2800" dirty="0"/>
              <a:t>obtained continuously </a:t>
            </a:r>
            <a:r>
              <a:rPr lang="en-US" sz="2800" dirty="0" smtClean="0"/>
              <a:t>at over </a:t>
            </a:r>
            <a:r>
              <a:rPr lang="en-US" sz="2800" dirty="0"/>
              <a:t>two-dozen fixed sites as well as intermittently from mobile sensors onboard </a:t>
            </a:r>
            <a:r>
              <a:rPr lang="en-US" sz="2800" dirty="0" smtClean="0"/>
              <a:t>vehicles and a </a:t>
            </a:r>
            <a:r>
              <a:rPr lang="en-US" sz="2800" dirty="0"/>
              <a:t>light rail </a:t>
            </a:r>
            <a:r>
              <a:rPr lang="en-US" sz="2800" dirty="0" smtClean="0"/>
              <a:t>car highlight </a:t>
            </a:r>
            <a:r>
              <a:rPr lang="en-US" sz="2800" dirty="0"/>
              <a:t>the complexity of the spatial and temporal variations in ozone near the Great Salt </a:t>
            </a:r>
            <a:r>
              <a:rPr lang="en-US" sz="2800" dirty="0" smtClean="0"/>
              <a:t>Lake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Hourly analyses of ozone concentration at 1 km resolution help to illustrate the complex spatial and temporal variations observed over the summer albeit affected by the assumptions required to define the background gridded fields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While </a:t>
            </a:r>
            <a:r>
              <a:rPr lang="en-US" sz="2800" dirty="0"/>
              <a:t>the typical diurnal cycle of lower ozone during the night and early morning relative to late afternoon was most common at all </a:t>
            </a:r>
            <a:r>
              <a:rPr lang="en-US" sz="2800" dirty="0" smtClean="0"/>
              <a:t>urban </a:t>
            </a:r>
            <a:r>
              <a:rPr lang="en-US" sz="2800" dirty="0"/>
              <a:t>locations, less nocturnal titration and greater dependence on local and regional wind circulations were evident at rural sites on the western shore of the Great Salt Lake </a:t>
            </a:r>
            <a:r>
              <a:rPr lang="en-US" sz="2800" dirty="0" smtClean="0"/>
              <a:t>as well as </a:t>
            </a:r>
            <a:r>
              <a:rPr lang="en-US" sz="2800" dirty="0"/>
              <a:t>at high </a:t>
            </a:r>
            <a:r>
              <a:rPr lang="en-US" sz="2800" dirty="0" smtClean="0"/>
              <a:t>elevation to the west and east of the Salt Lake Valley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Thermally-driven </a:t>
            </a:r>
            <a:r>
              <a:rPr lang="en-US" sz="2800" dirty="0"/>
              <a:t>circulations (whether up/down slope, mountain/valley, or land/lake </a:t>
            </a:r>
            <a:r>
              <a:rPr lang="en-US" sz="2800" dirty="0" smtClean="0"/>
              <a:t>breezes) strongly affected </a:t>
            </a:r>
            <a:r>
              <a:rPr lang="en-US" sz="2800" dirty="0"/>
              <a:t>ozone levels throughout the </a:t>
            </a:r>
            <a:r>
              <a:rPr lang="en-US" sz="2800" dirty="0" smtClean="0"/>
              <a:t>region </a:t>
            </a:r>
            <a:endParaRPr lang="en-US" sz="2800" i="1" dirty="0"/>
          </a:p>
          <a:p>
            <a:r>
              <a:rPr lang="en-US" sz="2800" i="1" dirty="0" smtClean="0"/>
              <a:t>Acknowledgments: </a:t>
            </a:r>
            <a:r>
              <a:rPr lang="en-US" sz="2800" dirty="0"/>
              <a:t>We greatly appreciate the assistance </a:t>
            </a:r>
            <a:r>
              <a:rPr lang="en-US" sz="2800" dirty="0" smtClean="0"/>
              <a:t>of  University </a:t>
            </a:r>
            <a:r>
              <a:rPr lang="en-US" sz="2800" dirty="0"/>
              <a:t>of Utah </a:t>
            </a:r>
            <a:r>
              <a:rPr lang="en-US" sz="2800" dirty="0" smtClean="0"/>
              <a:t>colleagues E. </a:t>
            </a:r>
            <a:r>
              <a:rPr lang="en-US" sz="2800" dirty="0" err="1" smtClean="0"/>
              <a:t>Crosman</a:t>
            </a:r>
            <a:r>
              <a:rPr lang="en-US" sz="2800" dirty="0" smtClean="0"/>
              <a:t>, A. Jacques and B. Blaylock and all  of the other GSLSO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S participants. </a:t>
            </a:r>
            <a:r>
              <a:rPr lang="en-US" sz="2800" dirty="0"/>
              <a:t>T</a:t>
            </a:r>
            <a:r>
              <a:rPr lang="en-US" sz="2800" dirty="0" smtClean="0"/>
              <a:t>his </a:t>
            </a:r>
            <a:r>
              <a:rPr lang="en-US" sz="2800" dirty="0"/>
              <a:t>research were supported by a grant </a:t>
            </a:r>
            <a:r>
              <a:rPr lang="en-US" sz="2800" dirty="0" smtClean="0"/>
              <a:t>from </a:t>
            </a:r>
            <a:r>
              <a:rPr lang="en-US" sz="2800" dirty="0"/>
              <a:t>the Utah Division of Air Quality. </a:t>
            </a:r>
          </a:p>
          <a:p>
            <a:r>
              <a:rPr lang="en-US" sz="3200" dirty="0"/>
              <a:t/>
            </a:r>
            <a:br>
              <a:rPr lang="en-US" sz="3200" dirty="0"/>
            </a:br>
            <a:endParaRPr lang="en-US" sz="3200" i="1" dirty="0"/>
          </a:p>
        </p:txBody>
      </p:sp>
      <p:sp>
        <p:nvSpPr>
          <p:cNvPr id="13" name="AutoShape 2" descr="data:image/png;base64,iVBORw0KGgoAAAANSUhEUgAAA8IAAAEsCAYAAAAIOgp2AAAafklEQVR4Xu3dzYuedxUG4Od5Z2Iq/Qi+aVFKxaIb3bSg3WiTzEypLhTBbtwW7FK68D8ouC4IxZULQRBxIyiI0thkkgmxSosLBUUEQfCjNRnTVEOaZN5HukidmoROIJze856ry8zTnHOu+7e5oU3GwT8ECBAgQIAAAQIECBAgQKCRwNjoVqcSIECAAAECBAgQIECAAIFBEfYICBAgQIAAAQIECBAgQKCVgCLcKm7HEiBAgAABAgQIECBAgIAi7A0QIECAAAECBAgQIECAQCsBRbhV3I4lQIAAAQIECBAgQIAAAUXYGyBAgAABAgQIECBAgACBVgKKcKu4HUuAAAECBAgQIECAAAECirA3QIAAAQIECBAgQIAAAQKtBBThVnE7lgABAgQIECBAgAABAgQUYW+AAAECBAgQIECAAAECBFoJKMKt4nYsAQIECBAgQIAAAQIECCjC3gABAgQIECBAgAABAgQItBJQhFvF7VgCBAgQIECAAAECBAgQUIS9AQIECBAgQIAAAQIECBBoJaAIt4rbsQQIECBAgAABAgQIECCgCHsDBAgQIECAAAECBAgQINBKQBFuFbdjCRAgQIAAAQIECBAgQEAR9gYIECBAgAABAgQIECBAoJWAItwqbscSIECAAAECBAgQIECAgCLsDRAgQIAAAQIECBAgQIBAKwFFuFXcjiVAgAABAgQIECBAgAABRdgbIECAAAECBAgQIECAAIFWAopwq7gdS4AAAQIECBAgQIAAAQKKsDdAgAABAgQIECBAgAABAq0EFOFWcTuWAAECBAgQIECAAAECBBRhb4AAAQIECBAgQIAAAQIEWgkowq3idiwBAgQIECBAgAABAgQIKMLeAAECBAgQIECAAAECBAi0ElCEW8XtWAIECBAgQIAAAQIECBBQhL0BAgQIECBAgAABAgQIEGgloAi3ituxBAgQIECAAAECBAgQIKAIewMECBAgQIAAAQIECBAg0EpAEW4Vt2MJECBAgAABAgQIECBAQBH2BggQIECAAAECBAgQIECglYAi3CpuxxIgQIAAAQIECBAgQICAIuwNECBAgAABAgQIECBAgEArAUW4VdyOJUCAAAECBAgQIECAAAFF2BsgQIAAAQIECBAgQIAAgVYCinCruB1LgAABAgQIECBAgAABAoqwN0CAAAECBAgQIECAAAECrQQU4VZxO5YAAQIECBAgQIAAAQIEFGFvgAABAgQIECBAgAABAgRaCSjCreJ2LAECBAgQIECAAAECBAgowt4AAQIECBAgQIAAAQIECLQSUIRbxe1YAgQIECBAgAABAgQIEFCEvQECBAgQIECAAAECBAgQaCWgCLeK27EECBAgQIAAAQIECBAgoAh7AwQIECBAgAABAgQIECDQSkARbhW3YwkQIECAAAECBAgQIEBAEfYGCBAgQIAAAQIECBAgQKCVgCLcKm7HEiBAgAABAgQIECBAgIAi7A0QIECAAAECBAgQIECAQCsBRbhV3I4lQIAAAQIECBAgQIAAAUXYGyBAgAABAgQIECBAgACBVgKKcKu4HUuAAAECBAgQIECAAAECirA3QIAAAQIECBAgQIAAAQKtBBThVnE7lgABAgQIECBAgAABAgQUYW+AAAECBAgQIECAAAECBFoJKMKt4nYsAQIECBAgQIAAAQIECCjC3gABAgQIECBAgAABAgQItBJQhFvF7VgCBAgQIECAAAECBAgQUIS9AQIECBAgQIAAAQIECBBoJaAIt4rbsQQIECBAgAABAgQIECCgCHsDBAgQIECAAAECBAgQINBKQBFuFbdjCRAgQIAAAQIECBAgQEAR9gYIECBAgAABAgQIECBAoJWAItwqbscSIECAAAECBAgQIECAgCLsDRAgQIAAAQIECBAgQIBAKwFFuFXcjiVAgAABAgQIECBAgAABRdgbIECAAAECBAgQIECAAIFWAopwq7gdS4AAAQIECBAgQIAAAQKKsDdAgAABAgQIECBAgAABAq0EFOFWcTuWAAECBAgQIECAAAECBBRhb4AAAQIECBAgQIAAAQIEWgkowq3idiwBAgQIECBAgAABAgQIKMLeAAECBAgQIECAAAECBAi0ElCEW8XtWAIECBAgQIAAAQIECBBQhL0BAgQIECBAgAABAgQIEGgloAi3ituxBAgQIECAAAECBAgQIKAIewMECBAgQIAAAQIECBAg0EpAEW4Vt2MJECBAgAABAgQIECBAQBH2BggQIECAAAECBAgQIECglYAi3CpuxxIgQIAAAQIECBAgQICAIuwNECBAgAABAgQIECBAgEArAUW4VdyOJUCAAAECBAgQIECAAAFF2BsgQIAAAQIECBAgQIAAgVYCinCruB1LgAABAgQIECBAgAABAoqwN0CAAAECBAgQIECAAAECrQQU4VZxO5YAAQIECBAgQIAAAQIEFGFvgAABAgQIECBAgAABAgRaCSjCreJ2LAECBAgQIECAAAECBAgowt4AAQIECBAgQIAAAQIECLQSUIRbxe1YAgQIECBAgAABAgQIEFCEvQECBAgQIECAAAECBAgQaCWgCLeK27EECBAgQIAAAQIECBAgoAh7AwQIECBAgAABAgQIECDQSkARbhW3YwkQIECAAAECBAgQIEBAEfYGCBAgQIAAAQIECBAgQKCVgCLcKm7HEiBAgAABAgQIECBAgIAi7A0QIECAAAECBAgQIECAQCsBRbhV3I4lQIAAAQIECBAgQIAAAUXYGyBAgAABAgQIECBAgACBVgKKcKu4HUuAAAECBAgQIECAAAECirA3QIAAAQIECBAgQIAAAQKtBBThVnE7lgABAgQIECBAgAABAgQUYW+AAAECBAgQIECAAAECBFoJKMKt4nYsAQIECBAgQIAAAQIECCjC3gABAgQIECBAgAABAgQItBJQhFvF7VgCBAgQIECAAAECBAgQUIS9AQIECBAgQIAAAQIECBBoJaAIt4rbsQQIEFhegX+dfeJj167uzMfZbL4yG+8eFtMb02KxfXCczt197PTfl/dylxEgQIAAAQK3K6AI366Y7wkQIEAgSuC1rSc/vjrubAzT8NCtFhsX4+8P3LM4ce9nNs9FLW8ZAgQIECBA4H0RUITfF3ZDCRAgQOBOCJw7s74+TuPaXn+vcbH40Xzt1G/3+r3vCBAgQIAAgeUUUISXM1dXESBAYOkFLry8/vDO1fHp2zl0HIbLly+8+cKDX37l0u38e74lQIAAAQIElktAEV6uPF1DgACBNgLnzzzxtWGaPvqug2fD71aGxfbVxezibFzMp2n88DiMn9j9zbgyvDL/3MmftoFyKAECBAgQIHCDgCLsURAgQIDAvhM4v7n+0LAyPrN78dXV6fuHPrv5p/8/5vWtjcdXhuHJ3b/+wksnv/ncc8Ni3x1uYQIECBAgQOCOCCjCd4TRb0KAAAEClQKvbR19ZHVYfer6zHEa/jA/dvKHt9rh/Nb6N4ZhvO/6z9/amb794Lo/OKsyM7MIECBAgECSgCKclIZdCBAgQGBPAjf8IVmLxdnDa6eO37IIn954ehiHh6//fDFc+8EDR7f+uKdhPiJAgAABAgSWTkARXrpIHUSAAIHlF9g+vfGlaRwe23Xpzw8fPfmrW11+4czaUzvT7JF3ivBi8ZMH1k79ZvmlXEiAAAECBAjcTEAR9i4IECBAYN8JbG9tPD7t+v9+x3H26/mRl352q0POn9l4ZvffM3x12vneR46d/vO+O9zCBAgQIECAwB0RUITvCKPfhAABAgQqBc6fWvvUMJt99X8zp78cPrr53Zvt8I8Xv3D36l1Xnh3H8eD1n4+XV741//wv3qjc2SwCBAgQIEAgR0ARzsnCJgQIECCwR4E3X12//8ql8eu7P5/G6dT9RzY3d//a65vr9xxYXdlYTItPv1OCx+Hf8yMnn9/jKJ8RIECAAAECSyigCC9hqE4iQIBAB4ELW+tf2RnGR99Vhqfp0jgbt4dpcXGaZvNxmObDOH5g9zfjNB6fHztxtoORGwkQIECAAIGbCyjCXgYBAgQI7EuB7eNPHpo+eO3ZYRpX9nrAOIx/mx898Z29fu87AgQIECBAYDkFFOHlzNVVBAgQaCFwbnP9k7OV8YvTMNz7XgePs+mvBxY7P7736NY/3+tbPydAgAABAgSWW0ARXu58XUeAAIGlF5hefezA9uX7NobF9PZfp3TgxoOni+Nienm+duqXS4/hQAIECBAgQGBPAorwnph8RIAAAQL7QeDt/1x6dvDK/K1pvOfAOF340KG7tsdHX/zPftjdjgQIECBAgECdgCJcZ20SAQIECBAgQIAAAQIECAQIKMIBIViBAAECBAgQIECAAAECBOoEFOE6a5MIECBAgAABAgQIECBAIEBAEQ4IwQoECBAgQIAAAQIECBAgUCegCNdZm0SAAAECBAgQIECAAAECAQKKcEAIViBAgAABAgQIECBAgACBOgFFuM7aJAIECBAgQIAAAQIECBAIEFCEA0KwAgECBAgQIECAAAECBAjUCSjCddYmESBAgAABAgQIECBAgECAgCIcEIIVCBAgQIAAAQIECBAgQKBOQBGuszaJAAECBAgQIECAAAECBAIEFOGAEKxAgAABAgQIECBAgAABAnUCinCdtUkECBAgQIAAAQIECBAgECCgCAeEYAUCBAgQIECAAAECBAgQqBNQhOusTSJAgAABAgQIECBAgACBAAFFOCAEKxAgQIAAAQIECBAgQIBAnYAiXGdtEgECBAgQIECAAAECBAgECCjCASFYgQABAgQIECBAgAABAgTqBBThOmuTCBAgQIAAAQIECBAgQCBAQBEOCMEKBAgQIECAAAECBAgQIFAnoAjXWZtEgAABAgQIECBAgAABAgECinBACFYgQIAAAQIECBAgQIAAgToBRbjO2iQCBAgQIECAAAECBAgQCBBQhANCsAIBAgQIECBAgAABAgQI1AkownXWJhEgQIAAAQIECBAgQIBAgIAiHBCCFQgQIECAAAECBAgQIECgTkARrrM2iQABAgQIECBAgAABAgQCBBThgBCsQIAAAQIECBAgQIAAAQJ1AopwnbVJBAgQIECAAAECBAgQIBAgoAgHhGAFAgQIECBAgAABAgQIEKgTUITrrE0iQIAAAQIECBAgQIAAgQABRTggBCsQIECAAAECBAgQIECAQJ2AIlxnbRIBAgQIECBAgAABAgQIBAgowgEhWIEAAQIECBAgQIAAAQIE6gQU4TprkwgQIECAAAECBAgQIEAgQEARDgjBCgQIECBAgAABAgQIECBQJ6AI11mbRIAAAQIECBAgQIAAAQIBAopwQAhWIECAAAECBAgQIECAAIE6AUW4ztokAgQIECBAgAABAgQIEAgQUIQDQrACAQIECBAgQIAAAQIECNQJKMJ11iYRIECAAAECBAgQIECAQICAIhwQghUIECBAgAABAgQIECBAoE5AEa6zNokAAQIECBAgQIAAAQIEAgQU4YAQrECAAAECBAgQIECAAAECdQKKcJ21SQQIECBAgAABAgQIECAQIKAIB4RgBQIECBAgQIAAAQIECBCoE1CE66xNIkCAAAECBAgQIECAAIEAAUU4IAQrECBAgAABAgQIECBAgECdgCJcZ20SAQIECBAgQIAAAQIECAQIKMIBIViBAAECBAgQIECAAAECBOoEFOE6a5MIECBAgAABAgQIECBAIEBAEQ4IwQoECBAgQIAAAQIECBAgUCegCNdZm0SAAAECBAgQIECAAAECAQKKcEAIViBAgAABAgQIECBAgACBOgFFuM7aJAIECBAgQIAAAQIECBAIEFCEA0KwAgECBAgQIECAAAECBAjUCSjCddYmESBAgAABAgQIECBAgECAgCIcEIIVCBAgQIAAAQIECBAgQKBOQBGuszaJAAECBAgQIECAAAECBAIEFOGAEKxAgAABAgQIECBAgAABAnUCinCdtUkECBAgQIAAAQIECBAgECCgCAeEYAUCBAgQIECAAAECBAgQqBNQhOusTSJAgAABAgQIECBAgACBAAFFOCAEKxAgQIAAAQIECBAgQIBAnYAiXGdtEgECBAgQIECAAAECBAgECCjCASFYgQABAgQIECBAgAABAgTqBBThOmuTCBAgQIAAAQIECBAgQCBAQBEOCMEKBAgQIECAAAECBAgQIFAnoAjXWZtEgAABAgQIECBAgAABAgECinBACFYgQIAAAQIECBAgQIAAgToBRbjO2iQCBAgQIECAAAECBAgQCBBQhANCsAIBAgQIECBAgAABAgQI1AkownXWJhEgQIAAAQIECBAgQIBAgIAiHBCCFQgQIECAAAECBAgQIECgTkARrrM2iQABAgQIECBAgAABAgQCBBThgBCsQIAAAQIECBAgQIAAAQJ1AopwnbVJBAgQIECAAAECBAgQIBAgoAgHhGAFAgQIECBAgAABAgQIEKgTUITrrE0iQIAAAQIECBAgQIAAgQABRTggBCsQIECAAAECBAgQIECAQJ2AIlxnbRIBAgQIECBAgAABAgQIBAgowgEhWIEAAQIECBAgQIAAAQIE6gQU4TprkwgQIECAAAECBAgQIEAgQEARDgjBCgQIECBAgAABAgQIECBQJ6AI11mbRIAAAQIECBAgQIAAAQIBAopwQAhWIECAAAECBAgQIECAAIE6AUW4ztokAgQIECBAgAABAgQIEAgQUIQDQrACAQIECBAgQIAAAQIECNQJKMJ11iYRIECAAAECBAgQIECAQICAIhwQghUIECBAgAABAgQIECBAoE5AEa6zNokAAQIECBAgQIAAAQIEAgQU4YAQrECAAAECBAgQIECAAAECdQKKcJ21SQQIECBAgAABAgQIECAQIKAIB4RgBQIECBAgQIAAAQIECBCoE1CE66xNIkCAAAECBAgQIECAAIEAAUU4IAQrECBAgAABAgQIECBAgECdgCJcZ20SAQIECBAgQIAAAQIECAQIKMIBIViBAAECBAgQIECAAAECBOoEFOE6a5MIECBAgAABAgQIECBAIEBAEQ4IwQoECBAgQIAAAQIECBAgUCegCNdZm0SAAAECBAgQIECAAAECAQKKcEAIViBAgAABAgQIECBAgACBOgFFuM7aJAIECBAgQIAAAQIECBAIEFCEA0KwAgECBAgQIECAAAECBAjUCSjCddYmESBAgAABAgQIECBAgECAgCIcEIIVCBAgQIAAAQIECBAgQKBOQBGuszaJAAECBAgQIECAAAECBAIEFOGAEKxAgAABAgQIECBAgAABAnUCinCdtUkECBAgQIAAAQIECBAgECCgCAeEYAUCBAgQIECAAAECBAgQqBNQhOusTSJAgAABAgQIECBAgACBAAFFOCAEKxAgQIAAAQIECBAgQIBAnYAiXGdtEgECBAgQIECAAAECBAgECCjCASFYgQABAgQIECBAgAABAgTqBBThOmuTCBAgQIAAAQIECBAgQCBAQBEOCMEKBAgQIECAAAECBAgQIFAnoAjXWZtEgAABAgQIECBAgAABAgECinBACFYgQIAAAQIECBAgQIAAgToBRbjO2iQCBAgQIECAAAECBAgQCBBQhANCsAIBAgQIECBAgAABAgQI1AkownXWJhEgQIAAAQIECBAgQIBAgIAiHBCCFQgQIECAAAECBAgQIECgTkARrrM2iQABAgQIECBAgAABAgQCBBThgBCsQIAAAQIECBAgQIAAAQJ1AopwnbVJBAgQIECAAAECBAgQIBAgoAgHhGAFAgQIECBAgAABAgQIEKgTUITrrE0iQIAAAQIECBAgQIAAgQABRTggBCsQIECAAAECBAgQIECAQJ2AIlxnbRIBAgQIECBAgAABAgQIBAgowgEhWIEAAQIECBAgQIAAAQIE6gQU4TprkwgQIECAAAECBAgQIEAgQEARDgjBCgQIECBAgAABAgQIECBQJ6AI11mbRIAAAQIECBAgQIAAAQIBAopwQAhWIECAAAECBAgQIECAAIE6AUW4ztokAgQIECBAgAABAgQIEAgQUIQDQrACAQIECBAgQIAAAQIECNQJKMJ11iYRIECAAAECBAgQIECAQICAIhwQghUIECBAgAABAgQIECBAoE5AEa6zNokAAQIECBAgQIAAAQIEAgQU4YAQrECAAAECBAgQIECAAAECdQKKcJ21SQQIECBAgAABAgQIECAQIKAIB4RgBQIECBAgQIAAAQIECBCoE1CE66xNIkCAAAECBAgQIECAAIEAAUU4IAQrECBAgAABAgQIECBAgECdgCJcZ20SAQIECBAgQIAAAQIECAQIKMIBIViBAAECBAgQIECAAAECBOoEFOE6a5MIECBAgAABAgQIECBAIEBAEQ4IwQoECBAgQIAAAQIECBAgUCegCNdZm0SAAAECBAgQIECAAAECAQKKcEAIViBAgAABAgQIECBAgACBOgFFuM7aJAIECBAgQIAAAQIECBAIEFCEA0KwAgECBAgQIECAAAECBAjUCSjCddYmESBAgAABAgQIECBAgECAgCIcEIIVCBAgQIAAAQIECBAgQKBOQBGuszaJAAECBAgQIECAAAECBAIEFOGAEKxAgAABAgQIECBAgAABAnUCinCdtUkECBAgQIAAAQIECBAgECCgCAeEYAUCBAgQIECAAAECBAgQqBNQhOusTSJAgAABAgQIECBAgACBAAFFOCAEKxAgQIAAAQIECBAgQIBAnYAiXGdtEgECBAgQIECAAAECBAgECCjCASFYgQABAgQIECBAgAABAgTqBBThOmuTCBAgQIAAAQIECBAgQCBAQBEOCMEKBAgQIECAAAECBAgQIFAnoAjXWZtEgAABAgQIECBAgAABAgECinBACFYgQIAAAQIECBAgQIAAgToBRbjO2iQCBAgQIECAAAECBAgQCBBQhANCsAIBAgQIECBAgAABAgQI1AkownXWJhEgQIAAAQIECBAgQIBAgIAiHBCCFQgQIECAAAECBAgQIECgTkARrrM2iQABAgQIECBAgAABAgQCBBThgBCsQIAAAQIECBAgQIAAAQJ1Av8FltDgLTkLRPw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4" descr="data:image/png;base64,iVBORw0KGgoAAAANSUhEUgAAA8IAAAEsCAYAAAAIOgp2AAAafklEQVR4Xu3dzYuedxUG4Od5Z2Iq/Qi+aVFKxaIb3bSg3WiTzEypLhTBbtwW7FK68D8ouC4IxZULQRBxIyiI0thkkgmxSosLBUUEQfCjNRnTVEOaZN5HukidmoROIJze856ry8zTnHOu+7e5oU3GwT8ECBAgQIAAAQIECBAgQKCRwNjoVqcSIECAAAECBAgQIECAAIFBEfYICBAgQIAAAQIECBAgQKCVgCLcKm7HEiBAgAABAgQIECBAgIAi7A0QIECAAAECBAgQIECAQCsBRbhV3I4lQIAAAQIECBAgQIAAAUXYGyBAgAABAgQIECBAgACBVgKKcKu4HUuAAAECBAgQIECAAAECirA3QIAAAQIECBAgQIAAAQKtBBThVnE7lgABAgQIECBAgAABAgQUYW+AAAECBAgQIECAAAECBFoJKMKt4nYsAQIECBAgQIAAAQIECCjC3gABAgQIECBAgAABAgQItBJQhFvF7VgCBAgQIECAAAECBAgQUIS9AQIECBAgQIAAAQIECBBoJaAIt4rbsQQIECBAgAABAgQIECCgCHsDBAgQIECAAAECBAgQINBKQBFuFbdjCRAgQIAAAQIECBAgQEAR9gYIECBAgAABAgQIECBAoJWAItwqbscSIECAAAECBAgQIECAgCLsDRAgQIAAAQIECBAgQIBAKwFFuFXcjiVAgAABAgQIECBAgAABRdgbIECAAAECBAgQIECAAIFWAopwq7gdS4AAAQIECBAgQIAAAQKKsDdAgAABAgQIECBAgAABAq0EFOFWcTuWAAECBAgQIECAAAECBBRhb4AAAQIECBAgQIAAAQIEWgkowq3idiwBAgQIECBAgAABAgQIKMLeAAECBAgQIECAAAECBAi0ElCEW8XtWAIECBAgQIAAAQIECBBQhL0BAgQIECBAgAABAgQIEGgloAi3ituxBAgQIECAAAECBAgQIKAIewMECBAgQIAAAQIECBAg0EpAEW4Vt2MJECBAgAABAgQIECBAQBH2BggQIECAAAECBAgQIECglYAi3CpuxxIgQIAAAQIECBAgQICAIuwNECBAgAABAgQIECBAgEArAUW4VdyOJUCAAAECBAgQIECAAAFF2BsgQIAAAQIECBAgQIAAgVYCinCruB1LgAABAgQIECBAgAABAoqwN0CAAAECBAgQIECAAAECrQQU4VZxO5YAAQIECBAgQIAAAQIEFGFvgAABAgQIECBAgAABAgRaCSjCreJ2LAECBAgQIECAAAECBAgowt4AAQIECBAgQIAAAQIECLQSUIRbxe1YAgQIECBAgAABAgQIEFCEvQECBAgQIECAAAECBAgQaCWgCLeK27EECBAgQIAAAQIECBAgoAh7AwQIECBAgAABAgQIECDQSkARbhW3YwkQIECAAAECBAgQIEBAEfYGCBAgQIAAAQIECBAgQKCVgCLcKm7HEiBAgAABAgQIECBAgIAi7A0QIECAAAECBAgQIECAQCsBRbhV3I4lQIAAAQIECBAgQIAAAUXYGyBAgAABAgQIECBAgACBVgKKcKu4HUuAAAECBAgQIECAAAECirA3QIAAAQIECBAgQIAAAQKtBBThVnE7lgABAgQIECBAgAABAgQUYW+AAAECBAgQIECAAAECBFoJKMKt4nYsAQIECBAgQIAAAQIECCjC3gABAgQIECBAgAABAgQItBJQhFvF7VgCBAgQIECAAAECBAgQUIS9AQIECBAgQIAAAQIECBBoJaAIt4rbsQQIECBAgAABAgQIECCgCHsDBAgQIECAAAECBAgQINBKQBFuFbdjCRAgQIAAAQIECBAgQEAR9gYIECBAgAABAgQIECBAoJWAItwqbscSIECAAAECBAgQIECAgCLsDRAgQIAAAQIECBAgQIBAKwFFuFXcjiVAgAABAgQIECBAgAABRdgbIECAAAECBAgQIECAAIFWAopwq7gdS4AAAQIECBAgQIAAAQKKsDdAgAABAgQIECBAgAABAq0EFOFWcTuWAAECBAgQIECAAAECBBRhb4AAAQIECBAgQIAAAQIEWgkowq3idiwBAgQIECBAgAABAgQIKMLeAAECBAgQIECAAAECBAi0ElCEW8XtWAIECBAgQIAAAQIECBBQhL0BAgQIECBAgAABAgQIEGgloAi3ituxBAgQIECAAAECBAgQIKAIewMECBAgQIAAAQIECBAg0EpAEW4Vt2MJECBAgAABAgQIECBAQBH2BggQIECAAAECBAgQIECglYAi3CpuxxIgQIAAAQIECBAgQICAIuwNECBAgAABAgQIECBAgEArAUW4VdyOJUCAAAECBAgQIECAAAFF2BsgQIAAAQIECBAgQIAAgVYCinCruB1LgAABAgQIECBAgAABAoqwN0CAAAECBAgQIECAAAECrQQU4VZxO5YAAQIECBAgQIAAAQIEFGFvgAABAgQIECBAgAABAgRaCSjCreJ2LAECBAgQIECAAAECBAgowt4AAQIECBAgQIAAAQIECLQSUIRbxe1YAgQIECBAgAABAgQIEFCEvQECBAgQIECAAAECBAgQaCWgCLeK27EECBAgQIAAAQIECBAgoAh7AwQIECBAgAABAgQIECDQSkARbhW3YwkQIECAAAECBAgQIEBAEfYGCBAgQIAAAQIECBAgQKCVgCLcKm7HEiBAgAABAgQIECBAgIAi7A0QIECAAAECBAgQIECAQCsBRbhV3I4lQIAAAQIECBAgQIAAAUXYGyBAgAABAgQIECBAgACBVgKKcKu4HUuAAAECBAgQIECAAAECirA3QIAAAQIECBAgQIAAAQKtBBThVnE7lgABAgQIECBAgAABAgQUYW+AAAECBAgQIECAAAECBFoJKMKt4nYsAQIECBAgQIAAAQIECCjC3gABAgQIECBAgAABAgQItBJQhFvF7VgCBAgQIECAAAECBAgQUIS9AQIECBAgQIAAAQIECBBoJaAIt4rbsQQIEFhegX+dfeJj167uzMfZbL4yG+8eFtMb02KxfXCczt197PTfl/dylxEgQIAAAQK3K6AI366Y7wkQIEAgSuC1rSc/vjrubAzT8NCtFhsX4+8P3LM4ce9nNs9FLW8ZAgQIECBA4H0RUITfF3ZDCRAgQOBOCJw7s74+TuPaXn+vcbH40Xzt1G/3+r3vCBAgQIAAgeUUUISXM1dXESBAYOkFLry8/vDO1fHp2zl0HIbLly+8+cKDX37l0u38e74lQIAAAQIElktAEV6uPF1DgACBNgLnzzzxtWGaPvqug2fD71aGxfbVxezibFzMp2n88DiMn9j9zbgyvDL/3MmftoFyKAECBAgQIHCDgCLsURAgQIDAvhM4v7n+0LAyPrN78dXV6fuHPrv5p/8/5vWtjcdXhuHJ3b/+wksnv/ncc8Ni3x1uYQIECBAgQOCOCCjCd4TRb0KAAAEClQKvbR19ZHVYfer6zHEa/jA/dvKHt9rh/Nb6N4ZhvO/6z9/amb794Lo/OKsyM7MIECBAgECSgCKclIZdCBAgQGBPAjf8IVmLxdnDa6eO37IIn954ehiHh6//fDFc+8EDR7f+uKdhPiJAgAABAgSWTkARXrpIHUSAAIHlF9g+vfGlaRwe23Xpzw8fPfmrW11+4czaUzvT7JF3ivBi8ZMH1k79ZvmlXEiAAAECBAjcTEAR9i4IECBAYN8JbG9tPD7t+v9+x3H26/mRl352q0POn9l4ZvffM3x12vneR46d/vO+O9zCBAgQIECAwB0RUITvCKPfhAABAgQqBc6fWvvUMJt99X8zp78cPrr53Zvt8I8Xv3D36l1Xnh3H8eD1n4+XV741//wv3qjc2SwCBAgQIEAgR0ARzsnCJgQIECCwR4E3X12//8ql8eu7P5/G6dT9RzY3d//a65vr9xxYXdlYTItPv1OCx+Hf8yMnn9/jKJ8RIECAAAECSyigCC9hqE4iQIBAB4ELW+tf2RnGR99Vhqfp0jgbt4dpcXGaZvNxmObDOH5g9zfjNB6fHztxtoORGwkQIECAAIGbCyjCXgYBAgQI7EuB7eNPHpo+eO3ZYRpX9nrAOIx/mx898Z29fu87AgQIECBAYDkFFOHlzNVVBAgQaCFwbnP9k7OV8YvTMNz7XgePs+mvBxY7P7736NY/3+tbPydAgAABAgSWW0ARXu58XUeAAIGlF5hefezA9uX7NobF9PZfp3TgxoOni+Nienm+duqXS4/hQAIECBAgQGBPAorwnph8RIAAAQL7QeDt/1x6dvDK/K1pvOfAOF340KG7tsdHX/zPftjdjgQIECBAgECdgCJcZ20SAQIECBAgQIAAAQIECAQIKMIBIViBAAECBAgQIECAAAECBOoEFOE6a5MIECBAgAABAgQIECBAIEBAEQ4IwQoECBAgQIAAAQIECBAgUCegCNdZm0SAAAECBAgQIECAAAECAQKKcEAIViBAgAABAgQIECBAgACBOgFFuM7aJAIECBAgQIAAAQIECBAIEFCEA0KwAgECBAgQIECAAAECBAjUCSjCddYmESBAgAABAgQIECBAgECAgCIcEIIVCBAgQIAAAQIECBAgQKBOQBGuszaJAAECBAgQIECAAAECBAIEFOGAEKxAgAABAgQIECBAgAABAnUCinCdtUkECBAgQIAAAQIECBAgECCgCAeEYAUCBAgQIECAAAECBAgQqBNQhOusTSJAgAABAgQIECBAgACBAAFFOCAEKxAgQIAAAQIECBAgQIBAnYAiXGdtEgECBAgQIECAAAECBAgECCjCASFYgQABAgQIECBAgAABAgTqBBThOmuTCBAgQIAAAQIECBAgQCBAQBEOCMEKBAgQIECAAAECBAgQIFAnoAjXWZtEgAABAgQIECBAgAABAgECinBACFYgQIAAAQIECBAgQIAAgToBRbjO2iQCBAgQIECAAAECBAgQCBBQhANCsAIBAgQIECBAgAABAgQI1AkownXWJhEgQIAAAQIECBAgQIBAgIAiHBCCFQgQIECAAAECBAgQIECgTkARrrM2iQABAgQIECBAgAABAgQCBBThgBCsQIAAAQIECBAgQIAAAQJ1AopwnbVJBAgQIECAAAECBAgQIBAgoAgHhGAFAgQIECBAgAABAgQIEKgTUITrrE0iQIAAAQIECBAgQIAAgQABRTggBCsQIECAAAECBAgQIECAQJ2AIlxnbRIBAgQIECBAgAABAgQIBAgowgEhWIEAAQIECBAgQIAAAQIE6gQU4TprkwgQIECAAAECBAgQIEAgQEARDgjBCgQIECBAgAABAgQIECBQJ6AI11mbRIAAAQIECBAgQIAAAQIBAopwQAhWIECAAAECBAgQIECAAIE6AUW4ztokAgQIECBAgAABAgQIEAgQUIQDQrACAQIECBAgQIAAAQIECNQJKMJ11iYRIECAAAECBAgQIECAQICAIhwQghUIECBAgAABAgQIECBAoE5AEa6zNokAAQIECBAgQIAAAQIEAgQU4YAQrECAAAECBAgQIECAAAECdQKKcJ21SQQIECBAgAABAgQIECAQIKAIB4RgBQIECBAgQIAAAQIECBCoE1CE66xNIkCAAAECBAgQIECAAIEAAUU4IAQrECBAgAABAgQIECBAgECdgCJcZ20SAQIECBAgQIAAAQIECAQIKMIBIViBAAECBAgQIECAAAECBOoEFOE6a5MIECBAgAABAgQIECBAIEBAEQ4IwQoECBAgQIAAAQIECBAgUCegCNdZm0SAAAECBAgQIECAAAECAQKKcEAIViBAgAABAgQIECBAgACBOgFFuM7aJAIECBAgQIAAAQIECBAIEFCEA0KwAgECBAgQIECAAAECBAjUCSjCddYmESBAgAABAgQIECBAgECAgCIcEIIVCBAgQIAAAQIECBAgQKBOQBGuszaJAAECBAgQIECAAAECBAIEFOGAEKxAgAABAgQIECBAgAABAnUCinCdtUkECBAgQIAAAQIECBAgECCgCAeEYAUCBAgQIECAAAECBAgQqBNQhOusTSJAgAABAgQIECBAgACBAAFFOCAEKxAgQIAAAQIECBAgQIBAnYAiXGdtEgECBAgQIECAAAECBAgECCjCASFYgQABAgQIECBAgAABAgTqBBThOmuTCBAgQIAAAQIECBAgQCBAQBEOCMEKBAgQIECAAAECBAgQIFAnoAjXWZtEgAABAgQIECBAgAABAgECinBACFYgQIAAAQIECBAgQIAAgToBRbjO2iQCBAgQIECAAAECBAgQCBBQhANCsAIBAgQIECBAgAABAgQI1AkownXWJhEgQIAAAQIECBAgQIBAgIAiHBCCFQgQIECAAAECBAgQIECgTkARrrM2iQABAgQIECBAgAABAgQCBBThgBCsQIAAAQIECBAgQIAAAQJ1AopwnbVJBAgQIECAAAECBAgQIBAgoAgHhGAFAgQIECBAgAABAgQIEKgTUITrrE0iQIAAAQIECBAgQIAAgQABRTggBCsQIECAAAECBAgQIECAQJ2AIlxnbRIBAgQIECBAgAABAgQIBAgowgEhWIEAAQIECBAgQIAAAQIE6gQU4TprkwgQIECAAAECBAgQIEAgQEARDgjBCgQIECBAgAABAgQIECBQJ6AI11mbRIAAAQIECBAgQIAAAQIBAopwQAhWIECAAAECBAgQIECAAIE6AUW4ztokAgQIECBAgAABAgQIEAgQUIQDQrACAQIECBAgQIAAAQIECNQJKMJ11iYRIECAAAECBAgQIECAQICAIhwQghUIECBAgAABAgQIECBAoE5AEa6zNokAAQIECBAgQIAAAQIEAgQU4YAQrECAAAECBAgQIECAAAECdQKKcJ21SQQIECBAgAABAgQIECAQIKAIB4RgBQIECBAgQIAAAQIECBCoE1CE66xNIkCAAAECBAgQIECAAIEAAUU4IAQrECBAgAABAgQIECBAgECdgCJcZ20SAQIECBAgQIAAAQIECAQIKMIBIViBAAECBAgQIECAAAECBOoEFOE6a5MIECBAgAABAgQIECBAIEBAEQ4IwQoECBAgQIAAAQIECBAgUCegCNdZm0SAAAECBAgQIECAAAECAQKKcEAIViBAgAABAgQIECBAgACBOgFFuM7aJAIECBAgQIAAAQIECBAIEFCEA0KwAgECBAgQIECAAAECBAjUCSjCddYmESBAgAABAgQIECBAgECAgCIcEIIVCBAgQIAAAQIECBAgQKBOQBGuszaJAAECBAgQIECAAAECBAIEFOGAEKxAgAABAgQIECBAgAABAnUCinCdtUkECBAgQIAAAQIECBAgECCgCAeEYAUCBAgQIECAAAECBAgQqBNQhOusTSJAgAABAgQIECBAgACBAAFFOCAEKxAgQIAAAQIECBAgQIBAnYAiXGdtEgECBAgQIECAAAECBAgECCjCASFYgQABAgQIECBAgAABAgTqBBThOmuTCBAgQIAAAQIECBAgQCBAQBEOCMEKBAgQIECAAAECBAgQIFAnoAjXWZtEgAABAgQIECBAgAABAgECinBACFYgQIAAAQIECBAgQIAAgToBRbjO2iQCBAgQIECAAAECBAgQCBBQhANCsAIBAgQIECBAgAABAgQI1AkownXWJhEgQIAAAQIECBAgQIBAgIAiHBCCFQgQIECAAAECBAgQIECgTkARrrM2iQABAgQIECBAgAABAgQCBBThgBCsQIAAAQIECBAgQIAAAQJ1AopwnbVJBAgQIECAAAECBAgQIBAgoAgHhGAFAgQIECBAgAABAgQIEKgTUITrrE0iQIAAAQIECBAgQIAAgQABRTggBCsQIECAAAECBAgQIECAQJ2AIlxnbRIBAgQIECBAgAABAgQIBAgowgEhWIEAAQIECBAgQIAAAQIE6gQU4TprkwgQIECAAAECBAgQIEAgQEARDgjBCgQIECBAgAABAgQIECBQJ6AI11mbRIAAAQIECBAgQIAAAQIBAopwQAhWIECAAAECBAgQIECAAIE6AUW4ztokAgQIECBAgAABAgQIEAgQUIQDQrACAQIECBAgQIAAAQIECNQJKMJ11iYRIECAAAECBAgQIECAQICAIhwQghUIECBAgAABAgQIECBAoE5AEa6zNokAAQIECBAgQIAAAQIEAgQU4YAQrECAAAECBAgQIECAAAECdQKKcJ21SQQIECBAgAABAgQIECAQIKAIB4RgBQIECBAgQIAAAQIECBCoE1CE66xNIkCAAAECBAgQIECAAIEAAUU4IAQrECBAgAABAgQIECBAgECdgCJcZ20SAQIECBAgQIAAAQIECAQIKMIBIViBAAECBAgQIECAAAECBOoEFOE6a5MIECBAgAABAgQIECBAIEBAEQ4IwQoECBAgQIAAAQIECBAgUCegCNdZm0SAAAECBAgQIECAAAECAQKKcEAIViBAgAABAgQIECBAgACBOgFFuM7aJAIECBAgQIAAAQIECBAIEFCEA0KwAgECBAgQIECAAAECBAjUCSjCddYmESBAgAABAgQIECBAgECAgCIcEIIVCBAgQIAAAQIECBAgQKBOQBGuszaJAAECBAgQIECAAAECBAIEFOGAEKxAgAABAgQIECBAgAABAnUCinCdtUkECBAgQIAAAQIECBAgECCgCAeEYAUCBAgQIECAAAECBAgQqBNQhOusTSJAgAABAgQIECBAgACBAAFFOCAEKxAgQIAAAQIECBAgQIBAnYAiXGdtEgECBAgQIECAAAECBAgECCjCASFYgQABAgQIECBAgAABAgTqBBThOmuTCBAgQIAAAQIECBAgQCBAQBEOCMEKBAgQIECAAAECBAgQIFAnoAjXWZtEgAABAgQIECBAgAABAgECinBACFYgQIAAAQIECBAgQIAAgToBRbjO2iQCBAgQIECAAAECBAgQCBBQhANCsAIBAgQIECBAgAABAgQI1AkownXWJhEgQIAAAQIECBAgQIBAgIAiHBCCFQgQIECAAAECBAgQIECgTkARrrM2iQABAgQIECBAgAABAgQCBBThgBCsQIAAAQIECBAgQIAAAQJ1Av8FltDgLTkLRPw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ounded Rectangle 33"/>
          <p:cNvSpPr/>
          <p:nvPr/>
        </p:nvSpPr>
        <p:spPr bwMode="auto">
          <a:xfrm>
            <a:off x="622128" y="28857138"/>
            <a:ext cx="11685251" cy="1157094"/>
          </a:xfrm>
          <a:prstGeom prst="roundRect">
            <a:avLst/>
          </a:prstGeom>
          <a:solidFill>
            <a:srgbClr val="80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432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 Parameters</a:t>
            </a:r>
          </a:p>
        </p:txBody>
      </p:sp>
      <p:sp>
        <p:nvSpPr>
          <p:cNvPr id="36" name="Rounded Rectangle 35"/>
          <p:cNvSpPr/>
          <p:nvPr/>
        </p:nvSpPr>
        <p:spPr bwMode="auto">
          <a:xfrm>
            <a:off x="659149" y="30143970"/>
            <a:ext cx="11655318" cy="6127230"/>
          </a:xfrm>
          <a:prstGeom prst="roundRect">
            <a:avLst>
              <a:gd name="adj" fmla="val 5234"/>
            </a:avLst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587169"/>
            <a:ext cx="3476594" cy="357861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9311"/>
              </p:ext>
            </p:extLst>
          </p:nvPr>
        </p:nvGraphicFramePr>
        <p:xfrm>
          <a:off x="942773" y="30274478"/>
          <a:ext cx="11043960" cy="5826084"/>
        </p:xfrm>
        <a:graphic>
          <a:graphicData uri="http://schemas.openxmlformats.org/drawingml/2006/table">
            <a:tbl>
              <a:tblPr firstRow="1" bandRow="1">
                <a:solidFill>
                  <a:srgbClr val="FFC000"/>
                </a:solidFill>
                <a:tableStyleId>{7DF18680-E054-41AD-8BC1-D1AEF772440D}</a:tableStyleId>
              </a:tblPr>
              <a:tblGrid>
                <a:gridCol w="2486227"/>
                <a:gridCol w="2514600"/>
                <a:gridCol w="2895600"/>
                <a:gridCol w="3147533"/>
              </a:tblGrid>
              <a:tr h="194202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Type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Background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aseline="0" dirty="0" smtClean="0"/>
                        <a:t>Observation to background error variance ratio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Horizontal</a:t>
                      </a:r>
                      <a:r>
                        <a:rPr lang="en-US" sz="2800" baseline="0" dirty="0" smtClean="0"/>
                        <a:t>/</a:t>
                      </a:r>
                      <a:r>
                        <a:rPr lang="en-US" sz="2800" baseline="0" dirty="0" err="1" smtClean="0"/>
                        <a:t>verticalbackground</a:t>
                      </a:r>
                      <a:r>
                        <a:rPr lang="en-US" sz="2800" baseline="0" dirty="0" smtClean="0"/>
                        <a:t> error decorrelation length scales</a:t>
                      </a:r>
                      <a:endParaRPr lang="en-US" sz="2800" dirty="0"/>
                    </a:p>
                  </a:txBody>
                  <a:tcPr/>
                </a:tc>
              </a:tr>
              <a:tr h="194202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Meteorological fields: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dirty="0" smtClean="0"/>
                        <a:t>wind, temperature, moisture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HRRR </a:t>
                      </a:r>
                      <a:r>
                        <a:rPr lang="en-US" sz="2800" dirty="0" err="1" smtClean="0"/>
                        <a:t>interpo-lated</a:t>
                      </a:r>
                      <a:r>
                        <a:rPr lang="en-US" sz="2800" dirty="0" smtClean="0"/>
                        <a:t> to 1 km grid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1-2.5 depending on observational network type</a:t>
                      </a:r>
                    </a:p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25 km/250</a:t>
                      </a:r>
                      <a:r>
                        <a:rPr lang="en-US" sz="2800" baseline="0" dirty="0" smtClean="0"/>
                        <a:t> m</a:t>
                      </a:r>
                      <a:endParaRPr lang="en-US" sz="2800" dirty="0"/>
                    </a:p>
                  </a:txBody>
                  <a:tcPr/>
                </a:tc>
              </a:tr>
              <a:tr h="194202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Ozone concentration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Statistical fits</a:t>
                      </a:r>
                      <a:r>
                        <a:rPr lang="en-US" sz="2800" baseline="0" dirty="0" smtClean="0"/>
                        <a:t> to subsets of observations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0.8</a:t>
                      </a:r>
                      <a:r>
                        <a:rPr lang="en-US" sz="2800" baseline="0" dirty="0" smtClean="0"/>
                        <a:t> for fixed site and 1.5-2 for mobile observations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25 km./100 m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9" name="Rounded Rectangle 78"/>
          <p:cNvSpPr/>
          <p:nvPr/>
        </p:nvSpPr>
        <p:spPr bwMode="auto">
          <a:xfrm>
            <a:off x="20786268" y="4559822"/>
            <a:ext cx="20971332" cy="967954"/>
          </a:xfrm>
          <a:prstGeom prst="roundRect">
            <a:avLst/>
          </a:prstGeom>
          <a:solidFill>
            <a:srgbClr val="80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432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Ozone &amp; Wind: 27 June 2015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" name="Rounded Rectangle 86"/>
          <p:cNvSpPr/>
          <p:nvPr/>
        </p:nvSpPr>
        <p:spPr bwMode="auto">
          <a:xfrm>
            <a:off x="20611261" y="33430951"/>
            <a:ext cx="21146339" cy="2840248"/>
          </a:xfrm>
          <a:prstGeom prst="roundRect">
            <a:avLst>
              <a:gd name="adj" fmla="val 2451"/>
            </a:avLst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/>
              <a:t>Great Salt Lake Summer Ozone Study: </a:t>
            </a:r>
            <a:r>
              <a:rPr lang="en-US" sz="3200" b="1" dirty="0" smtClean="0">
                <a:hlinkClick r:id="rId6"/>
              </a:rPr>
              <a:t>http</a:t>
            </a:r>
            <a:r>
              <a:rPr lang="en-US" sz="3200" b="1" dirty="0">
                <a:hlinkClick r:id="rId6"/>
              </a:rPr>
              <a:t>://meso2.chpc.utah.edu/gslso3s</a:t>
            </a:r>
            <a:r>
              <a:rPr lang="en-US" sz="3200" b="1" dirty="0" smtClean="0">
                <a:hlinkClick r:id="rId6"/>
              </a:rPr>
              <a:t>/</a:t>
            </a:r>
            <a:endParaRPr lang="en-US" sz="32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/>
              <a:t>Hourly analyses:</a:t>
            </a:r>
            <a:r>
              <a:rPr lang="en-US" sz="3200" b="1" dirty="0"/>
              <a:t> </a:t>
            </a:r>
            <a:r>
              <a:rPr lang="en-US" sz="3200" b="1" dirty="0" smtClean="0">
                <a:hlinkClick r:id="rId7"/>
              </a:rPr>
              <a:t>http</a:t>
            </a:r>
            <a:r>
              <a:rPr lang="en-US" sz="3200" b="1" dirty="0">
                <a:hlinkClick r:id="rId7"/>
              </a:rPr>
              <a:t>://</a:t>
            </a:r>
            <a:r>
              <a:rPr lang="en-US" sz="3200" b="1" dirty="0" smtClean="0">
                <a:hlinkClick r:id="rId7"/>
              </a:rPr>
              <a:t>meso1.chpc.utah.edu/uu2dvar/webGL/so3s.html</a:t>
            </a:r>
            <a:endParaRPr lang="en-US" sz="32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Today. Poster </a:t>
            </a:r>
            <a:r>
              <a:rPr lang="en-US" sz="2800" dirty="0"/>
              <a:t>45. Jacques et al. Mobile Air Quality Measurements on Light Rail and </a:t>
            </a:r>
            <a:r>
              <a:rPr lang="en-US" sz="2800" dirty="0" smtClean="0"/>
              <a:t>Helicopter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3:45 PM. </a:t>
            </a:r>
            <a:r>
              <a:rPr lang="en-US" sz="2800" dirty="0" smtClean="0"/>
              <a:t>Tue.  </a:t>
            </a:r>
            <a:r>
              <a:rPr lang="en-US" sz="2800" dirty="0"/>
              <a:t>Rm 350</a:t>
            </a:r>
            <a:r>
              <a:rPr lang="en-US" sz="2800" dirty="0" smtClean="0"/>
              <a:t>. </a:t>
            </a:r>
            <a:r>
              <a:rPr lang="en-US" sz="2800" dirty="0"/>
              <a:t>Jacques et al. Real-time Ozone Measurements During the 2015 </a:t>
            </a:r>
            <a:r>
              <a:rPr lang="en-US" sz="2800" dirty="0" smtClean="0"/>
              <a:t>GSL </a:t>
            </a:r>
            <a:r>
              <a:rPr lang="en-US" sz="2800" dirty="0" err="1" smtClean="0"/>
              <a:t>Ozopne</a:t>
            </a:r>
            <a:r>
              <a:rPr lang="en-US" sz="2800" dirty="0" smtClean="0"/>
              <a:t> Study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11:00AM </a:t>
            </a:r>
            <a:r>
              <a:rPr lang="en-US" sz="2800" dirty="0" smtClean="0"/>
              <a:t>Wed. </a:t>
            </a:r>
            <a:r>
              <a:rPr lang="en-US" sz="2800" dirty="0"/>
              <a:t>Rm 243. Horel et al. The 2015 Great Salt Lake Summer Ozone Study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11:15 AM Wed, Rm 243. Blaylock et al. WRF </a:t>
            </a:r>
            <a:r>
              <a:rPr lang="en-US" sz="2800" dirty="0"/>
              <a:t>Simulation of a Summer Ozone Event </a:t>
            </a:r>
            <a:r>
              <a:rPr lang="en-US" sz="2800" dirty="0" smtClean="0"/>
              <a:t>Initialized </a:t>
            </a:r>
            <a:r>
              <a:rPr lang="en-US" sz="2800" dirty="0"/>
              <a:t>from HRRR </a:t>
            </a:r>
            <a:r>
              <a:rPr lang="en-US" sz="2800" dirty="0" smtClean="0"/>
              <a:t>Analyses</a:t>
            </a:r>
            <a:endParaRPr lang="en-US" sz="2800" dirty="0"/>
          </a:p>
        </p:txBody>
      </p:sp>
      <p:sp>
        <p:nvSpPr>
          <p:cNvPr id="80" name="Rounded Rectangle 79"/>
          <p:cNvSpPr/>
          <p:nvPr/>
        </p:nvSpPr>
        <p:spPr bwMode="auto">
          <a:xfrm>
            <a:off x="12646991" y="16963940"/>
            <a:ext cx="7567223" cy="2925931"/>
          </a:xfrm>
          <a:prstGeom prst="roundRect">
            <a:avLst>
              <a:gd name="adj" fmla="val 5525"/>
            </a:avLst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endParaRPr lang="en-US" sz="2800" dirty="0" smtClean="0">
              <a:latin typeface="Calibri" panose="020F0502020204030204" pitchFamily="34" charset="0"/>
            </a:endParaRPr>
          </a:p>
        </p:txBody>
      </p:sp>
      <p:sp>
        <p:nvSpPr>
          <p:cNvPr id="89" name="Rounded Rectangle 88"/>
          <p:cNvSpPr/>
          <p:nvPr/>
        </p:nvSpPr>
        <p:spPr bwMode="auto">
          <a:xfrm>
            <a:off x="12544638" y="20152262"/>
            <a:ext cx="7696611" cy="902405"/>
          </a:xfrm>
          <a:prstGeom prst="roundRect">
            <a:avLst/>
          </a:prstGeom>
          <a:solidFill>
            <a:srgbClr val="80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432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26-29</a:t>
            </a:r>
            <a:r>
              <a:rPr kumimoji="0" lang="en-US" sz="44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June</a:t>
            </a: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Rounded Rectangle 84"/>
          <p:cNvSpPr/>
          <p:nvPr/>
        </p:nvSpPr>
        <p:spPr bwMode="auto">
          <a:xfrm>
            <a:off x="12646992" y="4559823"/>
            <a:ext cx="7543674" cy="959764"/>
          </a:xfrm>
          <a:prstGeom prst="roundRect">
            <a:avLst/>
          </a:prstGeom>
          <a:solidFill>
            <a:srgbClr val="80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432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Sensor Locations</a:t>
            </a:r>
          </a:p>
        </p:txBody>
      </p:sp>
      <p:sp>
        <p:nvSpPr>
          <p:cNvPr id="72" name="Rounded Rectangle 71"/>
          <p:cNvSpPr/>
          <p:nvPr/>
        </p:nvSpPr>
        <p:spPr bwMode="auto">
          <a:xfrm>
            <a:off x="12494054" y="29371189"/>
            <a:ext cx="7791592" cy="644138"/>
          </a:xfrm>
          <a:prstGeom prst="roundRect">
            <a:avLst/>
          </a:prstGeom>
          <a:solidFill>
            <a:srgbClr val="80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432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Ozone Wind</a:t>
            </a:r>
            <a:r>
              <a:rPr kumimoji="0" lang="en-US" sz="44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Roses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2742237" y="5883264"/>
            <a:ext cx="7448428" cy="10041749"/>
            <a:chOff x="12742237" y="5883264"/>
            <a:chExt cx="7167176" cy="9655129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97" t="33640" r="3722" b="33716"/>
            <a:stretch/>
          </p:blipFill>
          <p:spPr>
            <a:xfrm>
              <a:off x="12751132" y="12465534"/>
              <a:ext cx="3382084" cy="2991525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60" t="1763" r="2488" b="66612"/>
            <a:stretch/>
          </p:blipFill>
          <p:spPr>
            <a:xfrm>
              <a:off x="16225309" y="12465534"/>
              <a:ext cx="3664931" cy="3072859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9"/>
            <a:srcRect l="8341"/>
            <a:stretch/>
          </p:blipFill>
          <p:spPr>
            <a:xfrm>
              <a:off x="12742237" y="5883264"/>
              <a:ext cx="3483072" cy="3364594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03" t="1498" r="53333" b="50381"/>
            <a:stretch/>
          </p:blipFill>
          <p:spPr bwMode="auto">
            <a:xfrm>
              <a:off x="12752244" y="9192784"/>
              <a:ext cx="3379860" cy="3123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5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03" t="49656" r="49953" b="1316"/>
            <a:stretch/>
          </p:blipFill>
          <p:spPr bwMode="auto">
            <a:xfrm>
              <a:off x="16225309" y="5883264"/>
              <a:ext cx="3684104" cy="3176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53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70" t="2271" r="6116" b="53973"/>
            <a:stretch/>
          </p:blipFill>
          <p:spPr bwMode="auto">
            <a:xfrm>
              <a:off x="16267593" y="9136801"/>
              <a:ext cx="3625181" cy="3235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 bwMode="auto">
            <a:xfrm>
              <a:off x="15819947" y="11845249"/>
              <a:ext cx="85707" cy="85668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55" name="Rounded Rectangle 54"/>
          <p:cNvSpPr/>
          <p:nvPr/>
        </p:nvSpPr>
        <p:spPr bwMode="auto">
          <a:xfrm>
            <a:off x="12633392" y="15816192"/>
            <a:ext cx="7557273" cy="871608"/>
          </a:xfrm>
          <a:prstGeom prst="roundRect">
            <a:avLst/>
          </a:prstGeom>
          <a:solidFill>
            <a:srgbClr val="80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432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0" hangingPunct="0"/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Ozone Salt 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Lake Valley</a:t>
            </a:r>
          </a:p>
          <a:p>
            <a:pPr eaLnBrk="0" hangingPunct="0"/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2751133" y="17024098"/>
            <a:ext cx="7223492" cy="2836579"/>
            <a:chOff x="474133" y="846976"/>
            <a:chExt cx="11227110" cy="3623425"/>
          </a:xfrm>
        </p:grpSpPr>
        <p:sp>
          <p:nvSpPr>
            <p:cNvPr id="59" name="Rectangle 58"/>
            <p:cNvSpPr/>
            <p:nvPr/>
          </p:nvSpPr>
          <p:spPr>
            <a:xfrm>
              <a:off x="7110233" y="4047690"/>
              <a:ext cx="4399280" cy="422711"/>
            </a:xfrm>
            <a:prstGeom prst="rect">
              <a:avLst/>
            </a:prstGeom>
            <a:solidFill>
              <a:srgbClr val="FFFF00">
                <a:alpha val="29000"/>
              </a:srgb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Wildfire Smoke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996551" y="4089097"/>
              <a:ext cx="4399280" cy="381304"/>
            </a:xfrm>
            <a:prstGeom prst="rect">
              <a:avLst/>
            </a:prstGeom>
            <a:solidFill>
              <a:srgbClr val="FF0000">
                <a:alpha val="29000"/>
              </a:srgb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Synoptic Ridge</a:t>
              </a:r>
            </a:p>
          </p:txBody>
        </p:sp>
        <p:pic>
          <p:nvPicPr>
            <p:cNvPr id="77" name="Picture 76"/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33" y="846976"/>
              <a:ext cx="11227110" cy="3011064"/>
            </a:xfrm>
            <a:prstGeom prst="rect">
              <a:avLst/>
            </a:prstGeom>
          </p:spPr>
        </p:pic>
        <p:cxnSp>
          <p:nvCxnSpPr>
            <p:cNvPr id="78" name="Straight Connector 77"/>
            <p:cNvCxnSpPr/>
            <p:nvPr/>
          </p:nvCxnSpPr>
          <p:spPr>
            <a:xfrm flipV="1">
              <a:off x="880533" y="1811867"/>
              <a:ext cx="10820710" cy="16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852" y="30175200"/>
            <a:ext cx="8093794" cy="63280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440400" y="30490180"/>
            <a:ext cx="181972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8AM-8PM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633392" y="30304575"/>
            <a:ext cx="2342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Badger Island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meso2.chpc.utah.edu/gslso3s/cgi-bin/plot_all_series.cgi?yr=2015&amp;mo=06&amp;dy=28&amp;tz=local&amp;stat=obs&amp;min=43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4638" y="21345748"/>
            <a:ext cx="7734318" cy="386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544236" y="25298400"/>
            <a:ext cx="7694933" cy="3847467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20774649" y="5818857"/>
            <a:ext cx="10238751" cy="9638201"/>
            <a:chOff x="2271525" y="0"/>
            <a:chExt cx="7654573" cy="6858000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1525" y="0"/>
              <a:ext cx="7654573" cy="6858000"/>
            </a:xfrm>
            <a:prstGeom prst="rect">
              <a:avLst/>
            </a:prstGeom>
          </p:spPr>
        </p:pic>
        <p:sp>
          <p:nvSpPr>
            <p:cNvPr id="64" name="Freeform 63"/>
            <p:cNvSpPr/>
            <p:nvPr/>
          </p:nvSpPr>
          <p:spPr>
            <a:xfrm rot="9646972">
              <a:off x="6464459" y="5153750"/>
              <a:ext cx="364003" cy="187965"/>
            </a:xfrm>
            <a:custGeom>
              <a:avLst/>
              <a:gdLst>
                <a:gd name="connsiteX0" fmla="*/ 2351314 w 2351314"/>
                <a:gd name="connsiteY0" fmla="*/ 0 h 1375955"/>
                <a:gd name="connsiteX1" fmla="*/ 1898468 w 2351314"/>
                <a:gd name="connsiteY1" fmla="*/ 348343 h 1375955"/>
                <a:gd name="connsiteX2" fmla="*/ 1384663 w 2351314"/>
                <a:gd name="connsiteY2" fmla="*/ 731520 h 1375955"/>
                <a:gd name="connsiteX3" fmla="*/ 644434 w 2351314"/>
                <a:gd name="connsiteY3" fmla="*/ 1149532 h 1375955"/>
                <a:gd name="connsiteX4" fmla="*/ 0 w 2351314"/>
                <a:gd name="connsiteY4" fmla="*/ 1375955 h 1375955"/>
                <a:gd name="connsiteX5" fmla="*/ 0 w 2351314"/>
                <a:gd name="connsiteY5" fmla="*/ 1375955 h 137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1314" h="1375955">
                  <a:moveTo>
                    <a:pt x="2351314" y="0"/>
                  </a:moveTo>
                  <a:lnTo>
                    <a:pt x="1898468" y="348343"/>
                  </a:lnTo>
                  <a:cubicBezTo>
                    <a:pt x="1737360" y="470263"/>
                    <a:pt x="1593669" y="597989"/>
                    <a:pt x="1384663" y="731520"/>
                  </a:cubicBezTo>
                  <a:cubicBezTo>
                    <a:pt x="1175657" y="865051"/>
                    <a:pt x="875211" y="1042126"/>
                    <a:pt x="644434" y="1149532"/>
                  </a:cubicBezTo>
                  <a:cubicBezTo>
                    <a:pt x="413657" y="1256938"/>
                    <a:pt x="0" y="1375955"/>
                    <a:pt x="0" y="1375955"/>
                  </a:cubicBezTo>
                  <a:lnTo>
                    <a:pt x="0" y="1375955"/>
                  </a:lnTo>
                </a:path>
              </a:pathLst>
            </a:custGeom>
            <a:noFill/>
            <a:ln w="3175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4158343" y="1284514"/>
              <a:ext cx="2351314" cy="1375955"/>
            </a:xfrm>
            <a:custGeom>
              <a:avLst/>
              <a:gdLst>
                <a:gd name="connsiteX0" fmla="*/ 2351314 w 2351314"/>
                <a:gd name="connsiteY0" fmla="*/ 0 h 1375955"/>
                <a:gd name="connsiteX1" fmla="*/ 1898468 w 2351314"/>
                <a:gd name="connsiteY1" fmla="*/ 348343 h 1375955"/>
                <a:gd name="connsiteX2" fmla="*/ 1384663 w 2351314"/>
                <a:gd name="connsiteY2" fmla="*/ 731520 h 1375955"/>
                <a:gd name="connsiteX3" fmla="*/ 644434 w 2351314"/>
                <a:gd name="connsiteY3" fmla="*/ 1149532 h 1375955"/>
                <a:gd name="connsiteX4" fmla="*/ 0 w 2351314"/>
                <a:gd name="connsiteY4" fmla="*/ 1375955 h 1375955"/>
                <a:gd name="connsiteX5" fmla="*/ 0 w 2351314"/>
                <a:gd name="connsiteY5" fmla="*/ 1375955 h 137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1314" h="1375955">
                  <a:moveTo>
                    <a:pt x="2351314" y="0"/>
                  </a:moveTo>
                  <a:lnTo>
                    <a:pt x="1898468" y="348343"/>
                  </a:lnTo>
                  <a:cubicBezTo>
                    <a:pt x="1737360" y="470263"/>
                    <a:pt x="1593669" y="597989"/>
                    <a:pt x="1384663" y="731520"/>
                  </a:cubicBezTo>
                  <a:cubicBezTo>
                    <a:pt x="1175657" y="865051"/>
                    <a:pt x="875211" y="1042126"/>
                    <a:pt x="644434" y="1149532"/>
                  </a:cubicBezTo>
                  <a:cubicBezTo>
                    <a:pt x="413657" y="1256938"/>
                    <a:pt x="0" y="1375955"/>
                    <a:pt x="0" y="1375955"/>
                  </a:cubicBezTo>
                  <a:lnTo>
                    <a:pt x="0" y="1375955"/>
                  </a:lnTo>
                </a:path>
              </a:pathLst>
            </a:custGeom>
            <a:noFill/>
            <a:ln w="3175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 65"/>
            <p:cNvSpPr/>
            <p:nvPr/>
          </p:nvSpPr>
          <p:spPr>
            <a:xfrm>
              <a:off x="8498251" y="4322303"/>
              <a:ext cx="566056" cy="313509"/>
            </a:xfrm>
            <a:custGeom>
              <a:avLst/>
              <a:gdLst>
                <a:gd name="connsiteX0" fmla="*/ 2351314 w 2351314"/>
                <a:gd name="connsiteY0" fmla="*/ 0 h 1375955"/>
                <a:gd name="connsiteX1" fmla="*/ 1898468 w 2351314"/>
                <a:gd name="connsiteY1" fmla="*/ 348343 h 1375955"/>
                <a:gd name="connsiteX2" fmla="*/ 1384663 w 2351314"/>
                <a:gd name="connsiteY2" fmla="*/ 731520 h 1375955"/>
                <a:gd name="connsiteX3" fmla="*/ 644434 w 2351314"/>
                <a:gd name="connsiteY3" fmla="*/ 1149532 h 1375955"/>
                <a:gd name="connsiteX4" fmla="*/ 0 w 2351314"/>
                <a:gd name="connsiteY4" fmla="*/ 1375955 h 1375955"/>
                <a:gd name="connsiteX5" fmla="*/ 0 w 2351314"/>
                <a:gd name="connsiteY5" fmla="*/ 1375955 h 137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1314" h="1375955">
                  <a:moveTo>
                    <a:pt x="2351314" y="0"/>
                  </a:moveTo>
                  <a:lnTo>
                    <a:pt x="1898468" y="348343"/>
                  </a:lnTo>
                  <a:cubicBezTo>
                    <a:pt x="1737360" y="470263"/>
                    <a:pt x="1593669" y="597989"/>
                    <a:pt x="1384663" y="731520"/>
                  </a:cubicBezTo>
                  <a:cubicBezTo>
                    <a:pt x="1175657" y="865051"/>
                    <a:pt x="875211" y="1042126"/>
                    <a:pt x="644434" y="1149532"/>
                  </a:cubicBezTo>
                  <a:cubicBezTo>
                    <a:pt x="413657" y="1256938"/>
                    <a:pt x="0" y="1375955"/>
                    <a:pt x="0" y="1375955"/>
                  </a:cubicBezTo>
                  <a:lnTo>
                    <a:pt x="0" y="1375955"/>
                  </a:lnTo>
                </a:path>
              </a:pathLst>
            </a:custGeom>
            <a:noFill/>
            <a:ln w="3175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 66"/>
            <p:cNvSpPr/>
            <p:nvPr/>
          </p:nvSpPr>
          <p:spPr>
            <a:xfrm rot="2427339">
              <a:off x="7735737" y="1856897"/>
              <a:ext cx="566056" cy="313509"/>
            </a:xfrm>
            <a:custGeom>
              <a:avLst/>
              <a:gdLst>
                <a:gd name="connsiteX0" fmla="*/ 2351314 w 2351314"/>
                <a:gd name="connsiteY0" fmla="*/ 0 h 1375955"/>
                <a:gd name="connsiteX1" fmla="*/ 1898468 w 2351314"/>
                <a:gd name="connsiteY1" fmla="*/ 348343 h 1375955"/>
                <a:gd name="connsiteX2" fmla="*/ 1384663 w 2351314"/>
                <a:gd name="connsiteY2" fmla="*/ 731520 h 1375955"/>
                <a:gd name="connsiteX3" fmla="*/ 644434 w 2351314"/>
                <a:gd name="connsiteY3" fmla="*/ 1149532 h 1375955"/>
                <a:gd name="connsiteX4" fmla="*/ 0 w 2351314"/>
                <a:gd name="connsiteY4" fmla="*/ 1375955 h 1375955"/>
                <a:gd name="connsiteX5" fmla="*/ 0 w 2351314"/>
                <a:gd name="connsiteY5" fmla="*/ 1375955 h 137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1314" h="1375955">
                  <a:moveTo>
                    <a:pt x="2351314" y="0"/>
                  </a:moveTo>
                  <a:lnTo>
                    <a:pt x="1898468" y="348343"/>
                  </a:lnTo>
                  <a:cubicBezTo>
                    <a:pt x="1737360" y="470263"/>
                    <a:pt x="1593669" y="597989"/>
                    <a:pt x="1384663" y="731520"/>
                  </a:cubicBezTo>
                  <a:cubicBezTo>
                    <a:pt x="1175657" y="865051"/>
                    <a:pt x="875211" y="1042126"/>
                    <a:pt x="644434" y="1149532"/>
                  </a:cubicBezTo>
                  <a:cubicBezTo>
                    <a:pt x="413657" y="1256938"/>
                    <a:pt x="0" y="1375955"/>
                    <a:pt x="0" y="1375955"/>
                  </a:cubicBezTo>
                  <a:lnTo>
                    <a:pt x="0" y="1375955"/>
                  </a:lnTo>
                </a:path>
              </a:pathLst>
            </a:custGeom>
            <a:noFill/>
            <a:ln w="3175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Freeform 60"/>
          <p:cNvSpPr/>
          <p:nvPr/>
        </p:nvSpPr>
        <p:spPr>
          <a:xfrm rot="4454630">
            <a:off x="27407538" y="12069361"/>
            <a:ext cx="795532" cy="88683"/>
          </a:xfrm>
          <a:custGeom>
            <a:avLst/>
            <a:gdLst>
              <a:gd name="connsiteX0" fmla="*/ 2351314 w 2351314"/>
              <a:gd name="connsiteY0" fmla="*/ 0 h 1375955"/>
              <a:gd name="connsiteX1" fmla="*/ 1898468 w 2351314"/>
              <a:gd name="connsiteY1" fmla="*/ 348343 h 1375955"/>
              <a:gd name="connsiteX2" fmla="*/ 1384663 w 2351314"/>
              <a:gd name="connsiteY2" fmla="*/ 731520 h 1375955"/>
              <a:gd name="connsiteX3" fmla="*/ 644434 w 2351314"/>
              <a:gd name="connsiteY3" fmla="*/ 1149532 h 1375955"/>
              <a:gd name="connsiteX4" fmla="*/ 0 w 2351314"/>
              <a:gd name="connsiteY4" fmla="*/ 1375955 h 1375955"/>
              <a:gd name="connsiteX5" fmla="*/ 0 w 2351314"/>
              <a:gd name="connsiteY5" fmla="*/ 1375955 h 137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1314" h="1375955">
                <a:moveTo>
                  <a:pt x="2351314" y="0"/>
                </a:moveTo>
                <a:lnTo>
                  <a:pt x="1898468" y="348343"/>
                </a:lnTo>
                <a:cubicBezTo>
                  <a:pt x="1737360" y="470263"/>
                  <a:pt x="1593669" y="597989"/>
                  <a:pt x="1384663" y="731520"/>
                </a:cubicBezTo>
                <a:cubicBezTo>
                  <a:pt x="1175657" y="865051"/>
                  <a:pt x="875211" y="1042126"/>
                  <a:pt x="644434" y="1149532"/>
                </a:cubicBezTo>
                <a:cubicBezTo>
                  <a:pt x="413657" y="1256938"/>
                  <a:pt x="0" y="1375955"/>
                  <a:pt x="0" y="1375955"/>
                </a:cubicBezTo>
                <a:lnTo>
                  <a:pt x="0" y="1375955"/>
                </a:lnTo>
              </a:path>
            </a:pathLst>
          </a:custGeom>
          <a:noFill/>
          <a:ln w="31750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>
            <a:grpSpLocks noChangeAspect="1"/>
          </p:cNvGrpSpPr>
          <p:nvPr/>
        </p:nvGrpSpPr>
        <p:grpSpPr>
          <a:xfrm>
            <a:off x="31232236" y="5781304"/>
            <a:ext cx="10525364" cy="9638201"/>
            <a:chOff x="2270553" y="0"/>
            <a:chExt cx="7489255" cy="6858000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0553" y="0"/>
              <a:ext cx="7489255" cy="6858000"/>
            </a:xfrm>
            <a:prstGeom prst="rect">
              <a:avLst/>
            </a:prstGeom>
          </p:spPr>
        </p:pic>
        <p:sp>
          <p:nvSpPr>
            <p:cNvPr id="70" name="Freeform 69"/>
            <p:cNvSpPr/>
            <p:nvPr/>
          </p:nvSpPr>
          <p:spPr>
            <a:xfrm rot="16200000">
              <a:off x="3906982" y="3325091"/>
              <a:ext cx="2650836" cy="692728"/>
            </a:xfrm>
            <a:custGeom>
              <a:avLst/>
              <a:gdLst>
                <a:gd name="connsiteX0" fmla="*/ 2351314 w 2351314"/>
                <a:gd name="connsiteY0" fmla="*/ 0 h 1375955"/>
                <a:gd name="connsiteX1" fmla="*/ 1898468 w 2351314"/>
                <a:gd name="connsiteY1" fmla="*/ 348343 h 1375955"/>
                <a:gd name="connsiteX2" fmla="*/ 1384663 w 2351314"/>
                <a:gd name="connsiteY2" fmla="*/ 731520 h 1375955"/>
                <a:gd name="connsiteX3" fmla="*/ 644434 w 2351314"/>
                <a:gd name="connsiteY3" fmla="*/ 1149532 h 1375955"/>
                <a:gd name="connsiteX4" fmla="*/ 0 w 2351314"/>
                <a:gd name="connsiteY4" fmla="*/ 1375955 h 1375955"/>
                <a:gd name="connsiteX5" fmla="*/ 0 w 2351314"/>
                <a:gd name="connsiteY5" fmla="*/ 1375955 h 137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1314" h="1375955">
                  <a:moveTo>
                    <a:pt x="2351314" y="0"/>
                  </a:moveTo>
                  <a:lnTo>
                    <a:pt x="1898468" y="348343"/>
                  </a:lnTo>
                  <a:cubicBezTo>
                    <a:pt x="1737360" y="470263"/>
                    <a:pt x="1593669" y="597989"/>
                    <a:pt x="1384663" y="731520"/>
                  </a:cubicBezTo>
                  <a:cubicBezTo>
                    <a:pt x="1175657" y="865051"/>
                    <a:pt x="875211" y="1042126"/>
                    <a:pt x="644434" y="1149532"/>
                  </a:cubicBezTo>
                  <a:cubicBezTo>
                    <a:pt x="413657" y="1256938"/>
                    <a:pt x="0" y="1375955"/>
                    <a:pt x="0" y="1375955"/>
                  </a:cubicBezTo>
                  <a:lnTo>
                    <a:pt x="0" y="1375955"/>
                  </a:lnTo>
                </a:path>
              </a:pathLst>
            </a:custGeom>
            <a:noFill/>
            <a:ln w="3175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6200000">
              <a:off x="4823690" y="2920999"/>
              <a:ext cx="2382982" cy="1233055"/>
            </a:xfrm>
            <a:custGeom>
              <a:avLst/>
              <a:gdLst>
                <a:gd name="connsiteX0" fmla="*/ 2351314 w 2351314"/>
                <a:gd name="connsiteY0" fmla="*/ 0 h 1375955"/>
                <a:gd name="connsiteX1" fmla="*/ 1898468 w 2351314"/>
                <a:gd name="connsiteY1" fmla="*/ 348343 h 1375955"/>
                <a:gd name="connsiteX2" fmla="*/ 1384663 w 2351314"/>
                <a:gd name="connsiteY2" fmla="*/ 731520 h 1375955"/>
                <a:gd name="connsiteX3" fmla="*/ 644434 w 2351314"/>
                <a:gd name="connsiteY3" fmla="*/ 1149532 h 1375955"/>
                <a:gd name="connsiteX4" fmla="*/ 0 w 2351314"/>
                <a:gd name="connsiteY4" fmla="*/ 1375955 h 1375955"/>
                <a:gd name="connsiteX5" fmla="*/ 0 w 2351314"/>
                <a:gd name="connsiteY5" fmla="*/ 1375955 h 1375955"/>
                <a:gd name="connsiteX0" fmla="*/ 2351314 w 2351314"/>
                <a:gd name="connsiteY0" fmla="*/ 0 h 1375955"/>
                <a:gd name="connsiteX1" fmla="*/ 1807332 w 2351314"/>
                <a:gd name="connsiteY1" fmla="*/ 183437 h 1375955"/>
                <a:gd name="connsiteX2" fmla="*/ 1384663 w 2351314"/>
                <a:gd name="connsiteY2" fmla="*/ 731520 h 1375955"/>
                <a:gd name="connsiteX3" fmla="*/ 644434 w 2351314"/>
                <a:gd name="connsiteY3" fmla="*/ 1149532 h 1375955"/>
                <a:gd name="connsiteX4" fmla="*/ 0 w 2351314"/>
                <a:gd name="connsiteY4" fmla="*/ 1375955 h 1375955"/>
                <a:gd name="connsiteX5" fmla="*/ 0 w 2351314"/>
                <a:gd name="connsiteY5" fmla="*/ 1375955 h 1375955"/>
                <a:gd name="connsiteX0" fmla="*/ 2351314 w 2351314"/>
                <a:gd name="connsiteY0" fmla="*/ 0 h 1375955"/>
                <a:gd name="connsiteX1" fmla="*/ 1807332 w 2351314"/>
                <a:gd name="connsiteY1" fmla="*/ 183437 h 1375955"/>
                <a:gd name="connsiteX2" fmla="*/ 1129481 w 2351314"/>
                <a:gd name="connsiteY2" fmla="*/ 576922 h 1375955"/>
                <a:gd name="connsiteX3" fmla="*/ 644434 w 2351314"/>
                <a:gd name="connsiteY3" fmla="*/ 1149532 h 1375955"/>
                <a:gd name="connsiteX4" fmla="*/ 0 w 2351314"/>
                <a:gd name="connsiteY4" fmla="*/ 1375955 h 1375955"/>
                <a:gd name="connsiteX5" fmla="*/ 0 w 2351314"/>
                <a:gd name="connsiteY5" fmla="*/ 1375955 h 1375955"/>
                <a:gd name="connsiteX0" fmla="*/ 2351314 w 2351314"/>
                <a:gd name="connsiteY0" fmla="*/ 0 h 1375955"/>
                <a:gd name="connsiteX1" fmla="*/ 1807332 w 2351314"/>
                <a:gd name="connsiteY1" fmla="*/ 183437 h 1375955"/>
                <a:gd name="connsiteX2" fmla="*/ 1129481 w 2351314"/>
                <a:gd name="connsiteY2" fmla="*/ 576922 h 1375955"/>
                <a:gd name="connsiteX3" fmla="*/ 480389 w 2351314"/>
                <a:gd name="connsiteY3" fmla="*/ 953706 h 1375955"/>
                <a:gd name="connsiteX4" fmla="*/ 0 w 2351314"/>
                <a:gd name="connsiteY4" fmla="*/ 1375955 h 1375955"/>
                <a:gd name="connsiteX5" fmla="*/ 0 w 2351314"/>
                <a:gd name="connsiteY5" fmla="*/ 1375955 h 1375955"/>
                <a:gd name="connsiteX0" fmla="*/ 2389351 w 2389351"/>
                <a:gd name="connsiteY0" fmla="*/ 0 h 1427492"/>
                <a:gd name="connsiteX1" fmla="*/ 1845369 w 2389351"/>
                <a:gd name="connsiteY1" fmla="*/ 183437 h 1427492"/>
                <a:gd name="connsiteX2" fmla="*/ 1167518 w 2389351"/>
                <a:gd name="connsiteY2" fmla="*/ 576922 h 1427492"/>
                <a:gd name="connsiteX3" fmla="*/ 518426 w 2389351"/>
                <a:gd name="connsiteY3" fmla="*/ 953706 h 1427492"/>
                <a:gd name="connsiteX4" fmla="*/ 38037 w 2389351"/>
                <a:gd name="connsiteY4" fmla="*/ 1375955 h 1427492"/>
                <a:gd name="connsiteX5" fmla="*/ 28923 w 2389351"/>
                <a:gd name="connsiteY5" fmla="*/ 1427492 h 1427492"/>
                <a:gd name="connsiteX0" fmla="*/ 2351314 w 2351314"/>
                <a:gd name="connsiteY0" fmla="*/ 0 h 1375955"/>
                <a:gd name="connsiteX1" fmla="*/ 1807332 w 2351314"/>
                <a:gd name="connsiteY1" fmla="*/ 183437 h 1375955"/>
                <a:gd name="connsiteX2" fmla="*/ 1129481 w 2351314"/>
                <a:gd name="connsiteY2" fmla="*/ 576922 h 1375955"/>
                <a:gd name="connsiteX3" fmla="*/ 480389 w 2351314"/>
                <a:gd name="connsiteY3" fmla="*/ 953706 h 1375955"/>
                <a:gd name="connsiteX4" fmla="*/ 0 w 2351314"/>
                <a:gd name="connsiteY4" fmla="*/ 1375955 h 137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1314" h="1375955">
                  <a:moveTo>
                    <a:pt x="2351314" y="0"/>
                  </a:moveTo>
                  <a:cubicBezTo>
                    <a:pt x="2169987" y="61146"/>
                    <a:pt x="2010971" y="87283"/>
                    <a:pt x="1807332" y="183437"/>
                  </a:cubicBezTo>
                  <a:cubicBezTo>
                    <a:pt x="1603693" y="279591"/>
                    <a:pt x="1350638" y="448544"/>
                    <a:pt x="1129481" y="576922"/>
                  </a:cubicBezTo>
                  <a:cubicBezTo>
                    <a:pt x="908324" y="705300"/>
                    <a:pt x="668636" y="820534"/>
                    <a:pt x="480389" y="953706"/>
                  </a:cubicBezTo>
                  <a:cubicBezTo>
                    <a:pt x="292142" y="1086878"/>
                    <a:pt x="81584" y="1296991"/>
                    <a:pt x="0" y="1375955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6200000">
              <a:off x="6705600" y="2272143"/>
              <a:ext cx="711200" cy="858982"/>
            </a:xfrm>
            <a:custGeom>
              <a:avLst/>
              <a:gdLst>
                <a:gd name="connsiteX0" fmla="*/ 2351314 w 2351314"/>
                <a:gd name="connsiteY0" fmla="*/ 0 h 1375955"/>
                <a:gd name="connsiteX1" fmla="*/ 1898468 w 2351314"/>
                <a:gd name="connsiteY1" fmla="*/ 348343 h 1375955"/>
                <a:gd name="connsiteX2" fmla="*/ 1384663 w 2351314"/>
                <a:gd name="connsiteY2" fmla="*/ 731520 h 1375955"/>
                <a:gd name="connsiteX3" fmla="*/ 644434 w 2351314"/>
                <a:gd name="connsiteY3" fmla="*/ 1149532 h 1375955"/>
                <a:gd name="connsiteX4" fmla="*/ 0 w 2351314"/>
                <a:gd name="connsiteY4" fmla="*/ 1375955 h 1375955"/>
                <a:gd name="connsiteX5" fmla="*/ 0 w 2351314"/>
                <a:gd name="connsiteY5" fmla="*/ 1375955 h 1375955"/>
                <a:gd name="connsiteX0" fmla="*/ 2351314 w 2351314"/>
                <a:gd name="connsiteY0" fmla="*/ 0 h 1375955"/>
                <a:gd name="connsiteX1" fmla="*/ 1807332 w 2351314"/>
                <a:gd name="connsiteY1" fmla="*/ 183437 h 1375955"/>
                <a:gd name="connsiteX2" fmla="*/ 1384663 w 2351314"/>
                <a:gd name="connsiteY2" fmla="*/ 731520 h 1375955"/>
                <a:gd name="connsiteX3" fmla="*/ 644434 w 2351314"/>
                <a:gd name="connsiteY3" fmla="*/ 1149532 h 1375955"/>
                <a:gd name="connsiteX4" fmla="*/ 0 w 2351314"/>
                <a:gd name="connsiteY4" fmla="*/ 1375955 h 1375955"/>
                <a:gd name="connsiteX5" fmla="*/ 0 w 2351314"/>
                <a:gd name="connsiteY5" fmla="*/ 1375955 h 1375955"/>
                <a:gd name="connsiteX0" fmla="*/ 2351314 w 2351314"/>
                <a:gd name="connsiteY0" fmla="*/ 0 h 1375955"/>
                <a:gd name="connsiteX1" fmla="*/ 1807332 w 2351314"/>
                <a:gd name="connsiteY1" fmla="*/ 183437 h 1375955"/>
                <a:gd name="connsiteX2" fmla="*/ 1129481 w 2351314"/>
                <a:gd name="connsiteY2" fmla="*/ 576922 h 1375955"/>
                <a:gd name="connsiteX3" fmla="*/ 644434 w 2351314"/>
                <a:gd name="connsiteY3" fmla="*/ 1149532 h 1375955"/>
                <a:gd name="connsiteX4" fmla="*/ 0 w 2351314"/>
                <a:gd name="connsiteY4" fmla="*/ 1375955 h 1375955"/>
                <a:gd name="connsiteX5" fmla="*/ 0 w 2351314"/>
                <a:gd name="connsiteY5" fmla="*/ 1375955 h 1375955"/>
                <a:gd name="connsiteX0" fmla="*/ 2351314 w 2351314"/>
                <a:gd name="connsiteY0" fmla="*/ 0 h 1375955"/>
                <a:gd name="connsiteX1" fmla="*/ 1807332 w 2351314"/>
                <a:gd name="connsiteY1" fmla="*/ 183437 h 1375955"/>
                <a:gd name="connsiteX2" fmla="*/ 1129481 w 2351314"/>
                <a:gd name="connsiteY2" fmla="*/ 576922 h 1375955"/>
                <a:gd name="connsiteX3" fmla="*/ 480389 w 2351314"/>
                <a:gd name="connsiteY3" fmla="*/ 953706 h 1375955"/>
                <a:gd name="connsiteX4" fmla="*/ 0 w 2351314"/>
                <a:gd name="connsiteY4" fmla="*/ 1375955 h 1375955"/>
                <a:gd name="connsiteX5" fmla="*/ 0 w 2351314"/>
                <a:gd name="connsiteY5" fmla="*/ 1375955 h 1375955"/>
                <a:gd name="connsiteX0" fmla="*/ 2389351 w 2389351"/>
                <a:gd name="connsiteY0" fmla="*/ 0 h 1427492"/>
                <a:gd name="connsiteX1" fmla="*/ 1845369 w 2389351"/>
                <a:gd name="connsiteY1" fmla="*/ 183437 h 1427492"/>
                <a:gd name="connsiteX2" fmla="*/ 1167518 w 2389351"/>
                <a:gd name="connsiteY2" fmla="*/ 576922 h 1427492"/>
                <a:gd name="connsiteX3" fmla="*/ 518426 w 2389351"/>
                <a:gd name="connsiteY3" fmla="*/ 953706 h 1427492"/>
                <a:gd name="connsiteX4" fmla="*/ 38037 w 2389351"/>
                <a:gd name="connsiteY4" fmla="*/ 1375955 h 1427492"/>
                <a:gd name="connsiteX5" fmla="*/ 28923 w 2389351"/>
                <a:gd name="connsiteY5" fmla="*/ 1427492 h 1427492"/>
                <a:gd name="connsiteX0" fmla="*/ 2351314 w 2351314"/>
                <a:gd name="connsiteY0" fmla="*/ 0 h 1375955"/>
                <a:gd name="connsiteX1" fmla="*/ 1807332 w 2351314"/>
                <a:gd name="connsiteY1" fmla="*/ 183437 h 1375955"/>
                <a:gd name="connsiteX2" fmla="*/ 1129481 w 2351314"/>
                <a:gd name="connsiteY2" fmla="*/ 576922 h 1375955"/>
                <a:gd name="connsiteX3" fmla="*/ 480389 w 2351314"/>
                <a:gd name="connsiteY3" fmla="*/ 953706 h 1375955"/>
                <a:gd name="connsiteX4" fmla="*/ 0 w 2351314"/>
                <a:gd name="connsiteY4" fmla="*/ 1375955 h 137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1314" h="1375955">
                  <a:moveTo>
                    <a:pt x="2351314" y="0"/>
                  </a:moveTo>
                  <a:cubicBezTo>
                    <a:pt x="2169987" y="61146"/>
                    <a:pt x="2010971" y="87283"/>
                    <a:pt x="1807332" y="183437"/>
                  </a:cubicBezTo>
                  <a:cubicBezTo>
                    <a:pt x="1603693" y="279591"/>
                    <a:pt x="1350638" y="448544"/>
                    <a:pt x="1129481" y="576922"/>
                  </a:cubicBezTo>
                  <a:cubicBezTo>
                    <a:pt x="908324" y="705300"/>
                    <a:pt x="668636" y="820534"/>
                    <a:pt x="480389" y="953706"/>
                  </a:cubicBezTo>
                  <a:cubicBezTo>
                    <a:pt x="292142" y="1086878"/>
                    <a:pt x="81584" y="1296991"/>
                    <a:pt x="0" y="1375955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0747614" y="15773401"/>
            <a:ext cx="10265786" cy="8987499"/>
            <a:chOff x="2395793" y="-61274"/>
            <a:chExt cx="7554901" cy="6858000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5793" y="-61274"/>
              <a:ext cx="7554901" cy="6858000"/>
            </a:xfrm>
            <a:prstGeom prst="rect">
              <a:avLst/>
            </a:prstGeom>
          </p:spPr>
        </p:pic>
        <p:sp>
          <p:nvSpPr>
            <p:cNvPr id="97" name="Freeform 96"/>
            <p:cNvSpPr/>
            <p:nvPr/>
          </p:nvSpPr>
          <p:spPr>
            <a:xfrm rot="17360430">
              <a:off x="3655296" y="3435646"/>
              <a:ext cx="3068838" cy="1007575"/>
            </a:xfrm>
            <a:custGeom>
              <a:avLst/>
              <a:gdLst>
                <a:gd name="connsiteX0" fmla="*/ 2351314 w 2351314"/>
                <a:gd name="connsiteY0" fmla="*/ 0 h 1375955"/>
                <a:gd name="connsiteX1" fmla="*/ 1898468 w 2351314"/>
                <a:gd name="connsiteY1" fmla="*/ 348343 h 1375955"/>
                <a:gd name="connsiteX2" fmla="*/ 1384663 w 2351314"/>
                <a:gd name="connsiteY2" fmla="*/ 731520 h 1375955"/>
                <a:gd name="connsiteX3" fmla="*/ 644434 w 2351314"/>
                <a:gd name="connsiteY3" fmla="*/ 1149532 h 1375955"/>
                <a:gd name="connsiteX4" fmla="*/ 0 w 2351314"/>
                <a:gd name="connsiteY4" fmla="*/ 1375955 h 1375955"/>
                <a:gd name="connsiteX5" fmla="*/ 0 w 2351314"/>
                <a:gd name="connsiteY5" fmla="*/ 1375955 h 1375955"/>
                <a:gd name="connsiteX0" fmla="*/ 2360237 w 2360237"/>
                <a:gd name="connsiteY0" fmla="*/ 0 h 1722711"/>
                <a:gd name="connsiteX1" fmla="*/ 1898468 w 2360237"/>
                <a:gd name="connsiteY1" fmla="*/ 695099 h 1722711"/>
                <a:gd name="connsiteX2" fmla="*/ 1384663 w 2360237"/>
                <a:gd name="connsiteY2" fmla="*/ 1078276 h 1722711"/>
                <a:gd name="connsiteX3" fmla="*/ 644434 w 2360237"/>
                <a:gd name="connsiteY3" fmla="*/ 1496288 h 1722711"/>
                <a:gd name="connsiteX4" fmla="*/ 0 w 2360237"/>
                <a:gd name="connsiteY4" fmla="*/ 1722711 h 1722711"/>
                <a:gd name="connsiteX5" fmla="*/ 0 w 2360237"/>
                <a:gd name="connsiteY5" fmla="*/ 1722711 h 1722711"/>
                <a:gd name="connsiteX0" fmla="*/ 2360237 w 2360237"/>
                <a:gd name="connsiteY0" fmla="*/ 0 h 1722711"/>
                <a:gd name="connsiteX1" fmla="*/ 1898468 w 2360237"/>
                <a:gd name="connsiteY1" fmla="*/ 695099 h 1722711"/>
                <a:gd name="connsiteX2" fmla="*/ 1256377 w 2360237"/>
                <a:gd name="connsiteY2" fmla="*/ 1381543 h 1722711"/>
                <a:gd name="connsiteX3" fmla="*/ 644434 w 2360237"/>
                <a:gd name="connsiteY3" fmla="*/ 1496288 h 1722711"/>
                <a:gd name="connsiteX4" fmla="*/ 0 w 2360237"/>
                <a:gd name="connsiteY4" fmla="*/ 1722711 h 1722711"/>
                <a:gd name="connsiteX5" fmla="*/ 0 w 2360237"/>
                <a:gd name="connsiteY5" fmla="*/ 1722711 h 1722711"/>
                <a:gd name="connsiteX0" fmla="*/ 2360237 w 2360237"/>
                <a:gd name="connsiteY0" fmla="*/ 0 h 1838287"/>
                <a:gd name="connsiteX1" fmla="*/ 1898468 w 2360237"/>
                <a:gd name="connsiteY1" fmla="*/ 695099 h 1838287"/>
                <a:gd name="connsiteX2" fmla="*/ 1256377 w 2360237"/>
                <a:gd name="connsiteY2" fmla="*/ 1381543 h 1838287"/>
                <a:gd name="connsiteX3" fmla="*/ 550017 w 2360237"/>
                <a:gd name="connsiteY3" fmla="*/ 1824932 h 1838287"/>
                <a:gd name="connsiteX4" fmla="*/ 0 w 2360237"/>
                <a:gd name="connsiteY4" fmla="*/ 1722711 h 1838287"/>
                <a:gd name="connsiteX5" fmla="*/ 0 w 2360237"/>
                <a:gd name="connsiteY5" fmla="*/ 1722711 h 183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60237" h="1838287">
                  <a:moveTo>
                    <a:pt x="2360237" y="0"/>
                  </a:moveTo>
                  <a:cubicBezTo>
                    <a:pt x="2206314" y="231700"/>
                    <a:pt x="2082445" y="464842"/>
                    <a:pt x="1898468" y="695099"/>
                  </a:cubicBezTo>
                  <a:cubicBezTo>
                    <a:pt x="1714491" y="925356"/>
                    <a:pt x="1481119" y="1193238"/>
                    <a:pt x="1256377" y="1381543"/>
                  </a:cubicBezTo>
                  <a:cubicBezTo>
                    <a:pt x="1031635" y="1569848"/>
                    <a:pt x="759413" y="1768071"/>
                    <a:pt x="550017" y="1824932"/>
                  </a:cubicBezTo>
                  <a:cubicBezTo>
                    <a:pt x="340621" y="1881793"/>
                    <a:pt x="91669" y="1739748"/>
                    <a:pt x="0" y="1722711"/>
                  </a:cubicBezTo>
                  <a:lnTo>
                    <a:pt x="0" y="1722711"/>
                  </a:lnTo>
                </a:path>
              </a:pathLst>
            </a:custGeom>
            <a:noFill/>
            <a:ln w="3175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Freeform 93"/>
          <p:cNvSpPr/>
          <p:nvPr/>
        </p:nvSpPr>
        <p:spPr>
          <a:xfrm rot="17360430">
            <a:off x="25704761" y="17972393"/>
            <a:ext cx="2546347" cy="5434714"/>
          </a:xfrm>
          <a:custGeom>
            <a:avLst/>
            <a:gdLst>
              <a:gd name="connsiteX0" fmla="*/ 2351314 w 2351314"/>
              <a:gd name="connsiteY0" fmla="*/ 0 h 1375955"/>
              <a:gd name="connsiteX1" fmla="*/ 1898468 w 2351314"/>
              <a:gd name="connsiteY1" fmla="*/ 348343 h 1375955"/>
              <a:gd name="connsiteX2" fmla="*/ 1384663 w 2351314"/>
              <a:gd name="connsiteY2" fmla="*/ 731520 h 1375955"/>
              <a:gd name="connsiteX3" fmla="*/ 644434 w 2351314"/>
              <a:gd name="connsiteY3" fmla="*/ 1149532 h 1375955"/>
              <a:gd name="connsiteX4" fmla="*/ 0 w 2351314"/>
              <a:gd name="connsiteY4" fmla="*/ 1375955 h 1375955"/>
              <a:gd name="connsiteX5" fmla="*/ 0 w 2351314"/>
              <a:gd name="connsiteY5" fmla="*/ 1375955 h 1375955"/>
              <a:gd name="connsiteX0" fmla="*/ 2360237 w 2360237"/>
              <a:gd name="connsiteY0" fmla="*/ 0 h 1722711"/>
              <a:gd name="connsiteX1" fmla="*/ 1898468 w 2360237"/>
              <a:gd name="connsiteY1" fmla="*/ 695099 h 1722711"/>
              <a:gd name="connsiteX2" fmla="*/ 1384663 w 2360237"/>
              <a:gd name="connsiteY2" fmla="*/ 1078276 h 1722711"/>
              <a:gd name="connsiteX3" fmla="*/ 644434 w 2360237"/>
              <a:gd name="connsiteY3" fmla="*/ 1496288 h 1722711"/>
              <a:gd name="connsiteX4" fmla="*/ 0 w 2360237"/>
              <a:gd name="connsiteY4" fmla="*/ 1722711 h 1722711"/>
              <a:gd name="connsiteX5" fmla="*/ 0 w 2360237"/>
              <a:gd name="connsiteY5" fmla="*/ 1722711 h 1722711"/>
              <a:gd name="connsiteX0" fmla="*/ 2360237 w 2360237"/>
              <a:gd name="connsiteY0" fmla="*/ 0 h 1722711"/>
              <a:gd name="connsiteX1" fmla="*/ 1898468 w 2360237"/>
              <a:gd name="connsiteY1" fmla="*/ 695099 h 1722711"/>
              <a:gd name="connsiteX2" fmla="*/ 1256377 w 2360237"/>
              <a:gd name="connsiteY2" fmla="*/ 1381543 h 1722711"/>
              <a:gd name="connsiteX3" fmla="*/ 644434 w 2360237"/>
              <a:gd name="connsiteY3" fmla="*/ 1496288 h 1722711"/>
              <a:gd name="connsiteX4" fmla="*/ 0 w 2360237"/>
              <a:gd name="connsiteY4" fmla="*/ 1722711 h 1722711"/>
              <a:gd name="connsiteX5" fmla="*/ 0 w 2360237"/>
              <a:gd name="connsiteY5" fmla="*/ 1722711 h 1722711"/>
              <a:gd name="connsiteX0" fmla="*/ 2360237 w 2360237"/>
              <a:gd name="connsiteY0" fmla="*/ 0 h 1838287"/>
              <a:gd name="connsiteX1" fmla="*/ 1898468 w 2360237"/>
              <a:gd name="connsiteY1" fmla="*/ 695099 h 1838287"/>
              <a:gd name="connsiteX2" fmla="*/ 1256377 w 2360237"/>
              <a:gd name="connsiteY2" fmla="*/ 1381543 h 1838287"/>
              <a:gd name="connsiteX3" fmla="*/ 550017 w 2360237"/>
              <a:gd name="connsiteY3" fmla="*/ 1824932 h 1838287"/>
              <a:gd name="connsiteX4" fmla="*/ 0 w 2360237"/>
              <a:gd name="connsiteY4" fmla="*/ 1722711 h 1838287"/>
              <a:gd name="connsiteX5" fmla="*/ 0 w 2360237"/>
              <a:gd name="connsiteY5" fmla="*/ 1722711 h 1838287"/>
              <a:gd name="connsiteX0" fmla="*/ 2360237 w 2360237"/>
              <a:gd name="connsiteY0" fmla="*/ 0 h 1722711"/>
              <a:gd name="connsiteX1" fmla="*/ 1898468 w 2360237"/>
              <a:gd name="connsiteY1" fmla="*/ 695099 h 1722711"/>
              <a:gd name="connsiteX2" fmla="*/ 1256377 w 2360237"/>
              <a:gd name="connsiteY2" fmla="*/ 1381543 h 1722711"/>
              <a:gd name="connsiteX3" fmla="*/ 787662 w 2360237"/>
              <a:gd name="connsiteY3" fmla="*/ 1189629 h 1722711"/>
              <a:gd name="connsiteX4" fmla="*/ 0 w 2360237"/>
              <a:gd name="connsiteY4" fmla="*/ 1722711 h 1722711"/>
              <a:gd name="connsiteX5" fmla="*/ 0 w 2360237"/>
              <a:gd name="connsiteY5" fmla="*/ 1722711 h 1722711"/>
              <a:gd name="connsiteX0" fmla="*/ 2360237 w 2360237"/>
              <a:gd name="connsiteY0" fmla="*/ 0 h 1722711"/>
              <a:gd name="connsiteX1" fmla="*/ 1898468 w 2360237"/>
              <a:gd name="connsiteY1" fmla="*/ 695099 h 1722711"/>
              <a:gd name="connsiteX2" fmla="*/ 1493838 w 2360237"/>
              <a:gd name="connsiteY2" fmla="*/ 611207 h 1722711"/>
              <a:gd name="connsiteX3" fmla="*/ 787662 w 2360237"/>
              <a:gd name="connsiteY3" fmla="*/ 1189629 h 1722711"/>
              <a:gd name="connsiteX4" fmla="*/ 0 w 2360237"/>
              <a:gd name="connsiteY4" fmla="*/ 1722711 h 1722711"/>
              <a:gd name="connsiteX5" fmla="*/ 0 w 2360237"/>
              <a:gd name="connsiteY5" fmla="*/ 1722711 h 1722711"/>
              <a:gd name="connsiteX0" fmla="*/ 2360237 w 2360237"/>
              <a:gd name="connsiteY0" fmla="*/ 0 h 1722711"/>
              <a:gd name="connsiteX1" fmla="*/ 2195552 w 2360237"/>
              <a:gd name="connsiteY1" fmla="*/ 93446 h 1722711"/>
              <a:gd name="connsiteX2" fmla="*/ 1493838 w 2360237"/>
              <a:gd name="connsiteY2" fmla="*/ 611207 h 1722711"/>
              <a:gd name="connsiteX3" fmla="*/ 787662 w 2360237"/>
              <a:gd name="connsiteY3" fmla="*/ 1189629 h 1722711"/>
              <a:gd name="connsiteX4" fmla="*/ 0 w 2360237"/>
              <a:gd name="connsiteY4" fmla="*/ 1722711 h 1722711"/>
              <a:gd name="connsiteX5" fmla="*/ 0 w 2360237"/>
              <a:gd name="connsiteY5" fmla="*/ 1722711 h 1722711"/>
              <a:gd name="connsiteX0" fmla="*/ 2407921 w 2407921"/>
              <a:gd name="connsiteY0" fmla="*/ 0 h 1827041"/>
              <a:gd name="connsiteX1" fmla="*/ 2243236 w 2407921"/>
              <a:gd name="connsiteY1" fmla="*/ 93446 h 1827041"/>
              <a:gd name="connsiteX2" fmla="*/ 1541522 w 2407921"/>
              <a:gd name="connsiteY2" fmla="*/ 611207 h 1827041"/>
              <a:gd name="connsiteX3" fmla="*/ 835346 w 2407921"/>
              <a:gd name="connsiteY3" fmla="*/ 1189629 h 1827041"/>
              <a:gd name="connsiteX4" fmla="*/ 47684 w 2407921"/>
              <a:gd name="connsiteY4" fmla="*/ 1722711 h 1827041"/>
              <a:gd name="connsiteX5" fmla="*/ 93406 w 2407921"/>
              <a:gd name="connsiteY5" fmla="*/ 1827041 h 1827041"/>
              <a:gd name="connsiteX0" fmla="*/ 2315484 w 2315484"/>
              <a:gd name="connsiteY0" fmla="*/ 0 h 1827041"/>
              <a:gd name="connsiteX1" fmla="*/ 2150799 w 2315484"/>
              <a:gd name="connsiteY1" fmla="*/ 93446 h 1827041"/>
              <a:gd name="connsiteX2" fmla="*/ 1449085 w 2315484"/>
              <a:gd name="connsiteY2" fmla="*/ 611207 h 1827041"/>
              <a:gd name="connsiteX3" fmla="*/ 742909 w 2315484"/>
              <a:gd name="connsiteY3" fmla="*/ 1189629 h 1827041"/>
              <a:gd name="connsiteX4" fmla="*/ 277263 w 2315484"/>
              <a:gd name="connsiteY4" fmla="*/ 1513812 h 1827041"/>
              <a:gd name="connsiteX5" fmla="*/ 969 w 2315484"/>
              <a:gd name="connsiteY5" fmla="*/ 1827041 h 1827041"/>
              <a:gd name="connsiteX0" fmla="*/ 2315484 w 2315484"/>
              <a:gd name="connsiteY0" fmla="*/ 0 h 1827041"/>
              <a:gd name="connsiteX1" fmla="*/ 1449085 w 2315484"/>
              <a:gd name="connsiteY1" fmla="*/ 611207 h 1827041"/>
              <a:gd name="connsiteX2" fmla="*/ 742909 w 2315484"/>
              <a:gd name="connsiteY2" fmla="*/ 1189629 h 1827041"/>
              <a:gd name="connsiteX3" fmla="*/ 277263 w 2315484"/>
              <a:gd name="connsiteY3" fmla="*/ 1513812 h 1827041"/>
              <a:gd name="connsiteX4" fmla="*/ 969 w 2315484"/>
              <a:gd name="connsiteY4" fmla="*/ 1827041 h 1827041"/>
              <a:gd name="connsiteX0" fmla="*/ 2315455 w 2315455"/>
              <a:gd name="connsiteY0" fmla="*/ 0 h 1827041"/>
              <a:gd name="connsiteX1" fmla="*/ 1449056 w 2315455"/>
              <a:gd name="connsiteY1" fmla="*/ 611207 h 1827041"/>
              <a:gd name="connsiteX2" fmla="*/ 708315 w 2315455"/>
              <a:gd name="connsiteY2" fmla="*/ 1163785 h 1827041"/>
              <a:gd name="connsiteX3" fmla="*/ 277234 w 2315455"/>
              <a:gd name="connsiteY3" fmla="*/ 1513812 h 1827041"/>
              <a:gd name="connsiteX4" fmla="*/ 940 w 2315455"/>
              <a:gd name="connsiteY4" fmla="*/ 1827041 h 1827041"/>
              <a:gd name="connsiteX0" fmla="*/ 2269488 w 2269488"/>
              <a:gd name="connsiteY0" fmla="*/ 0 h 1951522"/>
              <a:gd name="connsiteX1" fmla="*/ 1403089 w 2269488"/>
              <a:gd name="connsiteY1" fmla="*/ 611207 h 1951522"/>
              <a:gd name="connsiteX2" fmla="*/ 662348 w 2269488"/>
              <a:gd name="connsiteY2" fmla="*/ 1163785 h 1951522"/>
              <a:gd name="connsiteX3" fmla="*/ 231267 w 2269488"/>
              <a:gd name="connsiteY3" fmla="*/ 1513812 h 1951522"/>
              <a:gd name="connsiteX4" fmla="*/ 1183 w 2269488"/>
              <a:gd name="connsiteY4" fmla="*/ 1951522 h 1951522"/>
              <a:gd name="connsiteX0" fmla="*/ 2269488 w 2269488"/>
              <a:gd name="connsiteY0" fmla="*/ 0 h 1951522"/>
              <a:gd name="connsiteX1" fmla="*/ 1242388 w 2269488"/>
              <a:gd name="connsiteY1" fmla="*/ 600773 h 1951522"/>
              <a:gd name="connsiteX2" fmla="*/ 662348 w 2269488"/>
              <a:gd name="connsiteY2" fmla="*/ 1163785 h 1951522"/>
              <a:gd name="connsiteX3" fmla="*/ 231267 w 2269488"/>
              <a:gd name="connsiteY3" fmla="*/ 1513812 h 1951522"/>
              <a:gd name="connsiteX4" fmla="*/ 1183 w 2269488"/>
              <a:gd name="connsiteY4" fmla="*/ 1951522 h 1951522"/>
              <a:gd name="connsiteX0" fmla="*/ 2269634 w 2269634"/>
              <a:gd name="connsiteY0" fmla="*/ 0 h 1951522"/>
              <a:gd name="connsiteX1" fmla="*/ 1242534 w 2269634"/>
              <a:gd name="connsiteY1" fmla="*/ 600773 h 1951522"/>
              <a:gd name="connsiteX2" fmla="*/ 763939 w 2269634"/>
              <a:gd name="connsiteY2" fmla="*/ 1275603 h 1951522"/>
              <a:gd name="connsiteX3" fmla="*/ 231413 w 2269634"/>
              <a:gd name="connsiteY3" fmla="*/ 1513812 h 1951522"/>
              <a:gd name="connsiteX4" fmla="*/ 1329 w 2269634"/>
              <a:gd name="connsiteY4" fmla="*/ 1951522 h 1951522"/>
              <a:gd name="connsiteX0" fmla="*/ 2268821 w 2268821"/>
              <a:gd name="connsiteY0" fmla="*/ 0 h 2017544"/>
              <a:gd name="connsiteX1" fmla="*/ 1241721 w 2268821"/>
              <a:gd name="connsiteY1" fmla="*/ 600773 h 2017544"/>
              <a:gd name="connsiteX2" fmla="*/ 763126 w 2268821"/>
              <a:gd name="connsiteY2" fmla="*/ 1275603 h 2017544"/>
              <a:gd name="connsiteX3" fmla="*/ 439339 w 2268821"/>
              <a:gd name="connsiteY3" fmla="*/ 1979240 h 2017544"/>
              <a:gd name="connsiteX4" fmla="*/ 516 w 2268821"/>
              <a:gd name="connsiteY4" fmla="*/ 1951522 h 2017544"/>
              <a:gd name="connsiteX0" fmla="*/ 2052381 w 2052381"/>
              <a:gd name="connsiteY0" fmla="*/ 0 h 2759491"/>
              <a:gd name="connsiteX1" fmla="*/ 1025281 w 2052381"/>
              <a:gd name="connsiteY1" fmla="*/ 600773 h 2759491"/>
              <a:gd name="connsiteX2" fmla="*/ 546686 w 2052381"/>
              <a:gd name="connsiteY2" fmla="*/ 1275603 h 2759491"/>
              <a:gd name="connsiteX3" fmla="*/ 222899 w 2052381"/>
              <a:gd name="connsiteY3" fmla="*/ 1979240 h 2759491"/>
              <a:gd name="connsiteX4" fmla="*/ 1105 w 2052381"/>
              <a:gd name="connsiteY4" fmla="*/ 2759491 h 2759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2381" h="2759491">
                <a:moveTo>
                  <a:pt x="2052381" y="0"/>
                </a:moveTo>
                <a:cubicBezTo>
                  <a:pt x="1710014" y="200258"/>
                  <a:pt x="1276230" y="388173"/>
                  <a:pt x="1025281" y="600773"/>
                </a:cubicBezTo>
                <a:cubicBezTo>
                  <a:pt x="774332" y="813373"/>
                  <a:pt x="680416" y="1045858"/>
                  <a:pt x="546686" y="1275603"/>
                </a:cubicBezTo>
                <a:cubicBezTo>
                  <a:pt x="412956" y="1505348"/>
                  <a:pt x="313829" y="1731925"/>
                  <a:pt x="222899" y="1979240"/>
                </a:cubicBezTo>
                <a:cubicBezTo>
                  <a:pt x="131969" y="2226555"/>
                  <a:pt x="-14136" y="2724714"/>
                  <a:pt x="1105" y="2759491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 94"/>
          <p:cNvSpPr/>
          <p:nvPr/>
        </p:nvSpPr>
        <p:spPr>
          <a:xfrm rot="17360430">
            <a:off x="26957672" y="17907332"/>
            <a:ext cx="737540" cy="2256342"/>
          </a:xfrm>
          <a:custGeom>
            <a:avLst/>
            <a:gdLst>
              <a:gd name="connsiteX0" fmla="*/ 2351314 w 2351314"/>
              <a:gd name="connsiteY0" fmla="*/ 0 h 1375955"/>
              <a:gd name="connsiteX1" fmla="*/ 1898468 w 2351314"/>
              <a:gd name="connsiteY1" fmla="*/ 348343 h 1375955"/>
              <a:gd name="connsiteX2" fmla="*/ 1384663 w 2351314"/>
              <a:gd name="connsiteY2" fmla="*/ 731520 h 1375955"/>
              <a:gd name="connsiteX3" fmla="*/ 644434 w 2351314"/>
              <a:gd name="connsiteY3" fmla="*/ 1149532 h 1375955"/>
              <a:gd name="connsiteX4" fmla="*/ 0 w 2351314"/>
              <a:gd name="connsiteY4" fmla="*/ 1375955 h 1375955"/>
              <a:gd name="connsiteX5" fmla="*/ 0 w 2351314"/>
              <a:gd name="connsiteY5" fmla="*/ 1375955 h 1375955"/>
              <a:gd name="connsiteX0" fmla="*/ 2360237 w 2360237"/>
              <a:gd name="connsiteY0" fmla="*/ 0 h 1722711"/>
              <a:gd name="connsiteX1" fmla="*/ 1898468 w 2360237"/>
              <a:gd name="connsiteY1" fmla="*/ 695099 h 1722711"/>
              <a:gd name="connsiteX2" fmla="*/ 1384663 w 2360237"/>
              <a:gd name="connsiteY2" fmla="*/ 1078276 h 1722711"/>
              <a:gd name="connsiteX3" fmla="*/ 644434 w 2360237"/>
              <a:gd name="connsiteY3" fmla="*/ 1496288 h 1722711"/>
              <a:gd name="connsiteX4" fmla="*/ 0 w 2360237"/>
              <a:gd name="connsiteY4" fmla="*/ 1722711 h 1722711"/>
              <a:gd name="connsiteX5" fmla="*/ 0 w 2360237"/>
              <a:gd name="connsiteY5" fmla="*/ 1722711 h 1722711"/>
              <a:gd name="connsiteX0" fmla="*/ 2360237 w 2360237"/>
              <a:gd name="connsiteY0" fmla="*/ 0 h 1722711"/>
              <a:gd name="connsiteX1" fmla="*/ 1898468 w 2360237"/>
              <a:gd name="connsiteY1" fmla="*/ 695099 h 1722711"/>
              <a:gd name="connsiteX2" fmla="*/ 1256377 w 2360237"/>
              <a:gd name="connsiteY2" fmla="*/ 1381543 h 1722711"/>
              <a:gd name="connsiteX3" fmla="*/ 644434 w 2360237"/>
              <a:gd name="connsiteY3" fmla="*/ 1496288 h 1722711"/>
              <a:gd name="connsiteX4" fmla="*/ 0 w 2360237"/>
              <a:gd name="connsiteY4" fmla="*/ 1722711 h 1722711"/>
              <a:gd name="connsiteX5" fmla="*/ 0 w 2360237"/>
              <a:gd name="connsiteY5" fmla="*/ 1722711 h 1722711"/>
              <a:gd name="connsiteX0" fmla="*/ 2360237 w 2360237"/>
              <a:gd name="connsiteY0" fmla="*/ 0 h 1838287"/>
              <a:gd name="connsiteX1" fmla="*/ 1898468 w 2360237"/>
              <a:gd name="connsiteY1" fmla="*/ 695099 h 1838287"/>
              <a:gd name="connsiteX2" fmla="*/ 1256377 w 2360237"/>
              <a:gd name="connsiteY2" fmla="*/ 1381543 h 1838287"/>
              <a:gd name="connsiteX3" fmla="*/ 550017 w 2360237"/>
              <a:gd name="connsiteY3" fmla="*/ 1824932 h 1838287"/>
              <a:gd name="connsiteX4" fmla="*/ 0 w 2360237"/>
              <a:gd name="connsiteY4" fmla="*/ 1722711 h 1838287"/>
              <a:gd name="connsiteX5" fmla="*/ 0 w 2360237"/>
              <a:gd name="connsiteY5" fmla="*/ 1722711 h 1838287"/>
              <a:gd name="connsiteX0" fmla="*/ 2360237 w 2360237"/>
              <a:gd name="connsiteY0" fmla="*/ 0 h 1722711"/>
              <a:gd name="connsiteX1" fmla="*/ 1898468 w 2360237"/>
              <a:gd name="connsiteY1" fmla="*/ 695099 h 1722711"/>
              <a:gd name="connsiteX2" fmla="*/ 1256377 w 2360237"/>
              <a:gd name="connsiteY2" fmla="*/ 1381543 h 1722711"/>
              <a:gd name="connsiteX3" fmla="*/ 787662 w 2360237"/>
              <a:gd name="connsiteY3" fmla="*/ 1189629 h 1722711"/>
              <a:gd name="connsiteX4" fmla="*/ 0 w 2360237"/>
              <a:gd name="connsiteY4" fmla="*/ 1722711 h 1722711"/>
              <a:gd name="connsiteX5" fmla="*/ 0 w 2360237"/>
              <a:gd name="connsiteY5" fmla="*/ 1722711 h 1722711"/>
              <a:gd name="connsiteX0" fmla="*/ 2360237 w 2360237"/>
              <a:gd name="connsiteY0" fmla="*/ 0 h 1722711"/>
              <a:gd name="connsiteX1" fmla="*/ 1898468 w 2360237"/>
              <a:gd name="connsiteY1" fmla="*/ 695099 h 1722711"/>
              <a:gd name="connsiteX2" fmla="*/ 1493838 w 2360237"/>
              <a:gd name="connsiteY2" fmla="*/ 611207 h 1722711"/>
              <a:gd name="connsiteX3" fmla="*/ 787662 w 2360237"/>
              <a:gd name="connsiteY3" fmla="*/ 1189629 h 1722711"/>
              <a:gd name="connsiteX4" fmla="*/ 0 w 2360237"/>
              <a:gd name="connsiteY4" fmla="*/ 1722711 h 1722711"/>
              <a:gd name="connsiteX5" fmla="*/ 0 w 2360237"/>
              <a:gd name="connsiteY5" fmla="*/ 1722711 h 1722711"/>
              <a:gd name="connsiteX0" fmla="*/ 2360237 w 2360237"/>
              <a:gd name="connsiteY0" fmla="*/ 0 h 1722711"/>
              <a:gd name="connsiteX1" fmla="*/ 2195552 w 2360237"/>
              <a:gd name="connsiteY1" fmla="*/ 93446 h 1722711"/>
              <a:gd name="connsiteX2" fmla="*/ 1493838 w 2360237"/>
              <a:gd name="connsiteY2" fmla="*/ 611207 h 1722711"/>
              <a:gd name="connsiteX3" fmla="*/ 787662 w 2360237"/>
              <a:gd name="connsiteY3" fmla="*/ 1189629 h 1722711"/>
              <a:gd name="connsiteX4" fmla="*/ 0 w 2360237"/>
              <a:gd name="connsiteY4" fmla="*/ 1722711 h 1722711"/>
              <a:gd name="connsiteX5" fmla="*/ 0 w 2360237"/>
              <a:gd name="connsiteY5" fmla="*/ 1722711 h 1722711"/>
              <a:gd name="connsiteX0" fmla="*/ 2407921 w 2407921"/>
              <a:gd name="connsiteY0" fmla="*/ 0 h 1827041"/>
              <a:gd name="connsiteX1" fmla="*/ 2243236 w 2407921"/>
              <a:gd name="connsiteY1" fmla="*/ 93446 h 1827041"/>
              <a:gd name="connsiteX2" fmla="*/ 1541522 w 2407921"/>
              <a:gd name="connsiteY2" fmla="*/ 611207 h 1827041"/>
              <a:gd name="connsiteX3" fmla="*/ 835346 w 2407921"/>
              <a:gd name="connsiteY3" fmla="*/ 1189629 h 1827041"/>
              <a:gd name="connsiteX4" fmla="*/ 47684 w 2407921"/>
              <a:gd name="connsiteY4" fmla="*/ 1722711 h 1827041"/>
              <a:gd name="connsiteX5" fmla="*/ 93406 w 2407921"/>
              <a:gd name="connsiteY5" fmla="*/ 1827041 h 1827041"/>
              <a:gd name="connsiteX0" fmla="*/ 2315484 w 2315484"/>
              <a:gd name="connsiteY0" fmla="*/ 0 h 1827041"/>
              <a:gd name="connsiteX1" fmla="*/ 2150799 w 2315484"/>
              <a:gd name="connsiteY1" fmla="*/ 93446 h 1827041"/>
              <a:gd name="connsiteX2" fmla="*/ 1449085 w 2315484"/>
              <a:gd name="connsiteY2" fmla="*/ 611207 h 1827041"/>
              <a:gd name="connsiteX3" fmla="*/ 742909 w 2315484"/>
              <a:gd name="connsiteY3" fmla="*/ 1189629 h 1827041"/>
              <a:gd name="connsiteX4" fmla="*/ 277263 w 2315484"/>
              <a:gd name="connsiteY4" fmla="*/ 1513812 h 1827041"/>
              <a:gd name="connsiteX5" fmla="*/ 969 w 2315484"/>
              <a:gd name="connsiteY5" fmla="*/ 1827041 h 1827041"/>
              <a:gd name="connsiteX0" fmla="*/ 2315484 w 2315484"/>
              <a:gd name="connsiteY0" fmla="*/ 0 h 1827041"/>
              <a:gd name="connsiteX1" fmla="*/ 1449085 w 2315484"/>
              <a:gd name="connsiteY1" fmla="*/ 611207 h 1827041"/>
              <a:gd name="connsiteX2" fmla="*/ 742909 w 2315484"/>
              <a:gd name="connsiteY2" fmla="*/ 1189629 h 1827041"/>
              <a:gd name="connsiteX3" fmla="*/ 277263 w 2315484"/>
              <a:gd name="connsiteY3" fmla="*/ 1513812 h 1827041"/>
              <a:gd name="connsiteX4" fmla="*/ 969 w 2315484"/>
              <a:gd name="connsiteY4" fmla="*/ 1827041 h 1827041"/>
              <a:gd name="connsiteX0" fmla="*/ 2315455 w 2315455"/>
              <a:gd name="connsiteY0" fmla="*/ 0 h 1827041"/>
              <a:gd name="connsiteX1" fmla="*/ 1449056 w 2315455"/>
              <a:gd name="connsiteY1" fmla="*/ 611207 h 1827041"/>
              <a:gd name="connsiteX2" fmla="*/ 708315 w 2315455"/>
              <a:gd name="connsiteY2" fmla="*/ 1163785 h 1827041"/>
              <a:gd name="connsiteX3" fmla="*/ 277234 w 2315455"/>
              <a:gd name="connsiteY3" fmla="*/ 1513812 h 1827041"/>
              <a:gd name="connsiteX4" fmla="*/ 940 w 2315455"/>
              <a:gd name="connsiteY4" fmla="*/ 1827041 h 1827041"/>
              <a:gd name="connsiteX0" fmla="*/ 2269488 w 2269488"/>
              <a:gd name="connsiteY0" fmla="*/ 0 h 1951522"/>
              <a:gd name="connsiteX1" fmla="*/ 1403089 w 2269488"/>
              <a:gd name="connsiteY1" fmla="*/ 611207 h 1951522"/>
              <a:gd name="connsiteX2" fmla="*/ 662348 w 2269488"/>
              <a:gd name="connsiteY2" fmla="*/ 1163785 h 1951522"/>
              <a:gd name="connsiteX3" fmla="*/ 231267 w 2269488"/>
              <a:gd name="connsiteY3" fmla="*/ 1513812 h 1951522"/>
              <a:gd name="connsiteX4" fmla="*/ 1183 w 2269488"/>
              <a:gd name="connsiteY4" fmla="*/ 1951522 h 1951522"/>
              <a:gd name="connsiteX0" fmla="*/ 2269488 w 2269488"/>
              <a:gd name="connsiteY0" fmla="*/ 0 h 1951522"/>
              <a:gd name="connsiteX1" fmla="*/ 1242388 w 2269488"/>
              <a:gd name="connsiteY1" fmla="*/ 600773 h 1951522"/>
              <a:gd name="connsiteX2" fmla="*/ 662348 w 2269488"/>
              <a:gd name="connsiteY2" fmla="*/ 1163785 h 1951522"/>
              <a:gd name="connsiteX3" fmla="*/ 231267 w 2269488"/>
              <a:gd name="connsiteY3" fmla="*/ 1513812 h 1951522"/>
              <a:gd name="connsiteX4" fmla="*/ 1183 w 2269488"/>
              <a:gd name="connsiteY4" fmla="*/ 1951522 h 1951522"/>
              <a:gd name="connsiteX0" fmla="*/ 2269634 w 2269634"/>
              <a:gd name="connsiteY0" fmla="*/ 0 h 1951522"/>
              <a:gd name="connsiteX1" fmla="*/ 1242534 w 2269634"/>
              <a:gd name="connsiteY1" fmla="*/ 600773 h 1951522"/>
              <a:gd name="connsiteX2" fmla="*/ 763939 w 2269634"/>
              <a:gd name="connsiteY2" fmla="*/ 1275603 h 1951522"/>
              <a:gd name="connsiteX3" fmla="*/ 231413 w 2269634"/>
              <a:gd name="connsiteY3" fmla="*/ 1513812 h 1951522"/>
              <a:gd name="connsiteX4" fmla="*/ 1329 w 2269634"/>
              <a:gd name="connsiteY4" fmla="*/ 1951522 h 1951522"/>
              <a:gd name="connsiteX0" fmla="*/ 2268821 w 2268821"/>
              <a:gd name="connsiteY0" fmla="*/ 0 h 2017544"/>
              <a:gd name="connsiteX1" fmla="*/ 1241721 w 2268821"/>
              <a:gd name="connsiteY1" fmla="*/ 600773 h 2017544"/>
              <a:gd name="connsiteX2" fmla="*/ 763126 w 2268821"/>
              <a:gd name="connsiteY2" fmla="*/ 1275603 h 2017544"/>
              <a:gd name="connsiteX3" fmla="*/ 439339 w 2268821"/>
              <a:gd name="connsiteY3" fmla="*/ 1979240 h 2017544"/>
              <a:gd name="connsiteX4" fmla="*/ 516 w 2268821"/>
              <a:gd name="connsiteY4" fmla="*/ 1951522 h 2017544"/>
              <a:gd name="connsiteX0" fmla="*/ 2052381 w 2052381"/>
              <a:gd name="connsiteY0" fmla="*/ 0 h 2759491"/>
              <a:gd name="connsiteX1" fmla="*/ 1025281 w 2052381"/>
              <a:gd name="connsiteY1" fmla="*/ 600773 h 2759491"/>
              <a:gd name="connsiteX2" fmla="*/ 546686 w 2052381"/>
              <a:gd name="connsiteY2" fmla="*/ 1275603 h 2759491"/>
              <a:gd name="connsiteX3" fmla="*/ 222899 w 2052381"/>
              <a:gd name="connsiteY3" fmla="*/ 1979240 h 2759491"/>
              <a:gd name="connsiteX4" fmla="*/ 1105 w 2052381"/>
              <a:gd name="connsiteY4" fmla="*/ 2759491 h 2759491"/>
              <a:gd name="connsiteX0" fmla="*/ 2052381 w 2052381"/>
              <a:gd name="connsiteY0" fmla="*/ 0 h 2759491"/>
              <a:gd name="connsiteX1" fmla="*/ 546686 w 2052381"/>
              <a:gd name="connsiteY1" fmla="*/ 1275603 h 2759491"/>
              <a:gd name="connsiteX2" fmla="*/ 222899 w 2052381"/>
              <a:gd name="connsiteY2" fmla="*/ 1979240 h 2759491"/>
              <a:gd name="connsiteX3" fmla="*/ 1105 w 2052381"/>
              <a:gd name="connsiteY3" fmla="*/ 2759491 h 2759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2381" h="2759491">
                <a:moveTo>
                  <a:pt x="2052381" y="0"/>
                </a:moveTo>
                <a:cubicBezTo>
                  <a:pt x="1738695" y="265751"/>
                  <a:pt x="851600" y="945730"/>
                  <a:pt x="546686" y="1275603"/>
                </a:cubicBezTo>
                <a:cubicBezTo>
                  <a:pt x="412956" y="1505348"/>
                  <a:pt x="313829" y="1731925"/>
                  <a:pt x="222899" y="1979240"/>
                </a:cubicBezTo>
                <a:cubicBezTo>
                  <a:pt x="131969" y="2226555"/>
                  <a:pt x="-14136" y="2724714"/>
                  <a:pt x="1105" y="2759491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97"/>
          <p:cNvGrpSpPr/>
          <p:nvPr/>
        </p:nvGrpSpPr>
        <p:grpSpPr>
          <a:xfrm>
            <a:off x="31182917" y="15774682"/>
            <a:ext cx="10574683" cy="8986389"/>
            <a:chOff x="2341598" y="0"/>
            <a:chExt cx="7508803" cy="6858000"/>
          </a:xfrm>
        </p:grpSpPr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98" y="0"/>
              <a:ext cx="7508803" cy="6858000"/>
            </a:xfrm>
            <a:prstGeom prst="rect">
              <a:avLst/>
            </a:prstGeom>
          </p:spPr>
        </p:pic>
        <p:sp>
          <p:nvSpPr>
            <p:cNvPr id="100" name="Freeform 99"/>
            <p:cNvSpPr/>
            <p:nvPr/>
          </p:nvSpPr>
          <p:spPr>
            <a:xfrm>
              <a:off x="4627417" y="766618"/>
              <a:ext cx="1385455" cy="1542473"/>
            </a:xfrm>
            <a:custGeom>
              <a:avLst/>
              <a:gdLst>
                <a:gd name="connsiteX0" fmla="*/ 2351314 w 2351314"/>
                <a:gd name="connsiteY0" fmla="*/ 0 h 1375955"/>
                <a:gd name="connsiteX1" fmla="*/ 1898468 w 2351314"/>
                <a:gd name="connsiteY1" fmla="*/ 348343 h 1375955"/>
                <a:gd name="connsiteX2" fmla="*/ 1384663 w 2351314"/>
                <a:gd name="connsiteY2" fmla="*/ 731520 h 1375955"/>
                <a:gd name="connsiteX3" fmla="*/ 644434 w 2351314"/>
                <a:gd name="connsiteY3" fmla="*/ 1149532 h 1375955"/>
                <a:gd name="connsiteX4" fmla="*/ 0 w 2351314"/>
                <a:gd name="connsiteY4" fmla="*/ 1375955 h 1375955"/>
                <a:gd name="connsiteX5" fmla="*/ 0 w 2351314"/>
                <a:gd name="connsiteY5" fmla="*/ 1375955 h 1375955"/>
                <a:gd name="connsiteX0" fmla="*/ 2367006 w 2367006"/>
                <a:gd name="connsiteY0" fmla="*/ 0 h 1584721"/>
                <a:gd name="connsiteX1" fmla="*/ 1914160 w 2367006"/>
                <a:gd name="connsiteY1" fmla="*/ 348343 h 1584721"/>
                <a:gd name="connsiteX2" fmla="*/ 1400355 w 2367006"/>
                <a:gd name="connsiteY2" fmla="*/ 731520 h 1584721"/>
                <a:gd name="connsiteX3" fmla="*/ 660126 w 2367006"/>
                <a:gd name="connsiteY3" fmla="*/ 1149532 h 1584721"/>
                <a:gd name="connsiteX4" fmla="*/ 15692 w 2367006"/>
                <a:gd name="connsiteY4" fmla="*/ 1375955 h 1584721"/>
                <a:gd name="connsiteX5" fmla="*/ 216414 w 2367006"/>
                <a:gd name="connsiteY5" fmla="*/ 1584721 h 1584721"/>
                <a:gd name="connsiteX0" fmla="*/ 2150592 w 2150592"/>
                <a:gd name="connsiteY0" fmla="*/ 0 h 1584721"/>
                <a:gd name="connsiteX1" fmla="*/ 1697746 w 2150592"/>
                <a:gd name="connsiteY1" fmla="*/ 348343 h 1584721"/>
                <a:gd name="connsiteX2" fmla="*/ 1183941 w 2150592"/>
                <a:gd name="connsiteY2" fmla="*/ 731520 h 1584721"/>
                <a:gd name="connsiteX3" fmla="*/ 443712 w 2150592"/>
                <a:gd name="connsiteY3" fmla="*/ 1149532 h 1584721"/>
                <a:gd name="connsiteX4" fmla="*/ 0 w 2150592"/>
                <a:gd name="connsiteY4" fmla="*/ 1584721 h 1584721"/>
                <a:gd name="connsiteX0" fmla="*/ 2150592 w 2150592"/>
                <a:gd name="connsiteY0" fmla="*/ 0 h 1584721"/>
                <a:gd name="connsiteX1" fmla="*/ 1697746 w 2150592"/>
                <a:gd name="connsiteY1" fmla="*/ 348343 h 1584721"/>
                <a:gd name="connsiteX2" fmla="*/ 1183941 w 2150592"/>
                <a:gd name="connsiteY2" fmla="*/ 731520 h 1584721"/>
                <a:gd name="connsiteX3" fmla="*/ 572747 w 2150592"/>
                <a:gd name="connsiteY3" fmla="*/ 1149532 h 1584721"/>
                <a:gd name="connsiteX4" fmla="*/ 0 w 2150592"/>
                <a:gd name="connsiteY4" fmla="*/ 1584721 h 1584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592" h="1584721">
                  <a:moveTo>
                    <a:pt x="2150592" y="0"/>
                  </a:moveTo>
                  <a:lnTo>
                    <a:pt x="1697746" y="348343"/>
                  </a:lnTo>
                  <a:cubicBezTo>
                    <a:pt x="1536638" y="470263"/>
                    <a:pt x="1371441" y="597989"/>
                    <a:pt x="1183941" y="731520"/>
                  </a:cubicBezTo>
                  <a:cubicBezTo>
                    <a:pt x="996441" y="865052"/>
                    <a:pt x="770070" y="1007332"/>
                    <a:pt x="572747" y="1149532"/>
                  </a:cubicBezTo>
                  <a:cubicBezTo>
                    <a:pt x="375424" y="1291732"/>
                    <a:pt x="92440" y="1494057"/>
                    <a:pt x="0" y="1584721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Freeform 100"/>
            <p:cNvSpPr/>
            <p:nvPr/>
          </p:nvSpPr>
          <p:spPr>
            <a:xfrm rot="1205458">
              <a:off x="8005531" y="2688251"/>
              <a:ext cx="566056" cy="313509"/>
            </a:xfrm>
            <a:custGeom>
              <a:avLst/>
              <a:gdLst>
                <a:gd name="connsiteX0" fmla="*/ 2351314 w 2351314"/>
                <a:gd name="connsiteY0" fmla="*/ 0 h 1375955"/>
                <a:gd name="connsiteX1" fmla="*/ 1898468 w 2351314"/>
                <a:gd name="connsiteY1" fmla="*/ 348343 h 1375955"/>
                <a:gd name="connsiteX2" fmla="*/ 1384663 w 2351314"/>
                <a:gd name="connsiteY2" fmla="*/ 731520 h 1375955"/>
                <a:gd name="connsiteX3" fmla="*/ 644434 w 2351314"/>
                <a:gd name="connsiteY3" fmla="*/ 1149532 h 1375955"/>
                <a:gd name="connsiteX4" fmla="*/ 0 w 2351314"/>
                <a:gd name="connsiteY4" fmla="*/ 1375955 h 1375955"/>
                <a:gd name="connsiteX5" fmla="*/ 0 w 2351314"/>
                <a:gd name="connsiteY5" fmla="*/ 1375955 h 137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1314" h="1375955">
                  <a:moveTo>
                    <a:pt x="2351314" y="0"/>
                  </a:moveTo>
                  <a:lnTo>
                    <a:pt x="1898468" y="348343"/>
                  </a:lnTo>
                  <a:cubicBezTo>
                    <a:pt x="1737360" y="470263"/>
                    <a:pt x="1593669" y="597989"/>
                    <a:pt x="1384663" y="731520"/>
                  </a:cubicBezTo>
                  <a:cubicBezTo>
                    <a:pt x="1175657" y="865051"/>
                    <a:pt x="875211" y="1042126"/>
                    <a:pt x="644434" y="1149532"/>
                  </a:cubicBezTo>
                  <a:cubicBezTo>
                    <a:pt x="413657" y="1256938"/>
                    <a:pt x="0" y="1375955"/>
                    <a:pt x="0" y="1375955"/>
                  </a:cubicBezTo>
                  <a:lnTo>
                    <a:pt x="0" y="1375955"/>
                  </a:lnTo>
                </a:path>
              </a:pathLst>
            </a:custGeom>
            <a:noFill/>
            <a:ln w="3175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reeform 101"/>
            <p:cNvSpPr/>
            <p:nvPr/>
          </p:nvSpPr>
          <p:spPr>
            <a:xfrm rot="12339564">
              <a:off x="6664657" y="5570110"/>
              <a:ext cx="551088" cy="85016"/>
            </a:xfrm>
            <a:custGeom>
              <a:avLst/>
              <a:gdLst>
                <a:gd name="connsiteX0" fmla="*/ 2351314 w 2351314"/>
                <a:gd name="connsiteY0" fmla="*/ 0 h 1375955"/>
                <a:gd name="connsiteX1" fmla="*/ 1898468 w 2351314"/>
                <a:gd name="connsiteY1" fmla="*/ 348343 h 1375955"/>
                <a:gd name="connsiteX2" fmla="*/ 1384663 w 2351314"/>
                <a:gd name="connsiteY2" fmla="*/ 731520 h 1375955"/>
                <a:gd name="connsiteX3" fmla="*/ 644434 w 2351314"/>
                <a:gd name="connsiteY3" fmla="*/ 1149532 h 1375955"/>
                <a:gd name="connsiteX4" fmla="*/ 0 w 2351314"/>
                <a:gd name="connsiteY4" fmla="*/ 1375955 h 1375955"/>
                <a:gd name="connsiteX5" fmla="*/ 0 w 2351314"/>
                <a:gd name="connsiteY5" fmla="*/ 1375955 h 137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1314" h="1375955">
                  <a:moveTo>
                    <a:pt x="2351314" y="0"/>
                  </a:moveTo>
                  <a:lnTo>
                    <a:pt x="1898468" y="348343"/>
                  </a:lnTo>
                  <a:cubicBezTo>
                    <a:pt x="1737360" y="470263"/>
                    <a:pt x="1593669" y="597989"/>
                    <a:pt x="1384663" y="731520"/>
                  </a:cubicBezTo>
                  <a:cubicBezTo>
                    <a:pt x="1175657" y="865051"/>
                    <a:pt x="875211" y="1042126"/>
                    <a:pt x="644434" y="1149532"/>
                  </a:cubicBezTo>
                  <a:cubicBezTo>
                    <a:pt x="413657" y="1256938"/>
                    <a:pt x="0" y="1375955"/>
                    <a:pt x="0" y="1375955"/>
                  </a:cubicBezTo>
                  <a:lnTo>
                    <a:pt x="0" y="1375955"/>
                  </a:lnTo>
                </a:path>
              </a:pathLst>
            </a:custGeom>
            <a:noFill/>
            <a:ln w="3175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0815672" y="5837273"/>
            <a:ext cx="331353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</a:rPr>
              <a:t>6</a:t>
            </a:r>
            <a:r>
              <a:rPr lang="en-US" sz="4800" dirty="0" smtClean="0">
                <a:solidFill>
                  <a:schemeClr val="tx2"/>
                </a:solidFill>
              </a:rPr>
              <a:t> AM MDT</a:t>
            </a:r>
            <a:endParaRPr lang="en-US" sz="48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07524" y="8668134"/>
            <a:ext cx="6244533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                  </a:t>
            </a:r>
            <a:r>
              <a:rPr lang="en-US" sz="2000" dirty="0" smtClean="0">
                <a:solidFill>
                  <a:schemeClr val="bg1"/>
                </a:solidFill>
              </a:rPr>
              <a:t>Met Sites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DAQ ozone                                  Temp ozone</a:t>
            </a:r>
          </a:p>
          <a:p>
            <a:r>
              <a:rPr lang="en-US" sz="2000" dirty="0">
                <a:solidFill>
                  <a:schemeClr val="bg1"/>
                </a:solidFill>
              </a:rPr>
              <a:t>m</a:t>
            </a:r>
            <a:r>
              <a:rPr lang="en-US" sz="2000" dirty="0" smtClean="0">
                <a:solidFill>
                  <a:schemeClr val="bg1"/>
                </a:solidFill>
              </a:rPr>
              <a:t>onitors                                       </a:t>
            </a:r>
            <a:r>
              <a:rPr lang="en-US" sz="2000" dirty="0" err="1" smtClean="0">
                <a:solidFill>
                  <a:schemeClr val="bg1"/>
                </a:solidFill>
              </a:rPr>
              <a:t>monitors</a:t>
            </a:r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Light rail                                       Mobile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routes                                            transects</a:t>
            </a: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13487400" y="22860000"/>
            <a:ext cx="60198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/>
          <p:nvPr/>
        </p:nvCxnSpPr>
        <p:spPr bwMode="auto">
          <a:xfrm>
            <a:off x="13487400" y="26822400"/>
            <a:ext cx="60198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Rectangle 24"/>
          <p:cNvSpPr/>
          <p:nvPr/>
        </p:nvSpPr>
        <p:spPr bwMode="auto">
          <a:xfrm>
            <a:off x="13867943" y="21421097"/>
            <a:ext cx="5104190" cy="21970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6" name="Rectangle 115"/>
          <p:cNvSpPr/>
          <p:nvPr/>
        </p:nvSpPr>
        <p:spPr bwMode="auto">
          <a:xfrm>
            <a:off x="13752122" y="25298400"/>
            <a:ext cx="5104190" cy="21970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387611" y="21335442"/>
            <a:ext cx="1909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fixed sites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14728946" y="25301573"/>
            <a:ext cx="4244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Salt Lake Valley transect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6746200" y="21941135"/>
            <a:ext cx="6848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NAA</a:t>
            </a:r>
            <a:endParaRPr lang="en-US" sz="1800" dirty="0"/>
          </a:p>
        </p:txBody>
      </p:sp>
      <p:sp>
        <p:nvSpPr>
          <p:cNvPr id="117" name="TextBox 116"/>
          <p:cNvSpPr txBox="1"/>
          <p:nvPr/>
        </p:nvSpPr>
        <p:spPr>
          <a:xfrm>
            <a:off x="28879800" y="21677074"/>
            <a:ext cx="7360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QHW</a:t>
            </a:r>
            <a:endParaRPr lang="en-US" sz="1800" dirty="0"/>
          </a:p>
        </p:txBody>
      </p:sp>
      <p:sp>
        <p:nvSpPr>
          <p:cNvPr id="118" name="TextBox 117"/>
          <p:cNvSpPr txBox="1"/>
          <p:nvPr/>
        </p:nvSpPr>
        <p:spPr>
          <a:xfrm>
            <a:off x="28833491" y="21042868"/>
            <a:ext cx="10182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MTMET</a:t>
            </a:r>
            <a:endParaRPr lang="en-US" sz="1800" dirty="0"/>
          </a:p>
        </p:txBody>
      </p:sp>
      <p:sp>
        <p:nvSpPr>
          <p:cNvPr id="119" name="TextBox 118"/>
          <p:cNvSpPr txBox="1"/>
          <p:nvPr/>
        </p:nvSpPr>
        <p:spPr>
          <a:xfrm>
            <a:off x="29482091" y="23441022"/>
            <a:ext cx="9028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S2OZN</a:t>
            </a:r>
            <a:endParaRPr lang="en-US" sz="18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2016" y="12151773"/>
            <a:ext cx="1071667" cy="3326209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7468" y="12083985"/>
            <a:ext cx="1071667" cy="3326209"/>
          </a:xfrm>
          <a:prstGeom prst="rect">
            <a:avLst/>
          </a:prstGeom>
        </p:spPr>
      </p:pic>
      <p:sp>
        <p:nvSpPr>
          <p:cNvPr id="121" name="TextBox 120"/>
          <p:cNvSpPr txBox="1"/>
          <p:nvPr/>
        </p:nvSpPr>
        <p:spPr>
          <a:xfrm>
            <a:off x="31252982" y="5798727"/>
            <a:ext cx="331353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tx2"/>
                </a:solidFill>
              </a:rPr>
              <a:t>2 PM MDT</a:t>
            </a:r>
            <a:endParaRPr lang="en-US" sz="4800" dirty="0">
              <a:solidFill>
                <a:schemeClr val="tx2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20765669" y="15775230"/>
            <a:ext cx="331353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</a:rPr>
              <a:t>6</a:t>
            </a:r>
            <a:r>
              <a:rPr lang="en-US" sz="4800" dirty="0" smtClean="0">
                <a:solidFill>
                  <a:schemeClr val="tx2"/>
                </a:solidFill>
              </a:rPr>
              <a:t> PM MDT</a:t>
            </a:r>
            <a:endParaRPr lang="en-US" sz="4800" dirty="0">
              <a:solidFill>
                <a:schemeClr val="tx2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31197094" y="15775229"/>
            <a:ext cx="331353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tx2"/>
                </a:solidFill>
              </a:rPr>
              <a:t>11 PM MDT</a:t>
            </a:r>
            <a:endParaRPr lang="en-US" sz="4800" dirty="0">
              <a:solidFill>
                <a:schemeClr val="tx2"/>
              </a:solidFill>
            </a:endParaRPr>
          </a:p>
        </p:txBody>
      </p:sp>
      <p:pic>
        <p:nvPicPr>
          <p:cNvPr id="124" name="Picture 12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0" y="21412200"/>
            <a:ext cx="1071667" cy="3326209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5448" y="21362591"/>
            <a:ext cx="1071667" cy="332620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0604571" y="24991605"/>
            <a:ext cx="6880158" cy="9287600"/>
            <a:chOff x="20604571" y="24991605"/>
            <a:chExt cx="6880158" cy="9287600"/>
          </a:xfrm>
        </p:grpSpPr>
        <p:cxnSp>
          <p:nvCxnSpPr>
            <p:cNvPr id="41" name="Straight Arrow Connector 40"/>
            <p:cNvCxnSpPr/>
            <p:nvPr/>
          </p:nvCxnSpPr>
          <p:spPr bwMode="auto">
            <a:xfrm flipH="1" flipV="1">
              <a:off x="24612600" y="33222823"/>
              <a:ext cx="76200" cy="105638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86" name="Rounded Rectangle 85"/>
            <p:cNvSpPr/>
            <p:nvPr/>
          </p:nvSpPr>
          <p:spPr bwMode="auto">
            <a:xfrm>
              <a:off x="20604571" y="32611826"/>
              <a:ext cx="6860877" cy="692499"/>
            </a:xfrm>
            <a:prstGeom prst="roundRect">
              <a:avLst/>
            </a:prstGeom>
            <a:solidFill>
              <a:srgbClr val="80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7432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4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More Information</a:t>
              </a:r>
              <a:endPara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8" name="Rounded Rectangle 107"/>
            <p:cNvSpPr/>
            <p:nvPr/>
          </p:nvSpPr>
          <p:spPr bwMode="auto">
            <a:xfrm>
              <a:off x="20691467" y="24991605"/>
              <a:ext cx="6780671" cy="1122445"/>
            </a:xfrm>
            <a:prstGeom prst="roundRect">
              <a:avLst/>
            </a:prstGeom>
            <a:solidFill>
              <a:srgbClr val="80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7432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 PM 19 Aug:  Snowbird &amp; Vehicle Comparison</a:t>
              </a:r>
              <a:endPara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20691467" y="26162538"/>
              <a:ext cx="6780671" cy="6400800"/>
              <a:chOff x="3092153" y="1442829"/>
              <a:chExt cx="6780671" cy="6400800"/>
            </a:xfrm>
          </p:grpSpPr>
          <p:pic>
            <p:nvPicPr>
              <p:cNvPr id="110" name="Picture 109"/>
              <p:cNvPicPr>
                <a:picLocks noChangeAspect="1"/>
              </p:cNvPicPr>
              <p:nvPr/>
            </p:nvPicPr>
            <p:blipFill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33" t="6668" b="-1"/>
              <a:stretch/>
            </p:blipFill>
            <p:spPr>
              <a:xfrm>
                <a:off x="3092153" y="1442829"/>
                <a:ext cx="6780671" cy="6400800"/>
              </a:xfrm>
              <a:prstGeom prst="rect">
                <a:avLst/>
              </a:prstGeom>
            </p:spPr>
          </p:pic>
          <p:sp>
            <p:nvSpPr>
              <p:cNvPr id="111" name="Freeform 110"/>
              <p:cNvSpPr/>
              <p:nvPr/>
            </p:nvSpPr>
            <p:spPr>
              <a:xfrm rot="17360430">
                <a:off x="7247306" y="2877146"/>
                <a:ext cx="862877" cy="2396572"/>
              </a:xfrm>
              <a:custGeom>
                <a:avLst/>
                <a:gdLst>
                  <a:gd name="connsiteX0" fmla="*/ 2351314 w 2351314"/>
                  <a:gd name="connsiteY0" fmla="*/ 0 h 1375955"/>
                  <a:gd name="connsiteX1" fmla="*/ 1898468 w 2351314"/>
                  <a:gd name="connsiteY1" fmla="*/ 348343 h 1375955"/>
                  <a:gd name="connsiteX2" fmla="*/ 1384663 w 2351314"/>
                  <a:gd name="connsiteY2" fmla="*/ 731520 h 1375955"/>
                  <a:gd name="connsiteX3" fmla="*/ 644434 w 2351314"/>
                  <a:gd name="connsiteY3" fmla="*/ 1149532 h 1375955"/>
                  <a:gd name="connsiteX4" fmla="*/ 0 w 2351314"/>
                  <a:gd name="connsiteY4" fmla="*/ 1375955 h 1375955"/>
                  <a:gd name="connsiteX5" fmla="*/ 0 w 2351314"/>
                  <a:gd name="connsiteY5" fmla="*/ 1375955 h 1375955"/>
                  <a:gd name="connsiteX0" fmla="*/ 2360237 w 2360237"/>
                  <a:gd name="connsiteY0" fmla="*/ 0 h 1722711"/>
                  <a:gd name="connsiteX1" fmla="*/ 1898468 w 2360237"/>
                  <a:gd name="connsiteY1" fmla="*/ 695099 h 1722711"/>
                  <a:gd name="connsiteX2" fmla="*/ 1384663 w 2360237"/>
                  <a:gd name="connsiteY2" fmla="*/ 1078276 h 1722711"/>
                  <a:gd name="connsiteX3" fmla="*/ 644434 w 2360237"/>
                  <a:gd name="connsiteY3" fmla="*/ 1496288 h 1722711"/>
                  <a:gd name="connsiteX4" fmla="*/ 0 w 2360237"/>
                  <a:gd name="connsiteY4" fmla="*/ 1722711 h 1722711"/>
                  <a:gd name="connsiteX5" fmla="*/ 0 w 2360237"/>
                  <a:gd name="connsiteY5" fmla="*/ 1722711 h 1722711"/>
                  <a:gd name="connsiteX0" fmla="*/ 2360237 w 2360237"/>
                  <a:gd name="connsiteY0" fmla="*/ 0 h 1722711"/>
                  <a:gd name="connsiteX1" fmla="*/ 1898468 w 2360237"/>
                  <a:gd name="connsiteY1" fmla="*/ 695099 h 1722711"/>
                  <a:gd name="connsiteX2" fmla="*/ 1256377 w 2360237"/>
                  <a:gd name="connsiteY2" fmla="*/ 1381543 h 1722711"/>
                  <a:gd name="connsiteX3" fmla="*/ 644434 w 2360237"/>
                  <a:gd name="connsiteY3" fmla="*/ 1496288 h 1722711"/>
                  <a:gd name="connsiteX4" fmla="*/ 0 w 2360237"/>
                  <a:gd name="connsiteY4" fmla="*/ 1722711 h 1722711"/>
                  <a:gd name="connsiteX5" fmla="*/ 0 w 2360237"/>
                  <a:gd name="connsiteY5" fmla="*/ 1722711 h 1722711"/>
                  <a:gd name="connsiteX0" fmla="*/ 2360237 w 2360237"/>
                  <a:gd name="connsiteY0" fmla="*/ 0 h 1838287"/>
                  <a:gd name="connsiteX1" fmla="*/ 1898468 w 2360237"/>
                  <a:gd name="connsiteY1" fmla="*/ 695099 h 1838287"/>
                  <a:gd name="connsiteX2" fmla="*/ 1256377 w 2360237"/>
                  <a:gd name="connsiteY2" fmla="*/ 1381543 h 1838287"/>
                  <a:gd name="connsiteX3" fmla="*/ 550017 w 2360237"/>
                  <a:gd name="connsiteY3" fmla="*/ 1824932 h 1838287"/>
                  <a:gd name="connsiteX4" fmla="*/ 0 w 2360237"/>
                  <a:gd name="connsiteY4" fmla="*/ 1722711 h 1838287"/>
                  <a:gd name="connsiteX5" fmla="*/ 0 w 2360237"/>
                  <a:gd name="connsiteY5" fmla="*/ 1722711 h 1838287"/>
                  <a:gd name="connsiteX0" fmla="*/ 2360237 w 2360237"/>
                  <a:gd name="connsiteY0" fmla="*/ 0 h 1722711"/>
                  <a:gd name="connsiteX1" fmla="*/ 1898468 w 2360237"/>
                  <a:gd name="connsiteY1" fmla="*/ 695099 h 1722711"/>
                  <a:gd name="connsiteX2" fmla="*/ 1256377 w 2360237"/>
                  <a:gd name="connsiteY2" fmla="*/ 1381543 h 1722711"/>
                  <a:gd name="connsiteX3" fmla="*/ 787662 w 2360237"/>
                  <a:gd name="connsiteY3" fmla="*/ 1189629 h 1722711"/>
                  <a:gd name="connsiteX4" fmla="*/ 0 w 2360237"/>
                  <a:gd name="connsiteY4" fmla="*/ 1722711 h 1722711"/>
                  <a:gd name="connsiteX5" fmla="*/ 0 w 2360237"/>
                  <a:gd name="connsiteY5" fmla="*/ 1722711 h 1722711"/>
                  <a:gd name="connsiteX0" fmla="*/ 2360237 w 2360237"/>
                  <a:gd name="connsiteY0" fmla="*/ 0 h 1722711"/>
                  <a:gd name="connsiteX1" fmla="*/ 1898468 w 2360237"/>
                  <a:gd name="connsiteY1" fmla="*/ 695099 h 1722711"/>
                  <a:gd name="connsiteX2" fmla="*/ 1493838 w 2360237"/>
                  <a:gd name="connsiteY2" fmla="*/ 611207 h 1722711"/>
                  <a:gd name="connsiteX3" fmla="*/ 787662 w 2360237"/>
                  <a:gd name="connsiteY3" fmla="*/ 1189629 h 1722711"/>
                  <a:gd name="connsiteX4" fmla="*/ 0 w 2360237"/>
                  <a:gd name="connsiteY4" fmla="*/ 1722711 h 1722711"/>
                  <a:gd name="connsiteX5" fmla="*/ 0 w 2360237"/>
                  <a:gd name="connsiteY5" fmla="*/ 1722711 h 1722711"/>
                  <a:gd name="connsiteX0" fmla="*/ 2360237 w 2360237"/>
                  <a:gd name="connsiteY0" fmla="*/ 0 h 1722711"/>
                  <a:gd name="connsiteX1" fmla="*/ 2195552 w 2360237"/>
                  <a:gd name="connsiteY1" fmla="*/ 93446 h 1722711"/>
                  <a:gd name="connsiteX2" fmla="*/ 1493838 w 2360237"/>
                  <a:gd name="connsiteY2" fmla="*/ 611207 h 1722711"/>
                  <a:gd name="connsiteX3" fmla="*/ 787662 w 2360237"/>
                  <a:gd name="connsiteY3" fmla="*/ 1189629 h 1722711"/>
                  <a:gd name="connsiteX4" fmla="*/ 0 w 2360237"/>
                  <a:gd name="connsiteY4" fmla="*/ 1722711 h 1722711"/>
                  <a:gd name="connsiteX5" fmla="*/ 0 w 2360237"/>
                  <a:gd name="connsiteY5" fmla="*/ 1722711 h 1722711"/>
                  <a:gd name="connsiteX0" fmla="*/ 2407921 w 2407921"/>
                  <a:gd name="connsiteY0" fmla="*/ 0 h 1827041"/>
                  <a:gd name="connsiteX1" fmla="*/ 2243236 w 2407921"/>
                  <a:gd name="connsiteY1" fmla="*/ 93446 h 1827041"/>
                  <a:gd name="connsiteX2" fmla="*/ 1541522 w 2407921"/>
                  <a:gd name="connsiteY2" fmla="*/ 611207 h 1827041"/>
                  <a:gd name="connsiteX3" fmla="*/ 835346 w 2407921"/>
                  <a:gd name="connsiteY3" fmla="*/ 1189629 h 1827041"/>
                  <a:gd name="connsiteX4" fmla="*/ 47684 w 2407921"/>
                  <a:gd name="connsiteY4" fmla="*/ 1722711 h 1827041"/>
                  <a:gd name="connsiteX5" fmla="*/ 93406 w 2407921"/>
                  <a:gd name="connsiteY5" fmla="*/ 1827041 h 1827041"/>
                  <a:gd name="connsiteX0" fmla="*/ 2315484 w 2315484"/>
                  <a:gd name="connsiteY0" fmla="*/ 0 h 1827041"/>
                  <a:gd name="connsiteX1" fmla="*/ 2150799 w 2315484"/>
                  <a:gd name="connsiteY1" fmla="*/ 93446 h 1827041"/>
                  <a:gd name="connsiteX2" fmla="*/ 1449085 w 2315484"/>
                  <a:gd name="connsiteY2" fmla="*/ 611207 h 1827041"/>
                  <a:gd name="connsiteX3" fmla="*/ 742909 w 2315484"/>
                  <a:gd name="connsiteY3" fmla="*/ 1189629 h 1827041"/>
                  <a:gd name="connsiteX4" fmla="*/ 277263 w 2315484"/>
                  <a:gd name="connsiteY4" fmla="*/ 1513812 h 1827041"/>
                  <a:gd name="connsiteX5" fmla="*/ 969 w 2315484"/>
                  <a:gd name="connsiteY5" fmla="*/ 1827041 h 1827041"/>
                  <a:gd name="connsiteX0" fmla="*/ 2315484 w 2315484"/>
                  <a:gd name="connsiteY0" fmla="*/ 0 h 1827041"/>
                  <a:gd name="connsiteX1" fmla="*/ 1449085 w 2315484"/>
                  <a:gd name="connsiteY1" fmla="*/ 611207 h 1827041"/>
                  <a:gd name="connsiteX2" fmla="*/ 742909 w 2315484"/>
                  <a:gd name="connsiteY2" fmla="*/ 1189629 h 1827041"/>
                  <a:gd name="connsiteX3" fmla="*/ 277263 w 2315484"/>
                  <a:gd name="connsiteY3" fmla="*/ 1513812 h 1827041"/>
                  <a:gd name="connsiteX4" fmla="*/ 969 w 2315484"/>
                  <a:gd name="connsiteY4" fmla="*/ 1827041 h 1827041"/>
                  <a:gd name="connsiteX0" fmla="*/ 2315455 w 2315455"/>
                  <a:gd name="connsiteY0" fmla="*/ 0 h 1827041"/>
                  <a:gd name="connsiteX1" fmla="*/ 1449056 w 2315455"/>
                  <a:gd name="connsiteY1" fmla="*/ 611207 h 1827041"/>
                  <a:gd name="connsiteX2" fmla="*/ 708315 w 2315455"/>
                  <a:gd name="connsiteY2" fmla="*/ 1163785 h 1827041"/>
                  <a:gd name="connsiteX3" fmla="*/ 277234 w 2315455"/>
                  <a:gd name="connsiteY3" fmla="*/ 1513812 h 1827041"/>
                  <a:gd name="connsiteX4" fmla="*/ 940 w 2315455"/>
                  <a:gd name="connsiteY4" fmla="*/ 1827041 h 1827041"/>
                  <a:gd name="connsiteX0" fmla="*/ 2269488 w 2269488"/>
                  <a:gd name="connsiteY0" fmla="*/ 0 h 1951522"/>
                  <a:gd name="connsiteX1" fmla="*/ 1403089 w 2269488"/>
                  <a:gd name="connsiteY1" fmla="*/ 611207 h 1951522"/>
                  <a:gd name="connsiteX2" fmla="*/ 662348 w 2269488"/>
                  <a:gd name="connsiteY2" fmla="*/ 1163785 h 1951522"/>
                  <a:gd name="connsiteX3" fmla="*/ 231267 w 2269488"/>
                  <a:gd name="connsiteY3" fmla="*/ 1513812 h 1951522"/>
                  <a:gd name="connsiteX4" fmla="*/ 1183 w 2269488"/>
                  <a:gd name="connsiteY4" fmla="*/ 1951522 h 1951522"/>
                  <a:gd name="connsiteX0" fmla="*/ 2269488 w 2269488"/>
                  <a:gd name="connsiteY0" fmla="*/ 0 h 1951522"/>
                  <a:gd name="connsiteX1" fmla="*/ 1242388 w 2269488"/>
                  <a:gd name="connsiteY1" fmla="*/ 600773 h 1951522"/>
                  <a:gd name="connsiteX2" fmla="*/ 662348 w 2269488"/>
                  <a:gd name="connsiteY2" fmla="*/ 1163785 h 1951522"/>
                  <a:gd name="connsiteX3" fmla="*/ 231267 w 2269488"/>
                  <a:gd name="connsiteY3" fmla="*/ 1513812 h 1951522"/>
                  <a:gd name="connsiteX4" fmla="*/ 1183 w 2269488"/>
                  <a:gd name="connsiteY4" fmla="*/ 1951522 h 1951522"/>
                  <a:gd name="connsiteX0" fmla="*/ 2269634 w 2269634"/>
                  <a:gd name="connsiteY0" fmla="*/ 0 h 1951522"/>
                  <a:gd name="connsiteX1" fmla="*/ 1242534 w 2269634"/>
                  <a:gd name="connsiteY1" fmla="*/ 600773 h 1951522"/>
                  <a:gd name="connsiteX2" fmla="*/ 763939 w 2269634"/>
                  <a:gd name="connsiteY2" fmla="*/ 1275603 h 1951522"/>
                  <a:gd name="connsiteX3" fmla="*/ 231413 w 2269634"/>
                  <a:gd name="connsiteY3" fmla="*/ 1513812 h 1951522"/>
                  <a:gd name="connsiteX4" fmla="*/ 1329 w 2269634"/>
                  <a:gd name="connsiteY4" fmla="*/ 1951522 h 1951522"/>
                  <a:gd name="connsiteX0" fmla="*/ 2268821 w 2268821"/>
                  <a:gd name="connsiteY0" fmla="*/ 0 h 2017544"/>
                  <a:gd name="connsiteX1" fmla="*/ 1241721 w 2268821"/>
                  <a:gd name="connsiteY1" fmla="*/ 600773 h 2017544"/>
                  <a:gd name="connsiteX2" fmla="*/ 763126 w 2268821"/>
                  <a:gd name="connsiteY2" fmla="*/ 1275603 h 2017544"/>
                  <a:gd name="connsiteX3" fmla="*/ 439339 w 2268821"/>
                  <a:gd name="connsiteY3" fmla="*/ 1979240 h 2017544"/>
                  <a:gd name="connsiteX4" fmla="*/ 516 w 2268821"/>
                  <a:gd name="connsiteY4" fmla="*/ 1951522 h 2017544"/>
                  <a:gd name="connsiteX0" fmla="*/ 2052381 w 2052381"/>
                  <a:gd name="connsiteY0" fmla="*/ 0 h 2759491"/>
                  <a:gd name="connsiteX1" fmla="*/ 1025281 w 2052381"/>
                  <a:gd name="connsiteY1" fmla="*/ 600773 h 2759491"/>
                  <a:gd name="connsiteX2" fmla="*/ 546686 w 2052381"/>
                  <a:gd name="connsiteY2" fmla="*/ 1275603 h 2759491"/>
                  <a:gd name="connsiteX3" fmla="*/ 222899 w 2052381"/>
                  <a:gd name="connsiteY3" fmla="*/ 1979240 h 2759491"/>
                  <a:gd name="connsiteX4" fmla="*/ 1105 w 2052381"/>
                  <a:gd name="connsiteY4" fmla="*/ 2759491 h 2759491"/>
                  <a:gd name="connsiteX0" fmla="*/ 1438337 w 1438337"/>
                  <a:gd name="connsiteY0" fmla="*/ 546750 h 2159159"/>
                  <a:gd name="connsiteX1" fmla="*/ 1025280 w 1438337"/>
                  <a:gd name="connsiteY1" fmla="*/ 441 h 2159159"/>
                  <a:gd name="connsiteX2" fmla="*/ 546685 w 1438337"/>
                  <a:gd name="connsiteY2" fmla="*/ 675271 h 2159159"/>
                  <a:gd name="connsiteX3" fmla="*/ 222898 w 1438337"/>
                  <a:gd name="connsiteY3" fmla="*/ 1378908 h 2159159"/>
                  <a:gd name="connsiteX4" fmla="*/ 1104 w 1438337"/>
                  <a:gd name="connsiteY4" fmla="*/ 2159159 h 2159159"/>
                  <a:gd name="connsiteX0" fmla="*/ 1438337 w 1438337"/>
                  <a:gd name="connsiteY0" fmla="*/ 0 h 1612409"/>
                  <a:gd name="connsiteX1" fmla="*/ 546685 w 1438337"/>
                  <a:gd name="connsiteY1" fmla="*/ 128521 h 1612409"/>
                  <a:gd name="connsiteX2" fmla="*/ 222898 w 1438337"/>
                  <a:gd name="connsiteY2" fmla="*/ 832158 h 1612409"/>
                  <a:gd name="connsiteX3" fmla="*/ 1104 w 1438337"/>
                  <a:gd name="connsiteY3" fmla="*/ 1612409 h 1612409"/>
                  <a:gd name="connsiteX0" fmla="*/ 1443026 w 1443026"/>
                  <a:gd name="connsiteY0" fmla="*/ 0 h 1612409"/>
                  <a:gd name="connsiteX1" fmla="*/ 227587 w 1443026"/>
                  <a:gd name="connsiteY1" fmla="*/ 832158 h 1612409"/>
                  <a:gd name="connsiteX2" fmla="*/ 5793 w 1443026"/>
                  <a:gd name="connsiteY2" fmla="*/ 1612409 h 1612409"/>
                  <a:gd name="connsiteX0" fmla="*/ 1437736 w 1437736"/>
                  <a:gd name="connsiteY0" fmla="*/ 0 h 1612409"/>
                  <a:gd name="connsiteX1" fmla="*/ 559552 w 1437736"/>
                  <a:gd name="connsiteY1" fmla="*/ 997973 h 1612409"/>
                  <a:gd name="connsiteX2" fmla="*/ 503 w 1437736"/>
                  <a:gd name="connsiteY2" fmla="*/ 1612409 h 1612409"/>
                  <a:gd name="connsiteX0" fmla="*/ 911445 w 911445"/>
                  <a:gd name="connsiteY0" fmla="*/ 0 h 1653507"/>
                  <a:gd name="connsiteX1" fmla="*/ 33261 w 911445"/>
                  <a:gd name="connsiteY1" fmla="*/ 997973 h 1653507"/>
                  <a:gd name="connsiteX2" fmla="*/ 178719 w 911445"/>
                  <a:gd name="connsiteY2" fmla="*/ 1653507 h 1653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1445" h="1653507">
                    <a:moveTo>
                      <a:pt x="911445" y="0"/>
                    </a:moveTo>
                    <a:cubicBezTo>
                      <a:pt x="658229" y="173366"/>
                      <a:pt x="155382" y="722389"/>
                      <a:pt x="33261" y="997973"/>
                    </a:cubicBezTo>
                    <a:cubicBezTo>
                      <a:pt x="-88860" y="1273557"/>
                      <a:pt x="163478" y="1618730"/>
                      <a:pt x="178719" y="1653507"/>
                    </a:cubicBezTo>
                  </a:path>
                </a:pathLst>
              </a:custGeom>
              <a:noFill/>
              <a:ln w="3175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 111"/>
              <p:cNvSpPr/>
              <p:nvPr/>
            </p:nvSpPr>
            <p:spPr>
              <a:xfrm rot="17360430">
                <a:off x="5929832" y="4079698"/>
                <a:ext cx="1500186" cy="1853994"/>
              </a:xfrm>
              <a:custGeom>
                <a:avLst/>
                <a:gdLst>
                  <a:gd name="connsiteX0" fmla="*/ 2351314 w 2351314"/>
                  <a:gd name="connsiteY0" fmla="*/ 0 h 1375955"/>
                  <a:gd name="connsiteX1" fmla="*/ 1898468 w 2351314"/>
                  <a:gd name="connsiteY1" fmla="*/ 348343 h 1375955"/>
                  <a:gd name="connsiteX2" fmla="*/ 1384663 w 2351314"/>
                  <a:gd name="connsiteY2" fmla="*/ 731520 h 1375955"/>
                  <a:gd name="connsiteX3" fmla="*/ 644434 w 2351314"/>
                  <a:gd name="connsiteY3" fmla="*/ 1149532 h 1375955"/>
                  <a:gd name="connsiteX4" fmla="*/ 0 w 2351314"/>
                  <a:gd name="connsiteY4" fmla="*/ 1375955 h 1375955"/>
                  <a:gd name="connsiteX5" fmla="*/ 0 w 2351314"/>
                  <a:gd name="connsiteY5" fmla="*/ 1375955 h 1375955"/>
                  <a:gd name="connsiteX0" fmla="*/ 2360237 w 2360237"/>
                  <a:gd name="connsiteY0" fmla="*/ 0 h 1722711"/>
                  <a:gd name="connsiteX1" fmla="*/ 1898468 w 2360237"/>
                  <a:gd name="connsiteY1" fmla="*/ 695099 h 1722711"/>
                  <a:gd name="connsiteX2" fmla="*/ 1384663 w 2360237"/>
                  <a:gd name="connsiteY2" fmla="*/ 1078276 h 1722711"/>
                  <a:gd name="connsiteX3" fmla="*/ 644434 w 2360237"/>
                  <a:gd name="connsiteY3" fmla="*/ 1496288 h 1722711"/>
                  <a:gd name="connsiteX4" fmla="*/ 0 w 2360237"/>
                  <a:gd name="connsiteY4" fmla="*/ 1722711 h 1722711"/>
                  <a:gd name="connsiteX5" fmla="*/ 0 w 2360237"/>
                  <a:gd name="connsiteY5" fmla="*/ 1722711 h 1722711"/>
                  <a:gd name="connsiteX0" fmla="*/ 2360237 w 2360237"/>
                  <a:gd name="connsiteY0" fmla="*/ 0 h 1722711"/>
                  <a:gd name="connsiteX1" fmla="*/ 1898468 w 2360237"/>
                  <a:gd name="connsiteY1" fmla="*/ 695099 h 1722711"/>
                  <a:gd name="connsiteX2" fmla="*/ 1256377 w 2360237"/>
                  <a:gd name="connsiteY2" fmla="*/ 1381543 h 1722711"/>
                  <a:gd name="connsiteX3" fmla="*/ 644434 w 2360237"/>
                  <a:gd name="connsiteY3" fmla="*/ 1496288 h 1722711"/>
                  <a:gd name="connsiteX4" fmla="*/ 0 w 2360237"/>
                  <a:gd name="connsiteY4" fmla="*/ 1722711 h 1722711"/>
                  <a:gd name="connsiteX5" fmla="*/ 0 w 2360237"/>
                  <a:gd name="connsiteY5" fmla="*/ 1722711 h 1722711"/>
                  <a:gd name="connsiteX0" fmla="*/ 2360237 w 2360237"/>
                  <a:gd name="connsiteY0" fmla="*/ 0 h 1838287"/>
                  <a:gd name="connsiteX1" fmla="*/ 1898468 w 2360237"/>
                  <a:gd name="connsiteY1" fmla="*/ 695099 h 1838287"/>
                  <a:gd name="connsiteX2" fmla="*/ 1256377 w 2360237"/>
                  <a:gd name="connsiteY2" fmla="*/ 1381543 h 1838287"/>
                  <a:gd name="connsiteX3" fmla="*/ 550017 w 2360237"/>
                  <a:gd name="connsiteY3" fmla="*/ 1824932 h 1838287"/>
                  <a:gd name="connsiteX4" fmla="*/ 0 w 2360237"/>
                  <a:gd name="connsiteY4" fmla="*/ 1722711 h 1838287"/>
                  <a:gd name="connsiteX5" fmla="*/ 0 w 2360237"/>
                  <a:gd name="connsiteY5" fmla="*/ 1722711 h 1838287"/>
                  <a:gd name="connsiteX0" fmla="*/ 2360237 w 2360237"/>
                  <a:gd name="connsiteY0" fmla="*/ 0 h 1722711"/>
                  <a:gd name="connsiteX1" fmla="*/ 1898468 w 2360237"/>
                  <a:gd name="connsiteY1" fmla="*/ 695099 h 1722711"/>
                  <a:gd name="connsiteX2" fmla="*/ 1256377 w 2360237"/>
                  <a:gd name="connsiteY2" fmla="*/ 1381543 h 1722711"/>
                  <a:gd name="connsiteX3" fmla="*/ 787662 w 2360237"/>
                  <a:gd name="connsiteY3" fmla="*/ 1189629 h 1722711"/>
                  <a:gd name="connsiteX4" fmla="*/ 0 w 2360237"/>
                  <a:gd name="connsiteY4" fmla="*/ 1722711 h 1722711"/>
                  <a:gd name="connsiteX5" fmla="*/ 0 w 2360237"/>
                  <a:gd name="connsiteY5" fmla="*/ 1722711 h 1722711"/>
                  <a:gd name="connsiteX0" fmla="*/ 2360237 w 2360237"/>
                  <a:gd name="connsiteY0" fmla="*/ 0 h 1722711"/>
                  <a:gd name="connsiteX1" fmla="*/ 1898468 w 2360237"/>
                  <a:gd name="connsiteY1" fmla="*/ 695099 h 1722711"/>
                  <a:gd name="connsiteX2" fmla="*/ 1493838 w 2360237"/>
                  <a:gd name="connsiteY2" fmla="*/ 611207 h 1722711"/>
                  <a:gd name="connsiteX3" fmla="*/ 787662 w 2360237"/>
                  <a:gd name="connsiteY3" fmla="*/ 1189629 h 1722711"/>
                  <a:gd name="connsiteX4" fmla="*/ 0 w 2360237"/>
                  <a:gd name="connsiteY4" fmla="*/ 1722711 h 1722711"/>
                  <a:gd name="connsiteX5" fmla="*/ 0 w 2360237"/>
                  <a:gd name="connsiteY5" fmla="*/ 1722711 h 1722711"/>
                  <a:gd name="connsiteX0" fmla="*/ 2360237 w 2360237"/>
                  <a:gd name="connsiteY0" fmla="*/ 0 h 1722711"/>
                  <a:gd name="connsiteX1" fmla="*/ 2195552 w 2360237"/>
                  <a:gd name="connsiteY1" fmla="*/ 93446 h 1722711"/>
                  <a:gd name="connsiteX2" fmla="*/ 1493838 w 2360237"/>
                  <a:gd name="connsiteY2" fmla="*/ 611207 h 1722711"/>
                  <a:gd name="connsiteX3" fmla="*/ 787662 w 2360237"/>
                  <a:gd name="connsiteY3" fmla="*/ 1189629 h 1722711"/>
                  <a:gd name="connsiteX4" fmla="*/ 0 w 2360237"/>
                  <a:gd name="connsiteY4" fmla="*/ 1722711 h 1722711"/>
                  <a:gd name="connsiteX5" fmla="*/ 0 w 2360237"/>
                  <a:gd name="connsiteY5" fmla="*/ 1722711 h 1722711"/>
                  <a:gd name="connsiteX0" fmla="*/ 2407921 w 2407921"/>
                  <a:gd name="connsiteY0" fmla="*/ 0 h 1827041"/>
                  <a:gd name="connsiteX1" fmla="*/ 2243236 w 2407921"/>
                  <a:gd name="connsiteY1" fmla="*/ 93446 h 1827041"/>
                  <a:gd name="connsiteX2" fmla="*/ 1541522 w 2407921"/>
                  <a:gd name="connsiteY2" fmla="*/ 611207 h 1827041"/>
                  <a:gd name="connsiteX3" fmla="*/ 835346 w 2407921"/>
                  <a:gd name="connsiteY3" fmla="*/ 1189629 h 1827041"/>
                  <a:gd name="connsiteX4" fmla="*/ 47684 w 2407921"/>
                  <a:gd name="connsiteY4" fmla="*/ 1722711 h 1827041"/>
                  <a:gd name="connsiteX5" fmla="*/ 93406 w 2407921"/>
                  <a:gd name="connsiteY5" fmla="*/ 1827041 h 1827041"/>
                  <a:gd name="connsiteX0" fmla="*/ 2315484 w 2315484"/>
                  <a:gd name="connsiteY0" fmla="*/ 0 h 1827041"/>
                  <a:gd name="connsiteX1" fmla="*/ 2150799 w 2315484"/>
                  <a:gd name="connsiteY1" fmla="*/ 93446 h 1827041"/>
                  <a:gd name="connsiteX2" fmla="*/ 1449085 w 2315484"/>
                  <a:gd name="connsiteY2" fmla="*/ 611207 h 1827041"/>
                  <a:gd name="connsiteX3" fmla="*/ 742909 w 2315484"/>
                  <a:gd name="connsiteY3" fmla="*/ 1189629 h 1827041"/>
                  <a:gd name="connsiteX4" fmla="*/ 277263 w 2315484"/>
                  <a:gd name="connsiteY4" fmla="*/ 1513812 h 1827041"/>
                  <a:gd name="connsiteX5" fmla="*/ 969 w 2315484"/>
                  <a:gd name="connsiteY5" fmla="*/ 1827041 h 1827041"/>
                  <a:gd name="connsiteX0" fmla="*/ 2315484 w 2315484"/>
                  <a:gd name="connsiteY0" fmla="*/ 0 h 1827041"/>
                  <a:gd name="connsiteX1" fmla="*/ 1449085 w 2315484"/>
                  <a:gd name="connsiteY1" fmla="*/ 611207 h 1827041"/>
                  <a:gd name="connsiteX2" fmla="*/ 742909 w 2315484"/>
                  <a:gd name="connsiteY2" fmla="*/ 1189629 h 1827041"/>
                  <a:gd name="connsiteX3" fmla="*/ 277263 w 2315484"/>
                  <a:gd name="connsiteY3" fmla="*/ 1513812 h 1827041"/>
                  <a:gd name="connsiteX4" fmla="*/ 969 w 2315484"/>
                  <a:gd name="connsiteY4" fmla="*/ 1827041 h 1827041"/>
                  <a:gd name="connsiteX0" fmla="*/ 2315455 w 2315455"/>
                  <a:gd name="connsiteY0" fmla="*/ 0 h 1827041"/>
                  <a:gd name="connsiteX1" fmla="*/ 1449056 w 2315455"/>
                  <a:gd name="connsiteY1" fmla="*/ 611207 h 1827041"/>
                  <a:gd name="connsiteX2" fmla="*/ 708315 w 2315455"/>
                  <a:gd name="connsiteY2" fmla="*/ 1163785 h 1827041"/>
                  <a:gd name="connsiteX3" fmla="*/ 277234 w 2315455"/>
                  <a:gd name="connsiteY3" fmla="*/ 1513812 h 1827041"/>
                  <a:gd name="connsiteX4" fmla="*/ 940 w 2315455"/>
                  <a:gd name="connsiteY4" fmla="*/ 1827041 h 1827041"/>
                  <a:gd name="connsiteX0" fmla="*/ 2269488 w 2269488"/>
                  <a:gd name="connsiteY0" fmla="*/ 0 h 1951522"/>
                  <a:gd name="connsiteX1" fmla="*/ 1403089 w 2269488"/>
                  <a:gd name="connsiteY1" fmla="*/ 611207 h 1951522"/>
                  <a:gd name="connsiteX2" fmla="*/ 662348 w 2269488"/>
                  <a:gd name="connsiteY2" fmla="*/ 1163785 h 1951522"/>
                  <a:gd name="connsiteX3" fmla="*/ 231267 w 2269488"/>
                  <a:gd name="connsiteY3" fmla="*/ 1513812 h 1951522"/>
                  <a:gd name="connsiteX4" fmla="*/ 1183 w 2269488"/>
                  <a:gd name="connsiteY4" fmla="*/ 1951522 h 1951522"/>
                  <a:gd name="connsiteX0" fmla="*/ 2269488 w 2269488"/>
                  <a:gd name="connsiteY0" fmla="*/ 0 h 1951522"/>
                  <a:gd name="connsiteX1" fmla="*/ 1242388 w 2269488"/>
                  <a:gd name="connsiteY1" fmla="*/ 600773 h 1951522"/>
                  <a:gd name="connsiteX2" fmla="*/ 662348 w 2269488"/>
                  <a:gd name="connsiteY2" fmla="*/ 1163785 h 1951522"/>
                  <a:gd name="connsiteX3" fmla="*/ 231267 w 2269488"/>
                  <a:gd name="connsiteY3" fmla="*/ 1513812 h 1951522"/>
                  <a:gd name="connsiteX4" fmla="*/ 1183 w 2269488"/>
                  <a:gd name="connsiteY4" fmla="*/ 1951522 h 1951522"/>
                  <a:gd name="connsiteX0" fmla="*/ 2269634 w 2269634"/>
                  <a:gd name="connsiteY0" fmla="*/ 0 h 1951522"/>
                  <a:gd name="connsiteX1" fmla="*/ 1242534 w 2269634"/>
                  <a:gd name="connsiteY1" fmla="*/ 600773 h 1951522"/>
                  <a:gd name="connsiteX2" fmla="*/ 763939 w 2269634"/>
                  <a:gd name="connsiteY2" fmla="*/ 1275603 h 1951522"/>
                  <a:gd name="connsiteX3" fmla="*/ 231413 w 2269634"/>
                  <a:gd name="connsiteY3" fmla="*/ 1513812 h 1951522"/>
                  <a:gd name="connsiteX4" fmla="*/ 1329 w 2269634"/>
                  <a:gd name="connsiteY4" fmla="*/ 1951522 h 1951522"/>
                  <a:gd name="connsiteX0" fmla="*/ 2268821 w 2268821"/>
                  <a:gd name="connsiteY0" fmla="*/ 0 h 2017544"/>
                  <a:gd name="connsiteX1" fmla="*/ 1241721 w 2268821"/>
                  <a:gd name="connsiteY1" fmla="*/ 600773 h 2017544"/>
                  <a:gd name="connsiteX2" fmla="*/ 763126 w 2268821"/>
                  <a:gd name="connsiteY2" fmla="*/ 1275603 h 2017544"/>
                  <a:gd name="connsiteX3" fmla="*/ 439339 w 2268821"/>
                  <a:gd name="connsiteY3" fmla="*/ 1979240 h 2017544"/>
                  <a:gd name="connsiteX4" fmla="*/ 516 w 2268821"/>
                  <a:gd name="connsiteY4" fmla="*/ 1951522 h 2017544"/>
                  <a:gd name="connsiteX0" fmla="*/ 2052381 w 2052381"/>
                  <a:gd name="connsiteY0" fmla="*/ 0 h 2759491"/>
                  <a:gd name="connsiteX1" fmla="*/ 1025281 w 2052381"/>
                  <a:gd name="connsiteY1" fmla="*/ 600773 h 2759491"/>
                  <a:gd name="connsiteX2" fmla="*/ 546686 w 2052381"/>
                  <a:gd name="connsiteY2" fmla="*/ 1275603 h 2759491"/>
                  <a:gd name="connsiteX3" fmla="*/ 222899 w 2052381"/>
                  <a:gd name="connsiteY3" fmla="*/ 1979240 h 2759491"/>
                  <a:gd name="connsiteX4" fmla="*/ 1105 w 2052381"/>
                  <a:gd name="connsiteY4" fmla="*/ 2759491 h 2759491"/>
                  <a:gd name="connsiteX0" fmla="*/ 2052380 w 2052380"/>
                  <a:gd name="connsiteY0" fmla="*/ 0 h 2759491"/>
                  <a:gd name="connsiteX1" fmla="*/ 546685 w 2052380"/>
                  <a:gd name="connsiteY1" fmla="*/ 1275603 h 2759491"/>
                  <a:gd name="connsiteX2" fmla="*/ 222898 w 2052380"/>
                  <a:gd name="connsiteY2" fmla="*/ 1979240 h 2759491"/>
                  <a:gd name="connsiteX3" fmla="*/ 1104 w 2052380"/>
                  <a:gd name="connsiteY3" fmla="*/ 2759491 h 2759491"/>
                  <a:gd name="connsiteX0" fmla="*/ 2078257 w 2078257"/>
                  <a:gd name="connsiteY0" fmla="*/ 0 h 2759491"/>
                  <a:gd name="connsiteX1" fmla="*/ 248775 w 2078257"/>
                  <a:gd name="connsiteY1" fmla="*/ 1979240 h 2759491"/>
                  <a:gd name="connsiteX2" fmla="*/ 26981 w 2078257"/>
                  <a:gd name="connsiteY2" fmla="*/ 2759491 h 2759491"/>
                  <a:gd name="connsiteX0" fmla="*/ 2052875 w 2052875"/>
                  <a:gd name="connsiteY0" fmla="*/ 0 h 2759491"/>
                  <a:gd name="connsiteX1" fmla="*/ 418583 w 2052875"/>
                  <a:gd name="connsiteY1" fmla="*/ 2269261 h 2759491"/>
                  <a:gd name="connsiteX2" fmla="*/ 1599 w 2052875"/>
                  <a:gd name="connsiteY2" fmla="*/ 2759491 h 2759491"/>
                  <a:gd name="connsiteX0" fmla="*/ 1185589 w 1185589"/>
                  <a:gd name="connsiteY0" fmla="*/ 0 h 1568963"/>
                  <a:gd name="connsiteX1" fmla="*/ 417690 w 1185589"/>
                  <a:gd name="connsiteY1" fmla="*/ 1078733 h 1568963"/>
                  <a:gd name="connsiteX2" fmla="*/ 706 w 1185589"/>
                  <a:gd name="connsiteY2" fmla="*/ 1568963 h 1568963"/>
                  <a:gd name="connsiteX0" fmla="*/ 1185589 w 1185589"/>
                  <a:gd name="connsiteY0" fmla="*/ 0 h 1568963"/>
                  <a:gd name="connsiteX1" fmla="*/ 417690 w 1185589"/>
                  <a:gd name="connsiteY1" fmla="*/ 1078733 h 1568963"/>
                  <a:gd name="connsiteX2" fmla="*/ 706 w 1185589"/>
                  <a:gd name="connsiteY2" fmla="*/ 1568963 h 1568963"/>
                  <a:gd name="connsiteX0" fmla="*/ 1185577 w 1185577"/>
                  <a:gd name="connsiteY0" fmla="*/ 0 h 1568963"/>
                  <a:gd name="connsiteX1" fmla="*/ 421902 w 1185577"/>
                  <a:gd name="connsiteY1" fmla="*/ 1093983 h 1568963"/>
                  <a:gd name="connsiteX2" fmla="*/ 694 w 1185577"/>
                  <a:gd name="connsiteY2" fmla="*/ 1568963 h 1568963"/>
                  <a:gd name="connsiteX0" fmla="*/ 1035625 w 1035625"/>
                  <a:gd name="connsiteY0" fmla="*/ 0 h 1622190"/>
                  <a:gd name="connsiteX1" fmla="*/ 421840 w 1035625"/>
                  <a:gd name="connsiteY1" fmla="*/ 1147210 h 1622190"/>
                  <a:gd name="connsiteX2" fmla="*/ 632 w 1035625"/>
                  <a:gd name="connsiteY2" fmla="*/ 1622190 h 1622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5625" h="1622190">
                    <a:moveTo>
                      <a:pt x="1035625" y="0"/>
                    </a:moveTo>
                    <a:cubicBezTo>
                      <a:pt x="779788" y="596414"/>
                      <a:pt x="594339" y="876845"/>
                      <a:pt x="421840" y="1147210"/>
                    </a:cubicBezTo>
                    <a:cubicBezTo>
                      <a:pt x="249341" y="1417575"/>
                      <a:pt x="-14609" y="1587413"/>
                      <a:pt x="632" y="1622190"/>
                    </a:cubicBezTo>
                  </a:path>
                </a:pathLst>
              </a:custGeom>
              <a:noFill/>
              <a:ln w="3175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 112"/>
              <p:cNvSpPr/>
              <p:nvPr/>
            </p:nvSpPr>
            <p:spPr>
              <a:xfrm rot="17360430">
                <a:off x="7710574" y="2805783"/>
                <a:ext cx="184906" cy="699215"/>
              </a:xfrm>
              <a:custGeom>
                <a:avLst/>
                <a:gdLst>
                  <a:gd name="connsiteX0" fmla="*/ 2351314 w 2351314"/>
                  <a:gd name="connsiteY0" fmla="*/ 0 h 1375955"/>
                  <a:gd name="connsiteX1" fmla="*/ 1898468 w 2351314"/>
                  <a:gd name="connsiteY1" fmla="*/ 348343 h 1375955"/>
                  <a:gd name="connsiteX2" fmla="*/ 1384663 w 2351314"/>
                  <a:gd name="connsiteY2" fmla="*/ 731520 h 1375955"/>
                  <a:gd name="connsiteX3" fmla="*/ 644434 w 2351314"/>
                  <a:gd name="connsiteY3" fmla="*/ 1149532 h 1375955"/>
                  <a:gd name="connsiteX4" fmla="*/ 0 w 2351314"/>
                  <a:gd name="connsiteY4" fmla="*/ 1375955 h 1375955"/>
                  <a:gd name="connsiteX5" fmla="*/ 0 w 2351314"/>
                  <a:gd name="connsiteY5" fmla="*/ 1375955 h 1375955"/>
                  <a:gd name="connsiteX0" fmla="*/ 2360237 w 2360237"/>
                  <a:gd name="connsiteY0" fmla="*/ 0 h 1722711"/>
                  <a:gd name="connsiteX1" fmla="*/ 1898468 w 2360237"/>
                  <a:gd name="connsiteY1" fmla="*/ 695099 h 1722711"/>
                  <a:gd name="connsiteX2" fmla="*/ 1384663 w 2360237"/>
                  <a:gd name="connsiteY2" fmla="*/ 1078276 h 1722711"/>
                  <a:gd name="connsiteX3" fmla="*/ 644434 w 2360237"/>
                  <a:gd name="connsiteY3" fmla="*/ 1496288 h 1722711"/>
                  <a:gd name="connsiteX4" fmla="*/ 0 w 2360237"/>
                  <a:gd name="connsiteY4" fmla="*/ 1722711 h 1722711"/>
                  <a:gd name="connsiteX5" fmla="*/ 0 w 2360237"/>
                  <a:gd name="connsiteY5" fmla="*/ 1722711 h 1722711"/>
                  <a:gd name="connsiteX0" fmla="*/ 2360237 w 2360237"/>
                  <a:gd name="connsiteY0" fmla="*/ 0 h 1722711"/>
                  <a:gd name="connsiteX1" fmla="*/ 1898468 w 2360237"/>
                  <a:gd name="connsiteY1" fmla="*/ 695099 h 1722711"/>
                  <a:gd name="connsiteX2" fmla="*/ 1256377 w 2360237"/>
                  <a:gd name="connsiteY2" fmla="*/ 1381543 h 1722711"/>
                  <a:gd name="connsiteX3" fmla="*/ 644434 w 2360237"/>
                  <a:gd name="connsiteY3" fmla="*/ 1496288 h 1722711"/>
                  <a:gd name="connsiteX4" fmla="*/ 0 w 2360237"/>
                  <a:gd name="connsiteY4" fmla="*/ 1722711 h 1722711"/>
                  <a:gd name="connsiteX5" fmla="*/ 0 w 2360237"/>
                  <a:gd name="connsiteY5" fmla="*/ 1722711 h 1722711"/>
                  <a:gd name="connsiteX0" fmla="*/ 2360237 w 2360237"/>
                  <a:gd name="connsiteY0" fmla="*/ 0 h 1838287"/>
                  <a:gd name="connsiteX1" fmla="*/ 1898468 w 2360237"/>
                  <a:gd name="connsiteY1" fmla="*/ 695099 h 1838287"/>
                  <a:gd name="connsiteX2" fmla="*/ 1256377 w 2360237"/>
                  <a:gd name="connsiteY2" fmla="*/ 1381543 h 1838287"/>
                  <a:gd name="connsiteX3" fmla="*/ 550017 w 2360237"/>
                  <a:gd name="connsiteY3" fmla="*/ 1824932 h 1838287"/>
                  <a:gd name="connsiteX4" fmla="*/ 0 w 2360237"/>
                  <a:gd name="connsiteY4" fmla="*/ 1722711 h 1838287"/>
                  <a:gd name="connsiteX5" fmla="*/ 0 w 2360237"/>
                  <a:gd name="connsiteY5" fmla="*/ 1722711 h 1838287"/>
                  <a:gd name="connsiteX0" fmla="*/ 2360237 w 2360237"/>
                  <a:gd name="connsiteY0" fmla="*/ 0 h 1722711"/>
                  <a:gd name="connsiteX1" fmla="*/ 1898468 w 2360237"/>
                  <a:gd name="connsiteY1" fmla="*/ 695099 h 1722711"/>
                  <a:gd name="connsiteX2" fmla="*/ 1256377 w 2360237"/>
                  <a:gd name="connsiteY2" fmla="*/ 1381543 h 1722711"/>
                  <a:gd name="connsiteX3" fmla="*/ 787662 w 2360237"/>
                  <a:gd name="connsiteY3" fmla="*/ 1189629 h 1722711"/>
                  <a:gd name="connsiteX4" fmla="*/ 0 w 2360237"/>
                  <a:gd name="connsiteY4" fmla="*/ 1722711 h 1722711"/>
                  <a:gd name="connsiteX5" fmla="*/ 0 w 2360237"/>
                  <a:gd name="connsiteY5" fmla="*/ 1722711 h 1722711"/>
                  <a:gd name="connsiteX0" fmla="*/ 2360237 w 2360237"/>
                  <a:gd name="connsiteY0" fmla="*/ 0 h 1722711"/>
                  <a:gd name="connsiteX1" fmla="*/ 1898468 w 2360237"/>
                  <a:gd name="connsiteY1" fmla="*/ 695099 h 1722711"/>
                  <a:gd name="connsiteX2" fmla="*/ 1493838 w 2360237"/>
                  <a:gd name="connsiteY2" fmla="*/ 611207 h 1722711"/>
                  <a:gd name="connsiteX3" fmla="*/ 787662 w 2360237"/>
                  <a:gd name="connsiteY3" fmla="*/ 1189629 h 1722711"/>
                  <a:gd name="connsiteX4" fmla="*/ 0 w 2360237"/>
                  <a:gd name="connsiteY4" fmla="*/ 1722711 h 1722711"/>
                  <a:gd name="connsiteX5" fmla="*/ 0 w 2360237"/>
                  <a:gd name="connsiteY5" fmla="*/ 1722711 h 1722711"/>
                  <a:gd name="connsiteX0" fmla="*/ 2360237 w 2360237"/>
                  <a:gd name="connsiteY0" fmla="*/ 0 h 1722711"/>
                  <a:gd name="connsiteX1" fmla="*/ 2195552 w 2360237"/>
                  <a:gd name="connsiteY1" fmla="*/ 93446 h 1722711"/>
                  <a:gd name="connsiteX2" fmla="*/ 1493838 w 2360237"/>
                  <a:gd name="connsiteY2" fmla="*/ 611207 h 1722711"/>
                  <a:gd name="connsiteX3" fmla="*/ 787662 w 2360237"/>
                  <a:gd name="connsiteY3" fmla="*/ 1189629 h 1722711"/>
                  <a:gd name="connsiteX4" fmla="*/ 0 w 2360237"/>
                  <a:gd name="connsiteY4" fmla="*/ 1722711 h 1722711"/>
                  <a:gd name="connsiteX5" fmla="*/ 0 w 2360237"/>
                  <a:gd name="connsiteY5" fmla="*/ 1722711 h 1722711"/>
                  <a:gd name="connsiteX0" fmla="*/ 2407921 w 2407921"/>
                  <a:gd name="connsiteY0" fmla="*/ 0 h 1827041"/>
                  <a:gd name="connsiteX1" fmla="*/ 2243236 w 2407921"/>
                  <a:gd name="connsiteY1" fmla="*/ 93446 h 1827041"/>
                  <a:gd name="connsiteX2" fmla="*/ 1541522 w 2407921"/>
                  <a:gd name="connsiteY2" fmla="*/ 611207 h 1827041"/>
                  <a:gd name="connsiteX3" fmla="*/ 835346 w 2407921"/>
                  <a:gd name="connsiteY3" fmla="*/ 1189629 h 1827041"/>
                  <a:gd name="connsiteX4" fmla="*/ 47684 w 2407921"/>
                  <a:gd name="connsiteY4" fmla="*/ 1722711 h 1827041"/>
                  <a:gd name="connsiteX5" fmla="*/ 93406 w 2407921"/>
                  <a:gd name="connsiteY5" fmla="*/ 1827041 h 1827041"/>
                  <a:gd name="connsiteX0" fmla="*/ 2315484 w 2315484"/>
                  <a:gd name="connsiteY0" fmla="*/ 0 h 1827041"/>
                  <a:gd name="connsiteX1" fmla="*/ 2150799 w 2315484"/>
                  <a:gd name="connsiteY1" fmla="*/ 93446 h 1827041"/>
                  <a:gd name="connsiteX2" fmla="*/ 1449085 w 2315484"/>
                  <a:gd name="connsiteY2" fmla="*/ 611207 h 1827041"/>
                  <a:gd name="connsiteX3" fmla="*/ 742909 w 2315484"/>
                  <a:gd name="connsiteY3" fmla="*/ 1189629 h 1827041"/>
                  <a:gd name="connsiteX4" fmla="*/ 277263 w 2315484"/>
                  <a:gd name="connsiteY4" fmla="*/ 1513812 h 1827041"/>
                  <a:gd name="connsiteX5" fmla="*/ 969 w 2315484"/>
                  <a:gd name="connsiteY5" fmla="*/ 1827041 h 1827041"/>
                  <a:gd name="connsiteX0" fmla="*/ 2315484 w 2315484"/>
                  <a:gd name="connsiteY0" fmla="*/ 0 h 1827041"/>
                  <a:gd name="connsiteX1" fmla="*/ 1449085 w 2315484"/>
                  <a:gd name="connsiteY1" fmla="*/ 611207 h 1827041"/>
                  <a:gd name="connsiteX2" fmla="*/ 742909 w 2315484"/>
                  <a:gd name="connsiteY2" fmla="*/ 1189629 h 1827041"/>
                  <a:gd name="connsiteX3" fmla="*/ 277263 w 2315484"/>
                  <a:gd name="connsiteY3" fmla="*/ 1513812 h 1827041"/>
                  <a:gd name="connsiteX4" fmla="*/ 969 w 2315484"/>
                  <a:gd name="connsiteY4" fmla="*/ 1827041 h 1827041"/>
                  <a:gd name="connsiteX0" fmla="*/ 2315455 w 2315455"/>
                  <a:gd name="connsiteY0" fmla="*/ 0 h 1827041"/>
                  <a:gd name="connsiteX1" fmla="*/ 1449056 w 2315455"/>
                  <a:gd name="connsiteY1" fmla="*/ 611207 h 1827041"/>
                  <a:gd name="connsiteX2" fmla="*/ 708315 w 2315455"/>
                  <a:gd name="connsiteY2" fmla="*/ 1163785 h 1827041"/>
                  <a:gd name="connsiteX3" fmla="*/ 277234 w 2315455"/>
                  <a:gd name="connsiteY3" fmla="*/ 1513812 h 1827041"/>
                  <a:gd name="connsiteX4" fmla="*/ 940 w 2315455"/>
                  <a:gd name="connsiteY4" fmla="*/ 1827041 h 1827041"/>
                  <a:gd name="connsiteX0" fmla="*/ 2269488 w 2269488"/>
                  <a:gd name="connsiteY0" fmla="*/ 0 h 1951522"/>
                  <a:gd name="connsiteX1" fmla="*/ 1403089 w 2269488"/>
                  <a:gd name="connsiteY1" fmla="*/ 611207 h 1951522"/>
                  <a:gd name="connsiteX2" fmla="*/ 662348 w 2269488"/>
                  <a:gd name="connsiteY2" fmla="*/ 1163785 h 1951522"/>
                  <a:gd name="connsiteX3" fmla="*/ 231267 w 2269488"/>
                  <a:gd name="connsiteY3" fmla="*/ 1513812 h 1951522"/>
                  <a:gd name="connsiteX4" fmla="*/ 1183 w 2269488"/>
                  <a:gd name="connsiteY4" fmla="*/ 1951522 h 1951522"/>
                  <a:gd name="connsiteX0" fmla="*/ 2269488 w 2269488"/>
                  <a:gd name="connsiteY0" fmla="*/ 0 h 1951522"/>
                  <a:gd name="connsiteX1" fmla="*/ 1242388 w 2269488"/>
                  <a:gd name="connsiteY1" fmla="*/ 600773 h 1951522"/>
                  <a:gd name="connsiteX2" fmla="*/ 662348 w 2269488"/>
                  <a:gd name="connsiteY2" fmla="*/ 1163785 h 1951522"/>
                  <a:gd name="connsiteX3" fmla="*/ 231267 w 2269488"/>
                  <a:gd name="connsiteY3" fmla="*/ 1513812 h 1951522"/>
                  <a:gd name="connsiteX4" fmla="*/ 1183 w 2269488"/>
                  <a:gd name="connsiteY4" fmla="*/ 1951522 h 1951522"/>
                  <a:gd name="connsiteX0" fmla="*/ 2269634 w 2269634"/>
                  <a:gd name="connsiteY0" fmla="*/ 0 h 1951522"/>
                  <a:gd name="connsiteX1" fmla="*/ 1242534 w 2269634"/>
                  <a:gd name="connsiteY1" fmla="*/ 600773 h 1951522"/>
                  <a:gd name="connsiteX2" fmla="*/ 763939 w 2269634"/>
                  <a:gd name="connsiteY2" fmla="*/ 1275603 h 1951522"/>
                  <a:gd name="connsiteX3" fmla="*/ 231413 w 2269634"/>
                  <a:gd name="connsiteY3" fmla="*/ 1513812 h 1951522"/>
                  <a:gd name="connsiteX4" fmla="*/ 1329 w 2269634"/>
                  <a:gd name="connsiteY4" fmla="*/ 1951522 h 1951522"/>
                  <a:gd name="connsiteX0" fmla="*/ 2268821 w 2268821"/>
                  <a:gd name="connsiteY0" fmla="*/ 0 h 2017544"/>
                  <a:gd name="connsiteX1" fmla="*/ 1241721 w 2268821"/>
                  <a:gd name="connsiteY1" fmla="*/ 600773 h 2017544"/>
                  <a:gd name="connsiteX2" fmla="*/ 763126 w 2268821"/>
                  <a:gd name="connsiteY2" fmla="*/ 1275603 h 2017544"/>
                  <a:gd name="connsiteX3" fmla="*/ 439339 w 2268821"/>
                  <a:gd name="connsiteY3" fmla="*/ 1979240 h 2017544"/>
                  <a:gd name="connsiteX4" fmla="*/ 516 w 2268821"/>
                  <a:gd name="connsiteY4" fmla="*/ 1951522 h 2017544"/>
                  <a:gd name="connsiteX0" fmla="*/ 2052381 w 2052381"/>
                  <a:gd name="connsiteY0" fmla="*/ 0 h 2759491"/>
                  <a:gd name="connsiteX1" fmla="*/ 1025281 w 2052381"/>
                  <a:gd name="connsiteY1" fmla="*/ 600773 h 2759491"/>
                  <a:gd name="connsiteX2" fmla="*/ 546686 w 2052381"/>
                  <a:gd name="connsiteY2" fmla="*/ 1275603 h 2759491"/>
                  <a:gd name="connsiteX3" fmla="*/ 222899 w 2052381"/>
                  <a:gd name="connsiteY3" fmla="*/ 1979240 h 2759491"/>
                  <a:gd name="connsiteX4" fmla="*/ 1105 w 2052381"/>
                  <a:gd name="connsiteY4" fmla="*/ 2759491 h 2759491"/>
                  <a:gd name="connsiteX0" fmla="*/ 2052380 w 2052380"/>
                  <a:gd name="connsiteY0" fmla="*/ 0 h 2759491"/>
                  <a:gd name="connsiteX1" fmla="*/ 546685 w 2052380"/>
                  <a:gd name="connsiteY1" fmla="*/ 1275603 h 2759491"/>
                  <a:gd name="connsiteX2" fmla="*/ 222898 w 2052380"/>
                  <a:gd name="connsiteY2" fmla="*/ 1979240 h 2759491"/>
                  <a:gd name="connsiteX3" fmla="*/ 1104 w 2052380"/>
                  <a:gd name="connsiteY3" fmla="*/ 2759491 h 2759491"/>
                  <a:gd name="connsiteX0" fmla="*/ 2078257 w 2078257"/>
                  <a:gd name="connsiteY0" fmla="*/ 0 h 2759491"/>
                  <a:gd name="connsiteX1" fmla="*/ 248775 w 2078257"/>
                  <a:gd name="connsiteY1" fmla="*/ 1979240 h 2759491"/>
                  <a:gd name="connsiteX2" fmla="*/ 26981 w 2078257"/>
                  <a:gd name="connsiteY2" fmla="*/ 2759491 h 2759491"/>
                  <a:gd name="connsiteX0" fmla="*/ 2052875 w 2052875"/>
                  <a:gd name="connsiteY0" fmla="*/ 0 h 2759491"/>
                  <a:gd name="connsiteX1" fmla="*/ 418583 w 2052875"/>
                  <a:gd name="connsiteY1" fmla="*/ 2269261 h 2759491"/>
                  <a:gd name="connsiteX2" fmla="*/ 1599 w 2052875"/>
                  <a:gd name="connsiteY2" fmla="*/ 2759491 h 2759491"/>
                  <a:gd name="connsiteX0" fmla="*/ 1185589 w 1185589"/>
                  <a:gd name="connsiteY0" fmla="*/ 0 h 1568963"/>
                  <a:gd name="connsiteX1" fmla="*/ 417690 w 1185589"/>
                  <a:gd name="connsiteY1" fmla="*/ 1078733 h 1568963"/>
                  <a:gd name="connsiteX2" fmla="*/ 706 w 1185589"/>
                  <a:gd name="connsiteY2" fmla="*/ 1568963 h 1568963"/>
                  <a:gd name="connsiteX0" fmla="*/ 1185589 w 1185589"/>
                  <a:gd name="connsiteY0" fmla="*/ 0 h 1568963"/>
                  <a:gd name="connsiteX1" fmla="*/ 417690 w 1185589"/>
                  <a:gd name="connsiteY1" fmla="*/ 1078733 h 1568963"/>
                  <a:gd name="connsiteX2" fmla="*/ 706 w 1185589"/>
                  <a:gd name="connsiteY2" fmla="*/ 1568963 h 1568963"/>
                  <a:gd name="connsiteX0" fmla="*/ 1185577 w 1185577"/>
                  <a:gd name="connsiteY0" fmla="*/ 0 h 1568963"/>
                  <a:gd name="connsiteX1" fmla="*/ 421902 w 1185577"/>
                  <a:gd name="connsiteY1" fmla="*/ 1093983 h 1568963"/>
                  <a:gd name="connsiteX2" fmla="*/ 694 w 1185577"/>
                  <a:gd name="connsiteY2" fmla="*/ 1568963 h 1568963"/>
                  <a:gd name="connsiteX0" fmla="*/ 1035625 w 1035625"/>
                  <a:gd name="connsiteY0" fmla="*/ 0 h 1622190"/>
                  <a:gd name="connsiteX1" fmla="*/ 421840 w 1035625"/>
                  <a:gd name="connsiteY1" fmla="*/ 1147210 h 1622190"/>
                  <a:gd name="connsiteX2" fmla="*/ 632 w 1035625"/>
                  <a:gd name="connsiteY2" fmla="*/ 1622190 h 1622190"/>
                  <a:gd name="connsiteX0" fmla="*/ 1038147 w 1038147"/>
                  <a:gd name="connsiteY0" fmla="*/ 0 h 1622190"/>
                  <a:gd name="connsiteX1" fmla="*/ 196546 w 1038147"/>
                  <a:gd name="connsiteY1" fmla="*/ 1028584 h 1622190"/>
                  <a:gd name="connsiteX2" fmla="*/ 3154 w 1038147"/>
                  <a:gd name="connsiteY2" fmla="*/ 1622190 h 1622190"/>
                  <a:gd name="connsiteX0" fmla="*/ 1037117 w 1037117"/>
                  <a:gd name="connsiteY0" fmla="*/ 0 h 1622190"/>
                  <a:gd name="connsiteX1" fmla="*/ 195516 w 1037117"/>
                  <a:gd name="connsiteY1" fmla="*/ 1028584 h 1622190"/>
                  <a:gd name="connsiteX2" fmla="*/ 2124 w 1037117"/>
                  <a:gd name="connsiteY2" fmla="*/ 1622190 h 1622190"/>
                  <a:gd name="connsiteX0" fmla="*/ 195516 w 195516"/>
                  <a:gd name="connsiteY0" fmla="*/ 0 h 593606"/>
                  <a:gd name="connsiteX1" fmla="*/ 2124 w 195516"/>
                  <a:gd name="connsiteY1" fmla="*/ 593606 h 593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516" h="593606">
                    <a:moveTo>
                      <a:pt x="195516" y="0"/>
                    </a:moveTo>
                    <a:cubicBezTo>
                      <a:pt x="53918" y="287755"/>
                      <a:pt x="-13117" y="558829"/>
                      <a:pt x="2124" y="593606"/>
                    </a:cubicBezTo>
                  </a:path>
                </a:pathLst>
              </a:custGeom>
              <a:noFill/>
              <a:ln w="3175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Oval 18"/>
            <p:cNvSpPr/>
            <p:nvPr/>
          </p:nvSpPr>
          <p:spPr bwMode="auto">
            <a:xfrm rot="20364572">
              <a:off x="26111210" y="31333845"/>
              <a:ext cx="1373519" cy="702429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70731" y="29273301"/>
              <a:ext cx="1071667" cy="3326209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PARTLISTDEFAULT" val="1"/>
  <p:tag name="INCORRECTPOINTVALUE" val="0"/>
  <p:tag name="AUTOADJUSTPARTRANGE" val="True"/>
  <p:tag name="FIBNUMRESULTS" val="5"/>
  <p:tag name="PRRESPONSE2" val="9"/>
  <p:tag name="PRRESPONSE6" val="5"/>
  <p:tag name="PRRESPONSE10" val="1"/>
  <p:tag name="POWERPOINTVERSION" val="12.0"/>
  <p:tag name="CSVFORMAT" val="0"/>
  <p:tag name="RESPCOUNTERFORMAT" val="0"/>
  <p:tag name="ALLOWDUPLICATES" val="False"/>
  <p:tag name="REVIEWONLY" val="False"/>
  <p:tag name="RACEANIMATIONSPEED" val="3"/>
  <p:tag name="BUBBLENAMEVISIBLE" val="True"/>
  <p:tag name="CUSTOMGRIDBACKCOLOR" val="-722948"/>
  <p:tag name="USESCHEMECOLORS" val="True"/>
  <p:tag name="GRIDROTATIONINTERVAL" val="2"/>
  <p:tag name="CHARTCOLORS" val="0"/>
  <p:tag name="INCLUDEPPT" val="True"/>
  <p:tag name="REALTIMEBACKUPPATH" val="(None)"/>
  <p:tag name="FIBDISPLAYRESULTS" val="True"/>
  <p:tag name="PRRESPONSE3" val="8"/>
  <p:tag name="PRRESPONSE8" val="3"/>
  <p:tag name="TPVERSION" val="2008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INCLUDENONRESPONDERS" val="Fals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RESETCHARTS" val="True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%"/>
  <p:tag name="CUSTOMCELLBACKCOLOR2" val="-13395457"/>
  <p:tag name="CORRECTPOINTVALUE" val="1"/>
  <p:tag name="USESECONDARYMONITOR" val="True"/>
  <p:tag name="PARTICIPANTSINLEADERBOARD" val="5"/>
  <p:tag name="MULTIRESPDIVISOR" val="1"/>
  <p:tag name="SAVECSVWITHSESSION" val="True"/>
  <p:tag name="DISPLAYNAME" val="True"/>
  <p:tag name="PRRESPONSE7" val="4"/>
  <p:tag name="POLLINGCYCLE" val="2"/>
  <p:tag name="STDCHART" val="1"/>
  <p:tag name="RESPTABLESTYLE" val="-1"/>
  <p:tag name="CUSTOMCELLBACKCOLOR1" val="-657956"/>
  <p:tag name="PRRESPONSE4" val="7"/>
  <p:tag name="ADVANCEDSETTINGSVIEW" val="Tru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Medical Scientific Research poster 48x36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2D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Medical Scientific Research poster 48x36</Template>
  <TotalTime>21164</TotalTime>
  <Words>939</Words>
  <Application>Microsoft Office PowerPoint</Application>
  <PresentationFormat>Custom</PresentationFormat>
  <Paragraphs>118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ＭＳ Ｐゴシック</vt:lpstr>
      <vt:lpstr>Tahoma</vt:lpstr>
      <vt:lpstr>Times New Roman</vt:lpstr>
      <vt:lpstr>Wingdings</vt:lpstr>
      <vt:lpstr>Medical Scientific Research poster 48x36</vt:lpstr>
      <vt:lpstr>PowerPoint Presentation</vt:lpstr>
    </vt:vector>
  </TitlesOfParts>
  <Company>University of Utah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Beverly Brehl</dc:creator>
  <dc:description>Call if we can help   800-590-7850_x000d_
_x000d_
(c) Copyright MegaPrint 2001</dc:description>
  <cp:lastModifiedBy>john horel</cp:lastModifiedBy>
  <cp:revision>692</cp:revision>
  <cp:lastPrinted>2000-08-03T00:31:24Z</cp:lastPrinted>
  <dcterms:created xsi:type="dcterms:W3CDTF">2010-02-19T04:00:50Z</dcterms:created>
  <dcterms:modified xsi:type="dcterms:W3CDTF">2016-01-03T21:31:06Z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TC300007831033</vt:lpwstr>
  </property>
</Properties>
</file>