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56" r:id="rId3"/>
    <p:sldId id="274" r:id="rId4"/>
    <p:sldId id="271" r:id="rId5"/>
    <p:sldId id="257" r:id="rId6"/>
    <p:sldId id="263" r:id="rId7"/>
    <p:sldId id="264" r:id="rId8"/>
    <p:sldId id="265" r:id="rId9"/>
    <p:sldId id="268" r:id="rId10"/>
    <p:sldId id="266" r:id="rId11"/>
    <p:sldId id="267" r:id="rId12"/>
    <p:sldId id="272" r:id="rId13"/>
    <p:sldId id="276" r:id="rId14"/>
    <p:sldId id="273" r:id="rId15"/>
    <p:sldId id="258" r:id="rId16"/>
    <p:sldId id="270" r:id="rId17"/>
    <p:sldId id="260" r:id="rId18"/>
    <p:sldId id="261" r:id="rId19"/>
    <p:sldId id="275" r:id="rId20"/>
    <p:sldId id="269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1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2A9A-1AFC-4026-B3A3-56CF7F61CE6F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72A31-4748-45C9-BA4D-06D09EF7F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 days of 8-hr ozone</a:t>
            </a:r>
            <a:r>
              <a:rPr lang="en-US" baseline="0" dirty="0" smtClean="0"/>
              <a:t> concentrations from the in-situ stations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Already have had some</a:t>
            </a:r>
            <a:r>
              <a:rPr lang="en-US" baseline="0" dirty="0" smtClean="0"/>
              <a:t> attention from the press. Even Randy Martinez was interviewed!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r>
              <a:rPr lang="en-US" baseline="0" dirty="0" smtClean="0"/>
              <a:t> from the 17+ in-situ stations, IOP 1 had a large observation fleet of mobile units and a balloon.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9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Sodar</a:t>
            </a:r>
            <a:r>
              <a:rPr lang="en-US" baseline="0" dirty="0" smtClean="0"/>
              <a:t> 3 will be available next IOP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0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Smoke from California</a:t>
            </a:r>
            <a:r>
              <a:rPr lang="en-US" baseline="0" dirty="0" smtClean="0"/>
              <a:t> fires came to Utah around Saturday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3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3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5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9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8E3-06D1-431F-8AE1-B64F2A9C5A19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2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eso2.chpc.utah.edu/gslso3s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eso2.chpc.utah.edu/gslso3s/cgi-bin/map.cgi?yr=2015&amp;mo=06&amp;dy=18&amp;hr=18&amp;mm=59&amp;tz=local&amp;min=180&amp;var=OZNE&amp;opacchange=Off&amp;past=1&amp;region=GSL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hyperlink" Target="http://meso2.chpc.utah.edu/gslso3s/cgi-bin/map.cgi?yr=2015&amp;mo=06&amp;dy=18&amp;hr=22&amp;mm=59&amp;tz=local&amp;min=180&amp;var=OZNE&amp;opacchange=Off&amp;past=1&amp;region=GSL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gslso3s.wordpress.com/tag/ksl-copter/" TargetMode="External"/><Relationship Id="rId10" Type="http://schemas.openxmlformats.org/officeDocument/2006/relationships/hyperlink" Target="http://meso2.chpc.utah.edu/gslso3s/cgi-bin/map.cgi?yr=2015&amp;mo=06&amp;dy=17&amp;hr=16&amp;mm=59&amp;tz=local&amp;min=180&amp;var=OZNE&amp;opacchange=Off&amp;past=1&amp;region=GSL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home.chpc.utah.edu/~u0790486/wxinfo/uusodar2_time_series.html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home.chpc.utah.edu/~u0790486/wxinfo/uusodar_time_series.html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6" Type="http://schemas.openxmlformats.org/officeDocument/2006/relationships/hyperlink" Target="http://home.chpc.utah.edu/~u0035056/sodar/data_viewer.cgi" TargetMode="External"/><Relationship Id="rId11" Type="http://schemas.openxmlformats.org/officeDocument/2006/relationships/hyperlink" Target="http://mesowest.utah.edu/cgi-bin/droman/mesomap.cgi?lat=41.039403&amp;lon=-112.231565&amp;radius=75&amp;rawsflag=290&amp;unit=1&amp;time=LOCAL" TargetMode="External"/><Relationship Id="rId5" Type="http://schemas.openxmlformats.org/officeDocument/2006/relationships/hyperlink" Target="http://meso2.chpc.utah.edu/gslso3s/cgi-bin/map.cgi?yr=2015&amp;mo=06&amp;dy=17&amp;hr=13&amp;mm=59&amp;tz=local&amp;min=720&amp;var=OZNE&amp;opacchange=Off&amp;past=1&amp;region=GSL" TargetMode="External"/><Relationship Id="rId10" Type="http://schemas.openxmlformats.org/officeDocument/2006/relationships/hyperlink" Target="http://www.inscc.utah.edu/~hoch/SO3S/" TargetMode="External"/><Relationship Id="rId4" Type="http://schemas.openxmlformats.org/officeDocument/2006/relationships/image" Target="../media/image30.jpeg"/><Relationship Id="rId9" Type="http://schemas.openxmlformats.org/officeDocument/2006/relationships/hyperlink" Target="http://asn.synoptic.io/s/@mtme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hyperlink" Target="http://home.chpc.utah.edu/~u0035056/sodar/data_viewer.cgi?id=USDR1&amp;interval=60&amp;snr=05&amp;smo=06&amp;sdy=17&amp;syr=2015&amp;shr=00&amp;emo=06&amp;edy=19&amp;eyr=2015&amp;ehr=00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1.png"/><Relationship Id="rId5" Type="http://schemas.openxmlformats.org/officeDocument/2006/relationships/hyperlink" Target="http://home.chpc.utah.edu/~u0035056/sodar/data_viewer.cgi?id=USDR2&amp;interval=60&amp;snr=05&amp;smo=06&amp;sdy=17&amp;syr=2015&amp;shr=00&amp;emo=06&amp;edy=19&amp;eyr=2015&amp;ehr=00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Relationship Id="rId6" Type="http://schemas.openxmlformats.org/officeDocument/2006/relationships/hyperlink" Target="http://1.usa.gov/1fy9tKW" TargetMode="External"/><Relationship Id="rId5" Type="http://schemas.openxmlformats.org/officeDocument/2006/relationships/image" Target="../media/image39.gi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://meso2.chpc.utah.edu/gslso3s/hrrr_sounding_viewer.php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://weather.uwyo.edu/cgi-bin/sounding?region=naconf&amp;TYPE=GIF:SKEWT&amp;YEAR=2015&amp;MONTH=06&amp;FROM=1800&amp;TO=1912&amp;STNM=7257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6EfMN9vngY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video" Target="https://www.youtube.com/embed/p6EfMN9vngY" TargetMode="Externa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3.jpeg"/><Relationship Id="rId5" Type="http://schemas.openxmlformats.org/officeDocument/2006/relationships/hyperlink" Target="http://home.chpc.utah.edu/~u0553130/Camera_Display/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5.xml"/><Relationship Id="rId6" Type="http://schemas.openxmlformats.org/officeDocument/2006/relationships/hyperlink" Target="https://youtu.be/TJWma6pKp0g" TargetMode="External"/><Relationship Id="rId5" Type="http://schemas.openxmlformats.org/officeDocument/2006/relationships/image" Target="../media/image46.gif"/><Relationship Id="rId4" Type="http://schemas.openxmlformats.org/officeDocument/2006/relationships/hyperlink" Target="https://gslso3s.wordpress.com/2015/06/19/high-ozone-gradient-observed-on-iop1-day-2-in-salt-lake-valle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eso2.chpc.utah.edu/gslso3s/" TargetMode="External"/><Relationship Id="rId4" Type="http://schemas.openxmlformats.org/officeDocument/2006/relationships/hyperlink" Target="https://gslso3s.wordpress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7.xml"/><Relationship Id="rId6" Type="http://schemas.openxmlformats.org/officeDocument/2006/relationships/hyperlink" Target="http://meso2.chpc.utah.edu/gslso3s/cgi-bin/statistic_summary.cgi?yr=2015&amp;mo=06&amp;dy=20&amp;tz=local&amp;min=7200&amp;stat=8hr&amp;past=1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://meso2.chpc.utah.edu/gslso3s/cgi-bin/statistic_summary.cgi?yr=2015&amp;mo=06&amp;dy=20&amp;tz=local&amp;min=7200&amp;stat=obs&amp;past=1" TargetMode="Externa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nedrive.live.com/view.aspx?resid=633FADFF92D04BD2!114492&amp;ithint=file,xlsx&amp;app=Excel&amp;authkey=!AIWT1AZLkcqXx1U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meso2.chpc.utah.edu/gslso3s/cgi-bin/statistic_summary.cgi?yr=2015&amp;mo=06&amp;dy=24&amp;tz=local&amp;min=20160&amp;stat=8hr&amp;past=1" TargetMode="External"/><Relationship Id="rId5" Type="http://schemas.openxmlformats.org/officeDocument/2006/relationships/hyperlink" Target="https://onedrive.live.com/view.aspx?resid=633FADFF92D04BD2!114492&amp;ithint=file,xlsx&amp;app=Excel&amp;authkey=!AIWT1AZLkcqXx1U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hyperlink" Target="http://www.standard.net/Environment/2015/06/15/Scientists-study-solving-Utah-s-smog-problem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hyperlink" Target="http://meso2.chpc.utah.edu/gslso3s/external_links.html" TargetMode="External"/><Relationship Id="rId5" Type="http://schemas.openxmlformats.org/officeDocument/2006/relationships/hyperlink" Target="http://www.deseretnews.com/article/865631161/Groundbreaking-ozone-study-probes-pollution-role-of-Great-Salt-Lake.html?pg=all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hyperlink" Target="http://fox13now.com/2015/06/18/researchers-working-to-determine-why-ozone-is-increasing-around-great-salt-lak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slide" Target="slide11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jpe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e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slide" Target="slide9.xml"/><Relationship Id="rId10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slide" Target="slide10.xml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hyperlink" Target="https://www.google.com/maps/d/viewer?usp=sharing&amp;mid=zhM_lZVamCxU.kl2AxR_gqC1g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gslso3s.wordpress.com/tag/nerdmobil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jpeg"/><Relationship Id="rId5" Type="http://schemas.openxmlformats.org/officeDocument/2006/relationships/hyperlink" Target="https://gslso3s.wordpress.com/2015/06/17/preliminary-ozone-vertical-profiles-from-ogden-bay-day-1-of-iop1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hyperlink" Target="http://meso2.chpc.utah.edu/gslso3s/cgi-bin/map.cgi?yr=2015&amp;mo=06&amp;dy=17&amp;hr=13&amp;mm=59&amp;tz=local&amp;min=720&amp;var=OZNE&amp;opacchange=Off&amp;past=1&amp;region=GS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gslso3s.wordpress.com/2015/06/16/trax-and-you-riding-a-mobile-air-quality-sta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Great Salt Lake Summer Ozone Study (GSLSO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Web </a:t>
            </a:r>
            <a:r>
              <a:rPr lang="en-US" dirty="0" smtClean="0"/>
              <a:t>Page: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://meso2.chpc.utah.edu/gslso3s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641" y="4150724"/>
            <a:ext cx="2816596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8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276" y="0"/>
            <a:ext cx="38912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5"/>
              </a:rPr>
              <a:t>KSL Chopper 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341744" y="1877219"/>
            <a:ext cx="2460892" cy="4251416"/>
            <a:chOff x="4718050" y="1786731"/>
            <a:chExt cx="3162300" cy="5463161"/>
          </a:xfrm>
        </p:grpSpPr>
        <p:pic>
          <p:nvPicPr>
            <p:cNvPr id="6" name="Picture 5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8050" y="1786731"/>
              <a:ext cx="3162300" cy="4429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123346" y="6182043"/>
              <a:ext cx="2560320" cy="1067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Thursday Evening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04064" y="1877219"/>
            <a:ext cx="2090268" cy="4200008"/>
            <a:chOff x="2072640" y="1877219"/>
            <a:chExt cx="2728897" cy="5483215"/>
          </a:xfrm>
        </p:grpSpPr>
        <p:pic>
          <p:nvPicPr>
            <p:cNvPr id="9" name="Picture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2640" y="1877219"/>
              <a:ext cx="2728897" cy="4455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072640" y="6275547"/>
              <a:ext cx="2666999" cy="108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Thursday Afternoon</a:t>
              </a:r>
              <a:endParaRPr lang="en-US" sz="2400" dirty="0"/>
            </a:p>
          </p:txBody>
        </p:sp>
      </p:grpSp>
      <p:pic>
        <p:nvPicPr>
          <p:cNvPr id="13" name="Picture 12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618" y="1890375"/>
            <a:ext cx="2990034" cy="342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47828" y="5246230"/>
            <a:ext cx="2666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Wednesday Afternoon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5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040" y="0"/>
            <a:ext cx="38805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Other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7175"/>
          </a:xfrm>
        </p:spPr>
        <p:txBody>
          <a:bodyPr>
            <a:noAutofit/>
          </a:bodyPr>
          <a:lstStyle/>
          <a:p>
            <a:r>
              <a:rPr lang="en-US" sz="3600" dirty="0" smtClean="0">
                <a:hlinkClick r:id="rId5"/>
              </a:rPr>
              <a:t>17+ in situ observations</a:t>
            </a:r>
            <a:endParaRPr lang="en-US" sz="3600" dirty="0" smtClean="0"/>
          </a:p>
          <a:p>
            <a:r>
              <a:rPr lang="en-US" sz="3600" dirty="0" smtClean="0">
                <a:hlinkClick r:id="rId6"/>
              </a:rPr>
              <a:t>Sodars</a:t>
            </a:r>
            <a:endParaRPr lang="en-US" sz="3600" dirty="0" smtClean="0"/>
          </a:p>
          <a:p>
            <a:pPr lvl="1"/>
            <a:r>
              <a:rPr lang="en-US" dirty="0" smtClean="0">
                <a:hlinkClick r:id="rId7"/>
              </a:rPr>
              <a:t>Badger Island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Landfill</a:t>
            </a:r>
            <a:endParaRPr lang="en-US" dirty="0" smtClean="0"/>
          </a:p>
          <a:p>
            <a:r>
              <a:rPr lang="en-US" sz="3600" dirty="0" smtClean="0">
                <a:hlinkClick r:id="rId9"/>
              </a:rPr>
              <a:t>Ceilometers</a:t>
            </a:r>
            <a:endParaRPr lang="en-US" sz="3600" dirty="0" smtClean="0"/>
          </a:p>
          <a:p>
            <a:r>
              <a:rPr lang="en-US" sz="3600" dirty="0" smtClean="0">
                <a:hlinkClick r:id="rId10"/>
              </a:rPr>
              <a:t>Lidar</a:t>
            </a:r>
            <a:endParaRPr lang="en-US" sz="3600" dirty="0" smtClean="0"/>
          </a:p>
          <a:p>
            <a:r>
              <a:rPr lang="en-US" sz="3600" dirty="0" smtClean="0">
                <a:hlinkClick r:id="rId11"/>
              </a:rPr>
              <a:t>MesoWest</a:t>
            </a:r>
            <a:endParaRPr lang="en-US" sz="3600" dirty="0" smtClean="0"/>
          </a:p>
          <a:p>
            <a:r>
              <a:rPr lang="en-US" sz="3600" dirty="0" smtClean="0"/>
              <a:t>Conway Trucks</a:t>
            </a:r>
          </a:p>
        </p:txBody>
      </p:sp>
    </p:spTree>
    <p:extLst>
      <p:ext uri="{BB962C8B-B14F-4D97-AF65-F5344CB8AC3E}">
        <p14:creationId xmlns:p14="http://schemas.microsoft.com/office/powerpoint/2010/main" val="2172488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Sodars</a:t>
            </a:r>
            <a:endParaRPr lang="en-US" dirty="0"/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266" y="2667304"/>
            <a:ext cx="5905493" cy="407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65" y="2667304"/>
            <a:ext cx="5943601" cy="407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2454" y="259772"/>
            <a:ext cx="4037013" cy="230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>
            <a:stCxn id="18" idx="1"/>
          </p:cNvCxnSpPr>
          <p:nvPr/>
        </p:nvCxnSpPr>
        <p:spPr>
          <a:xfrm flipH="1" flipV="1">
            <a:off x="6800851" y="1981200"/>
            <a:ext cx="1556808" cy="501438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9" idx="0"/>
          </p:cNvCxnSpPr>
          <p:nvPr/>
        </p:nvCxnSpPr>
        <p:spPr>
          <a:xfrm flipV="1">
            <a:off x="3066124" y="752475"/>
            <a:ext cx="1181398" cy="149469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57659" y="2297972"/>
            <a:ext cx="127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SLC Landfill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28081" y="2247172"/>
            <a:ext cx="127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Badger Is.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5400000">
            <a:off x="9841707" y="3569498"/>
            <a:ext cx="1347785" cy="78105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Lake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19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338"/>
            <a:ext cx="11807687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sz="3600" dirty="0"/>
              <a:t>High Ozone Observed When Crossing Lake Breeze Front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49960" y="1417611"/>
            <a:ext cx="4909386" cy="1202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KSL Chopper flew threw through lake breeze front on June 18 at 4:15 and 5:13 PM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34" y="2844799"/>
            <a:ext cx="4909386" cy="324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903842" y="2699870"/>
            <a:ext cx="5536096" cy="3796747"/>
            <a:chOff x="533400" y="1066800"/>
            <a:chExt cx="11125200" cy="5791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066800"/>
              <a:ext cx="11125200" cy="5562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1066800"/>
              <a:ext cx="11125200" cy="5562600"/>
            </a:xfrm>
            <a:prstGeom prst="rect">
              <a:avLst/>
            </a:prstGeom>
          </p:spPr>
        </p:pic>
        <p:sp>
          <p:nvSpPr>
            <p:cNvPr id="13" name="Down Arrow 12"/>
            <p:cNvSpPr/>
            <p:nvPr/>
          </p:nvSpPr>
          <p:spPr>
            <a:xfrm rot="10800000">
              <a:off x="8601075" y="5895974"/>
              <a:ext cx="666750" cy="9620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0800000">
              <a:off x="2591214" y="5895974"/>
              <a:ext cx="666750" cy="9620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217197" y="1258585"/>
            <a:ext cx="4909386" cy="1202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Lake breeze carried higher ozone concentrations  into the Salt Lake Valley with peak concentrations at leading edge of the front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89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92" y="2780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Putting All the Observations Together: </a:t>
            </a:r>
            <a:br>
              <a:rPr lang="en-US" dirty="0" smtClean="0"/>
            </a:br>
            <a:r>
              <a:rPr lang="en-US" sz="3600" dirty="0" smtClean="0"/>
              <a:t>Afternoon push of high ozone over Lake into Salt Lake Valley behind Lake breeze front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419534" y="1642251"/>
            <a:ext cx="4909386" cy="1202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0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06515" y="1934381"/>
            <a:ext cx="220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 18, </a:t>
            </a:r>
            <a:r>
              <a:rPr lang="en-US" dirty="0" smtClean="0"/>
              <a:t>5 PM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19198" y="1934381"/>
            <a:ext cx="20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 18, </a:t>
            </a:r>
            <a:r>
              <a:rPr lang="en-US" dirty="0" smtClean="0"/>
              <a:t>3 PM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1" y="2303713"/>
            <a:ext cx="6142252" cy="46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85" y="2243525"/>
            <a:ext cx="6134632" cy="46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7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Weather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150" y="1524519"/>
            <a:ext cx="3256280" cy="3193415"/>
          </a:xfrm>
        </p:spPr>
        <p:txBody>
          <a:bodyPr>
            <a:noAutofit/>
          </a:bodyPr>
          <a:lstStyle/>
          <a:p>
            <a:r>
              <a:rPr lang="en-US" dirty="0" smtClean="0"/>
              <a:t>Drying conditions</a:t>
            </a:r>
          </a:p>
          <a:p>
            <a:r>
              <a:rPr lang="en-US" dirty="0" smtClean="0"/>
              <a:t>Mostly Clear Skies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Precip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 Smoke</a:t>
            </a:r>
          </a:p>
          <a:p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437790" y="670560"/>
            <a:ext cx="7540849" cy="6004560"/>
            <a:chOff x="4886564" y="1027906"/>
            <a:chExt cx="7092075" cy="5647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6564" y="1381760"/>
              <a:ext cx="7092075" cy="52933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522521" y="1027906"/>
              <a:ext cx="38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w Cen MT "/>
                </a:rPr>
                <a:t>NAM Analysis: 2015061900 z run</a:t>
              </a:r>
              <a:endParaRPr lang="en-US" dirty="0">
                <a:solidFill>
                  <a:srgbClr val="FF0000"/>
                </a:solidFill>
                <a:latin typeface="Tw Cen MT "/>
              </a:endParaRPr>
            </a:p>
          </p:txBody>
        </p:sp>
      </p:grpSp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47" y="3644447"/>
            <a:ext cx="3671253" cy="2505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347" y="6149792"/>
            <a:ext cx="3671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MODIS </a:t>
            </a:r>
          </a:p>
          <a:p>
            <a:pPr algn="ctr"/>
            <a:r>
              <a:rPr lang="en-US" sz="1400" dirty="0" smtClean="0"/>
              <a:t>June 18, 2015, 12:009 PM (18:09 UTC)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3671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Weather 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432560"/>
            <a:ext cx="2854960" cy="10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3229" y="956231"/>
            <a:ext cx="572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 18, 6:00 PM (00 UTC) Sounding</a:t>
            </a:r>
            <a:endParaRPr lang="en-US" dirty="0"/>
          </a:p>
        </p:txBody>
      </p:sp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229" y="1300480"/>
            <a:ext cx="5729981" cy="458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983229" y="5884465"/>
            <a:ext cx="5729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Note: 00 z sounding on June 18 is unavailable</a:t>
            </a:r>
            <a:endParaRPr lang="en-US" sz="1400" dirty="0"/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>
          <a:xfrm>
            <a:off x="568960" y="1330960"/>
            <a:ext cx="4688840" cy="1544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Well mixed boundary Layer</a:t>
            </a:r>
          </a:p>
          <a:p>
            <a:pPr lvl="1"/>
            <a:r>
              <a:rPr lang="en-US" dirty="0" smtClean="0"/>
              <a:t>Valley max temps &gt;90 °F</a:t>
            </a:r>
          </a:p>
          <a:p>
            <a:pPr lvl="1"/>
            <a:r>
              <a:rPr lang="en-US" dirty="0" smtClean="0"/>
              <a:t>Near lake max temps &gt;85 °F</a:t>
            </a:r>
          </a:p>
        </p:txBody>
      </p:sp>
      <p:sp>
        <p:nvSpPr>
          <p:cNvPr id="18" name="Rectangle 17">
            <a:hlinkClick r:id="rId6"/>
          </p:cNvPr>
          <p:cNvSpPr/>
          <p:nvPr/>
        </p:nvSpPr>
        <p:spPr>
          <a:xfrm>
            <a:off x="7974458" y="6324322"/>
            <a:ext cx="1747520" cy="40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HRRR Soundings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60" y="2666412"/>
            <a:ext cx="4358640" cy="386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330960" y="6527522"/>
            <a:ext cx="309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Thursday Max Temperatures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2618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dirty="0" smtClean="0">
                <a:hlinkClick r:id="rId5"/>
              </a:rPr>
              <a:t>Neil Armstrong Camera</a:t>
            </a:r>
            <a:endParaRPr lang="en-US" dirty="0"/>
          </a:p>
        </p:txBody>
      </p:sp>
      <p:pic>
        <p:nvPicPr>
          <p:cNvPr id="5" name="p6EfMN9vngY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893399" y="1229360"/>
            <a:ext cx="7095401" cy="505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48" y="4363243"/>
            <a:ext cx="3470146" cy="205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6" t="20263" r="22548" b="23614"/>
          <a:stretch/>
        </p:blipFill>
        <p:spPr>
          <a:xfrm>
            <a:off x="11325885" y="6287928"/>
            <a:ext cx="662915" cy="464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0621" y="1971040"/>
            <a:ext cx="309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Time Lapse:</a:t>
            </a:r>
          </a:p>
          <a:p>
            <a:r>
              <a:rPr lang="en-US" sz="2800" dirty="0" smtClean="0"/>
              <a:t>June 17, 6:20 PM –June 18, 6:00 PM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637414" y="6353913"/>
            <a:ext cx="1756372" cy="368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for video -&gt;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15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38"/>
            <a:ext cx="10515600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dirty="0" smtClean="0">
                <a:hlinkClick r:id="rId4"/>
              </a:rPr>
              <a:t>Lake Breeze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517" y="1388252"/>
            <a:ext cx="6429843" cy="418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6" t="20263" r="22548" b="23614"/>
          <a:stretch/>
        </p:blipFill>
        <p:spPr>
          <a:xfrm>
            <a:off x="11481536" y="5713294"/>
            <a:ext cx="542824" cy="37997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19534" y="1642251"/>
            <a:ext cx="4909386" cy="1202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KSL Chopper flew threw </a:t>
            </a:r>
            <a:r>
              <a:rPr lang="en-US" sz="2400" dirty="0" smtClean="0"/>
              <a:t>through </a:t>
            </a:r>
            <a:r>
              <a:rPr lang="en-US" sz="2400" dirty="0" smtClean="0"/>
              <a:t>lake </a:t>
            </a:r>
            <a:r>
              <a:rPr lang="en-US" sz="2400" dirty="0" smtClean="0"/>
              <a:t>breeze front on June 18 </a:t>
            </a:r>
            <a:r>
              <a:rPr lang="en-US" sz="2400" dirty="0" smtClean="0"/>
              <a:t>at 4:15 and </a:t>
            </a:r>
            <a:r>
              <a:rPr lang="en-US" sz="2400" dirty="0" smtClean="0"/>
              <a:t>5:13 </a:t>
            </a:r>
            <a:r>
              <a:rPr lang="en-US" sz="2400" dirty="0" smtClean="0"/>
              <a:t>PM (23:23 UTC).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000" dirty="0" smtClean="0"/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34" y="2844799"/>
            <a:ext cx="4909386" cy="324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82270" y="5713295"/>
            <a:ext cx="1756372" cy="368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for video -&gt;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37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47443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sz="3600" dirty="0" smtClean="0"/>
              <a:t>High Ozone Observed When Crossing Lake Breeze Front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1066800"/>
            <a:ext cx="11125200" cy="5791199"/>
            <a:chOff x="533400" y="1066800"/>
            <a:chExt cx="11125200" cy="57911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1066800"/>
              <a:ext cx="11125200" cy="55626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1066800"/>
              <a:ext cx="11125200" cy="5562600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 rot="10800000">
              <a:off x="8601075" y="5895974"/>
              <a:ext cx="666750" cy="9620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 rot="10800000">
              <a:off x="2591214" y="5895974"/>
              <a:ext cx="666750" cy="9620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936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880" y="1619471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 smtClean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IOP 1 Summary</a:t>
            </a:r>
            <a:endParaRPr lang="en-US" sz="9600" dirty="0">
              <a:effectLst>
                <a:glow rad="152400">
                  <a:schemeClr val="bg1">
                    <a:alpha val="25000"/>
                  </a:schemeClr>
                </a:glow>
              </a:effectLst>
              <a:latin typeface="Tw Cen MT" panose="020B06020201040206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880" y="4099146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glow rad="190500">
                    <a:schemeClr val="bg1">
                      <a:alpha val="26000"/>
                    </a:schemeClr>
                  </a:glow>
                </a:effectLst>
                <a:latin typeface="Tw Cen MT" panose="020B0602020104020603" pitchFamily="34" charset="0"/>
              </a:rPr>
              <a:t>June 17-18, 2015</a:t>
            </a:r>
          </a:p>
          <a:p>
            <a:r>
              <a:rPr lang="en-US" sz="3600" dirty="0" smtClean="0">
                <a:effectLst>
                  <a:glow rad="190500">
                    <a:schemeClr val="bg1">
                      <a:alpha val="26000"/>
                    </a:schemeClr>
                  </a:glow>
                </a:effectLst>
                <a:latin typeface="Tw Cen MT" panose="020B0602020104020603" pitchFamily="34" charset="0"/>
              </a:rPr>
              <a:t>Wed-Thu</a:t>
            </a:r>
            <a:endParaRPr lang="en-US" sz="5400" dirty="0">
              <a:effectLst>
                <a:glow rad="190500">
                  <a:schemeClr val="bg1">
                    <a:alpha val="26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760" y="0"/>
            <a:ext cx="2814320" cy="2813271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172720" y="6075680"/>
            <a:ext cx="1798320" cy="558800"/>
          </a:xfrm>
          <a:prstGeom prst="rect">
            <a:avLst/>
          </a:prstGeom>
          <a:effectLst>
            <a:outerShdw blurRad="139700" dist="88900" dir="18900000" sx="103000" sy="103000" algn="bl" rotWithShape="0">
              <a:prstClr val="black">
                <a:alpha val="42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WordPress Blog</a:t>
            </a:r>
            <a:endParaRPr lang="en-US" dirty="0"/>
          </a:p>
        </p:txBody>
      </p:sp>
      <p:sp>
        <p:nvSpPr>
          <p:cNvPr id="6" name="Rectangle 5">
            <a:hlinkClick r:id="rId5"/>
          </p:cNvPr>
          <p:cNvSpPr/>
          <p:nvPr/>
        </p:nvSpPr>
        <p:spPr>
          <a:xfrm>
            <a:off x="172720" y="5356494"/>
            <a:ext cx="1798320" cy="558800"/>
          </a:xfrm>
          <a:prstGeom prst="rect">
            <a:avLst/>
          </a:prstGeom>
          <a:effectLst>
            <a:outerShdw blurRad="139700" dist="88900" dir="18900000" sx="103000" sy="103000" algn="bl" rotWithShape="0">
              <a:prstClr val="black">
                <a:alpha val="42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In-situ Ozone Summary</a:t>
            </a:r>
            <a:endParaRPr lang="en-US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185545"/>
            <a:ext cx="58293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590" y="1185545"/>
            <a:ext cx="58293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589" y="4100196"/>
            <a:ext cx="5829301" cy="127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250" y="4110121"/>
            <a:ext cx="5829300" cy="125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hlinkClick r:id="rId4"/>
          </p:cNvPr>
          <p:cNvSpPr/>
          <p:nvPr/>
        </p:nvSpPr>
        <p:spPr>
          <a:xfrm>
            <a:off x="1859280" y="1483360"/>
            <a:ext cx="1808480" cy="2032000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  <a:effectLst>
            <a:glow rad="127000">
              <a:schemeClr val="accent1">
                <a:alpha val="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/>
          </p:cNvPr>
          <p:cNvSpPr/>
          <p:nvPr/>
        </p:nvSpPr>
        <p:spPr>
          <a:xfrm>
            <a:off x="7752080" y="1483360"/>
            <a:ext cx="1808480" cy="2032000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  <a:effectLst>
            <a:glow rad="127000">
              <a:schemeClr val="accent1">
                <a:alpha val="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09222"/>
              </p:ext>
            </p:extLst>
          </p:nvPr>
        </p:nvGraphicFramePr>
        <p:xfrm>
          <a:off x="844550" y="5584417"/>
          <a:ext cx="10717530" cy="107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086"/>
                <a:gridCol w="9522444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DAQ Forecast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Wednesday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Moderate</a:t>
                      </a:r>
                      <a:r>
                        <a:rPr lang="en-US" sz="1600" dirty="0" smtClean="0"/>
                        <a:t> (voluntary action) for Salt Lake, Davis, Carbon, Utah, and Weber counties.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Thursday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Box Elder, Carbon, Davis Duchesne, Salt Lake, Tooele, Uintah, Utah,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Weber counties.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01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June 8-hr Ozone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66700" y="838200"/>
            <a:ext cx="11617325" cy="3574812"/>
            <a:chOff x="266700" y="838200"/>
            <a:chExt cx="11617325" cy="3574812"/>
          </a:xfrm>
        </p:grpSpPr>
        <p:grpSp>
          <p:nvGrpSpPr>
            <p:cNvPr id="35" name="Group 34"/>
            <p:cNvGrpSpPr/>
            <p:nvPr/>
          </p:nvGrpSpPr>
          <p:grpSpPr>
            <a:xfrm>
              <a:off x="266700" y="1071563"/>
              <a:ext cx="11617325" cy="3341449"/>
              <a:chOff x="12700" y="1325563"/>
              <a:chExt cx="11617325" cy="334144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700" y="1325563"/>
                <a:ext cx="11617325" cy="33414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t="6459" r="53702" b="19378"/>
              <a:stretch/>
            </p:blipFill>
            <p:spPr>
              <a:xfrm>
                <a:off x="9588058" y="1447801"/>
                <a:ext cx="2041967" cy="295275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t="7224" r="9856" b="19394"/>
              <a:stretch/>
            </p:blipFill>
            <p:spPr>
              <a:xfrm>
                <a:off x="6400452" y="1471749"/>
                <a:ext cx="3753743" cy="291927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/>
              <a:srcRect t="13804" r="9795" b="19301"/>
              <a:stretch/>
            </p:blipFill>
            <p:spPr>
              <a:xfrm>
                <a:off x="3173924" y="1436914"/>
                <a:ext cx="3756297" cy="295411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3362" t="7517" r="9849" b="19578"/>
              <a:stretch/>
            </p:blipFill>
            <p:spPr>
              <a:xfrm>
                <a:off x="80966" y="1477375"/>
                <a:ext cx="3614024" cy="290412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35207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3619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50060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01850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73138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14801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79542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545865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082278" y="4297680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56507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96471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71962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838515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13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280865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14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720403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15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129759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16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35386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17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074276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18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558407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19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995956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471447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918702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423031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23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898522" y="4297680"/>
                <a:ext cx="476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24</a:t>
                </a: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466725" y="2031206"/>
                <a:ext cx="111633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8102032" y="1325563"/>
              <a:ext cx="923021" cy="2801937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102032" y="838200"/>
              <a:ext cx="923021" cy="50006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Tw Cen MT" panose="020B0602020104020603" pitchFamily="34" charset="0"/>
                </a:rPr>
                <a:t>IOP 1</a:t>
              </a:r>
              <a:endParaRPr lang="en-US" b="1" dirty="0">
                <a:latin typeface="Tw Cen MT" panose="020B0602020104020603" pitchFamily="34" charset="0"/>
              </a:endParaRPr>
            </a:p>
          </p:txBody>
        </p:sp>
      </p:grp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85874"/>
              </p:ext>
            </p:extLst>
          </p:nvPr>
        </p:nvGraphicFramePr>
        <p:xfrm>
          <a:off x="676065" y="4732655"/>
          <a:ext cx="1116060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05563" y="4400827"/>
            <a:ext cx="285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DAQ SL County Forecast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17903"/>
              </p:ext>
            </p:extLst>
          </p:nvPr>
        </p:nvGraphicFramePr>
        <p:xfrm>
          <a:off x="676065" y="5285105"/>
          <a:ext cx="1116060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89207" y="4931212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754210"/>
              </p:ext>
            </p:extLst>
          </p:nvPr>
        </p:nvGraphicFramePr>
        <p:xfrm>
          <a:off x="680572" y="5856605"/>
          <a:ext cx="1116060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9206" y="5541725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Ridge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70C0"/>
                </a:solidFill>
              </a:rPr>
              <a:t>Trough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23848"/>
              </p:ext>
            </p:extLst>
          </p:nvPr>
        </p:nvGraphicFramePr>
        <p:xfrm>
          <a:off x="680572" y="6551930"/>
          <a:ext cx="1116060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  <a:gridCol w="465025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89206" y="6227525"/>
            <a:ext cx="606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High Lake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High Urban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Marsh Ozone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Action Button: Custom 49">
            <a:hlinkClick r:id="rId8" highlightClick="1"/>
          </p:cNvPr>
          <p:cNvSpPr/>
          <p:nvPr/>
        </p:nvSpPr>
        <p:spPr>
          <a:xfrm>
            <a:off x="10306619" y="87114"/>
            <a:ext cx="1786388" cy="3712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8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June 8-hr Ozone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5563" y="5000902"/>
            <a:ext cx="285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DAQ SL County Forecast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99363"/>
              </p:ext>
            </p:extLst>
          </p:nvPr>
        </p:nvGraphicFramePr>
        <p:xfrm>
          <a:off x="873120" y="5885180"/>
          <a:ext cx="106381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89207" y="5531287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302864"/>
              </p:ext>
            </p:extLst>
          </p:nvPr>
        </p:nvGraphicFramePr>
        <p:xfrm>
          <a:off x="873124" y="64566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9206" y="6141800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Ridge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70C0"/>
                </a:solidFill>
              </a:rPr>
              <a:t>Trough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52838"/>
              </p:ext>
            </p:extLst>
          </p:nvPr>
        </p:nvGraphicFramePr>
        <p:xfrm>
          <a:off x="873124" y="72567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89206" y="6932375"/>
            <a:ext cx="606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***High Lake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High Urban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Marsh Ozone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Action Button: Custom 49">
            <a:hlinkClick r:id="rId5" highlightClick="1"/>
          </p:cNvPr>
          <p:cNvSpPr/>
          <p:nvPr/>
        </p:nvSpPr>
        <p:spPr>
          <a:xfrm>
            <a:off x="9868071" y="87114"/>
            <a:ext cx="2224936" cy="3712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Daily Description</a:t>
            </a:r>
            <a:endParaRPr lang="en-US" dirty="0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427456"/>
              </p:ext>
            </p:extLst>
          </p:nvPr>
        </p:nvGraphicFramePr>
        <p:xfrm>
          <a:off x="873247" y="5351542"/>
          <a:ext cx="1061188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266700" y="591603"/>
            <a:ext cx="11617325" cy="4409299"/>
            <a:chOff x="266700" y="594943"/>
            <a:chExt cx="11617325" cy="3889189"/>
          </a:xfrm>
        </p:grpSpPr>
        <p:grpSp>
          <p:nvGrpSpPr>
            <p:cNvPr id="38" name="Group 37"/>
            <p:cNvGrpSpPr/>
            <p:nvPr/>
          </p:nvGrpSpPr>
          <p:grpSpPr>
            <a:xfrm>
              <a:off x="266700" y="594943"/>
              <a:ext cx="11617325" cy="3889189"/>
              <a:chOff x="266700" y="594943"/>
              <a:chExt cx="11617325" cy="388918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66700" y="1071563"/>
                <a:ext cx="11617325" cy="3412569"/>
                <a:chOff x="12700" y="1325563"/>
                <a:chExt cx="11617325" cy="3412569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2700" y="1325563"/>
                  <a:ext cx="11617325" cy="334144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35088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19613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11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831445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12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542315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13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249740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14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948170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15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66146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16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364681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17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06418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18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771933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19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489376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20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20681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21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892746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22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9614071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23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0329838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24</a:t>
                  </a: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466725" y="2031206"/>
                  <a:ext cx="111633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Rectangle 36"/>
              <p:cNvSpPr/>
              <p:nvPr/>
            </p:nvSpPr>
            <p:spPr>
              <a:xfrm>
                <a:off x="5831280" y="594943"/>
                <a:ext cx="1449909" cy="5000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Tw Cen MT" panose="020B0602020104020603" pitchFamily="34" charset="0"/>
                  </a:rPr>
                  <a:t>IOP 1</a:t>
                </a:r>
                <a:endParaRPr lang="en-US" b="1" dirty="0">
                  <a:latin typeface="Tw Cen MT" panose="020B0602020104020603" pitchFamily="34" charset="0"/>
                </a:endParaRPr>
              </a:p>
            </p:txBody>
          </p:sp>
        </p:grpSp>
        <p:pic>
          <p:nvPicPr>
            <p:cNvPr id="54" name="Picture 53">
              <a:hlinkClick r:id="rId6"/>
            </p:cNvPr>
            <p:cNvPicPr>
              <a:picLocks noChangeAspect="1"/>
            </p:cNvPicPr>
            <p:nvPr/>
          </p:nvPicPr>
          <p:blipFill rotWithShape="1">
            <a:blip r:embed="rId7"/>
            <a:srcRect l="8138" t="8881" r="1292" b="19217"/>
            <a:stretch/>
          </p:blipFill>
          <p:spPr>
            <a:xfrm>
              <a:off x="325048" y="1127795"/>
              <a:ext cx="11558977" cy="30441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808141" y="1095006"/>
              <a:ext cx="1449909" cy="301979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873125" y="1667816"/>
              <a:ext cx="992822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804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News</a:t>
            </a:r>
            <a:endParaRPr lang="en-US" dirty="0"/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480" y="1041780"/>
            <a:ext cx="6583679" cy="519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10" y="1041780"/>
            <a:ext cx="4687589" cy="296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011" y="4086894"/>
            <a:ext cx="4687589" cy="260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hlinkClick r:id="rId11"/>
          </p:cNvPr>
          <p:cNvSpPr/>
          <p:nvPr/>
        </p:nvSpPr>
        <p:spPr>
          <a:xfrm>
            <a:off x="7782560" y="6310916"/>
            <a:ext cx="1737360" cy="378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Stories…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84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182" y="1570989"/>
            <a:ext cx="2669441" cy="4351338"/>
          </a:xfrm>
        </p:spPr>
        <p:txBody>
          <a:bodyPr anchor="ctr"/>
          <a:lstStyle/>
          <a:p>
            <a:r>
              <a:rPr lang="en-US" b="1" dirty="0" smtClean="0"/>
              <a:t>Nerdmobile</a:t>
            </a:r>
          </a:p>
          <a:p>
            <a:r>
              <a:rPr lang="en-US" b="1" dirty="0" smtClean="0"/>
              <a:t>Ogden Bay</a:t>
            </a:r>
          </a:p>
          <a:p>
            <a:r>
              <a:rPr lang="en-US" b="1" dirty="0" smtClean="0"/>
              <a:t>Truck</a:t>
            </a:r>
          </a:p>
          <a:p>
            <a:r>
              <a:rPr lang="en-US" b="1" dirty="0" smtClean="0"/>
              <a:t>TRAX</a:t>
            </a:r>
          </a:p>
          <a:p>
            <a:r>
              <a:rPr lang="en-US" b="1" dirty="0" smtClean="0"/>
              <a:t>KSL Chopper 5</a:t>
            </a:r>
          </a:p>
          <a:p>
            <a:r>
              <a:rPr lang="en-US" b="1" dirty="0" smtClean="0"/>
              <a:t>17+ in situ</a:t>
            </a:r>
          </a:p>
          <a:p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60856" y="1075371"/>
            <a:ext cx="8687304" cy="5323523"/>
            <a:chOff x="3260856" y="1075371"/>
            <a:chExt cx="8687304" cy="5323523"/>
          </a:xfrm>
        </p:grpSpPr>
        <p:grpSp>
          <p:nvGrpSpPr>
            <p:cNvPr id="13" name="Group 12"/>
            <p:cNvGrpSpPr/>
            <p:nvPr/>
          </p:nvGrpSpPr>
          <p:grpSpPr>
            <a:xfrm>
              <a:off x="3260856" y="1075371"/>
              <a:ext cx="8687304" cy="5323523"/>
              <a:chOff x="3682643" y="809340"/>
              <a:chExt cx="8143597" cy="5032659"/>
            </a:xfrm>
          </p:grpSpPr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69629" y="809340"/>
                <a:ext cx="3856611" cy="36104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Picture 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2643" y="3457605"/>
                <a:ext cx="1398129" cy="23843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7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4387" y="3457606"/>
                <a:ext cx="2699095" cy="23843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11891" y="4480742"/>
                <a:ext cx="1914349" cy="13612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2643" y="809340"/>
                <a:ext cx="4180839" cy="25738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5" name="Picture 14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3360" y="4982262"/>
              <a:ext cx="1981199" cy="1416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1367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4"/>
              </a:rPr>
              <a:t>Nerdmobile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2" r="-263"/>
          <a:stretch/>
        </p:blipFill>
        <p:spPr>
          <a:xfrm>
            <a:off x="8310880" y="0"/>
            <a:ext cx="3891280" cy="6858000"/>
          </a:xfrm>
        </p:spPr>
      </p:pic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325562"/>
            <a:ext cx="4688840" cy="5197157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 smtClean="0"/>
              <a:t>Transects between North Ogden, Antelope Island, and SLC Airport</a:t>
            </a:r>
          </a:p>
          <a:p>
            <a:r>
              <a:rPr lang="en-US" dirty="0" smtClean="0"/>
              <a:t>Wednesday – </a:t>
            </a:r>
            <a:r>
              <a:rPr lang="en-US" sz="2000" dirty="0" smtClean="0"/>
              <a:t>3 transects</a:t>
            </a:r>
          </a:p>
          <a:p>
            <a:pPr lvl="1"/>
            <a:r>
              <a:rPr lang="en-US" dirty="0" smtClean="0"/>
              <a:t>Start 9:30 AM</a:t>
            </a:r>
          </a:p>
          <a:p>
            <a:pPr lvl="1"/>
            <a:r>
              <a:rPr lang="en-US" dirty="0" smtClean="0"/>
              <a:t>End 7:00 PM</a:t>
            </a:r>
          </a:p>
          <a:p>
            <a:r>
              <a:rPr lang="en-US" dirty="0" smtClean="0"/>
              <a:t>Thursday – </a:t>
            </a:r>
            <a:r>
              <a:rPr lang="en-US" sz="2000" dirty="0" smtClean="0"/>
              <a:t>4 transects</a:t>
            </a:r>
          </a:p>
          <a:p>
            <a:pPr lvl="1"/>
            <a:r>
              <a:rPr lang="en-US" dirty="0" smtClean="0"/>
              <a:t>Start 10:35 AM</a:t>
            </a:r>
          </a:p>
          <a:p>
            <a:pPr lvl="1"/>
            <a:r>
              <a:rPr lang="en-US" dirty="0" smtClean="0"/>
              <a:t>End 8:20 PM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Messy data being processed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240" y="1644015"/>
            <a:ext cx="2843148" cy="393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19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5"/>
              </a:rPr>
              <a:t>Ogden Bay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59610" y="1334180"/>
            <a:ext cx="6304272" cy="5586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Data Available on FTP server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040" y="0"/>
            <a:ext cx="3870960" cy="6858000"/>
          </a:xfrm>
          <a:prstGeom prst="rect">
            <a:avLst/>
          </a:prstGeom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2" t="16533"/>
          <a:stretch/>
        </p:blipFill>
        <p:spPr>
          <a:xfrm>
            <a:off x="782319" y="1901860"/>
            <a:ext cx="30680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gslso3s.files.wordpress.com/2015/06/har150617aerostat-2.png">
            <a:hlinkClick r:id="rId5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807" y="1901449"/>
            <a:ext cx="30980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41" y="4266981"/>
            <a:ext cx="30837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0" y="4266875"/>
            <a:ext cx="30823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721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UU Truck </a:t>
            </a:r>
            <a:r>
              <a:rPr lang="en-US" sz="2800" dirty="0" smtClean="0"/>
              <a:t>1 and 2</a:t>
            </a:r>
            <a:endParaRPr lang="en-US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276" y="0"/>
            <a:ext cx="3881724" cy="6858000"/>
          </a:xfrm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284480" y="1825625"/>
            <a:ext cx="416787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Wednesday</a:t>
            </a:r>
          </a:p>
          <a:p>
            <a:pPr lvl="1"/>
            <a:r>
              <a:rPr lang="en-US" dirty="0" smtClean="0"/>
              <a:t>Promontory Point</a:t>
            </a:r>
          </a:p>
          <a:p>
            <a:pPr lvl="2"/>
            <a:r>
              <a:rPr lang="en-US" dirty="0" smtClean="0"/>
              <a:t>Start 7:45 AM</a:t>
            </a:r>
          </a:p>
          <a:p>
            <a:pPr lvl="2"/>
            <a:r>
              <a:rPr lang="en-US" dirty="0" smtClean="0"/>
              <a:t>End 6:00 PM</a:t>
            </a:r>
          </a:p>
          <a:p>
            <a:pPr lvl="1"/>
            <a:r>
              <a:rPr lang="en-US" dirty="0" smtClean="0"/>
              <a:t>I-80 to Badger Island</a:t>
            </a:r>
          </a:p>
          <a:p>
            <a:pPr lvl="2"/>
            <a:r>
              <a:rPr lang="en-US" dirty="0" smtClean="0"/>
              <a:t>Start 9:00 AM</a:t>
            </a:r>
          </a:p>
          <a:p>
            <a:pPr lvl="2"/>
            <a:r>
              <a:rPr lang="en-US" dirty="0" smtClean="0"/>
              <a:t>End 1:30 PM</a:t>
            </a:r>
          </a:p>
          <a:p>
            <a:endParaRPr lang="en-US" dirty="0" smtClean="0"/>
          </a:p>
          <a:p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Promontory Point</a:t>
            </a:r>
          </a:p>
          <a:p>
            <a:pPr lvl="2"/>
            <a:r>
              <a:rPr lang="en-US" dirty="0" smtClean="0"/>
              <a:t>Start 7:00 AM</a:t>
            </a:r>
          </a:p>
          <a:p>
            <a:pPr lvl="2"/>
            <a:r>
              <a:rPr lang="en-US" dirty="0" smtClean="0"/>
              <a:t>End 8:00 PM </a:t>
            </a:r>
          </a:p>
        </p:txBody>
      </p:sp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359" y="1996198"/>
            <a:ext cx="3143250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3444240" y="2428240"/>
            <a:ext cx="1544320" cy="8128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98240" y="3576320"/>
            <a:ext cx="1219200" cy="61976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48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TRAX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088" y="0"/>
            <a:ext cx="3908552" cy="6870090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834898" y="1448550"/>
            <a:ext cx="2839720" cy="114109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Wednesday</a:t>
            </a:r>
          </a:p>
          <a:p>
            <a:pPr marL="0" indent="0" algn="ctr">
              <a:buNone/>
            </a:pPr>
            <a:r>
              <a:rPr lang="en-US" sz="2800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Red Line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132" y="2875193"/>
            <a:ext cx="2986024" cy="329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28" y="2875193"/>
            <a:ext cx="3147060" cy="329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>
          <a:xfrm>
            <a:off x="4558284" y="1448550"/>
            <a:ext cx="2839720" cy="112784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Thursday </a:t>
            </a:r>
          </a:p>
          <a:p>
            <a:pPr marL="0" indent="0" algn="ctr">
              <a:buNone/>
            </a:pPr>
            <a:r>
              <a:rPr lang="en-US" sz="2800" b="1" dirty="0" smtClean="0">
                <a:ln w="63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Green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18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572</Words>
  <Application>Microsoft Office PowerPoint</Application>
  <PresentationFormat>Widescreen</PresentationFormat>
  <Paragraphs>167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Tw Cen MT</vt:lpstr>
      <vt:lpstr>Tw Cen MT </vt:lpstr>
      <vt:lpstr>Office Theme</vt:lpstr>
      <vt:lpstr>Great Salt Lake Summer Ozone Study (GSLSO3S)</vt:lpstr>
      <vt:lpstr>IOP 1 Summary</vt:lpstr>
      <vt:lpstr>   June 8-hr Ozone</vt:lpstr>
      <vt:lpstr>   News</vt:lpstr>
      <vt:lpstr>   Operations</vt:lpstr>
      <vt:lpstr>   Nerdmobile</vt:lpstr>
      <vt:lpstr>   Ogden Bay </vt:lpstr>
      <vt:lpstr>   UU Truck 1 and 2</vt:lpstr>
      <vt:lpstr>  TRAX</vt:lpstr>
      <vt:lpstr>   KSL Chopper 5</vt:lpstr>
      <vt:lpstr>   Other Observations</vt:lpstr>
      <vt:lpstr>   Sodars</vt:lpstr>
      <vt:lpstr>   High Ozone Observed When Crossing Lake Breeze Front</vt:lpstr>
      <vt:lpstr>Putting All the Observations Together:  Afternoon push of high ozone over Lake into Salt Lake Valley behind Lake breeze front</vt:lpstr>
      <vt:lpstr>   Weather Summary</vt:lpstr>
      <vt:lpstr>   Weather Summary</vt:lpstr>
      <vt:lpstr>   Neil Armstrong Camera</vt:lpstr>
      <vt:lpstr>   Lake Breeze</vt:lpstr>
      <vt:lpstr>   High Ozone Observed When Crossing Lake Breeze Front</vt:lpstr>
      <vt:lpstr>   In-situ Ozone Summary</vt:lpstr>
      <vt:lpstr>   June 8-hr Ozone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IOP 1</dc:title>
  <dc:creator>Brian Kenneth Blaylock</dc:creator>
  <cp:lastModifiedBy>john horel</cp:lastModifiedBy>
  <cp:revision>56</cp:revision>
  <dcterms:created xsi:type="dcterms:W3CDTF">2015-06-23T17:05:57Z</dcterms:created>
  <dcterms:modified xsi:type="dcterms:W3CDTF">2015-07-24T16:20:56Z</dcterms:modified>
</cp:coreProperties>
</file>