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8"/>
  </p:notesMasterIdLst>
  <p:sldIdLst>
    <p:sldId id="493" r:id="rId2"/>
    <p:sldId id="575" r:id="rId3"/>
    <p:sldId id="593" r:id="rId4"/>
    <p:sldId id="572" r:id="rId5"/>
    <p:sldId id="574" r:id="rId6"/>
    <p:sldId id="594" r:id="rId7"/>
    <p:sldId id="596" r:id="rId8"/>
    <p:sldId id="624" r:id="rId9"/>
    <p:sldId id="626" r:id="rId10"/>
    <p:sldId id="627" r:id="rId11"/>
    <p:sldId id="636" r:id="rId12"/>
    <p:sldId id="634" r:id="rId13"/>
    <p:sldId id="637" r:id="rId14"/>
    <p:sldId id="638" r:id="rId15"/>
    <p:sldId id="629" r:id="rId16"/>
    <p:sldId id="632" r:id="rId17"/>
    <p:sldId id="633" r:id="rId18"/>
    <p:sldId id="653" r:id="rId19"/>
    <p:sldId id="642" r:id="rId20"/>
    <p:sldId id="645" r:id="rId21"/>
    <p:sldId id="643" r:id="rId22"/>
    <p:sldId id="646" r:id="rId23"/>
    <p:sldId id="641" r:id="rId24"/>
    <p:sldId id="644" r:id="rId25"/>
    <p:sldId id="647" r:id="rId26"/>
    <p:sldId id="651" r:id="rId27"/>
    <p:sldId id="685" r:id="rId28"/>
    <p:sldId id="652" r:id="rId29"/>
    <p:sldId id="654" r:id="rId30"/>
    <p:sldId id="655" r:id="rId31"/>
    <p:sldId id="656" r:id="rId32"/>
    <p:sldId id="648" r:id="rId33"/>
    <p:sldId id="649" r:id="rId34"/>
    <p:sldId id="597" r:id="rId35"/>
    <p:sldId id="657" r:id="rId36"/>
    <p:sldId id="658" r:id="rId37"/>
    <p:sldId id="661" r:id="rId38"/>
    <p:sldId id="660" r:id="rId39"/>
    <p:sldId id="662" r:id="rId40"/>
    <p:sldId id="676" r:id="rId41"/>
    <p:sldId id="675" r:id="rId42"/>
    <p:sldId id="669" r:id="rId43"/>
    <p:sldId id="670" r:id="rId44"/>
    <p:sldId id="667" r:id="rId45"/>
    <p:sldId id="664" r:id="rId46"/>
    <p:sldId id="665" r:id="rId47"/>
    <p:sldId id="666" r:id="rId48"/>
    <p:sldId id="668" r:id="rId49"/>
    <p:sldId id="673" r:id="rId50"/>
    <p:sldId id="672" r:id="rId51"/>
    <p:sldId id="671" r:id="rId52"/>
    <p:sldId id="679" r:id="rId53"/>
    <p:sldId id="674" r:id="rId54"/>
    <p:sldId id="677" r:id="rId55"/>
    <p:sldId id="678" r:id="rId56"/>
    <p:sldId id="680" r:id="rId57"/>
    <p:sldId id="681" r:id="rId58"/>
    <p:sldId id="682" r:id="rId59"/>
    <p:sldId id="683" r:id="rId60"/>
    <p:sldId id="684" r:id="rId61"/>
    <p:sldId id="611" r:id="rId62"/>
    <p:sldId id="602" r:id="rId63"/>
    <p:sldId id="600" r:id="rId64"/>
    <p:sldId id="601" r:id="rId65"/>
    <p:sldId id="612" r:id="rId66"/>
    <p:sldId id="603" r:id="rId67"/>
    <p:sldId id="604" r:id="rId68"/>
    <p:sldId id="609" r:id="rId69"/>
    <p:sldId id="607" r:id="rId70"/>
    <p:sldId id="608" r:id="rId71"/>
    <p:sldId id="613" r:id="rId72"/>
    <p:sldId id="614" r:id="rId73"/>
    <p:sldId id="615" r:id="rId74"/>
    <p:sldId id="616" r:id="rId75"/>
    <p:sldId id="617" r:id="rId76"/>
    <p:sldId id="610" r:id="rId77"/>
  </p:sldIdLst>
  <p:sldSz cx="9144000" cy="6858000" type="overhead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66FF"/>
    <a:srgbClr val="0000FF"/>
    <a:srgbClr val="FFCC00"/>
    <a:srgbClr val="FFFF66"/>
    <a:srgbClr val="0000CC"/>
    <a:srgbClr val="FFFF00"/>
    <a:srgbClr val="0000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22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6" y="66"/>
      </p:cViewPr>
      <p:guideLst>
        <p:guide orient="horz" pos="2136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69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075CFF-18A3-4B44-B76D-4A6923E9C9F0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B30E9-3AA2-48AA-9EC2-10DAA7F06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23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B94DA90-7871-4C44-B1BB-2609F2E06A64}" type="slidenum">
              <a:rPr lang="en-US" altLang="en-US" sz="1200" i="0">
                <a:latin typeface="Times New Roman" panose="02020603050405020304" pitchFamily="18" charset="0"/>
              </a:rPr>
              <a:pPr/>
              <a:t>11</a:t>
            </a:fld>
            <a:endParaRPr lang="en-US" altLang="en-US" sz="1200" i="0">
              <a:latin typeface="Times New Roman" panose="02020603050405020304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22840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C9FAE-DC82-44EA-B822-E279B60AEC66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87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028"/>
            <a:ext cx="7772400" cy="14704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74442-0B1F-48CE-8895-0DDC178532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01EA6-4DC5-47A5-88ED-3A4AD875D9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609600"/>
            <a:ext cx="56261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BB103-9511-49F7-A539-2DB03C1AAA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8E23C-DF52-4029-AB37-AA3BC93A3E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0DD56-6F58-490A-B053-1B8AB120EB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1C404-5F3B-45D2-ADF6-526676C778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A0B15-176F-445C-B55E-6899610E14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371600"/>
            <a:ext cx="4038600" cy="4724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9F5336-D853-4D1A-A5CA-6BDC33A693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3871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51E75-FB82-4B85-9210-BCABABB84E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784" y="44065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784" y="2906316"/>
            <a:ext cx="7772400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43DBE-52DA-4734-A845-A1F09D10EB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784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600" y="1981200"/>
            <a:ext cx="3784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D9A19-095B-43A2-82F5-AB1C52BBDD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0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4716"/>
            <a:ext cx="4040717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5272"/>
            <a:ext cx="4040717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6085" y="1534716"/>
            <a:ext cx="4040716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085" y="2175272"/>
            <a:ext cx="4040716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57C9A-AF4E-408B-9ED6-587C952E45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DD129-1AAA-4EE8-9B65-9FFECCF4EC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4C550-4DEC-4087-848E-85FAA6225A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2654"/>
            <a:ext cx="30077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2653"/>
            <a:ext cx="511174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4703"/>
            <a:ext cx="30077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6B321-76C4-4711-B0A0-8456988655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17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817" y="613172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817" y="536733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593DA-00B8-4071-A110-7B778C7841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E3C9A7BA-48B1-4DDA-AA38-A37616D32E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52" r:id="rId12"/>
    <p:sldLayoutId id="2147483651" r:id="rId13"/>
    <p:sldLayoutId id="2147483650" r:id="rId14"/>
    <p:sldLayoutId id="2147483649" r:id="rId15"/>
    <p:sldLayoutId id="2147483664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NzDXXUiqRs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76517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ATMOS 1010:</a:t>
            </a:r>
            <a:br>
              <a:rPr lang="en-US" sz="4000" dirty="0" smtClean="0"/>
            </a:br>
            <a:r>
              <a:rPr lang="en-US" sz="4000" dirty="0" smtClean="0"/>
              <a:t>Severe and Unusual Weather</a:t>
            </a:r>
            <a:br>
              <a:rPr lang="en-US" sz="4000" dirty="0" smtClean="0"/>
            </a:br>
            <a:r>
              <a:rPr lang="en-US" sz="2400" dirty="0" smtClean="0"/>
              <a:t>FASB 295 MW 11:50-1:10 </a:t>
            </a:r>
          </a:p>
        </p:txBody>
      </p:sp>
      <p:pic>
        <p:nvPicPr>
          <p:cNvPr id="2051" name="Picture 10" descr="image08232008_1k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019" y="1613664"/>
            <a:ext cx="5293962" cy="4102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" y="5875318"/>
            <a:ext cx="91544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bg2"/>
                </a:solidFill>
              </a:rPr>
              <a:t>Instructors: Erik Crosman, Research Assistant Professor</a:t>
            </a:r>
          </a:p>
          <a:p>
            <a:r>
              <a:rPr lang="en-US" i="0" dirty="0" smtClean="0">
                <a:solidFill>
                  <a:schemeClr val="bg2"/>
                </a:solidFill>
              </a:rPr>
              <a:t>               Taylor McCorkle, Graduate Research Assistant</a:t>
            </a:r>
            <a:endParaRPr lang="en-US" i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38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1 Review and Test Prep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14425"/>
            <a:ext cx="7900988" cy="4724400"/>
          </a:xfrm>
        </p:spPr>
        <p:txBody>
          <a:bodyPr/>
          <a:lstStyle/>
          <a:p>
            <a:r>
              <a:rPr lang="en-US" dirty="0" smtClean="0"/>
              <a:t>Atmospheric composition</a:t>
            </a:r>
          </a:p>
          <a:p>
            <a:r>
              <a:rPr lang="en-US" b="1" dirty="0" smtClean="0"/>
              <a:t>Atmospheric pressure, temperature, water vapor, RH, dew point winds </a:t>
            </a:r>
          </a:p>
          <a:p>
            <a:r>
              <a:rPr lang="en-US" dirty="0" err="1" smtClean="0"/>
              <a:t>Rawinsonde</a:t>
            </a:r>
            <a:r>
              <a:rPr lang="en-US" dirty="0" smtClean="0"/>
              <a:t>/Radiosonde/Weather Balloon</a:t>
            </a:r>
          </a:p>
          <a:p>
            <a:r>
              <a:rPr lang="en-US" dirty="0" smtClean="0"/>
              <a:t>Radar</a:t>
            </a:r>
          </a:p>
          <a:p>
            <a:r>
              <a:rPr lang="en-US" dirty="0" smtClean="0"/>
              <a:t>Weather satellite</a:t>
            </a:r>
          </a:p>
          <a:p>
            <a:r>
              <a:rPr lang="en-US" dirty="0" smtClean="0"/>
              <a:t>Planetary orbit</a:t>
            </a:r>
          </a:p>
          <a:p>
            <a:r>
              <a:rPr lang="en-US" dirty="0" smtClean="0"/>
              <a:t>Atmospheric stability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2075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728662" y="1397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What’s Pressure?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4738688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 smtClean="0"/>
              <a:t>Atmospheric pressure - force (weight) of column of air above a 1 m</a:t>
            </a:r>
            <a:r>
              <a:rPr lang="en-US" altLang="en-US" sz="2400" baseline="30000" dirty="0" smtClean="0"/>
              <a:t>2 </a:t>
            </a:r>
            <a:r>
              <a:rPr lang="en-US" altLang="en-US" sz="2400" dirty="0" smtClean="0"/>
              <a:t>surface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 smtClean="0"/>
              <a:t>Pressure ALWAYS decreases with height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dirty="0" smtClean="0"/>
          </a:p>
        </p:txBody>
      </p:sp>
      <p:sp>
        <p:nvSpPr>
          <p:cNvPr id="44036" name="AutoShape 4"/>
          <p:cNvSpPr>
            <a:spLocks noChangeArrowheads="1"/>
          </p:cNvSpPr>
          <p:nvPr/>
        </p:nvSpPr>
        <p:spPr bwMode="auto">
          <a:xfrm>
            <a:off x="6324600" y="1524000"/>
            <a:ext cx="1905000" cy="2971800"/>
          </a:xfrm>
          <a:prstGeom prst="can">
            <a:avLst>
              <a:gd name="adj" fmla="val 39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40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6789738" y="1524000"/>
            <a:ext cx="9477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i="0">
                <a:solidFill>
                  <a:srgbClr val="FF0000"/>
                </a:solidFill>
                <a:latin typeface="Times New Roman" panose="02020603050405020304" pitchFamily="18" charset="0"/>
              </a:rPr>
              <a:t>1 m</a:t>
            </a:r>
            <a:r>
              <a:rPr lang="en-US" altLang="en-US" sz="3200" i="0" baseline="3000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44038" name="Line 6"/>
          <p:cNvSpPr>
            <a:spLocks noChangeShapeType="1"/>
          </p:cNvSpPr>
          <p:nvPr/>
        </p:nvSpPr>
        <p:spPr bwMode="auto">
          <a:xfrm>
            <a:off x="7239000" y="3733800"/>
            <a:ext cx="0" cy="137160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44039" name="Picture 7" descr="j01863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453" y="5120855"/>
            <a:ext cx="1627094" cy="1610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23888" y="419745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Pressure in the atmosphere can be thought of as the weight of the gases that are above</a:t>
            </a:r>
          </a:p>
        </p:txBody>
      </p:sp>
    </p:spTree>
    <p:extLst>
      <p:ext uri="{BB962C8B-B14F-4D97-AF65-F5344CB8AC3E}">
        <p14:creationId xmlns:p14="http://schemas.microsoft.com/office/powerpoint/2010/main" val="396812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753" y="1034636"/>
            <a:ext cx="5611447" cy="5823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0643" name="Rectangle 3"/>
          <p:cNvSpPr>
            <a:spLocks noGrp="1" noChangeArrowheads="1"/>
          </p:cNvSpPr>
          <p:nvPr>
            <p:ph type="title"/>
          </p:nvPr>
        </p:nvSpPr>
        <p:spPr>
          <a:xfrm>
            <a:off x="642938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Decrease of pressure with height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5867400" y="6553200"/>
            <a:ext cx="1066800" cy="3048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46086" name="Group 7"/>
          <p:cNvGrpSpPr>
            <a:grpSpLocks/>
          </p:cNvGrpSpPr>
          <p:nvPr/>
        </p:nvGrpSpPr>
        <p:grpSpPr bwMode="auto">
          <a:xfrm>
            <a:off x="2057400" y="5715000"/>
            <a:ext cx="3886200" cy="457200"/>
            <a:chOff x="1296" y="3600"/>
            <a:chExt cx="2544" cy="288"/>
          </a:xfrm>
        </p:grpSpPr>
        <p:sp>
          <p:nvSpPr>
            <p:cNvPr id="46087" name="Rectangle 8"/>
            <p:cNvSpPr>
              <a:spLocks noChangeArrowheads="1"/>
            </p:cNvSpPr>
            <p:nvPr/>
          </p:nvSpPr>
          <p:spPr bwMode="auto">
            <a:xfrm>
              <a:off x="1344" y="3600"/>
              <a:ext cx="1008" cy="240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/>
                <a:t>Sea level</a:t>
              </a:r>
            </a:p>
          </p:txBody>
        </p:sp>
        <p:sp>
          <p:nvSpPr>
            <p:cNvPr id="46088" name="Line 9"/>
            <p:cNvSpPr>
              <a:spLocks noChangeShapeType="1"/>
            </p:cNvSpPr>
            <p:nvPr/>
          </p:nvSpPr>
          <p:spPr bwMode="auto">
            <a:xfrm>
              <a:off x="1296" y="3888"/>
              <a:ext cx="2544" cy="0"/>
            </a:xfrm>
            <a:prstGeom prst="line">
              <a:avLst/>
            </a:prstGeom>
            <a:noFill/>
            <a:ln w="38100" cap="sq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6515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sz="4000" dirty="0" smtClean="0"/>
              <a:t>Practice Exercise</a:t>
            </a:r>
          </a:p>
        </p:txBody>
      </p:sp>
      <p:grpSp>
        <p:nvGrpSpPr>
          <p:cNvPr id="2" name="Group 7"/>
          <p:cNvGrpSpPr/>
          <p:nvPr/>
        </p:nvGrpSpPr>
        <p:grpSpPr>
          <a:xfrm>
            <a:off x="457200" y="1371600"/>
            <a:ext cx="2286000" cy="4876800"/>
            <a:chOff x="457200" y="762000"/>
            <a:chExt cx="2286000" cy="4876800"/>
          </a:xfrm>
        </p:grpSpPr>
        <p:sp>
          <p:nvSpPr>
            <p:cNvPr id="4" name="Cube 3"/>
            <p:cNvSpPr/>
            <p:nvPr/>
          </p:nvSpPr>
          <p:spPr bwMode="auto">
            <a:xfrm>
              <a:off x="914400" y="1600200"/>
              <a:ext cx="1219200" cy="3657600"/>
            </a:xfrm>
            <a:prstGeom prst="cub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38200" y="5181600"/>
              <a:ext cx="11430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Ground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57200" y="762000"/>
              <a:ext cx="2286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Top of Atmosphere</a:t>
              </a:r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657600" y="1371600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pressure at Salt Lake City averages about 0.85 </a:t>
            </a:r>
            <a:r>
              <a:rPr lang="en-US" dirty="0" err="1" smtClean="0"/>
              <a:t>atm</a:t>
            </a:r>
            <a:r>
              <a:rPr lang="en-US" dirty="0" smtClean="0"/>
              <a:t> (850 </a:t>
            </a:r>
            <a:r>
              <a:rPr lang="en-US" dirty="0" err="1" smtClean="0"/>
              <a:t>mb</a:t>
            </a:r>
            <a:r>
              <a:rPr lang="en-US" dirty="0" smtClean="0"/>
              <a:t>). 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33600" y="5481935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</a:t>
            </a:r>
            <a:r>
              <a:rPr lang="en-US" dirty="0" err="1" smtClean="0"/>
              <a:t>atm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09800" y="19812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 </a:t>
            </a:r>
            <a:r>
              <a:rPr lang="en-US" dirty="0" err="1" smtClean="0"/>
              <a:t>atm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657600" y="2514600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fraction of the atmosphere is ABOVE Salt Lake City?</a:t>
            </a:r>
            <a:endParaRPr lang="en-US" dirty="0"/>
          </a:p>
        </p:txBody>
      </p:sp>
      <p:sp>
        <p:nvSpPr>
          <p:cNvPr id="17" name="Cube 16"/>
          <p:cNvSpPr/>
          <p:nvPr/>
        </p:nvSpPr>
        <p:spPr bwMode="auto">
          <a:xfrm>
            <a:off x="914400" y="2209800"/>
            <a:ext cx="1219200" cy="30480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09800" y="4719935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0.85 </a:t>
            </a:r>
            <a:r>
              <a:rPr lang="en-US" dirty="0" err="1" smtClean="0"/>
              <a:t>atm</a:t>
            </a:r>
            <a:r>
              <a:rPr lang="en-US" dirty="0" smtClean="0"/>
              <a:t> ≈ 850 </a:t>
            </a:r>
            <a:r>
              <a:rPr lang="en-US" dirty="0" err="1" smtClean="0"/>
              <a:t>mb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914400" y="5257800"/>
            <a:ext cx="914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rot="5400000" flipH="1" flipV="1">
            <a:off x="1828800" y="4953000"/>
            <a:ext cx="30480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4419600" y="35814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Answer = 85%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3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sz="4000" dirty="0" smtClean="0"/>
              <a:t>Practice Exercise</a:t>
            </a:r>
          </a:p>
        </p:txBody>
      </p:sp>
      <p:grpSp>
        <p:nvGrpSpPr>
          <p:cNvPr id="2" name="Group 7"/>
          <p:cNvGrpSpPr/>
          <p:nvPr/>
        </p:nvGrpSpPr>
        <p:grpSpPr>
          <a:xfrm>
            <a:off x="457200" y="1371600"/>
            <a:ext cx="2286000" cy="4876800"/>
            <a:chOff x="457200" y="762000"/>
            <a:chExt cx="2286000" cy="4876800"/>
          </a:xfrm>
        </p:grpSpPr>
        <p:sp>
          <p:nvSpPr>
            <p:cNvPr id="4" name="Cube 3"/>
            <p:cNvSpPr/>
            <p:nvPr/>
          </p:nvSpPr>
          <p:spPr bwMode="auto">
            <a:xfrm>
              <a:off x="914400" y="1600200"/>
              <a:ext cx="1219200" cy="3657600"/>
            </a:xfrm>
            <a:prstGeom prst="cub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38200" y="5181600"/>
              <a:ext cx="11430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Ground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57200" y="762000"/>
              <a:ext cx="2286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Top of Atmosphere</a:t>
              </a:r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657600" y="1371600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pressure at Salt Lake City averages about 0.85 </a:t>
            </a:r>
            <a:r>
              <a:rPr lang="en-US" dirty="0" err="1" smtClean="0"/>
              <a:t>atm</a:t>
            </a:r>
            <a:r>
              <a:rPr lang="en-US" dirty="0" smtClean="0"/>
              <a:t> (850 </a:t>
            </a:r>
            <a:r>
              <a:rPr lang="en-US" dirty="0" err="1" smtClean="0"/>
              <a:t>mb</a:t>
            </a:r>
            <a:r>
              <a:rPr lang="en-US" dirty="0" smtClean="0"/>
              <a:t>). 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33600" y="5481935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</a:t>
            </a:r>
            <a:r>
              <a:rPr lang="en-US" dirty="0" err="1" smtClean="0"/>
              <a:t>atm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09800" y="19812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 </a:t>
            </a:r>
            <a:r>
              <a:rPr lang="en-US" dirty="0" err="1" smtClean="0"/>
              <a:t>atm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657600" y="2514600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fraction of the atmosphere is below Salt Lake City?</a:t>
            </a:r>
            <a:endParaRPr lang="en-US" dirty="0"/>
          </a:p>
        </p:txBody>
      </p:sp>
      <p:sp>
        <p:nvSpPr>
          <p:cNvPr id="17" name="Cube 16"/>
          <p:cNvSpPr/>
          <p:nvPr/>
        </p:nvSpPr>
        <p:spPr bwMode="auto">
          <a:xfrm>
            <a:off x="914400" y="5029200"/>
            <a:ext cx="1143000" cy="8382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09800" y="4719935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0.85 </a:t>
            </a:r>
            <a:r>
              <a:rPr lang="en-US" dirty="0" err="1" smtClean="0"/>
              <a:t>atm</a:t>
            </a:r>
            <a:r>
              <a:rPr lang="en-US" dirty="0" smtClean="0"/>
              <a:t> ≈ 850 </a:t>
            </a:r>
            <a:r>
              <a:rPr lang="en-US" dirty="0" err="1" smtClean="0"/>
              <a:t>mb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914400" y="5257800"/>
            <a:ext cx="914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rot="5400000" flipH="1" flipV="1">
            <a:off x="1828800" y="4953000"/>
            <a:ext cx="30480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4343400" y="35814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Answer = 15%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42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14425"/>
            <a:ext cx="7900988" cy="3571875"/>
          </a:xfrm>
        </p:spPr>
        <p:txBody>
          <a:bodyPr/>
          <a:lstStyle/>
          <a:p>
            <a:pPr eaLnBrk="1" hangingPunct="1"/>
            <a:r>
              <a:rPr lang="en-US" altLang="en-US" dirty="0"/>
              <a:t>Measure </a:t>
            </a:r>
            <a:r>
              <a:rPr lang="en-US" altLang="en-US" dirty="0" smtClean="0"/>
              <a:t>of the </a:t>
            </a:r>
            <a:r>
              <a:rPr lang="en-US" altLang="en-US" dirty="0"/>
              <a:t>average speed at which molecules in a gas (or liquid) move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Cold air: air molecules </a:t>
            </a:r>
            <a:r>
              <a:rPr lang="en-US" altLang="en-US" dirty="0" smtClean="0"/>
              <a:t>moving </a:t>
            </a:r>
            <a:r>
              <a:rPr lang="en-US" altLang="en-US" dirty="0"/>
              <a:t>slower</a:t>
            </a:r>
          </a:p>
          <a:p>
            <a:pPr eaLnBrk="1" hangingPunct="1"/>
            <a:r>
              <a:rPr lang="en-US" altLang="en-US" dirty="0" smtClean="0"/>
              <a:t>Hot </a:t>
            </a:r>
            <a:r>
              <a:rPr lang="en-US" altLang="en-US" dirty="0"/>
              <a:t>air: air molecules are moving </a:t>
            </a:r>
            <a:r>
              <a:rPr lang="en-US" altLang="en-US" dirty="0" smtClean="0"/>
              <a:t>faster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smtClean="0"/>
              <a:t>Typically decreases in the atmosphere as you go up (except during an inversion when is increases with height).</a:t>
            </a:r>
            <a:endParaRPr lang="en-US" alt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2335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6197" y="473460"/>
            <a:ext cx="7772400" cy="660044"/>
          </a:xfrm>
        </p:spPr>
        <p:txBody>
          <a:bodyPr/>
          <a:lstStyle/>
          <a:p>
            <a:r>
              <a:rPr lang="en-US" sz="2800" b="1" dirty="0" smtClean="0"/>
              <a:t>Example “Typical” Temperature Profile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Temperature decreases with height in the troposphere</a:t>
            </a:r>
            <a:br>
              <a:rPr lang="en-US" sz="2400" dirty="0" smtClean="0"/>
            </a:br>
            <a:r>
              <a:rPr lang="en-US" sz="2400" dirty="0" smtClean="0"/>
              <a:t>Increases with height in the stratosphere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1643057"/>
            <a:ext cx="6429375" cy="46434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-5400000">
            <a:off x="116245" y="3918610"/>
            <a:ext cx="1567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/>
              <a:t>Pressure (</a:t>
            </a:r>
            <a:r>
              <a:rPr lang="en-US" sz="1800" b="1" dirty="0" err="1"/>
              <a:t>mb</a:t>
            </a:r>
            <a:r>
              <a:rPr lang="en-US" sz="1800" b="1" dirty="0"/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88216" y="6355551"/>
            <a:ext cx="1937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/>
              <a:t>Temperature (</a:t>
            </a:r>
            <a:r>
              <a:rPr lang="en-US" sz="1800" b="1" dirty="0">
                <a:latin typeface="Rockwell" panose="02060603020205020403" pitchFamily="18" charset="0"/>
              </a:rPr>
              <a:t>°</a:t>
            </a:r>
            <a:r>
              <a:rPr lang="en-US" sz="1800" b="1" dirty="0"/>
              <a:t>C)</a:t>
            </a:r>
          </a:p>
        </p:txBody>
      </p:sp>
      <p:sp>
        <p:nvSpPr>
          <p:cNvPr id="8" name="Freeform 7"/>
          <p:cNvSpPr/>
          <p:nvPr/>
        </p:nvSpPr>
        <p:spPr>
          <a:xfrm>
            <a:off x="2537284" y="2191697"/>
            <a:ext cx="2549066" cy="3417570"/>
          </a:xfrm>
          <a:custGeom>
            <a:avLst/>
            <a:gdLst>
              <a:gd name="connsiteX0" fmla="*/ 1112754 w 3398754"/>
              <a:gd name="connsiteY0" fmla="*/ 0 h 4556760"/>
              <a:gd name="connsiteX1" fmla="*/ 670794 w 3398754"/>
              <a:gd name="connsiteY1" fmla="*/ 320040 h 4556760"/>
              <a:gd name="connsiteX2" fmla="*/ 305034 w 3398754"/>
              <a:gd name="connsiteY2" fmla="*/ 487680 h 4556760"/>
              <a:gd name="connsiteX3" fmla="*/ 234 w 3398754"/>
              <a:gd name="connsiteY3" fmla="*/ 853440 h 4556760"/>
              <a:gd name="connsiteX4" fmla="*/ 259314 w 3398754"/>
              <a:gd name="connsiteY4" fmla="*/ 990600 h 4556760"/>
              <a:gd name="connsiteX5" fmla="*/ 518394 w 3398754"/>
              <a:gd name="connsiteY5" fmla="*/ 1569720 h 4556760"/>
              <a:gd name="connsiteX6" fmla="*/ 1067034 w 3398754"/>
              <a:gd name="connsiteY6" fmla="*/ 2118360 h 4556760"/>
              <a:gd name="connsiteX7" fmla="*/ 1508994 w 3398754"/>
              <a:gd name="connsiteY7" fmla="*/ 2179320 h 4556760"/>
              <a:gd name="connsiteX8" fmla="*/ 1585194 w 3398754"/>
              <a:gd name="connsiteY8" fmla="*/ 2468880 h 4556760"/>
              <a:gd name="connsiteX9" fmla="*/ 1950954 w 3398754"/>
              <a:gd name="connsiteY9" fmla="*/ 2727960 h 4556760"/>
              <a:gd name="connsiteX10" fmla="*/ 2667234 w 3398754"/>
              <a:gd name="connsiteY10" fmla="*/ 3520440 h 4556760"/>
              <a:gd name="connsiteX11" fmla="*/ 2743434 w 3398754"/>
              <a:gd name="connsiteY11" fmla="*/ 3733800 h 4556760"/>
              <a:gd name="connsiteX12" fmla="*/ 3398754 w 3398754"/>
              <a:gd name="connsiteY12" fmla="*/ 4556760 h 4556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98754" h="4556760">
                <a:moveTo>
                  <a:pt x="1112754" y="0"/>
                </a:moveTo>
                <a:cubicBezTo>
                  <a:pt x="959084" y="119380"/>
                  <a:pt x="805414" y="238760"/>
                  <a:pt x="670794" y="320040"/>
                </a:cubicBezTo>
                <a:cubicBezTo>
                  <a:pt x="536174" y="401320"/>
                  <a:pt x="416794" y="398780"/>
                  <a:pt x="305034" y="487680"/>
                </a:cubicBezTo>
                <a:cubicBezTo>
                  <a:pt x="193274" y="576580"/>
                  <a:pt x="7854" y="769620"/>
                  <a:pt x="234" y="853440"/>
                </a:cubicBezTo>
                <a:cubicBezTo>
                  <a:pt x="-7386" y="937260"/>
                  <a:pt x="172954" y="871220"/>
                  <a:pt x="259314" y="990600"/>
                </a:cubicBezTo>
                <a:cubicBezTo>
                  <a:pt x="345674" y="1109980"/>
                  <a:pt x="383774" y="1381760"/>
                  <a:pt x="518394" y="1569720"/>
                </a:cubicBezTo>
                <a:cubicBezTo>
                  <a:pt x="653014" y="1757680"/>
                  <a:pt x="901934" y="2016760"/>
                  <a:pt x="1067034" y="2118360"/>
                </a:cubicBezTo>
                <a:cubicBezTo>
                  <a:pt x="1232134" y="2219960"/>
                  <a:pt x="1422634" y="2120900"/>
                  <a:pt x="1508994" y="2179320"/>
                </a:cubicBezTo>
                <a:cubicBezTo>
                  <a:pt x="1595354" y="2237740"/>
                  <a:pt x="1511534" y="2377440"/>
                  <a:pt x="1585194" y="2468880"/>
                </a:cubicBezTo>
                <a:cubicBezTo>
                  <a:pt x="1658854" y="2560320"/>
                  <a:pt x="1770614" y="2552700"/>
                  <a:pt x="1950954" y="2727960"/>
                </a:cubicBezTo>
                <a:cubicBezTo>
                  <a:pt x="2131294" y="2903220"/>
                  <a:pt x="2535154" y="3352800"/>
                  <a:pt x="2667234" y="3520440"/>
                </a:cubicBezTo>
                <a:cubicBezTo>
                  <a:pt x="2799314" y="3688080"/>
                  <a:pt x="2621514" y="3561080"/>
                  <a:pt x="2743434" y="3733800"/>
                </a:cubicBezTo>
                <a:cubicBezTo>
                  <a:pt x="2865354" y="3906520"/>
                  <a:pt x="3132054" y="4231640"/>
                  <a:pt x="3398754" y="4556760"/>
                </a:cubicBezTo>
              </a:path>
            </a:pathLst>
          </a:cu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7" name="TextBox 6"/>
          <p:cNvSpPr txBox="1"/>
          <p:nvPr/>
        </p:nvSpPr>
        <p:spPr>
          <a:xfrm>
            <a:off x="6172201" y="5378434"/>
            <a:ext cx="2645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Ground level (SLC)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5308474" y="5609267"/>
            <a:ext cx="720851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H="1">
            <a:off x="2788216" y="2747004"/>
            <a:ext cx="720851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3582952" y="2516171"/>
            <a:ext cx="55983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Tropopause (boundary between troposphere</a:t>
            </a:r>
          </a:p>
          <a:p>
            <a:r>
              <a:rPr lang="en-US" dirty="0" smtClean="0"/>
              <a:t>And stratosphere)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10588" y="3032631"/>
            <a:ext cx="2904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Jet aircraft flight level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172201" y="4769641"/>
            <a:ext cx="2446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Mountaintop level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172201" y="5756394"/>
            <a:ext cx="1404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Sea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10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6197" y="473460"/>
            <a:ext cx="7772400" cy="660044"/>
          </a:xfrm>
        </p:spPr>
        <p:txBody>
          <a:bodyPr/>
          <a:lstStyle/>
          <a:p>
            <a:r>
              <a:rPr lang="en-US" sz="2800" b="1" dirty="0" smtClean="0"/>
              <a:t>Example Temperature Profile With “Inversions”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Temperature decreases with height in the troposphere</a:t>
            </a:r>
            <a:br>
              <a:rPr lang="en-US" sz="2400" dirty="0" smtClean="0"/>
            </a:br>
            <a:r>
              <a:rPr lang="en-US" sz="2400" dirty="0" smtClean="0"/>
              <a:t>Increases with height in the stratosphere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1643057"/>
            <a:ext cx="6429375" cy="46434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-5400000">
            <a:off x="116245" y="3918610"/>
            <a:ext cx="1567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/>
              <a:t>Pressure (</a:t>
            </a:r>
            <a:r>
              <a:rPr lang="en-US" sz="1800" b="1" dirty="0" err="1"/>
              <a:t>mb</a:t>
            </a:r>
            <a:r>
              <a:rPr lang="en-US" sz="1800" b="1" dirty="0"/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88216" y="6355551"/>
            <a:ext cx="1937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/>
              <a:t>Temperature (</a:t>
            </a:r>
            <a:r>
              <a:rPr lang="en-US" sz="1800" b="1" dirty="0">
                <a:latin typeface="Rockwell" panose="02060603020205020403" pitchFamily="18" charset="0"/>
              </a:rPr>
              <a:t>°</a:t>
            </a:r>
            <a:r>
              <a:rPr lang="en-US" sz="1800" b="1" dirty="0"/>
              <a:t>C)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72201" y="5378434"/>
            <a:ext cx="2645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Ground level (SLC)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5308474" y="5609267"/>
            <a:ext cx="720851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6110588" y="3032631"/>
            <a:ext cx="2904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Jet aircraft flight level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172201" y="4769641"/>
            <a:ext cx="2446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Mountaintop level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172201" y="5756394"/>
            <a:ext cx="1404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Sea Level</a:t>
            </a:r>
            <a:endParaRPr lang="en-US" dirty="0"/>
          </a:p>
        </p:txBody>
      </p:sp>
      <p:sp>
        <p:nvSpPr>
          <p:cNvPr id="3" name="Freeform 2"/>
          <p:cNvSpPr/>
          <p:nvPr/>
        </p:nvSpPr>
        <p:spPr bwMode="auto">
          <a:xfrm>
            <a:off x="2706249" y="2157413"/>
            <a:ext cx="1929098" cy="3657600"/>
          </a:xfrm>
          <a:custGeom>
            <a:avLst/>
            <a:gdLst>
              <a:gd name="connsiteX0" fmla="*/ 422714 w 1929098"/>
              <a:gd name="connsiteY0" fmla="*/ 0 h 3657600"/>
              <a:gd name="connsiteX1" fmla="*/ 79814 w 1929098"/>
              <a:gd name="connsiteY1" fmla="*/ 300037 h 3657600"/>
              <a:gd name="connsiteX2" fmla="*/ 51239 w 1929098"/>
              <a:gd name="connsiteY2" fmla="*/ 628650 h 3657600"/>
              <a:gd name="connsiteX3" fmla="*/ 679889 w 1929098"/>
              <a:gd name="connsiteY3" fmla="*/ 1357312 h 3657600"/>
              <a:gd name="connsiteX4" fmla="*/ 322701 w 1929098"/>
              <a:gd name="connsiteY4" fmla="*/ 1714500 h 3657600"/>
              <a:gd name="connsiteX5" fmla="*/ 608451 w 1929098"/>
              <a:gd name="connsiteY5" fmla="*/ 2028825 h 3657600"/>
              <a:gd name="connsiteX6" fmla="*/ 879914 w 1929098"/>
              <a:gd name="connsiteY6" fmla="*/ 2657475 h 3657600"/>
              <a:gd name="connsiteX7" fmla="*/ 1437126 w 1929098"/>
              <a:gd name="connsiteY7" fmla="*/ 3086100 h 3657600"/>
              <a:gd name="connsiteX8" fmla="*/ 1880039 w 1929098"/>
              <a:gd name="connsiteY8" fmla="*/ 3343275 h 3657600"/>
              <a:gd name="connsiteX9" fmla="*/ 222689 w 1929098"/>
              <a:gd name="connsiteY9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29098" h="3657600">
                <a:moveTo>
                  <a:pt x="422714" y="0"/>
                </a:moveTo>
                <a:cubicBezTo>
                  <a:pt x="282220" y="97631"/>
                  <a:pt x="141726" y="195262"/>
                  <a:pt x="79814" y="300037"/>
                </a:cubicBezTo>
                <a:cubicBezTo>
                  <a:pt x="17902" y="404812"/>
                  <a:pt x="-48773" y="452438"/>
                  <a:pt x="51239" y="628650"/>
                </a:cubicBezTo>
                <a:cubicBezTo>
                  <a:pt x="151251" y="804862"/>
                  <a:pt x="634645" y="1176337"/>
                  <a:pt x="679889" y="1357312"/>
                </a:cubicBezTo>
                <a:cubicBezTo>
                  <a:pt x="725133" y="1538287"/>
                  <a:pt x="334607" y="1602581"/>
                  <a:pt x="322701" y="1714500"/>
                </a:cubicBezTo>
                <a:cubicBezTo>
                  <a:pt x="310795" y="1826419"/>
                  <a:pt x="515582" y="1871663"/>
                  <a:pt x="608451" y="2028825"/>
                </a:cubicBezTo>
                <a:cubicBezTo>
                  <a:pt x="701320" y="2185987"/>
                  <a:pt x="741802" y="2481263"/>
                  <a:pt x="879914" y="2657475"/>
                </a:cubicBezTo>
                <a:cubicBezTo>
                  <a:pt x="1018026" y="2833687"/>
                  <a:pt x="1270439" y="2971800"/>
                  <a:pt x="1437126" y="3086100"/>
                </a:cubicBezTo>
                <a:cubicBezTo>
                  <a:pt x="1603813" y="3200400"/>
                  <a:pt x="2082445" y="3248025"/>
                  <a:pt x="1880039" y="3343275"/>
                </a:cubicBezTo>
                <a:cubicBezTo>
                  <a:pt x="1677633" y="3438525"/>
                  <a:pt x="950161" y="3548062"/>
                  <a:pt x="222689" y="3657600"/>
                </a:cubicBezTo>
              </a:path>
            </a:pathLst>
          </a:cu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flipH="1">
            <a:off x="5308474" y="5026816"/>
            <a:ext cx="720851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H="1">
            <a:off x="4004434" y="5609267"/>
            <a:ext cx="720851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2547072" y="5202224"/>
            <a:ext cx="1346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Inversion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420107" y="3337326"/>
            <a:ext cx="1346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Inversion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486954" y="2182688"/>
            <a:ext cx="1346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Inversion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 bwMode="auto">
          <a:xfrm flipH="1">
            <a:off x="3210648" y="3741842"/>
            <a:ext cx="720851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H="1">
            <a:off x="2706249" y="2413520"/>
            <a:ext cx="720851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1602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503" y="38100"/>
            <a:ext cx="7772400" cy="1143000"/>
          </a:xfrm>
        </p:spPr>
        <p:txBody>
          <a:bodyPr/>
          <a:lstStyle/>
          <a:p>
            <a:r>
              <a:rPr lang="en-US" dirty="0" smtClean="0"/>
              <a:t>‘Temperature Inversion’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10" y="1181100"/>
            <a:ext cx="8965790" cy="3139826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27" y="1456997"/>
            <a:ext cx="7609956" cy="507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02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0"/>
            <a:ext cx="7772400" cy="1143000"/>
          </a:xfrm>
        </p:spPr>
        <p:txBody>
          <a:bodyPr/>
          <a:lstStyle/>
          <a:p>
            <a:r>
              <a:rPr lang="en-US" dirty="0" smtClean="0"/>
              <a:t>Air Temperature &amp; Moisture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399" y="1143000"/>
            <a:ext cx="8124825" cy="4114800"/>
          </a:xfrm>
        </p:spPr>
        <p:txBody>
          <a:bodyPr/>
          <a:lstStyle/>
          <a:p>
            <a:r>
              <a:rPr lang="en-US" dirty="0" smtClean="0"/>
              <a:t>The amount of water vapor that air can hold is dependent on temperature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Hot air </a:t>
            </a:r>
            <a:r>
              <a:rPr lang="en-US" dirty="0" smtClean="0"/>
              <a:t>can hold more vapor than </a:t>
            </a:r>
            <a:r>
              <a:rPr lang="en-US" dirty="0" smtClean="0">
                <a:solidFill>
                  <a:schemeClr val="accent2"/>
                </a:solidFill>
              </a:rPr>
              <a:t>cold air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411" y="2805113"/>
            <a:ext cx="56388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96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4361"/>
            <a:ext cx="8229600" cy="338959"/>
          </a:xfrm>
        </p:spPr>
        <p:txBody>
          <a:bodyPr/>
          <a:lstStyle/>
          <a:p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Assignments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292773"/>
            <a:ext cx="8418787" cy="4724400"/>
          </a:xfrm>
        </p:spPr>
        <p:txBody>
          <a:bodyPr/>
          <a:lstStyle/>
          <a:p>
            <a:r>
              <a:rPr lang="fr-FR" b="1" dirty="0" err="1" smtClean="0"/>
              <a:t>Chapter</a:t>
            </a:r>
            <a:r>
              <a:rPr lang="fr-FR" b="1" dirty="0" smtClean="0"/>
              <a:t> </a:t>
            </a:r>
            <a:r>
              <a:rPr lang="fr-FR" b="1" dirty="0"/>
              <a:t>5, </a:t>
            </a:r>
            <a:r>
              <a:rPr lang="fr-FR" b="1" dirty="0" smtClean="0"/>
              <a:t>6</a:t>
            </a:r>
            <a:r>
              <a:rPr lang="fr-FR" b="1" dirty="0"/>
              <a:t> </a:t>
            </a:r>
            <a:r>
              <a:rPr lang="fr-FR" b="1" dirty="0" smtClean="0"/>
              <a:t> </a:t>
            </a:r>
            <a:r>
              <a:rPr lang="fr-FR" b="1" dirty="0"/>
              <a:t>Quiz </a:t>
            </a:r>
            <a:r>
              <a:rPr lang="fr-FR" b="1" dirty="0" smtClean="0"/>
              <a:t>          </a:t>
            </a:r>
            <a:r>
              <a:rPr lang="fr-FR" dirty="0" err="1" smtClean="0"/>
              <a:t>Canvas</a:t>
            </a:r>
            <a:r>
              <a:rPr lang="fr-FR" dirty="0" smtClean="0"/>
              <a:t> due </a:t>
            </a:r>
            <a:r>
              <a:rPr lang="fr-FR" b="1" dirty="0" smtClean="0"/>
              <a:t>14 Sept</a:t>
            </a:r>
          </a:p>
          <a:p>
            <a:r>
              <a:rPr lang="fr-FR" b="1" dirty="0" smtClean="0"/>
              <a:t>Module 1 Practice test/</a:t>
            </a:r>
            <a:r>
              <a:rPr lang="fr-FR" b="1" dirty="0" err="1" smtClean="0"/>
              <a:t>study</a:t>
            </a:r>
            <a:r>
              <a:rPr lang="fr-FR" b="1" dirty="0" smtClean="0"/>
              <a:t> guide</a:t>
            </a:r>
            <a:endParaRPr lang="fr-FR" dirty="0" smtClean="0"/>
          </a:p>
          <a:p>
            <a:r>
              <a:rPr lang="fr-FR" b="1" dirty="0" smtClean="0"/>
              <a:t>Module 1 </a:t>
            </a:r>
            <a:r>
              <a:rPr lang="fr-FR" b="1" dirty="0" err="1" smtClean="0"/>
              <a:t>review</a:t>
            </a:r>
            <a:r>
              <a:rPr lang="fr-FR" b="1" dirty="0" smtClean="0"/>
              <a:t>/test </a:t>
            </a:r>
            <a:r>
              <a:rPr lang="fr-FR" b="1" dirty="0" err="1" smtClean="0"/>
              <a:t>prep</a:t>
            </a:r>
            <a:r>
              <a:rPr lang="fr-FR" b="1" dirty="0" smtClean="0"/>
              <a:t>   </a:t>
            </a:r>
            <a:r>
              <a:rPr lang="fr-FR" b="1" dirty="0" err="1" smtClean="0"/>
              <a:t>today</a:t>
            </a:r>
            <a:endParaRPr lang="fr-FR" b="1" dirty="0" smtClean="0"/>
          </a:p>
          <a:p>
            <a:r>
              <a:rPr lang="fr-FR" b="1" dirty="0" smtClean="0"/>
              <a:t>Module 1 test (in class)        17 Sept</a:t>
            </a:r>
            <a:r>
              <a:rPr lang="fr-FR" dirty="0" smtClean="0"/>
              <a:t>                  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97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08" y="1013123"/>
            <a:ext cx="7820183" cy="488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8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Dewpoint Temperature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temperature to which an air parcel must be cooled (at constant pressure) for it to become saturated (RH=100%)</a:t>
            </a:r>
          </a:p>
          <a:p>
            <a:r>
              <a:rPr lang="en-US" dirty="0" smtClean="0"/>
              <a:t>Saturated means if there is any more cooling of the air the water vapor will condense into liquid water</a:t>
            </a:r>
          </a:p>
        </p:txBody>
      </p:sp>
    </p:spTree>
    <p:extLst>
      <p:ext uri="{BB962C8B-B14F-4D97-AF65-F5344CB8AC3E}">
        <p14:creationId xmlns:p14="http://schemas.microsoft.com/office/powerpoint/2010/main" val="247041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02" y="258026"/>
            <a:ext cx="7434596" cy="6499961"/>
          </a:xfrm>
        </p:spPr>
      </p:pic>
    </p:spTree>
    <p:extLst>
      <p:ext uri="{BB962C8B-B14F-4D97-AF65-F5344CB8AC3E}">
        <p14:creationId xmlns:p14="http://schemas.microsoft.com/office/powerpoint/2010/main" val="143818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0975"/>
            <a:ext cx="7772400" cy="1143000"/>
          </a:xfrm>
        </p:spPr>
        <p:txBody>
          <a:bodyPr/>
          <a:lstStyle/>
          <a:p>
            <a:r>
              <a:rPr lang="en-US" dirty="0" err="1" smtClean="0"/>
              <a:t>Dewpoint</a:t>
            </a:r>
            <a:r>
              <a:rPr lang="en-US" dirty="0" smtClean="0"/>
              <a:t> Temperature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r>
              <a:rPr lang="en-US" dirty="0"/>
              <a:t>High </a:t>
            </a:r>
            <a:r>
              <a:rPr lang="en-US" dirty="0" err="1"/>
              <a:t>dewpoint</a:t>
            </a:r>
            <a:r>
              <a:rPr lang="en-US" dirty="0"/>
              <a:t> temperatures indicate high moisture contents</a:t>
            </a:r>
          </a:p>
          <a:p>
            <a:r>
              <a:rPr lang="en-US" dirty="0"/>
              <a:t>Low </a:t>
            </a:r>
            <a:r>
              <a:rPr lang="en-US" dirty="0" err="1"/>
              <a:t>dewpoint</a:t>
            </a:r>
            <a:r>
              <a:rPr lang="en-US" dirty="0"/>
              <a:t> temperatures indicate low moisture </a:t>
            </a:r>
            <a:r>
              <a:rPr lang="en-US" dirty="0" smtClean="0"/>
              <a:t>contents</a:t>
            </a:r>
          </a:p>
          <a:p>
            <a:r>
              <a:rPr lang="en-US" dirty="0"/>
              <a:t>Dew point temperature is a good measure of how much moisture the air can </a:t>
            </a:r>
            <a:r>
              <a:rPr lang="en-US" dirty="0" smtClean="0"/>
              <a:t>hold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64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2015" cy="6858000"/>
          </a:xfrm>
        </p:spPr>
      </p:pic>
      <p:sp>
        <p:nvSpPr>
          <p:cNvPr id="5" name="TextBox 4"/>
          <p:cNvSpPr txBox="1"/>
          <p:nvPr/>
        </p:nvSpPr>
        <p:spPr>
          <a:xfrm>
            <a:off x="6029325" y="4029075"/>
            <a:ext cx="2769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Lots of water vapor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23863" y="4259907"/>
            <a:ext cx="10310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Little </a:t>
            </a:r>
          </a:p>
          <a:p>
            <a:r>
              <a:rPr lang="en-US" b="1" dirty="0" smtClean="0"/>
              <a:t>Water</a:t>
            </a:r>
          </a:p>
          <a:p>
            <a:r>
              <a:rPr lang="en-US" b="1" dirty="0" smtClean="0"/>
              <a:t> vapor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4197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Relative Humidity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RH definition: Amount of water vapor in the atmosphere relative to atmosphere’s capacity for moisture at a given temperature</a:t>
            </a:r>
          </a:p>
          <a:p>
            <a:pPr>
              <a:lnSpc>
                <a:spcPct val="90000"/>
              </a:lnSpc>
            </a:pPr>
            <a:r>
              <a:rPr lang="en-US" b="1" dirty="0" smtClean="0"/>
              <a:t>Indicates how close you are to saturation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High RH indicates that the air is close to saturation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Low RH indicates that the air is far from saturation</a:t>
            </a:r>
          </a:p>
        </p:txBody>
      </p:sp>
    </p:spTree>
    <p:extLst>
      <p:ext uri="{BB962C8B-B14F-4D97-AF65-F5344CB8AC3E}">
        <p14:creationId xmlns:p14="http://schemas.microsoft.com/office/powerpoint/2010/main" val="127365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Definitions: Wind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776412"/>
            <a:ext cx="7772400" cy="4114800"/>
          </a:xfrm>
        </p:spPr>
        <p:txBody>
          <a:bodyPr/>
          <a:lstStyle/>
          <a:p>
            <a:r>
              <a:rPr lang="en-US" altLang="en-US" dirty="0" smtClean="0"/>
              <a:t>Bulk movement of air</a:t>
            </a:r>
          </a:p>
          <a:p>
            <a:r>
              <a:rPr lang="en-US" altLang="en-US" dirty="0" smtClean="0"/>
              <a:t>Horizontal winds speeds generally stronger but vertical ones can result in severe weather</a:t>
            </a:r>
          </a:p>
          <a:p>
            <a:r>
              <a:rPr lang="en-US" altLang="en-US" dirty="0" smtClean="0"/>
              <a:t>Has both speed and direction</a:t>
            </a:r>
          </a:p>
          <a:p>
            <a:r>
              <a:rPr lang="en-US" altLang="en-US" dirty="0" smtClean="0"/>
              <a:t>Understand that southerly wind comes from the south</a:t>
            </a:r>
          </a:p>
          <a:p>
            <a:r>
              <a:rPr lang="en-US" altLang="en-US" dirty="0" smtClean="0"/>
              <a:t>Northerly wind comes from the north</a:t>
            </a: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96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6197" y="473460"/>
            <a:ext cx="7772400" cy="660044"/>
          </a:xfrm>
        </p:spPr>
        <p:txBody>
          <a:bodyPr/>
          <a:lstStyle/>
          <a:p>
            <a:r>
              <a:rPr lang="en-US" sz="2800" b="1" dirty="0" smtClean="0"/>
              <a:t>Identifying Cloud Layers on </a:t>
            </a:r>
            <a:r>
              <a:rPr lang="en-US" sz="2800" b="1" dirty="0" err="1" smtClean="0"/>
              <a:t>Stuve</a:t>
            </a:r>
            <a:r>
              <a:rPr lang="en-US" sz="2800" b="1" dirty="0" smtClean="0"/>
              <a:t> Plots</a:t>
            </a:r>
            <a:br>
              <a:rPr lang="en-US" sz="2800" b="1" dirty="0" smtClean="0"/>
            </a:br>
            <a:r>
              <a:rPr lang="en-US" sz="2800" b="1" dirty="0" smtClean="0"/>
              <a:t>Clouds exist where </a:t>
            </a:r>
            <a:br>
              <a:rPr lang="en-US" sz="2800" b="1" dirty="0" smtClean="0"/>
            </a:br>
            <a:r>
              <a:rPr lang="en-US" sz="2800" b="1" dirty="0" smtClean="0">
                <a:solidFill>
                  <a:srgbClr val="FF0000"/>
                </a:solidFill>
              </a:rPr>
              <a:t>air temperature </a:t>
            </a:r>
            <a:r>
              <a:rPr lang="en-US" sz="2800" b="1" dirty="0" smtClean="0"/>
              <a:t>= </a:t>
            </a:r>
            <a:r>
              <a:rPr lang="en-US" sz="2800" b="1" dirty="0" smtClean="0">
                <a:solidFill>
                  <a:srgbClr val="00B050"/>
                </a:solidFill>
              </a:rPr>
              <a:t>dew point temperature </a:t>
            </a:r>
            <a:r>
              <a:rPr lang="en-US" sz="2800" b="1" dirty="0" smtClean="0"/>
              <a:t>(saturated RH = 100%)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1643057"/>
            <a:ext cx="6429375" cy="46434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-5400000">
            <a:off x="116245" y="3918610"/>
            <a:ext cx="1567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/>
              <a:t>Pressure (</a:t>
            </a:r>
            <a:r>
              <a:rPr lang="en-US" sz="1800" b="1" dirty="0" err="1"/>
              <a:t>mb</a:t>
            </a:r>
            <a:r>
              <a:rPr lang="en-US" sz="1800" b="1" dirty="0"/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88216" y="6355551"/>
            <a:ext cx="1937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/>
              <a:t>Temperature (</a:t>
            </a:r>
            <a:r>
              <a:rPr lang="en-US" sz="1800" b="1" dirty="0">
                <a:latin typeface="Rockwell" panose="02060603020205020403" pitchFamily="18" charset="0"/>
              </a:rPr>
              <a:t>°</a:t>
            </a:r>
            <a:r>
              <a:rPr lang="en-US" sz="1800" b="1" dirty="0"/>
              <a:t>C)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72201" y="5378434"/>
            <a:ext cx="2645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Ground level (SLC)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5308474" y="5609267"/>
            <a:ext cx="720851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6110588" y="3032631"/>
            <a:ext cx="2904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Jet aircraft flight level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172201" y="4769641"/>
            <a:ext cx="2446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Mountaintop level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172201" y="5756394"/>
            <a:ext cx="1404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Sea Level</a:t>
            </a:r>
            <a:endParaRPr lang="en-US" dirty="0"/>
          </a:p>
        </p:txBody>
      </p:sp>
      <p:sp>
        <p:nvSpPr>
          <p:cNvPr id="3" name="Freeform 2"/>
          <p:cNvSpPr/>
          <p:nvPr/>
        </p:nvSpPr>
        <p:spPr bwMode="auto">
          <a:xfrm>
            <a:off x="2706249" y="2157413"/>
            <a:ext cx="1929098" cy="3657600"/>
          </a:xfrm>
          <a:custGeom>
            <a:avLst/>
            <a:gdLst>
              <a:gd name="connsiteX0" fmla="*/ 422714 w 1929098"/>
              <a:gd name="connsiteY0" fmla="*/ 0 h 3657600"/>
              <a:gd name="connsiteX1" fmla="*/ 79814 w 1929098"/>
              <a:gd name="connsiteY1" fmla="*/ 300037 h 3657600"/>
              <a:gd name="connsiteX2" fmla="*/ 51239 w 1929098"/>
              <a:gd name="connsiteY2" fmla="*/ 628650 h 3657600"/>
              <a:gd name="connsiteX3" fmla="*/ 679889 w 1929098"/>
              <a:gd name="connsiteY3" fmla="*/ 1357312 h 3657600"/>
              <a:gd name="connsiteX4" fmla="*/ 322701 w 1929098"/>
              <a:gd name="connsiteY4" fmla="*/ 1714500 h 3657600"/>
              <a:gd name="connsiteX5" fmla="*/ 608451 w 1929098"/>
              <a:gd name="connsiteY5" fmla="*/ 2028825 h 3657600"/>
              <a:gd name="connsiteX6" fmla="*/ 879914 w 1929098"/>
              <a:gd name="connsiteY6" fmla="*/ 2657475 h 3657600"/>
              <a:gd name="connsiteX7" fmla="*/ 1437126 w 1929098"/>
              <a:gd name="connsiteY7" fmla="*/ 3086100 h 3657600"/>
              <a:gd name="connsiteX8" fmla="*/ 1880039 w 1929098"/>
              <a:gd name="connsiteY8" fmla="*/ 3343275 h 3657600"/>
              <a:gd name="connsiteX9" fmla="*/ 222689 w 1929098"/>
              <a:gd name="connsiteY9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29098" h="3657600">
                <a:moveTo>
                  <a:pt x="422714" y="0"/>
                </a:moveTo>
                <a:cubicBezTo>
                  <a:pt x="282220" y="97631"/>
                  <a:pt x="141726" y="195262"/>
                  <a:pt x="79814" y="300037"/>
                </a:cubicBezTo>
                <a:cubicBezTo>
                  <a:pt x="17902" y="404812"/>
                  <a:pt x="-48773" y="452438"/>
                  <a:pt x="51239" y="628650"/>
                </a:cubicBezTo>
                <a:cubicBezTo>
                  <a:pt x="151251" y="804862"/>
                  <a:pt x="634645" y="1176337"/>
                  <a:pt x="679889" y="1357312"/>
                </a:cubicBezTo>
                <a:cubicBezTo>
                  <a:pt x="725133" y="1538287"/>
                  <a:pt x="334607" y="1602581"/>
                  <a:pt x="322701" y="1714500"/>
                </a:cubicBezTo>
                <a:cubicBezTo>
                  <a:pt x="310795" y="1826419"/>
                  <a:pt x="515582" y="1871663"/>
                  <a:pt x="608451" y="2028825"/>
                </a:cubicBezTo>
                <a:cubicBezTo>
                  <a:pt x="701320" y="2185987"/>
                  <a:pt x="741802" y="2481263"/>
                  <a:pt x="879914" y="2657475"/>
                </a:cubicBezTo>
                <a:cubicBezTo>
                  <a:pt x="1018026" y="2833687"/>
                  <a:pt x="1270439" y="2971800"/>
                  <a:pt x="1437126" y="3086100"/>
                </a:cubicBezTo>
                <a:cubicBezTo>
                  <a:pt x="1603813" y="3200400"/>
                  <a:pt x="2082445" y="3248025"/>
                  <a:pt x="1880039" y="3343275"/>
                </a:cubicBezTo>
                <a:cubicBezTo>
                  <a:pt x="1677633" y="3438525"/>
                  <a:pt x="950161" y="3548062"/>
                  <a:pt x="222689" y="3657600"/>
                </a:cubicBezTo>
              </a:path>
            </a:pathLst>
          </a:cu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flipH="1">
            <a:off x="5308474" y="5026816"/>
            <a:ext cx="720851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H="1">
            <a:off x="4004434" y="5609267"/>
            <a:ext cx="720851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2547072" y="5202224"/>
            <a:ext cx="1346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Inversion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420107" y="3337326"/>
            <a:ext cx="1346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Inversion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486954" y="2182688"/>
            <a:ext cx="1346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Inversion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 bwMode="auto">
          <a:xfrm flipH="1">
            <a:off x="3210648" y="3741842"/>
            <a:ext cx="720851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H="1">
            <a:off x="2706249" y="2413520"/>
            <a:ext cx="720851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Freeform 7"/>
          <p:cNvSpPr/>
          <p:nvPr/>
        </p:nvSpPr>
        <p:spPr bwMode="auto">
          <a:xfrm>
            <a:off x="1589179" y="2114550"/>
            <a:ext cx="1895073" cy="3700463"/>
          </a:xfrm>
          <a:custGeom>
            <a:avLst/>
            <a:gdLst>
              <a:gd name="connsiteX0" fmla="*/ 0 w 1559205"/>
              <a:gd name="connsiteY0" fmla="*/ 0 h 3739040"/>
              <a:gd name="connsiteX1" fmla="*/ 242887 w 1559205"/>
              <a:gd name="connsiteY1" fmla="*/ 414338 h 3739040"/>
              <a:gd name="connsiteX2" fmla="*/ 57150 w 1559205"/>
              <a:gd name="connsiteY2" fmla="*/ 542925 h 3739040"/>
              <a:gd name="connsiteX3" fmla="*/ 628650 w 1559205"/>
              <a:gd name="connsiteY3" fmla="*/ 942975 h 3739040"/>
              <a:gd name="connsiteX4" fmla="*/ 814387 w 1559205"/>
              <a:gd name="connsiteY4" fmla="*/ 1185863 h 3739040"/>
              <a:gd name="connsiteX5" fmla="*/ 757237 w 1559205"/>
              <a:gd name="connsiteY5" fmla="*/ 1443038 h 3739040"/>
              <a:gd name="connsiteX6" fmla="*/ 814387 w 1559205"/>
              <a:gd name="connsiteY6" fmla="*/ 2000250 h 3739040"/>
              <a:gd name="connsiteX7" fmla="*/ 1300162 w 1559205"/>
              <a:gd name="connsiteY7" fmla="*/ 2128838 h 3739040"/>
              <a:gd name="connsiteX8" fmla="*/ 1385887 w 1559205"/>
              <a:gd name="connsiteY8" fmla="*/ 2257425 h 3739040"/>
              <a:gd name="connsiteX9" fmla="*/ 1471612 w 1559205"/>
              <a:gd name="connsiteY9" fmla="*/ 2414588 h 3739040"/>
              <a:gd name="connsiteX10" fmla="*/ 1557337 w 1559205"/>
              <a:gd name="connsiteY10" fmla="*/ 2643188 h 3739040"/>
              <a:gd name="connsiteX11" fmla="*/ 1385887 w 1559205"/>
              <a:gd name="connsiteY11" fmla="*/ 3629025 h 3739040"/>
              <a:gd name="connsiteX12" fmla="*/ 1114425 w 1559205"/>
              <a:gd name="connsiteY12" fmla="*/ 3671888 h 373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59205" h="3739040">
                <a:moveTo>
                  <a:pt x="0" y="0"/>
                </a:moveTo>
                <a:cubicBezTo>
                  <a:pt x="116681" y="161925"/>
                  <a:pt x="233362" y="323851"/>
                  <a:pt x="242887" y="414338"/>
                </a:cubicBezTo>
                <a:cubicBezTo>
                  <a:pt x="252412" y="504826"/>
                  <a:pt x="-7144" y="454819"/>
                  <a:pt x="57150" y="542925"/>
                </a:cubicBezTo>
                <a:cubicBezTo>
                  <a:pt x="121444" y="631031"/>
                  <a:pt x="502444" y="835819"/>
                  <a:pt x="628650" y="942975"/>
                </a:cubicBezTo>
                <a:cubicBezTo>
                  <a:pt x="754856" y="1050131"/>
                  <a:pt x="792956" y="1102519"/>
                  <a:pt x="814387" y="1185863"/>
                </a:cubicBezTo>
                <a:cubicBezTo>
                  <a:pt x="835818" y="1269207"/>
                  <a:pt x="757237" y="1307307"/>
                  <a:pt x="757237" y="1443038"/>
                </a:cubicBezTo>
                <a:cubicBezTo>
                  <a:pt x="757237" y="1578769"/>
                  <a:pt x="723900" y="1885950"/>
                  <a:pt x="814387" y="2000250"/>
                </a:cubicBezTo>
                <a:cubicBezTo>
                  <a:pt x="904875" y="2114550"/>
                  <a:pt x="1204912" y="2085975"/>
                  <a:pt x="1300162" y="2128838"/>
                </a:cubicBezTo>
                <a:cubicBezTo>
                  <a:pt x="1395412" y="2171701"/>
                  <a:pt x="1357312" y="2209800"/>
                  <a:pt x="1385887" y="2257425"/>
                </a:cubicBezTo>
                <a:cubicBezTo>
                  <a:pt x="1414462" y="2305050"/>
                  <a:pt x="1443037" y="2350294"/>
                  <a:pt x="1471612" y="2414588"/>
                </a:cubicBezTo>
                <a:cubicBezTo>
                  <a:pt x="1500187" y="2478882"/>
                  <a:pt x="1571624" y="2440782"/>
                  <a:pt x="1557337" y="2643188"/>
                </a:cubicBezTo>
                <a:cubicBezTo>
                  <a:pt x="1543050" y="2845594"/>
                  <a:pt x="1459706" y="3457575"/>
                  <a:pt x="1385887" y="3629025"/>
                </a:cubicBezTo>
                <a:cubicBezTo>
                  <a:pt x="1312068" y="3800475"/>
                  <a:pt x="1213246" y="3736181"/>
                  <a:pt x="1114425" y="3671888"/>
                </a:cubicBezTo>
              </a:path>
            </a:pathLst>
          </a:custGeom>
          <a:noFill/>
          <a:ln w="603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 flipH="1">
            <a:off x="3571073" y="4579141"/>
            <a:ext cx="720851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4378745" y="4297404"/>
            <a:ext cx="936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Cloud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179515" y="5501195"/>
            <a:ext cx="1742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Cloud = Fog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88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4" grpId="0"/>
      <p:bldP spid="2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862" y="114300"/>
            <a:ext cx="6637500" cy="6743700"/>
          </a:xfrm>
        </p:spPr>
      </p:pic>
      <p:sp>
        <p:nvSpPr>
          <p:cNvPr id="5" name="Down Arrow 4"/>
          <p:cNvSpPr/>
          <p:nvPr/>
        </p:nvSpPr>
        <p:spPr bwMode="auto">
          <a:xfrm>
            <a:off x="3814763" y="691896"/>
            <a:ext cx="484632" cy="97840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99395" y="950267"/>
            <a:ext cx="2210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Northerly wind</a:t>
            </a:r>
            <a:endParaRPr lang="en-US" b="1" dirty="0"/>
          </a:p>
        </p:txBody>
      </p:sp>
      <p:sp>
        <p:nvSpPr>
          <p:cNvPr id="7" name="Down Arrow 6"/>
          <p:cNvSpPr/>
          <p:nvPr/>
        </p:nvSpPr>
        <p:spPr bwMode="auto">
          <a:xfrm rot="10800000">
            <a:off x="3843948" y="3412182"/>
            <a:ext cx="484632" cy="97840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31262" y="3612802"/>
            <a:ext cx="2194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Southerly wind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446862" y="2017067"/>
            <a:ext cx="2073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Westerly wind</a:t>
            </a:r>
            <a:endParaRPr lang="en-US" b="1" dirty="0"/>
          </a:p>
        </p:txBody>
      </p:sp>
      <p:sp>
        <p:nvSpPr>
          <p:cNvPr id="10" name="Down Arrow 9"/>
          <p:cNvSpPr/>
          <p:nvPr/>
        </p:nvSpPr>
        <p:spPr bwMode="auto">
          <a:xfrm rot="-5400000">
            <a:off x="2736354" y="2186204"/>
            <a:ext cx="484632" cy="97840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Down Arrow 10"/>
          <p:cNvSpPr/>
          <p:nvPr/>
        </p:nvSpPr>
        <p:spPr bwMode="auto">
          <a:xfrm rot="5400000">
            <a:off x="5403354" y="2144731"/>
            <a:ext cx="484632" cy="97840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84971" y="2709018"/>
            <a:ext cx="2005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Easterly wind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7174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6381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Common Daily (Diurnal) Changes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3796" name="Picture 4" descr="F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1614488"/>
            <a:ext cx="8027988" cy="4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6357" name="Text Box 5"/>
          <p:cNvSpPr txBox="1">
            <a:spLocks noChangeArrowheads="1"/>
          </p:cNvSpPr>
          <p:nvPr/>
        </p:nvSpPr>
        <p:spPr bwMode="auto">
          <a:xfrm>
            <a:off x="4914900" y="4806950"/>
            <a:ext cx="30337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463416"/>
                </a:solidFill>
              </a:rPr>
              <a:t>amount of water vapor constant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955800" y="2559050"/>
            <a:ext cx="1416050" cy="2205038"/>
            <a:chOff x="1232" y="1612"/>
            <a:chExt cx="892" cy="1389"/>
          </a:xfrm>
        </p:grpSpPr>
        <p:sp>
          <p:nvSpPr>
            <p:cNvPr id="33802" name="Line 7"/>
            <p:cNvSpPr>
              <a:spLocks noChangeShapeType="1"/>
            </p:cNvSpPr>
            <p:nvPr/>
          </p:nvSpPr>
          <p:spPr bwMode="auto">
            <a:xfrm flipV="1">
              <a:off x="1435" y="2819"/>
              <a:ext cx="9" cy="182"/>
            </a:xfrm>
            <a:prstGeom prst="line">
              <a:avLst/>
            </a:prstGeom>
            <a:noFill/>
            <a:ln w="28575" cap="sq">
              <a:solidFill>
                <a:srgbClr val="008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803" name="Text Box 9"/>
            <p:cNvSpPr txBox="1">
              <a:spLocks noChangeArrowheads="1"/>
            </p:cNvSpPr>
            <p:nvPr/>
          </p:nvSpPr>
          <p:spPr bwMode="auto">
            <a:xfrm>
              <a:off x="1232" y="1612"/>
              <a:ext cx="892" cy="1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>
                  <a:solidFill>
                    <a:srgbClr val="463416"/>
                  </a:solidFill>
                </a:rPr>
                <a:t>Small difference between air and dewpoint temperature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4879975" y="2189163"/>
            <a:ext cx="1457325" cy="2538412"/>
            <a:chOff x="3074" y="1379"/>
            <a:chExt cx="918" cy="1599"/>
          </a:xfrm>
        </p:grpSpPr>
        <p:sp>
          <p:nvSpPr>
            <p:cNvPr id="33800" name="Line 12"/>
            <p:cNvSpPr>
              <a:spLocks noChangeShapeType="1"/>
            </p:cNvSpPr>
            <p:nvPr/>
          </p:nvSpPr>
          <p:spPr bwMode="auto">
            <a:xfrm flipV="1">
              <a:off x="3074" y="1379"/>
              <a:ext cx="9" cy="1599"/>
            </a:xfrm>
            <a:prstGeom prst="line">
              <a:avLst/>
            </a:prstGeom>
            <a:noFill/>
            <a:ln w="28575" cap="sq">
              <a:solidFill>
                <a:srgbClr val="008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801" name="Text Box 13"/>
            <p:cNvSpPr txBox="1">
              <a:spLocks noChangeArrowheads="1"/>
            </p:cNvSpPr>
            <p:nvPr/>
          </p:nvSpPr>
          <p:spPr bwMode="auto">
            <a:xfrm>
              <a:off x="3100" y="1612"/>
              <a:ext cx="892" cy="1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>
                  <a:solidFill>
                    <a:srgbClr val="463416"/>
                  </a:solidFill>
                </a:rPr>
                <a:t>Large</a:t>
              </a:r>
            </a:p>
            <a:p>
              <a:r>
                <a:rPr lang="en-US" altLang="en-US" sz="1800">
                  <a:solidFill>
                    <a:srgbClr val="463416"/>
                  </a:solidFill>
                </a:rPr>
                <a:t>difference between air and dewpoint temperature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241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635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5-6 Quiz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7258050" cy="4724400"/>
          </a:xfrm>
        </p:spPr>
        <p:txBody>
          <a:bodyPr/>
          <a:lstStyle/>
          <a:p>
            <a:r>
              <a:rPr lang="en-US" dirty="0" smtClean="0"/>
              <a:t>Heat transfer</a:t>
            </a:r>
          </a:p>
          <a:p>
            <a:r>
              <a:rPr lang="en-US" dirty="0" smtClean="0"/>
              <a:t>What causes seasons/weather?</a:t>
            </a:r>
          </a:p>
          <a:p>
            <a:r>
              <a:rPr lang="en-US" b="1" dirty="0" smtClean="0"/>
              <a:t>Parcel theory/stability </a:t>
            </a:r>
          </a:p>
          <a:p>
            <a:r>
              <a:rPr lang="en-US" dirty="0" smtClean="0"/>
              <a:t>Don’t forget!</a:t>
            </a:r>
          </a:p>
        </p:txBody>
      </p:sp>
    </p:spTree>
    <p:extLst>
      <p:ext uri="{BB962C8B-B14F-4D97-AF65-F5344CB8AC3E}">
        <p14:creationId xmlns:p14="http://schemas.microsoft.com/office/powerpoint/2010/main" val="113002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Variation in T, TH,TD with Time: 1 Week</a:t>
            </a:r>
          </a:p>
        </p:txBody>
      </p:sp>
      <p:sp>
        <p:nvSpPr>
          <p:cNvPr id="35843" name="Rectangle 8"/>
          <p:cNvSpPr>
            <a:spLocks noChangeArrowheads="1"/>
          </p:cNvSpPr>
          <p:nvPr/>
        </p:nvSpPr>
        <p:spPr bwMode="auto">
          <a:xfrm>
            <a:off x="1800225" y="2655888"/>
            <a:ext cx="2438400" cy="276225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3584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57400"/>
            <a:ext cx="83820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395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Universal Coordinated Time (UTC)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Is defined as the time in the Greenwich England (time zone Z)</a:t>
            </a:r>
          </a:p>
          <a:p>
            <a:r>
              <a:rPr lang="en-US" smtClean="0"/>
              <a:t>All meteorological measurements are reported in UTC time to avoid confusion</a:t>
            </a:r>
          </a:p>
          <a:p>
            <a:r>
              <a:rPr lang="en-US" smtClean="0"/>
              <a:t>UTC is sometimes called Zulu (Z) time or Greenwich Mean Time (GMT)</a:t>
            </a:r>
          </a:p>
        </p:txBody>
      </p:sp>
    </p:spTree>
    <p:extLst>
      <p:ext uri="{BB962C8B-B14F-4D97-AF65-F5344CB8AC3E}">
        <p14:creationId xmlns:p14="http://schemas.microsoft.com/office/powerpoint/2010/main" val="217061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842963" y="285750"/>
            <a:ext cx="7772400" cy="1066800"/>
          </a:xfrm>
        </p:spPr>
        <p:txBody>
          <a:bodyPr/>
          <a:lstStyle/>
          <a:p>
            <a:r>
              <a:rPr lang="en-US" dirty="0" smtClean="0"/>
              <a:t>Know 4 Key Phase Changes</a:t>
            </a:r>
          </a:p>
        </p:txBody>
      </p:sp>
      <p:pic>
        <p:nvPicPr>
          <p:cNvPr id="53251" name="Picture 3" descr="definitions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0837"/>
            <a:ext cx="9144000" cy="5237163"/>
          </a:xfrm>
          <a:prstGeom prst="rect">
            <a:avLst/>
          </a:prstGeom>
          <a:noFill/>
        </p:spPr>
      </p:pic>
      <p:sp>
        <p:nvSpPr>
          <p:cNvPr id="2" name="Oval 1"/>
          <p:cNvSpPr/>
          <p:nvPr/>
        </p:nvSpPr>
        <p:spPr bwMode="auto">
          <a:xfrm>
            <a:off x="457201" y="3543300"/>
            <a:ext cx="8029574" cy="1657350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22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876300"/>
          </a:xfrm>
        </p:spPr>
        <p:txBody>
          <a:bodyPr/>
          <a:lstStyle/>
          <a:p>
            <a:r>
              <a:rPr lang="en-US" dirty="0" smtClean="0"/>
              <a:t>Global Water Cycle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78128" y="1464291"/>
            <a:ext cx="402241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Water vapor unusual substance as it can exist in all three phases in atmosphere</a:t>
            </a:r>
          </a:p>
          <a:p>
            <a:endParaRPr lang="en-US" dirty="0" smtClean="0"/>
          </a:p>
          <a:p>
            <a:r>
              <a:rPr lang="en-US" dirty="0" smtClean="0"/>
              <a:t>Main source of water vapor to atmosphere is through </a:t>
            </a:r>
            <a:r>
              <a:rPr lang="en-US" b="1" i="1" dirty="0" smtClean="0"/>
              <a:t>evaporation </a:t>
            </a:r>
          </a:p>
          <a:p>
            <a:r>
              <a:rPr lang="en-US" i="1" dirty="0" smtClean="0"/>
              <a:t>(sun heats surface and evaporates the water there from oceans, </a:t>
            </a:r>
            <a:r>
              <a:rPr lang="en-US" i="1" dirty="0" err="1" smtClean="0"/>
              <a:t>etc</a:t>
            </a:r>
            <a:r>
              <a:rPr lang="en-US" i="1" dirty="0" smtClean="0"/>
              <a:t>)</a:t>
            </a:r>
          </a:p>
          <a:p>
            <a:r>
              <a:rPr lang="en-US" dirty="0" smtClean="0"/>
              <a:t>Atmosphere then releases most of that water vapor back to surface through </a:t>
            </a:r>
            <a:r>
              <a:rPr lang="en-US" b="1" i="1" dirty="0" smtClean="0"/>
              <a:t>condensation</a:t>
            </a:r>
            <a:r>
              <a:rPr lang="en-US" i="1" dirty="0" smtClean="0"/>
              <a:t> which results in precipitation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223" y="1523999"/>
            <a:ext cx="4616615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64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1 Review and Test Prep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14425"/>
            <a:ext cx="7900988" cy="4724400"/>
          </a:xfrm>
        </p:spPr>
        <p:txBody>
          <a:bodyPr/>
          <a:lstStyle/>
          <a:p>
            <a:r>
              <a:rPr lang="en-US" dirty="0" smtClean="0"/>
              <a:t>Atmospheric composition</a:t>
            </a:r>
          </a:p>
          <a:p>
            <a:r>
              <a:rPr lang="en-US" dirty="0" smtClean="0"/>
              <a:t>Atmospheric pressure, temperature, water vapor, winds </a:t>
            </a:r>
          </a:p>
          <a:p>
            <a:r>
              <a:rPr lang="en-US" b="1" dirty="0" err="1" smtClean="0"/>
              <a:t>Rawinsonde</a:t>
            </a:r>
            <a:r>
              <a:rPr lang="en-US" b="1" dirty="0" smtClean="0"/>
              <a:t>/Radiosonde/Weather Balloon</a:t>
            </a:r>
          </a:p>
          <a:p>
            <a:r>
              <a:rPr lang="en-US" dirty="0" smtClean="0"/>
              <a:t>Radar</a:t>
            </a:r>
          </a:p>
          <a:p>
            <a:r>
              <a:rPr lang="en-US" dirty="0" smtClean="0"/>
              <a:t>Weather satellite</a:t>
            </a:r>
          </a:p>
          <a:p>
            <a:r>
              <a:rPr lang="en-US" dirty="0" smtClean="0"/>
              <a:t>Planetary orbit</a:t>
            </a:r>
          </a:p>
          <a:p>
            <a:r>
              <a:rPr lang="en-US" dirty="0" smtClean="0"/>
              <a:t>Atmospheric stability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2700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Upper-Air Observing System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err="1" smtClean="0"/>
              <a:t>Rawinsondes</a:t>
            </a:r>
            <a:r>
              <a:rPr lang="en-US" sz="2800" dirty="0" smtClean="0"/>
              <a:t> are a critical data source for the National Weather Service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Provide vertical measurements of temperature, </a:t>
            </a:r>
            <a:r>
              <a:rPr lang="en-US" sz="2800" dirty="0" err="1" smtClean="0"/>
              <a:t>dewpoint</a:t>
            </a:r>
            <a:r>
              <a:rPr lang="en-US" sz="2800" dirty="0" smtClean="0"/>
              <a:t> temperature, pressure, </a:t>
            </a:r>
            <a:r>
              <a:rPr lang="en-US" sz="2800" dirty="0" err="1" smtClean="0"/>
              <a:t>windspeed</a:t>
            </a:r>
            <a:r>
              <a:rPr lang="en-US" sz="2800" dirty="0" smtClean="0"/>
              <a:t>, and wind direction 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Components of </a:t>
            </a:r>
            <a:r>
              <a:rPr lang="en-US" sz="2800" dirty="0" err="1" smtClean="0"/>
              <a:t>Rawinsonde</a:t>
            </a:r>
            <a:r>
              <a:rPr lang="en-US" sz="2800" dirty="0" smtClean="0"/>
              <a:t> system include: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Balloon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Sensor package (met measurements)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Navigation/telemetry (GPS and receiver)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Analysis software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63774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726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45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1 Review and Test Prep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14425"/>
            <a:ext cx="7900988" cy="4724400"/>
          </a:xfrm>
        </p:spPr>
        <p:txBody>
          <a:bodyPr/>
          <a:lstStyle/>
          <a:p>
            <a:r>
              <a:rPr lang="en-US" dirty="0" smtClean="0"/>
              <a:t>Atmospheric composition</a:t>
            </a:r>
          </a:p>
          <a:p>
            <a:r>
              <a:rPr lang="en-US" dirty="0" smtClean="0"/>
              <a:t>Atmospheric pressure, temperature, water vapor, winds </a:t>
            </a:r>
          </a:p>
          <a:p>
            <a:r>
              <a:rPr lang="en-US" dirty="0" err="1" smtClean="0"/>
              <a:t>Rawinsonde</a:t>
            </a:r>
            <a:r>
              <a:rPr lang="en-US" dirty="0" smtClean="0"/>
              <a:t>/Radiosonde/Weather Balloon</a:t>
            </a:r>
          </a:p>
          <a:p>
            <a:r>
              <a:rPr lang="en-US" b="1" dirty="0" smtClean="0"/>
              <a:t>Radar</a:t>
            </a:r>
          </a:p>
          <a:p>
            <a:r>
              <a:rPr lang="en-US" dirty="0" smtClean="0"/>
              <a:t>Weather satellite</a:t>
            </a:r>
          </a:p>
          <a:p>
            <a:r>
              <a:rPr lang="en-US" dirty="0" smtClean="0"/>
              <a:t>Planetary orbit</a:t>
            </a:r>
          </a:p>
          <a:p>
            <a:r>
              <a:rPr lang="en-US" dirty="0" smtClean="0"/>
              <a:t>Atmospheric stability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6236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69" y="145301"/>
            <a:ext cx="7207305" cy="652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 bwMode="auto">
          <a:xfrm flipV="1">
            <a:off x="314325" y="2871791"/>
            <a:ext cx="8158163" cy="1428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 bwMode="auto">
          <a:xfrm flipV="1">
            <a:off x="314324" y="3967166"/>
            <a:ext cx="8158163" cy="1428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 flipV="1">
            <a:off x="232539" y="5453066"/>
            <a:ext cx="8158163" cy="1428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653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1 Review and Test Prep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14425"/>
            <a:ext cx="7900988" cy="4724400"/>
          </a:xfrm>
        </p:spPr>
        <p:txBody>
          <a:bodyPr/>
          <a:lstStyle/>
          <a:p>
            <a:r>
              <a:rPr lang="en-US" dirty="0" smtClean="0"/>
              <a:t>Atmospheric composition</a:t>
            </a:r>
          </a:p>
          <a:p>
            <a:r>
              <a:rPr lang="en-US" dirty="0" smtClean="0"/>
              <a:t>Atmospheric pressure, temperature, water vapor, winds </a:t>
            </a:r>
          </a:p>
          <a:p>
            <a:r>
              <a:rPr lang="en-US" dirty="0" err="1" smtClean="0"/>
              <a:t>Rawinsonde</a:t>
            </a:r>
            <a:r>
              <a:rPr lang="en-US" dirty="0" smtClean="0"/>
              <a:t>/Radiosonde/Weather Balloon</a:t>
            </a:r>
          </a:p>
          <a:p>
            <a:r>
              <a:rPr lang="en-US" dirty="0" smtClean="0"/>
              <a:t>Radar</a:t>
            </a:r>
          </a:p>
          <a:p>
            <a:r>
              <a:rPr lang="en-US" b="1" dirty="0" smtClean="0"/>
              <a:t>Weather satellite</a:t>
            </a:r>
          </a:p>
          <a:p>
            <a:r>
              <a:rPr lang="en-US" dirty="0" smtClean="0"/>
              <a:t>Planetary orbit/seasons</a:t>
            </a:r>
          </a:p>
          <a:p>
            <a:r>
              <a:rPr lang="en-US" dirty="0" smtClean="0"/>
              <a:t>Atmospheric stability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190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4361"/>
            <a:ext cx="8229600" cy="338959"/>
          </a:xfrm>
        </p:spPr>
        <p:txBody>
          <a:bodyPr/>
          <a:lstStyle/>
          <a:p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Module 1 Test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292773"/>
            <a:ext cx="8418787" cy="4724400"/>
          </a:xfrm>
        </p:spPr>
        <p:txBody>
          <a:bodyPr/>
          <a:lstStyle/>
          <a:p>
            <a:r>
              <a:rPr lang="en-US" dirty="0" smtClean="0"/>
              <a:t>Focus on making sure you understand PPT slides on canvas through 10 Sept.</a:t>
            </a:r>
          </a:p>
          <a:p>
            <a:r>
              <a:rPr lang="en-US" dirty="0" smtClean="0"/>
              <a:t>Use study guide on canvas in concert with PPT presentations</a:t>
            </a:r>
          </a:p>
          <a:p>
            <a:r>
              <a:rPr lang="en-US" dirty="0" smtClean="0"/>
              <a:t>Make sure you understand all of the quiz and practice test problems</a:t>
            </a:r>
          </a:p>
          <a:p>
            <a:r>
              <a:rPr lang="en-US" dirty="0" smtClean="0"/>
              <a:t>Test will have several questions from quizzes and practice test repeated verbatim</a:t>
            </a:r>
          </a:p>
          <a:p>
            <a:r>
              <a:rPr lang="en-US" dirty="0" smtClean="0"/>
              <a:t>Several questions from test will be variations on quiz and practice test problems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17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366713"/>
            <a:ext cx="7772400" cy="1143000"/>
          </a:xfrm>
        </p:spPr>
        <p:txBody>
          <a:bodyPr/>
          <a:lstStyle/>
          <a:p>
            <a:r>
              <a:rPr lang="en-US" dirty="0" smtClean="0"/>
              <a:t>Types of Radiation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8" y="1752600"/>
            <a:ext cx="9014443" cy="4448175"/>
          </a:xfrm>
        </p:spPr>
      </p:pic>
    </p:spTree>
    <p:extLst>
      <p:ext uri="{BB962C8B-B14F-4D97-AF65-F5344CB8AC3E}">
        <p14:creationId xmlns:p14="http://schemas.microsoft.com/office/powerpoint/2010/main" val="410995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What Controls the Type of Radiation Emitted by an Object?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objects emit electromagnetic radiation</a:t>
            </a:r>
          </a:p>
          <a:p>
            <a:r>
              <a:rPr lang="en-US" dirty="0" smtClean="0"/>
              <a:t>Hotter objects emit shorter wavelengths of radiation</a:t>
            </a:r>
          </a:p>
          <a:p>
            <a:r>
              <a:rPr lang="en-US" dirty="0" smtClean="0"/>
              <a:t>Cooler objects emit longer wavelengths of radiation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www.youtube.com/watch?v=nNzDXXUiqRs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7908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400800"/>
            <a:ext cx="2133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D52F37-DBE0-4C80-B5D0-35FDFDBBD634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95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3837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Critical Aspects of Satellite </a:t>
            </a:r>
            <a:r>
              <a:rPr lang="en-US" dirty="0" smtClean="0"/>
              <a:t>Observations (Chapter 2)</a:t>
            </a:r>
            <a:endParaRPr lang="en-US" dirty="0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6418"/>
            <a:ext cx="7772400" cy="4114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altLang="en-US" dirty="0" smtClean="0"/>
              <a:t>satellite orbit</a:t>
            </a:r>
          </a:p>
          <a:p>
            <a:pPr lvl="1"/>
            <a:r>
              <a:rPr lang="en-US" altLang="en-US" dirty="0" smtClean="0"/>
              <a:t>Geostationary (GOES) </a:t>
            </a:r>
          </a:p>
          <a:p>
            <a:pPr lvl="2"/>
            <a:r>
              <a:rPr lang="en-US" altLang="en-US" dirty="0" smtClean="0"/>
              <a:t>~36000 km above surface</a:t>
            </a:r>
          </a:p>
          <a:p>
            <a:pPr lvl="2"/>
            <a:r>
              <a:rPr lang="en-US" altLang="en-US" dirty="0" smtClean="0"/>
              <a:t>Remains fixed above particular point on equator</a:t>
            </a:r>
          </a:p>
          <a:p>
            <a:pPr lvl="2"/>
            <a:r>
              <a:rPr lang="en-US" altLang="en-US" dirty="0" smtClean="0"/>
              <a:t>Rotates with earth</a:t>
            </a:r>
          </a:p>
          <a:p>
            <a:pPr lvl="1"/>
            <a:r>
              <a:rPr lang="en-US" altLang="en-US" dirty="0" smtClean="0"/>
              <a:t>Polar (POES) (“low earth orbits”)</a:t>
            </a:r>
          </a:p>
          <a:p>
            <a:pPr lvl="2"/>
            <a:r>
              <a:rPr lang="en-US" altLang="en-US" dirty="0" smtClean="0"/>
              <a:t>~850 km above surface</a:t>
            </a:r>
          </a:p>
          <a:p>
            <a:pPr lvl="2"/>
            <a:r>
              <a:rPr lang="en-US" altLang="en-US" dirty="0" smtClean="0"/>
              <a:t>Earth rotates beneath satellite (satellite is sun synchronous)</a:t>
            </a:r>
          </a:p>
          <a:p>
            <a:pPr lvl="2"/>
            <a:r>
              <a:rPr lang="en-US" altLang="en-US" dirty="0" smtClean="0"/>
              <a:t>Travels north and south over poles</a:t>
            </a:r>
          </a:p>
        </p:txBody>
      </p:sp>
    </p:spTree>
    <p:extLst>
      <p:ext uri="{BB962C8B-B14F-4D97-AF65-F5344CB8AC3E}">
        <p14:creationId xmlns:p14="http://schemas.microsoft.com/office/powerpoint/2010/main" val="403719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400800"/>
            <a:ext cx="2133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7C1E823-784C-4F83-A985-6F41C5AD973A}" type="slidenum">
              <a:rPr lang="en-US" altLang="en-US"/>
              <a:pPr/>
              <a:t>43</a:t>
            </a:fld>
            <a:endParaRPr lang="en-US" altLang="en-US"/>
          </a:p>
        </p:txBody>
      </p:sp>
      <p:sp>
        <p:nvSpPr>
          <p:cNvPr id="94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Polar vs. geostationary orbit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379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1143000"/>
            <a:ext cx="8547100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310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400800"/>
            <a:ext cx="2133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1AD68F5-F3A8-4D40-ABF7-278FDEF67F00}" type="slidenum">
              <a:rPr lang="en-US" altLang="en-US"/>
              <a:pPr/>
              <a:t>44</a:t>
            </a:fld>
            <a:endParaRPr lang="en-US" altLang="en-US"/>
          </a:p>
        </p:txBody>
      </p:sp>
      <p:sp>
        <p:nvSpPr>
          <p:cNvPr id="95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0"/>
            <a:ext cx="8581103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Satellite Observations (Chapter 2)</a:t>
            </a:r>
            <a:endParaRPr lang="en-US" dirty="0"/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3848" y="1281112"/>
            <a:ext cx="8229600" cy="47244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altLang="en-US" dirty="0" smtClean="0"/>
              <a:t>3 key portions of electromagnetic spectrum that sensor measures for weather satellite:</a:t>
            </a:r>
          </a:p>
          <a:p>
            <a:pPr lvl="1"/>
            <a:r>
              <a:rPr lang="en-US" altLang="en-US" b="1" dirty="0" smtClean="0"/>
              <a:t>Visible light </a:t>
            </a:r>
            <a:r>
              <a:rPr lang="en-US" altLang="en-US" dirty="0" smtClean="0"/>
              <a:t>(wavelength ~ </a:t>
            </a:r>
            <a:r>
              <a:rPr lang="en-US" altLang="en-US" b="1" dirty="0" smtClean="0"/>
              <a:t>.4 - .7 microns</a:t>
            </a:r>
            <a:r>
              <a:rPr lang="en-US" altLang="en-US" dirty="0" smtClean="0"/>
              <a:t>)</a:t>
            </a:r>
          </a:p>
          <a:p>
            <a:pPr lvl="1"/>
            <a:r>
              <a:rPr lang="en-US" altLang="en-US" b="1" dirty="0"/>
              <a:t>Infrared</a:t>
            </a:r>
            <a:r>
              <a:rPr lang="en-US" altLang="en-US" dirty="0"/>
              <a:t> (wavelength </a:t>
            </a:r>
            <a:r>
              <a:rPr lang="en-US" altLang="en-US" b="1" dirty="0"/>
              <a:t>10-11 microns</a:t>
            </a:r>
            <a:r>
              <a:rPr lang="en-US" altLang="en-US" dirty="0" smtClean="0"/>
              <a:t>)</a:t>
            </a:r>
          </a:p>
          <a:p>
            <a:pPr lvl="1"/>
            <a:r>
              <a:rPr lang="en-US" altLang="en-US" b="1" dirty="0" smtClean="0"/>
              <a:t>Water vapor </a:t>
            </a:r>
            <a:r>
              <a:rPr lang="en-US" altLang="en-US" dirty="0" smtClean="0"/>
              <a:t>(wavelength ~ </a:t>
            </a:r>
            <a:r>
              <a:rPr lang="en-US" altLang="en-US" b="1" dirty="0" smtClean="0"/>
              <a:t>6-7 microns</a:t>
            </a:r>
            <a:r>
              <a:rPr lang="en-US" altLang="en-US" dirty="0" smtClean="0"/>
              <a:t>)</a:t>
            </a:r>
          </a:p>
          <a:p>
            <a:pPr>
              <a:buFontTx/>
              <a:buChar char="•"/>
            </a:pPr>
            <a:r>
              <a:rPr lang="en-US" altLang="en-US" dirty="0" smtClean="0"/>
              <a:t>Satellite sensor sees radiation returned upwards from earth’s surface or top of clouds</a:t>
            </a:r>
          </a:p>
        </p:txBody>
      </p:sp>
    </p:spTree>
    <p:extLst>
      <p:ext uri="{BB962C8B-B14F-4D97-AF65-F5344CB8AC3E}">
        <p14:creationId xmlns:p14="http://schemas.microsoft.com/office/powerpoint/2010/main" val="5527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5" y="266699"/>
            <a:ext cx="7772400" cy="1143000"/>
          </a:xfrm>
        </p:spPr>
        <p:txBody>
          <a:bodyPr/>
          <a:lstStyle/>
          <a:p>
            <a:r>
              <a:rPr lang="en-US" dirty="0" smtClean="0"/>
              <a:t>Satellite Receives Thermal </a:t>
            </a:r>
            <a:r>
              <a:rPr lang="en-US" i="1" dirty="0" smtClean="0"/>
              <a:t>Longwave </a:t>
            </a:r>
            <a:r>
              <a:rPr lang="en-US" dirty="0" smtClean="0"/>
              <a:t>Radiation from Earth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49" y="1566861"/>
            <a:ext cx="8529380" cy="4876801"/>
          </a:xfrm>
        </p:spPr>
      </p:pic>
    </p:spTree>
    <p:extLst>
      <p:ext uri="{BB962C8B-B14F-4D97-AF65-F5344CB8AC3E}">
        <p14:creationId xmlns:p14="http://schemas.microsoft.com/office/powerpoint/2010/main" val="236313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6" y="-76196"/>
            <a:ext cx="8915401" cy="7219951"/>
          </a:xfr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700082" y="285750"/>
            <a:ext cx="7772400" cy="1214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3200" kern="0" dirty="0" smtClean="0"/>
              <a:t>Satellite Receives Solar </a:t>
            </a:r>
            <a:r>
              <a:rPr lang="en-US" sz="3200" i="1" kern="0" dirty="0" smtClean="0"/>
              <a:t>Shortwave</a:t>
            </a:r>
            <a:r>
              <a:rPr lang="en-US" sz="3200" kern="0" dirty="0" smtClean="0"/>
              <a:t> Radiation from Sun Reflected off of Earth</a:t>
            </a:r>
            <a:endParaRPr lang="en-US" sz="3200" kern="0" dirty="0"/>
          </a:p>
        </p:txBody>
      </p:sp>
    </p:spTree>
    <p:extLst>
      <p:ext uri="{BB962C8B-B14F-4D97-AF65-F5344CB8AC3E}">
        <p14:creationId xmlns:p14="http://schemas.microsoft.com/office/powerpoint/2010/main" val="200218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297" y="5324474"/>
            <a:ext cx="3643313" cy="1143000"/>
          </a:xfrm>
        </p:spPr>
        <p:txBody>
          <a:bodyPr/>
          <a:lstStyle/>
          <a:p>
            <a:r>
              <a:rPr lang="en-US" dirty="0" smtClean="0"/>
              <a:t>Visible ‘reflected solar’ image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97" y="0"/>
            <a:ext cx="8005889" cy="4898604"/>
          </a:xfr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5095873" y="5174455"/>
            <a:ext cx="3643313" cy="144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kern="0" dirty="0" smtClean="0"/>
              <a:t>IR thermal ‘heat’ image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93578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400800"/>
            <a:ext cx="2133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ECA3D79-84A9-4420-9713-E7195667B6AF}" type="slidenum">
              <a:rPr lang="en-US" altLang="en-US"/>
              <a:pPr/>
              <a:t>48</a:t>
            </a:fld>
            <a:endParaRPr lang="en-US" altLang="en-US"/>
          </a:p>
        </p:txBody>
      </p:sp>
      <p:sp>
        <p:nvSpPr>
          <p:cNvPr id="95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814392" y="-161922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/>
              <a:t>Broadband visible: GOES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43013" name="Picture 4" descr="vis_west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920750"/>
            <a:ext cx="9140825" cy="622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59495" name="Group 7"/>
          <p:cNvGrpSpPr>
            <a:grpSpLocks/>
          </p:cNvGrpSpPr>
          <p:nvPr/>
        </p:nvGrpSpPr>
        <p:grpSpPr bwMode="auto">
          <a:xfrm>
            <a:off x="1143000" y="1257300"/>
            <a:ext cx="4144963" cy="2019300"/>
            <a:chOff x="720" y="792"/>
            <a:chExt cx="2611" cy="1272"/>
          </a:xfrm>
        </p:grpSpPr>
        <p:sp>
          <p:nvSpPr>
            <p:cNvPr id="43018" name="Oval 5"/>
            <p:cNvSpPr>
              <a:spLocks noChangeArrowheads="1"/>
            </p:cNvSpPr>
            <p:nvPr/>
          </p:nvSpPr>
          <p:spPr bwMode="auto">
            <a:xfrm>
              <a:off x="720" y="792"/>
              <a:ext cx="600" cy="944"/>
            </a:xfrm>
            <a:prstGeom prst="ellipse">
              <a:avLst/>
            </a:prstGeom>
            <a:noFill/>
            <a:ln w="5715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019" name="Text Box 6"/>
            <p:cNvSpPr txBox="1">
              <a:spLocks noChangeArrowheads="1"/>
            </p:cNvSpPr>
            <p:nvPr/>
          </p:nvSpPr>
          <p:spPr bwMode="auto">
            <a:xfrm>
              <a:off x="1070" y="1737"/>
              <a:ext cx="226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FFFF66"/>
                  </a:solidFill>
                </a:rPr>
                <a:t>Lots of reflected solar</a:t>
              </a:r>
            </a:p>
          </p:txBody>
        </p:sp>
      </p:grpSp>
      <p:grpSp>
        <p:nvGrpSpPr>
          <p:cNvPr id="959496" name="Group 8"/>
          <p:cNvGrpSpPr>
            <a:grpSpLocks/>
          </p:cNvGrpSpPr>
          <p:nvPr/>
        </p:nvGrpSpPr>
        <p:grpSpPr bwMode="auto">
          <a:xfrm>
            <a:off x="622300" y="4419600"/>
            <a:ext cx="4133850" cy="1930400"/>
            <a:chOff x="720" y="792"/>
            <a:chExt cx="2604" cy="1216"/>
          </a:xfrm>
        </p:grpSpPr>
        <p:sp>
          <p:nvSpPr>
            <p:cNvPr id="43016" name="Oval 9"/>
            <p:cNvSpPr>
              <a:spLocks noChangeArrowheads="1"/>
            </p:cNvSpPr>
            <p:nvPr/>
          </p:nvSpPr>
          <p:spPr bwMode="auto">
            <a:xfrm>
              <a:off x="720" y="792"/>
              <a:ext cx="600" cy="944"/>
            </a:xfrm>
            <a:prstGeom prst="ellipse">
              <a:avLst/>
            </a:prstGeom>
            <a:noFill/>
            <a:ln w="5715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017" name="Text Box 10"/>
            <p:cNvSpPr txBox="1">
              <a:spLocks noChangeArrowheads="1"/>
            </p:cNvSpPr>
            <p:nvPr/>
          </p:nvSpPr>
          <p:spPr bwMode="auto">
            <a:xfrm>
              <a:off x="1262" y="1681"/>
              <a:ext cx="206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FFFF66"/>
                  </a:solidFill>
                </a:rPr>
                <a:t>Little reflected solar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8115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400800"/>
            <a:ext cx="2133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86CBEB8-5031-4DF9-87B7-CF20F95DAEFF}" type="slidenum">
              <a:rPr lang="en-US" altLang="en-US"/>
              <a:pPr/>
              <a:t>49</a:t>
            </a:fld>
            <a:endParaRPr lang="en-US" altLang="en-US"/>
          </a:p>
        </p:txBody>
      </p:sp>
      <p:sp>
        <p:nvSpPr>
          <p:cNvPr id="970754" name="Rectangle 2"/>
          <p:cNvSpPr>
            <a:spLocks noGrp="1" noChangeArrowheads="1"/>
          </p:cNvSpPr>
          <p:nvPr>
            <p:ph type="title"/>
          </p:nvPr>
        </p:nvSpPr>
        <p:spPr>
          <a:xfrm>
            <a:off x="557213" y="2952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Visible Satellite Observations</a:t>
            </a:r>
            <a:endParaRPr lang="en-US" dirty="0"/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7238" y="1652588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altLang="en-US" sz="2800" dirty="0" smtClean="0"/>
              <a:t>Broadband (all visible wavelengths .4-.7 micron)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altLang="en-US" sz="2800" dirty="0" smtClean="0"/>
              <a:t>Measures amount of light reflected upward from earth’s surface and from clouds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altLang="en-US" sz="2800" dirty="0" smtClean="0"/>
              <a:t>More reflective surfaces and thick clouds reflect </a:t>
            </a:r>
            <a:r>
              <a:rPr lang="en-US" altLang="en-US" sz="2800" b="1" dirty="0" smtClean="0"/>
              <a:t>more visible light 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Common convention is to display as white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altLang="en-US" sz="2800" dirty="0" smtClean="0"/>
              <a:t>Only useful during the day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altLang="en-US" sz="2800" dirty="0" smtClean="0"/>
              <a:t>Water surfaces, vegetation, and thin clouds reflect </a:t>
            </a:r>
            <a:r>
              <a:rPr lang="en-US" altLang="en-US" sz="2800" b="1" dirty="0" smtClean="0"/>
              <a:t>less visible light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Common convention is to display as dark</a:t>
            </a:r>
          </a:p>
        </p:txBody>
      </p:sp>
    </p:spTree>
    <p:extLst>
      <p:ext uri="{BB962C8B-B14F-4D97-AF65-F5344CB8AC3E}">
        <p14:creationId xmlns:p14="http://schemas.microsoft.com/office/powerpoint/2010/main" val="188603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Test 1 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8229600" cy="4724400"/>
          </a:xfrm>
        </p:spPr>
        <p:txBody>
          <a:bodyPr/>
          <a:lstStyle/>
          <a:p>
            <a:r>
              <a:rPr lang="en-US" dirty="0" smtClean="0"/>
              <a:t>Entire class period, </a:t>
            </a:r>
            <a:r>
              <a:rPr lang="en-US" b="1" dirty="0" smtClean="0"/>
              <a:t>Monday September 17</a:t>
            </a:r>
            <a:r>
              <a:rPr lang="en-US" b="1" baseline="30000" dirty="0" smtClean="0"/>
              <a:t>th</a:t>
            </a:r>
            <a:endParaRPr lang="en-US" b="1" dirty="0" smtClean="0"/>
          </a:p>
          <a:p>
            <a:r>
              <a:rPr lang="en-US" b="1" dirty="0" smtClean="0"/>
              <a:t>No notes or textbook allowed. No calculator needed. </a:t>
            </a:r>
          </a:p>
          <a:p>
            <a:r>
              <a:rPr lang="en-US" b="1" dirty="0" err="1" smtClean="0"/>
              <a:t>Scantron</a:t>
            </a:r>
            <a:r>
              <a:rPr lang="en-US" b="1" dirty="0" smtClean="0"/>
              <a:t> true, false, or multiple choice (see practice test.</a:t>
            </a:r>
          </a:p>
          <a:p>
            <a:r>
              <a:rPr lang="en-US" b="1" dirty="0" smtClean="0"/>
              <a:t>50 questions (2 points each).</a:t>
            </a:r>
          </a:p>
          <a:p>
            <a:r>
              <a:rPr lang="en-US" b="1" dirty="0" smtClean="0"/>
              <a:t>Look at study guide for few quantitative numbers, </a:t>
            </a:r>
            <a:r>
              <a:rPr lang="en-US" b="1" dirty="0" err="1" smtClean="0"/>
              <a:t>etc</a:t>
            </a:r>
            <a:r>
              <a:rPr lang="en-US" b="1" dirty="0" smtClean="0"/>
              <a:t> you need to memorize.</a:t>
            </a:r>
          </a:p>
        </p:txBody>
      </p:sp>
    </p:spTree>
    <p:extLst>
      <p:ext uri="{BB962C8B-B14F-4D97-AF65-F5344CB8AC3E}">
        <p14:creationId xmlns:p14="http://schemas.microsoft.com/office/powerpoint/2010/main" val="289272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400800"/>
            <a:ext cx="2133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5B958A5-7C13-4801-B70C-E18142E13CC1}" type="slidenum">
              <a:rPr lang="en-US" altLang="en-US"/>
              <a:pPr/>
              <a:t>50</a:t>
            </a:fld>
            <a:endParaRPr lang="en-US" altLang="en-US"/>
          </a:p>
        </p:txBody>
      </p:sp>
      <p:sp>
        <p:nvSpPr>
          <p:cNvPr id="975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GOES Infrared</a:t>
            </a: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92192" y="215107"/>
            <a:ext cx="1443436" cy="4114800"/>
          </a:xfrm>
        </p:spPr>
        <p:txBody>
          <a:bodyPr/>
          <a:lstStyle/>
          <a:p>
            <a:r>
              <a:rPr lang="en-US" altLang="en-US" dirty="0" smtClean="0"/>
              <a:t>IR</a:t>
            </a:r>
          </a:p>
          <a:p>
            <a:pPr marL="0" indent="0">
              <a:buNone/>
            </a:pPr>
            <a:r>
              <a:rPr lang="en-US" altLang="en-US" dirty="0" smtClean="0"/>
              <a:t>image</a:t>
            </a:r>
          </a:p>
        </p:txBody>
      </p:sp>
      <p:pic>
        <p:nvPicPr>
          <p:cNvPr id="56325" name="Picture 4" descr="irn_we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4" r="20886"/>
          <a:stretch>
            <a:fillRect/>
          </a:stretch>
        </p:blipFill>
        <p:spPr bwMode="auto">
          <a:xfrm>
            <a:off x="1117600" y="0"/>
            <a:ext cx="6115050" cy="712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75877" name="Group 5"/>
          <p:cNvGrpSpPr>
            <a:grpSpLocks/>
          </p:cNvGrpSpPr>
          <p:nvPr/>
        </p:nvGrpSpPr>
        <p:grpSpPr bwMode="auto">
          <a:xfrm>
            <a:off x="2978943" y="2574925"/>
            <a:ext cx="3186113" cy="1498600"/>
            <a:chOff x="720" y="792"/>
            <a:chExt cx="2007" cy="944"/>
          </a:xfrm>
        </p:grpSpPr>
        <p:sp>
          <p:nvSpPr>
            <p:cNvPr id="56330" name="Oval 6"/>
            <p:cNvSpPr>
              <a:spLocks noChangeArrowheads="1"/>
            </p:cNvSpPr>
            <p:nvPr/>
          </p:nvSpPr>
          <p:spPr bwMode="auto">
            <a:xfrm>
              <a:off x="720" y="792"/>
              <a:ext cx="600" cy="944"/>
            </a:xfrm>
            <a:prstGeom prst="ellipse">
              <a:avLst/>
            </a:prstGeom>
            <a:noFill/>
            <a:ln w="5715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6331" name="Text Box 7"/>
            <p:cNvSpPr txBox="1">
              <a:spLocks noChangeArrowheads="1"/>
            </p:cNvSpPr>
            <p:nvPr/>
          </p:nvSpPr>
          <p:spPr bwMode="auto">
            <a:xfrm>
              <a:off x="1438" y="857"/>
              <a:ext cx="128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FFFF66"/>
                  </a:solidFill>
                </a:rPr>
                <a:t>Cold clouds</a:t>
              </a:r>
            </a:p>
          </p:txBody>
        </p:sp>
      </p:grpSp>
      <p:grpSp>
        <p:nvGrpSpPr>
          <p:cNvPr id="975880" name="Group 8"/>
          <p:cNvGrpSpPr>
            <a:grpSpLocks/>
          </p:cNvGrpSpPr>
          <p:nvPr/>
        </p:nvGrpSpPr>
        <p:grpSpPr bwMode="auto">
          <a:xfrm>
            <a:off x="4308871" y="3894137"/>
            <a:ext cx="2517775" cy="2201863"/>
            <a:chOff x="720" y="792"/>
            <a:chExt cx="1586" cy="1387"/>
          </a:xfrm>
        </p:grpSpPr>
        <p:sp>
          <p:nvSpPr>
            <p:cNvPr id="56328" name="Oval 9"/>
            <p:cNvSpPr>
              <a:spLocks noChangeArrowheads="1"/>
            </p:cNvSpPr>
            <p:nvPr/>
          </p:nvSpPr>
          <p:spPr bwMode="auto">
            <a:xfrm>
              <a:off x="720" y="792"/>
              <a:ext cx="600" cy="944"/>
            </a:xfrm>
            <a:prstGeom prst="ellipse">
              <a:avLst/>
            </a:prstGeom>
            <a:noFill/>
            <a:ln w="5715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6329" name="Text Box 10"/>
            <p:cNvSpPr txBox="1">
              <a:spLocks noChangeArrowheads="1"/>
            </p:cNvSpPr>
            <p:nvPr/>
          </p:nvSpPr>
          <p:spPr bwMode="auto">
            <a:xfrm>
              <a:off x="830" y="1852"/>
              <a:ext cx="147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FFFF66"/>
                  </a:solidFill>
                </a:rPr>
                <a:t>Warm ground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839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400800"/>
            <a:ext cx="2133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4C993EC-DCF4-4E22-82E3-3F433DCE3802}" type="slidenum">
              <a:rPr lang="en-US" altLang="en-US"/>
              <a:pPr/>
              <a:t>51</a:t>
            </a:fld>
            <a:endParaRPr lang="en-US" altLang="en-US"/>
          </a:p>
        </p:txBody>
      </p:sp>
      <p:sp>
        <p:nvSpPr>
          <p:cNvPr id="97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Infrared Satellite Observations</a:t>
            </a:r>
            <a:endParaRPr lang="en-US" dirty="0"/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altLang="en-US" sz="2800" dirty="0" smtClean="0"/>
              <a:t>Sensor measures energy in 10-11 micron range</a:t>
            </a:r>
          </a:p>
          <a:p>
            <a:pPr>
              <a:buFontTx/>
              <a:buChar char="•"/>
            </a:pPr>
            <a:r>
              <a:rPr lang="en-US" altLang="en-US" sz="2800" dirty="0" smtClean="0"/>
              <a:t>Measures amount of energy emitted upward from all earth objects (surface and clouds)</a:t>
            </a:r>
          </a:p>
          <a:p>
            <a:pPr>
              <a:buFontTx/>
              <a:buChar char="•"/>
            </a:pPr>
            <a:r>
              <a:rPr lang="en-US" altLang="en-US" sz="2800" dirty="0" smtClean="0"/>
              <a:t>Directly related to temperature: </a:t>
            </a:r>
            <a:r>
              <a:rPr lang="en-US" altLang="en-US" sz="2800" b="1" dirty="0" smtClean="0"/>
              <a:t>warm objects emit lots of infrared; cold objects emit little</a:t>
            </a:r>
          </a:p>
          <a:p>
            <a:pPr>
              <a:buFontTx/>
              <a:buChar char="•"/>
            </a:pPr>
            <a:r>
              <a:rPr lang="en-US" altLang="en-US" sz="2800" dirty="0" smtClean="0"/>
              <a:t>Available 24 hours</a:t>
            </a:r>
          </a:p>
          <a:p>
            <a:pPr>
              <a:buFontTx/>
              <a:buChar char="•"/>
            </a:pPr>
            <a:r>
              <a:rPr lang="en-US" altLang="en-US" sz="2400" dirty="0" smtClean="0"/>
              <a:t>Common convention is to display:</a:t>
            </a:r>
          </a:p>
          <a:p>
            <a:pPr lvl="1"/>
            <a:r>
              <a:rPr lang="en-US" altLang="en-US" sz="2000" dirty="0" smtClean="0"/>
              <a:t>cold objects as white</a:t>
            </a:r>
          </a:p>
          <a:p>
            <a:pPr lvl="1"/>
            <a:r>
              <a:rPr lang="en-US" altLang="en-US" sz="2000" dirty="0" smtClean="0"/>
              <a:t>warm objects as dark</a:t>
            </a:r>
          </a:p>
          <a:p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15606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2995637" cy="844446"/>
          </a:xfrm>
        </p:spPr>
        <p:txBody>
          <a:bodyPr/>
          <a:lstStyle/>
          <a:p>
            <a:r>
              <a:rPr lang="en-US" sz="2800" dirty="0" smtClean="0"/>
              <a:t>Using Infrared Sensor to Measure Temperature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620000">
            <a:off x="895283" y="2025039"/>
            <a:ext cx="2175546" cy="2719433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 bwMode="auto">
          <a:xfrm flipH="1" flipV="1">
            <a:off x="2643188" y="5015032"/>
            <a:ext cx="591984" cy="1206331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1792134" y="6221362"/>
            <a:ext cx="3272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Object emitting radiation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99146" y="4184035"/>
            <a:ext cx="30332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Mini satellite receiving</a:t>
            </a:r>
          </a:p>
          <a:p>
            <a:r>
              <a:rPr lang="en-US" dirty="0" smtClean="0"/>
              <a:t>radiation</a:t>
            </a:r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5314356" y="1260427"/>
            <a:ext cx="2995637" cy="84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2800" kern="0" dirty="0" smtClean="0"/>
              <a:t>Using Kestrel Hand-Held Weather Station</a:t>
            </a:r>
          </a:p>
          <a:p>
            <a:r>
              <a:rPr lang="en-US" sz="2800" kern="0" dirty="0"/>
              <a:t>d</a:t>
            </a:r>
            <a:r>
              <a:rPr lang="en-US" sz="2800" kern="0" dirty="0" smtClean="0"/>
              <a:t>irectly measures</a:t>
            </a:r>
          </a:p>
          <a:p>
            <a:r>
              <a:rPr lang="en-US" sz="2800" kern="0" dirty="0" smtClean="0"/>
              <a:t>Temperature via voltage changes in thermocouple</a:t>
            </a:r>
            <a:endParaRPr lang="en-US" sz="2800" kern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616" y="3122675"/>
            <a:ext cx="3495983" cy="349598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186363" y="3757613"/>
            <a:ext cx="18742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thermocouple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1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1 Review and Test Prep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14425"/>
            <a:ext cx="7900988" cy="4724400"/>
          </a:xfrm>
        </p:spPr>
        <p:txBody>
          <a:bodyPr/>
          <a:lstStyle/>
          <a:p>
            <a:r>
              <a:rPr lang="en-US" dirty="0" smtClean="0"/>
              <a:t>Atmospheric composition</a:t>
            </a:r>
          </a:p>
          <a:p>
            <a:r>
              <a:rPr lang="en-US" dirty="0" smtClean="0"/>
              <a:t>Atmospheric pressure, temperature, water vapor, winds </a:t>
            </a:r>
          </a:p>
          <a:p>
            <a:r>
              <a:rPr lang="en-US" dirty="0" err="1" smtClean="0"/>
              <a:t>Rawinsonde</a:t>
            </a:r>
            <a:r>
              <a:rPr lang="en-US" dirty="0" smtClean="0"/>
              <a:t>/Radiosonde/Weather Balloon</a:t>
            </a:r>
          </a:p>
          <a:p>
            <a:r>
              <a:rPr lang="en-US" dirty="0" smtClean="0"/>
              <a:t>Radar</a:t>
            </a:r>
          </a:p>
          <a:p>
            <a:r>
              <a:rPr lang="en-US" dirty="0" smtClean="0"/>
              <a:t>Weather satellite</a:t>
            </a:r>
          </a:p>
          <a:p>
            <a:r>
              <a:rPr lang="en-US" b="1" dirty="0" smtClean="0"/>
              <a:t>Planetary orbit/seasons</a:t>
            </a:r>
          </a:p>
          <a:p>
            <a:r>
              <a:rPr lang="en-US" dirty="0" smtClean="0"/>
              <a:t>Atmospheric stability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8838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799" y="581025"/>
            <a:ext cx="8215313" cy="1143000"/>
          </a:xfrm>
        </p:spPr>
        <p:txBody>
          <a:bodyPr/>
          <a:lstStyle/>
          <a:p>
            <a:r>
              <a:rPr lang="en-US" dirty="0" smtClean="0"/>
              <a:t>3 Forms of Energy Transfer Mechanisms (Chapter 5 </a:t>
            </a:r>
            <a:r>
              <a:rPr lang="en-US" sz="2400" dirty="0" smtClean="0"/>
              <a:t>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Section Only</a:t>
            </a:r>
            <a:r>
              <a:rPr lang="en-US" dirty="0" smtClean="0"/>
              <a:t>)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38375"/>
            <a:ext cx="7772400" cy="4114800"/>
          </a:xfrm>
        </p:spPr>
        <p:txBody>
          <a:bodyPr/>
          <a:lstStyle/>
          <a:p>
            <a:r>
              <a:rPr lang="en-US" dirty="0" smtClean="0"/>
              <a:t>Radiation: Transfer of energy by electromagnetic waves </a:t>
            </a:r>
          </a:p>
          <a:p>
            <a:r>
              <a:rPr lang="en-US" dirty="0" smtClean="0"/>
              <a:t>Conduction: Transfer of energy through direct physical contact</a:t>
            </a:r>
          </a:p>
          <a:p>
            <a:r>
              <a:rPr lang="en-US" dirty="0" smtClean="0"/>
              <a:t>Convection: Transfer of energy by organized (macroscopic) fluid motions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24423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3354"/>
          </a:xfrm>
        </p:spPr>
      </p:pic>
    </p:spTree>
    <p:extLst>
      <p:ext uri="{BB962C8B-B14F-4D97-AF65-F5344CB8AC3E}">
        <p14:creationId xmlns:p14="http://schemas.microsoft.com/office/powerpoint/2010/main" val="238403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5" descr="FIG02_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500" y="-127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Text Box 6"/>
          <p:cNvSpPr txBox="1">
            <a:spLocks noChangeArrowheads="1"/>
          </p:cNvSpPr>
          <p:nvPr/>
        </p:nvSpPr>
        <p:spPr bwMode="auto">
          <a:xfrm>
            <a:off x="812800" y="5727700"/>
            <a:ext cx="75565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Notice how the north pole is always pointing toward the same part of the solar system (i.e., Polaris the north star)</a:t>
            </a:r>
          </a:p>
        </p:txBody>
      </p:sp>
    </p:spTree>
    <p:extLst>
      <p:ext uri="{BB962C8B-B14F-4D97-AF65-F5344CB8AC3E}">
        <p14:creationId xmlns:p14="http://schemas.microsoft.com/office/powerpoint/2010/main" val="401288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5" descr="FIG02_015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4650"/>
            <a:ext cx="9144000" cy="668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3600" smtClean="0"/>
              <a:t>Northern Hemisphere Summer Solstice</a:t>
            </a:r>
          </a:p>
        </p:txBody>
      </p:sp>
      <p:sp>
        <p:nvSpPr>
          <p:cNvPr id="37891" name="Rectangle 2"/>
          <p:cNvSpPr>
            <a:spLocks noChangeArrowheads="1"/>
          </p:cNvSpPr>
          <p:nvPr/>
        </p:nvSpPr>
        <p:spPr bwMode="auto">
          <a:xfrm>
            <a:off x="685800" y="5994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600">
                <a:solidFill>
                  <a:schemeClr val="tx2"/>
                </a:solidFill>
              </a:rPr>
              <a:t>Southern Hemisphere Winter Solstice</a:t>
            </a:r>
          </a:p>
        </p:txBody>
      </p:sp>
    </p:spTree>
    <p:extLst>
      <p:ext uri="{BB962C8B-B14F-4D97-AF65-F5344CB8AC3E}">
        <p14:creationId xmlns:p14="http://schemas.microsoft.com/office/powerpoint/2010/main" val="28191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4" descr="FIG02_015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0"/>
            <a:ext cx="9144000" cy="697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en-US" smtClean="0"/>
              <a:t>Equinox</a:t>
            </a:r>
          </a:p>
        </p:txBody>
      </p:sp>
    </p:spTree>
    <p:extLst>
      <p:ext uri="{BB962C8B-B14F-4D97-AF65-F5344CB8AC3E}">
        <p14:creationId xmlns:p14="http://schemas.microsoft.com/office/powerpoint/2010/main" val="321490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4" descr="FIG02_015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600">
                <a:solidFill>
                  <a:schemeClr val="tx2"/>
                </a:solidFill>
              </a:rPr>
              <a:t>Northern Hemisphere Winter Solstice</a:t>
            </a:r>
          </a:p>
        </p:txBody>
      </p:sp>
      <p:sp>
        <p:nvSpPr>
          <p:cNvPr id="39939" name="Rectangle 2"/>
          <p:cNvSpPr>
            <a:spLocks noChangeArrowheads="1"/>
          </p:cNvSpPr>
          <p:nvPr/>
        </p:nvSpPr>
        <p:spPr bwMode="auto">
          <a:xfrm>
            <a:off x="685800" y="5994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600">
                <a:solidFill>
                  <a:schemeClr val="tx2"/>
                </a:solidFill>
              </a:rPr>
              <a:t>Southern Hemisphere Summer Solstice</a:t>
            </a:r>
          </a:p>
        </p:txBody>
      </p:sp>
    </p:spTree>
    <p:extLst>
      <p:ext uri="{BB962C8B-B14F-4D97-AF65-F5344CB8AC3E}">
        <p14:creationId xmlns:p14="http://schemas.microsoft.com/office/powerpoint/2010/main" val="93644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1 Review and Test Prep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7900988" cy="4724400"/>
          </a:xfrm>
        </p:spPr>
        <p:txBody>
          <a:bodyPr/>
          <a:lstStyle/>
          <a:p>
            <a:r>
              <a:rPr lang="en-US" dirty="0" smtClean="0"/>
              <a:t>All material thus far in class</a:t>
            </a:r>
          </a:p>
          <a:p>
            <a:r>
              <a:rPr lang="en-US" dirty="0" smtClean="0"/>
              <a:t>Only time you will be directly tested on these concepts (other modules are NOT comprehensive)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1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1 Review and Test Prep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14425"/>
            <a:ext cx="7900988" cy="4724400"/>
          </a:xfrm>
        </p:spPr>
        <p:txBody>
          <a:bodyPr/>
          <a:lstStyle/>
          <a:p>
            <a:r>
              <a:rPr lang="en-US" dirty="0" smtClean="0"/>
              <a:t>Atmospheric composition</a:t>
            </a:r>
          </a:p>
          <a:p>
            <a:r>
              <a:rPr lang="en-US" dirty="0" smtClean="0"/>
              <a:t>Atmospheric pressure, temperature, water vapor, winds </a:t>
            </a:r>
          </a:p>
          <a:p>
            <a:r>
              <a:rPr lang="en-US" dirty="0" err="1" smtClean="0"/>
              <a:t>Rawinsonde</a:t>
            </a:r>
            <a:r>
              <a:rPr lang="en-US" dirty="0" smtClean="0"/>
              <a:t>/Radiosonde/Weather Balloon</a:t>
            </a:r>
          </a:p>
          <a:p>
            <a:r>
              <a:rPr lang="en-US" dirty="0" smtClean="0"/>
              <a:t>Radar</a:t>
            </a:r>
          </a:p>
          <a:p>
            <a:r>
              <a:rPr lang="en-US" dirty="0" smtClean="0"/>
              <a:t>Weather satellite</a:t>
            </a:r>
          </a:p>
          <a:p>
            <a:r>
              <a:rPr lang="en-US" dirty="0" smtClean="0"/>
              <a:t>Planetary orbit/seasons</a:t>
            </a:r>
          </a:p>
          <a:p>
            <a:r>
              <a:rPr lang="en-US" b="1" dirty="0" smtClean="0"/>
              <a:t>Atmospheric stability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9143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Content Placeholder 3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72" y="280986"/>
            <a:ext cx="5944306" cy="6419851"/>
          </a:xfrm>
        </p:spPr>
      </p:pic>
      <p:sp>
        <p:nvSpPr>
          <p:cNvPr id="37" name="Rectangle 36"/>
          <p:cNvSpPr/>
          <p:nvPr/>
        </p:nvSpPr>
        <p:spPr bwMode="auto">
          <a:xfrm>
            <a:off x="1085850" y="0"/>
            <a:ext cx="6443663" cy="3571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44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4000" smtClean="0"/>
              <a:t>Dry Adiabatic Lapse Rate (DALR)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58900"/>
            <a:ext cx="7772400" cy="2222500"/>
          </a:xfrm>
        </p:spPr>
        <p:txBody>
          <a:bodyPr/>
          <a:lstStyle/>
          <a:p>
            <a:r>
              <a:rPr lang="en-US" b="1" dirty="0" smtClean="0"/>
              <a:t>Dry:</a:t>
            </a:r>
            <a:r>
              <a:rPr lang="en-US" dirty="0" smtClean="0"/>
              <a:t> A dry air parcel is defined as unsaturated air (i.e., RH &lt; 100%)</a:t>
            </a:r>
          </a:p>
          <a:p>
            <a:r>
              <a:rPr lang="en-US" b="1" dirty="0" smtClean="0"/>
              <a:t>Adiabatic:</a:t>
            </a:r>
            <a:r>
              <a:rPr lang="en-US" dirty="0" smtClean="0"/>
              <a:t> No exchange of mass or energy with the environment (imagine a sealed balloon)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571500" y="4076700"/>
            <a:ext cx="8013700" cy="2066925"/>
          </a:xfrm>
          <a:prstGeom prst="rect">
            <a:avLst/>
          </a:prstGeom>
          <a:solidFill>
            <a:srgbClr val="00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/>
              <a:t>If these conditions are met, then the temperature of an air parcel will </a:t>
            </a:r>
            <a:r>
              <a:rPr lang="en-US" sz="3200" b="1" dirty="0"/>
              <a:t>ALWAYS</a:t>
            </a:r>
            <a:r>
              <a:rPr lang="en-US" sz="3200" dirty="0"/>
              <a:t> decrease at a rate of 10</a:t>
            </a:r>
            <a:r>
              <a:rPr lang="en-US" sz="3200" dirty="0">
                <a:sym typeface="Symbol" pitchFamily="18" charset="2"/>
              </a:rPr>
              <a:t></a:t>
            </a:r>
            <a:r>
              <a:rPr lang="en-US" sz="3200" dirty="0"/>
              <a:t>C km</a:t>
            </a:r>
            <a:r>
              <a:rPr lang="en-US" sz="3200" baseline="30000" dirty="0"/>
              <a:t>-1</a:t>
            </a:r>
            <a:r>
              <a:rPr lang="en-US" sz="3200" dirty="0"/>
              <a:t> (i.e., the DALR) if it is lifted upward.</a:t>
            </a:r>
            <a:endParaRPr lang="en-US" sz="3200" baseline="30000" dirty="0"/>
          </a:p>
        </p:txBody>
      </p:sp>
    </p:spTree>
    <p:extLst>
      <p:ext uri="{BB962C8B-B14F-4D97-AF65-F5344CB8AC3E}">
        <p14:creationId xmlns:p14="http://schemas.microsoft.com/office/powerpoint/2010/main" val="1717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36" name="Rectangle 40"/>
          <p:cNvSpPr>
            <a:spLocks noChangeArrowheads="1"/>
          </p:cNvSpPr>
          <p:nvPr/>
        </p:nvSpPr>
        <p:spPr bwMode="auto">
          <a:xfrm>
            <a:off x="3463926" y="3681413"/>
            <a:ext cx="320675" cy="32067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65100"/>
            <a:ext cx="7772400" cy="1143000"/>
          </a:xfrm>
        </p:spPr>
        <p:txBody>
          <a:bodyPr/>
          <a:lstStyle/>
          <a:p>
            <a:r>
              <a:rPr lang="en-US" sz="4000" smtClean="0"/>
              <a:t>How Does the Temperature of a Dry Air Parcel Change When it is Lifted?</a:t>
            </a:r>
          </a:p>
        </p:txBody>
      </p:sp>
      <p:sp>
        <p:nvSpPr>
          <p:cNvPr id="24578" name="Line 11"/>
          <p:cNvSpPr>
            <a:spLocks noChangeShapeType="1"/>
          </p:cNvSpPr>
          <p:nvPr/>
        </p:nvSpPr>
        <p:spPr bwMode="auto">
          <a:xfrm>
            <a:off x="1828800" y="1562100"/>
            <a:ext cx="0" cy="415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79" name="Line 12"/>
          <p:cNvSpPr>
            <a:spLocks noChangeShapeType="1"/>
          </p:cNvSpPr>
          <p:nvPr/>
        </p:nvSpPr>
        <p:spPr bwMode="auto">
          <a:xfrm>
            <a:off x="1828800" y="5702300"/>
            <a:ext cx="457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0" name="Line 13"/>
          <p:cNvSpPr>
            <a:spLocks noChangeShapeType="1"/>
          </p:cNvSpPr>
          <p:nvPr/>
        </p:nvSpPr>
        <p:spPr bwMode="auto">
          <a:xfrm>
            <a:off x="3644900" y="5588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1" name="Line 14"/>
          <p:cNvSpPr>
            <a:spLocks noChangeShapeType="1"/>
          </p:cNvSpPr>
          <p:nvPr/>
        </p:nvSpPr>
        <p:spPr bwMode="auto">
          <a:xfrm>
            <a:off x="5473700" y="5588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2" name="Line 15"/>
          <p:cNvSpPr>
            <a:spLocks noChangeShapeType="1"/>
          </p:cNvSpPr>
          <p:nvPr/>
        </p:nvSpPr>
        <p:spPr bwMode="auto">
          <a:xfrm>
            <a:off x="1651000" y="3873500"/>
            <a:ext cx="317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3" name="Line 17"/>
          <p:cNvSpPr>
            <a:spLocks noChangeShapeType="1"/>
          </p:cNvSpPr>
          <p:nvPr/>
        </p:nvSpPr>
        <p:spPr bwMode="auto">
          <a:xfrm>
            <a:off x="1676400" y="2082800"/>
            <a:ext cx="317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4" name="Text Box 19"/>
          <p:cNvSpPr txBox="1">
            <a:spLocks noChangeArrowheads="1"/>
          </p:cNvSpPr>
          <p:nvPr/>
        </p:nvSpPr>
        <p:spPr bwMode="auto">
          <a:xfrm>
            <a:off x="1663700" y="6248400"/>
            <a:ext cx="500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Temperature (</a:t>
            </a:r>
            <a:r>
              <a:rPr lang="en-US">
                <a:sym typeface="Symbol" pitchFamily="18" charset="2"/>
              </a:rPr>
              <a:t></a:t>
            </a:r>
            <a:r>
              <a:rPr lang="en-US"/>
              <a:t>C)</a:t>
            </a:r>
          </a:p>
        </p:txBody>
      </p:sp>
      <p:sp>
        <p:nvSpPr>
          <p:cNvPr id="24585" name="Text Box 20"/>
          <p:cNvSpPr txBox="1">
            <a:spLocks noChangeArrowheads="1"/>
          </p:cNvSpPr>
          <p:nvPr/>
        </p:nvSpPr>
        <p:spPr bwMode="auto">
          <a:xfrm>
            <a:off x="1701800" y="5727700"/>
            <a:ext cx="4864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0                         10                         20</a:t>
            </a:r>
          </a:p>
        </p:txBody>
      </p:sp>
      <p:sp>
        <p:nvSpPr>
          <p:cNvPr id="24586" name="Line 21"/>
          <p:cNvSpPr>
            <a:spLocks noChangeShapeType="1"/>
          </p:cNvSpPr>
          <p:nvPr/>
        </p:nvSpPr>
        <p:spPr bwMode="auto">
          <a:xfrm>
            <a:off x="1828800" y="5588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7" name="Line 22"/>
          <p:cNvSpPr>
            <a:spLocks noChangeShapeType="1"/>
          </p:cNvSpPr>
          <p:nvPr/>
        </p:nvSpPr>
        <p:spPr bwMode="auto">
          <a:xfrm>
            <a:off x="1663700" y="5702300"/>
            <a:ext cx="317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8" name="Text Box 23"/>
          <p:cNvSpPr txBox="1">
            <a:spLocks noChangeArrowheads="1"/>
          </p:cNvSpPr>
          <p:nvPr/>
        </p:nvSpPr>
        <p:spPr bwMode="auto">
          <a:xfrm>
            <a:off x="1358900" y="1866900"/>
            <a:ext cx="68580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2</a:t>
            </a:r>
          </a:p>
          <a:p>
            <a:pPr>
              <a:spcBef>
                <a:spcPct val="50000"/>
              </a:spcBef>
            </a:pPr>
            <a:endParaRPr lang="en-US" sz="2000"/>
          </a:p>
          <a:p>
            <a:pPr>
              <a:spcBef>
                <a:spcPct val="50000"/>
              </a:spcBef>
            </a:pPr>
            <a:endParaRPr lang="en-US" sz="2000"/>
          </a:p>
          <a:p>
            <a:pPr>
              <a:spcBef>
                <a:spcPct val="50000"/>
              </a:spcBef>
            </a:pPr>
            <a:endParaRPr lang="en-US" sz="2000"/>
          </a:p>
          <a:p>
            <a:pPr>
              <a:spcBef>
                <a:spcPct val="50000"/>
              </a:spcBef>
            </a:pPr>
            <a:r>
              <a:rPr lang="en-US" sz="2000"/>
              <a:t>1</a:t>
            </a:r>
          </a:p>
          <a:p>
            <a:pPr>
              <a:spcBef>
                <a:spcPct val="50000"/>
              </a:spcBef>
            </a:pPr>
            <a:endParaRPr lang="en-US" sz="2000"/>
          </a:p>
          <a:p>
            <a:pPr>
              <a:spcBef>
                <a:spcPct val="50000"/>
              </a:spcBef>
            </a:pPr>
            <a:endParaRPr lang="en-US" sz="2000"/>
          </a:p>
          <a:p>
            <a:pPr>
              <a:spcBef>
                <a:spcPct val="50000"/>
              </a:spcBef>
            </a:pPr>
            <a:endParaRPr lang="en-US" sz="2000"/>
          </a:p>
          <a:p>
            <a:pPr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24589" name="Text Box 24"/>
          <p:cNvSpPr txBox="1">
            <a:spLocks noChangeArrowheads="1"/>
          </p:cNvSpPr>
          <p:nvPr/>
        </p:nvSpPr>
        <p:spPr bwMode="auto">
          <a:xfrm rot="-5400000">
            <a:off x="-1358900" y="3390900"/>
            <a:ext cx="482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Altitude (km)</a:t>
            </a:r>
          </a:p>
        </p:txBody>
      </p:sp>
      <p:sp>
        <p:nvSpPr>
          <p:cNvPr id="24590" name="Line 26"/>
          <p:cNvSpPr>
            <a:spLocks noChangeShapeType="1"/>
          </p:cNvSpPr>
          <p:nvPr/>
        </p:nvSpPr>
        <p:spPr bwMode="auto">
          <a:xfrm>
            <a:off x="1816100" y="3873500"/>
            <a:ext cx="45593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1" name="Line 27"/>
          <p:cNvSpPr>
            <a:spLocks noChangeShapeType="1"/>
          </p:cNvSpPr>
          <p:nvPr/>
        </p:nvSpPr>
        <p:spPr bwMode="auto">
          <a:xfrm>
            <a:off x="1828800" y="2082800"/>
            <a:ext cx="45593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2" name="Line 28"/>
          <p:cNvSpPr>
            <a:spLocks noChangeShapeType="1"/>
          </p:cNvSpPr>
          <p:nvPr/>
        </p:nvSpPr>
        <p:spPr bwMode="auto">
          <a:xfrm rot="-5400000">
            <a:off x="1600200" y="3644900"/>
            <a:ext cx="41021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3" name="Line 29"/>
          <p:cNvSpPr>
            <a:spLocks noChangeShapeType="1"/>
          </p:cNvSpPr>
          <p:nvPr/>
        </p:nvSpPr>
        <p:spPr bwMode="auto">
          <a:xfrm rot="-5400000">
            <a:off x="3429000" y="3644900"/>
            <a:ext cx="41021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9734" name="Group 38"/>
          <p:cNvGrpSpPr>
            <a:grpSpLocks/>
          </p:cNvGrpSpPr>
          <p:nvPr/>
        </p:nvGrpSpPr>
        <p:grpSpPr bwMode="auto">
          <a:xfrm>
            <a:off x="2557466" y="1981200"/>
            <a:ext cx="6159500" cy="1554163"/>
            <a:chOff x="1368" y="1248"/>
            <a:chExt cx="3880" cy="979"/>
          </a:xfrm>
        </p:grpSpPr>
        <p:sp>
          <p:nvSpPr>
            <p:cNvPr id="24598" name="Text Box 5"/>
            <p:cNvSpPr txBox="1">
              <a:spLocks noChangeArrowheads="1"/>
            </p:cNvSpPr>
            <p:nvPr/>
          </p:nvSpPr>
          <p:spPr bwMode="auto">
            <a:xfrm>
              <a:off x="1368" y="1248"/>
              <a:ext cx="1856" cy="97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/>
                <a:t>Dry Adiabatic Lapse Rate (DALR)</a:t>
              </a:r>
              <a:endParaRPr lang="en-US"/>
            </a:p>
          </p:txBody>
        </p:sp>
        <p:sp>
          <p:nvSpPr>
            <p:cNvPr id="24599" name="Text Box 37"/>
            <p:cNvSpPr txBox="1">
              <a:spLocks noChangeArrowheads="1"/>
            </p:cNvSpPr>
            <p:nvPr/>
          </p:nvSpPr>
          <p:spPr bwMode="auto">
            <a:xfrm>
              <a:off x="3064" y="1584"/>
              <a:ext cx="218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/>
                <a:t>= -10 </a:t>
              </a:r>
              <a:r>
                <a:rPr lang="en-US" sz="3200">
                  <a:sym typeface="Symbol" pitchFamily="18" charset="2"/>
                </a:rPr>
                <a:t></a:t>
              </a:r>
              <a:r>
                <a:rPr lang="en-US" sz="3200"/>
                <a:t>C km</a:t>
              </a:r>
              <a:r>
                <a:rPr lang="en-US" sz="3200" baseline="30000"/>
                <a:t>-1</a:t>
              </a:r>
            </a:p>
          </p:txBody>
        </p:sp>
      </p:grpSp>
      <p:sp>
        <p:nvSpPr>
          <p:cNvPr id="29738" name="Rectangle 42"/>
          <p:cNvSpPr>
            <a:spLocks noChangeAspect="1" noChangeArrowheads="1"/>
          </p:cNvSpPr>
          <p:nvPr/>
        </p:nvSpPr>
        <p:spPr bwMode="auto">
          <a:xfrm>
            <a:off x="5384800" y="5575300"/>
            <a:ext cx="192088" cy="192088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9703" name="AutoShape 14"/>
          <p:cNvCxnSpPr>
            <a:cxnSpLocks noChangeShapeType="1"/>
          </p:cNvCxnSpPr>
          <p:nvPr/>
        </p:nvCxnSpPr>
        <p:spPr bwMode="auto">
          <a:xfrm flipH="1" flipV="1">
            <a:off x="3554413" y="3775075"/>
            <a:ext cx="1909762" cy="189071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</p:spPr>
      </p:cxnSp>
    </p:spTree>
    <p:extLst>
      <p:ext uri="{BB962C8B-B14F-4D97-AF65-F5344CB8AC3E}">
        <p14:creationId xmlns:p14="http://schemas.microsoft.com/office/powerpoint/2010/main" val="151641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7 L -0.20139 -0.26667 " pathEditMode="relative" ptsTypes="AA">
                                      <p:cBhvr>
                                        <p:cTn id="6" dur="2000" fill="hold"/>
                                        <p:tgtEl>
                                          <p:spTgt spid="297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2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36" grpId="0" animBg="1"/>
      <p:bldP spid="29738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5100"/>
            <a:ext cx="8267700" cy="1143000"/>
          </a:xfrm>
        </p:spPr>
        <p:txBody>
          <a:bodyPr/>
          <a:lstStyle/>
          <a:p>
            <a:r>
              <a:rPr lang="en-US" sz="3600" smtClean="0"/>
              <a:t>How Does the Temperature of a Dry Air Parcel Change When it Forced Downward?</a:t>
            </a:r>
          </a:p>
        </p:txBody>
      </p:sp>
      <p:sp>
        <p:nvSpPr>
          <p:cNvPr id="26626" name="Line 3"/>
          <p:cNvSpPr>
            <a:spLocks noChangeShapeType="1"/>
          </p:cNvSpPr>
          <p:nvPr/>
        </p:nvSpPr>
        <p:spPr bwMode="auto">
          <a:xfrm>
            <a:off x="1828800" y="1562100"/>
            <a:ext cx="0" cy="415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27" name="Line 4"/>
          <p:cNvSpPr>
            <a:spLocks noChangeShapeType="1"/>
          </p:cNvSpPr>
          <p:nvPr/>
        </p:nvSpPr>
        <p:spPr bwMode="auto">
          <a:xfrm>
            <a:off x="1828800" y="5702300"/>
            <a:ext cx="457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28" name="Line 5"/>
          <p:cNvSpPr>
            <a:spLocks noChangeShapeType="1"/>
          </p:cNvSpPr>
          <p:nvPr/>
        </p:nvSpPr>
        <p:spPr bwMode="auto">
          <a:xfrm>
            <a:off x="3644900" y="5588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29" name="Line 6"/>
          <p:cNvSpPr>
            <a:spLocks noChangeShapeType="1"/>
          </p:cNvSpPr>
          <p:nvPr/>
        </p:nvSpPr>
        <p:spPr bwMode="auto">
          <a:xfrm>
            <a:off x="5473700" y="5588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0" name="Line 7"/>
          <p:cNvSpPr>
            <a:spLocks noChangeShapeType="1"/>
          </p:cNvSpPr>
          <p:nvPr/>
        </p:nvSpPr>
        <p:spPr bwMode="auto">
          <a:xfrm>
            <a:off x="1651000" y="3873500"/>
            <a:ext cx="317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1" name="Line 8"/>
          <p:cNvSpPr>
            <a:spLocks noChangeShapeType="1"/>
          </p:cNvSpPr>
          <p:nvPr/>
        </p:nvSpPr>
        <p:spPr bwMode="auto">
          <a:xfrm>
            <a:off x="1676400" y="2082800"/>
            <a:ext cx="317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2" name="Text Box 9"/>
          <p:cNvSpPr txBox="1">
            <a:spLocks noChangeArrowheads="1"/>
          </p:cNvSpPr>
          <p:nvPr/>
        </p:nvSpPr>
        <p:spPr bwMode="auto">
          <a:xfrm>
            <a:off x="1663700" y="6248400"/>
            <a:ext cx="500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Temperature (</a:t>
            </a:r>
            <a:r>
              <a:rPr lang="en-US">
                <a:sym typeface="Symbol" pitchFamily="18" charset="2"/>
              </a:rPr>
              <a:t></a:t>
            </a:r>
            <a:r>
              <a:rPr lang="en-US"/>
              <a:t>C)</a:t>
            </a:r>
          </a:p>
        </p:txBody>
      </p:sp>
      <p:sp>
        <p:nvSpPr>
          <p:cNvPr id="26633" name="Text Box 10"/>
          <p:cNvSpPr txBox="1">
            <a:spLocks noChangeArrowheads="1"/>
          </p:cNvSpPr>
          <p:nvPr/>
        </p:nvSpPr>
        <p:spPr bwMode="auto">
          <a:xfrm>
            <a:off x="1701800" y="5727700"/>
            <a:ext cx="4864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0                         10                         20</a:t>
            </a:r>
          </a:p>
        </p:txBody>
      </p:sp>
      <p:sp>
        <p:nvSpPr>
          <p:cNvPr id="26634" name="Line 11"/>
          <p:cNvSpPr>
            <a:spLocks noChangeShapeType="1"/>
          </p:cNvSpPr>
          <p:nvPr/>
        </p:nvSpPr>
        <p:spPr bwMode="auto">
          <a:xfrm>
            <a:off x="1828800" y="5588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5" name="Line 12"/>
          <p:cNvSpPr>
            <a:spLocks noChangeShapeType="1"/>
          </p:cNvSpPr>
          <p:nvPr/>
        </p:nvSpPr>
        <p:spPr bwMode="auto">
          <a:xfrm>
            <a:off x="1663700" y="5702300"/>
            <a:ext cx="317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6" name="Text Box 13"/>
          <p:cNvSpPr txBox="1">
            <a:spLocks noChangeArrowheads="1"/>
          </p:cNvSpPr>
          <p:nvPr/>
        </p:nvSpPr>
        <p:spPr bwMode="auto">
          <a:xfrm>
            <a:off x="1358900" y="1866900"/>
            <a:ext cx="68580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2</a:t>
            </a:r>
          </a:p>
          <a:p>
            <a:pPr>
              <a:spcBef>
                <a:spcPct val="50000"/>
              </a:spcBef>
            </a:pPr>
            <a:endParaRPr lang="en-US" sz="2000"/>
          </a:p>
          <a:p>
            <a:pPr>
              <a:spcBef>
                <a:spcPct val="50000"/>
              </a:spcBef>
            </a:pPr>
            <a:endParaRPr lang="en-US" sz="2000"/>
          </a:p>
          <a:p>
            <a:pPr>
              <a:spcBef>
                <a:spcPct val="50000"/>
              </a:spcBef>
            </a:pPr>
            <a:endParaRPr lang="en-US" sz="2000"/>
          </a:p>
          <a:p>
            <a:pPr>
              <a:spcBef>
                <a:spcPct val="50000"/>
              </a:spcBef>
            </a:pPr>
            <a:r>
              <a:rPr lang="en-US" sz="2000"/>
              <a:t>1</a:t>
            </a:r>
          </a:p>
          <a:p>
            <a:pPr>
              <a:spcBef>
                <a:spcPct val="50000"/>
              </a:spcBef>
            </a:pPr>
            <a:endParaRPr lang="en-US" sz="2000"/>
          </a:p>
          <a:p>
            <a:pPr>
              <a:spcBef>
                <a:spcPct val="50000"/>
              </a:spcBef>
            </a:pPr>
            <a:endParaRPr lang="en-US" sz="2000"/>
          </a:p>
          <a:p>
            <a:pPr>
              <a:spcBef>
                <a:spcPct val="50000"/>
              </a:spcBef>
            </a:pPr>
            <a:endParaRPr lang="en-US" sz="2000"/>
          </a:p>
          <a:p>
            <a:pPr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26637" name="Text Box 14"/>
          <p:cNvSpPr txBox="1">
            <a:spLocks noChangeArrowheads="1"/>
          </p:cNvSpPr>
          <p:nvPr/>
        </p:nvSpPr>
        <p:spPr bwMode="auto">
          <a:xfrm rot="-5400000">
            <a:off x="-1358900" y="3390900"/>
            <a:ext cx="482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Altitude (km)</a:t>
            </a:r>
          </a:p>
        </p:txBody>
      </p:sp>
      <p:sp>
        <p:nvSpPr>
          <p:cNvPr id="26638" name="Line 15"/>
          <p:cNvSpPr>
            <a:spLocks noChangeShapeType="1"/>
          </p:cNvSpPr>
          <p:nvPr/>
        </p:nvSpPr>
        <p:spPr bwMode="auto">
          <a:xfrm>
            <a:off x="1816100" y="3873500"/>
            <a:ext cx="45593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9" name="Line 16"/>
          <p:cNvSpPr>
            <a:spLocks noChangeShapeType="1"/>
          </p:cNvSpPr>
          <p:nvPr/>
        </p:nvSpPr>
        <p:spPr bwMode="auto">
          <a:xfrm>
            <a:off x="1828800" y="2082800"/>
            <a:ext cx="45593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0" name="Line 17"/>
          <p:cNvSpPr>
            <a:spLocks noChangeShapeType="1"/>
          </p:cNvSpPr>
          <p:nvPr/>
        </p:nvSpPr>
        <p:spPr bwMode="auto">
          <a:xfrm rot="-5400000">
            <a:off x="1600200" y="3644900"/>
            <a:ext cx="41021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1" name="Line 18"/>
          <p:cNvSpPr>
            <a:spLocks noChangeShapeType="1"/>
          </p:cNvSpPr>
          <p:nvPr/>
        </p:nvSpPr>
        <p:spPr bwMode="auto">
          <a:xfrm rot="-5400000">
            <a:off x="3429000" y="3644900"/>
            <a:ext cx="41021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32787" name="AutoShape 14"/>
          <p:cNvCxnSpPr>
            <a:cxnSpLocks noChangeShapeType="1"/>
          </p:cNvCxnSpPr>
          <p:nvPr/>
        </p:nvCxnSpPr>
        <p:spPr bwMode="auto">
          <a:xfrm flipH="1" flipV="1">
            <a:off x="3554413" y="3775075"/>
            <a:ext cx="1909762" cy="189071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stealth" w="lg" len="lg"/>
            <a:tailEnd type="none" w="lg" len="lg"/>
          </a:ln>
        </p:spPr>
      </p:cxnSp>
      <p:grpSp>
        <p:nvGrpSpPr>
          <p:cNvPr id="32788" name="Group 20"/>
          <p:cNvGrpSpPr>
            <a:grpSpLocks/>
          </p:cNvGrpSpPr>
          <p:nvPr/>
        </p:nvGrpSpPr>
        <p:grpSpPr bwMode="auto">
          <a:xfrm>
            <a:off x="2171700" y="1981200"/>
            <a:ext cx="6159500" cy="1554163"/>
            <a:chOff x="1368" y="1248"/>
            <a:chExt cx="3880" cy="979"/>
          </a:xfrm>
        </p:grpSpPr>
        <p:sp>
          <p:nvSpPr>
            <p:cNvPr id="26646" name="Text Box 5"/>
            <p:cNvSpPr txBox="1">
              <a:spLocks noChangeArrowheads="1"/>
            </p:cNvSpPr>
            <p:nvPr/>
          </p:nvSpPr>
          <p:spPr bwMode="auto">
            <a:xfrm>
              <a:off x="1368" y="1248"/>
              <a:ext cx="1856" cy="97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/>
                <a:t>Dry Adiabatic Lapse Rate (DALR)</a:t>
              </a:r>
              <a:endParaRPr lang="en-US"/>
            </a:p>
          </p:txBody>
        </p:sp>
        <p:sp>
          <p:nvSpPr>
            <p:cNvPr id="26647" name="Text Box 22"/>
            <p:cNvSpPr txBox="1">
              <a:spLocks noChangeArrowheads="1"/>
            </p:cNvSpPr>
            <p:nvPr/>
          </p:nvSpPr>
          <p:spPr bwMode="auto">
            <a:xfrm>
              <a:off x="3064" y="1584"/>
              <a:ext cx="218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/>
                <a:t>= +10 </a:t>
              </a:r>
              <a:r>
                <a:rPr lang="en-US" sz="3200">
                  <a:sym typeface="Symbol" pitchFamily="18" charset="2"/>
                </a:rPr>
                <a:t></a:t>
              </a:r>
              <a:r>
                <a:rPr lang="en-US" sz="3200"/>
                <a:t>C km</a:t>
              </a:r>
              <a:r>
                <a:rPr lang="en-US" sz="3200" baseline="30000"/>
                <a:t>-1</a:t>
              </a:r>
            </a:p>
          </p:txBody>
        </p:sp>
      </p:grpSp>
      <p:sp>
        <p:nvSpPr>
          <p:cNvPr id="32791" name="Rectangle 23"/>
          <p:cNvSpPr>
            <a:spLocks noChangeAspect="1" noChangeArrowheads="1"/>
          </p:cNvSpPr>
          <p:nvPr/>
        </p:nvSpPr>
        <p:spPr bwMode="auto">
          <a:xfrm>
            <a:off x="5384800" y="5575300"/>
            <a:ext cx="192088" cy="192088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5" name="Rectangle 24"/>
          <p:cNvSpPr>
            <a:spLocks noChangeArrowheads="1"/>
          </p:cNvSpPr>
          <p:nvPr/>
        </p:nvSpPr>
        <p:spPr bwMode="auto">
          <a:xfrm>
            <a:off x="3517900" y="3695700"/>
            <a:ext cx="320675" cy="32067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9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91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4000" dirty="0" smtClean="0"/>
              <a:t>Moist Adiabatic Lapse Rate (MALR)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58900"/>
            <a:ext cx="4529138" cy="2222500"/>
          </a:xfrm>
        </p:spPr>
        <p:txBody>
          <a:bodyPr/>
          <a:lstStyle/>
          <a:p>
            <a:r>
              <a:rPr lang="en-US" b="1" dirty="0" smtClean="0"/>
              <a:t>Moist:</a:t>
            </a:r>
            <a:r>
              <a:rPr lang="en-US" dirty="0" smtClean="0"/>
              <a:t> A moist air parcel is defined as saturated air (i.e., RH = 100%)</a:t>
            </a:r>
          </a:p>
          <a:p>
            <a:r>
              <a:rPr lang="en-US" dirty="0" smtClean="0"/>
              <a:t>Condensation process “warms” parcel --offsetting rising and cooling process</a:t>
            </a:r>
          </a:p>
          <a:p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938" y="1358900"/>
            <a:ext cx="6627319" cy="4970489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 bwMode="auto">
          <a:xfrm rot="10800000">
            <a:off x="7210269" y="2470150"/>
            <a:ext cx="273570" cy="869429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36491" y="1452860"/>
            <a:ext cx="23695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Heat release from</a:t>
            </a:r>
          </a:p>
          <a:p>
            <a:r>
              <a:rPr lang="en-US" dirty="0"/>
              <a:t>p</a:t>
            </a:r>
            <a:r>
              <a:rPr lang="en-US" dirty="0" smtClean="0"/>
              <a:t>hase 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86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799" y="152400"/>
            <a:ext cx="8086725" cy="835025"/>
          </a:xfrm>
        </p:spPr>
        <p:txBody>
          <a:bodyPr/>
          <a:lstStyle/>
          <a:p>
            <a:r>
              <a:rPr lang="en-US" sz="4000" dirty="0" smtClean="0"/>
              <a:t>Moist Adiabatic Lapse Rate (MALR)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87425"/>
            <a:ext cx="7772400" cy="2222500"/>
          </a:xfrm>
        </p:spPr>
        <p:txBody>
          <a:bodyPr/>
          <a:lstStyle/>
          <a:p>
            <a:r>
              <a:rPr lang="en-US" dirty="0" smtClean="0"/>
              <a:t>Includes effects of </a:t>
            </a:r>
            <a:r>
              <a:rPr lang="en-US" b="1" dirty="0" smtClean="0"/>
              <a:t>latent heat release </a:t>
            </a:r>
            <a:r>
              <a:rPr lang="en-US" dirty="0" smtClean="0"/>
              <a:t>associated with phase changes as vapor condenses to water or ice (latent heat warms parcel).</a:t>
            </a:r>
            <a:endParaRPr lang="en-US" dirty="0"/>
          </a:p>
          <a:p>
            <a:r>
              <a:rPr lang="en-US" dirty="0" smtClean="0"/>
              <a:t>Saturated parcel does not cool off as fast as it rises because condensation process heats the air, partially offsetting the simultaneous rising and cooling.</a:t>
            </a:r>
            <a:endParaRPr lang="en-US" dirty="0"/>
          </a:p>
          <a:p>
            <a:r>
              <a:rPr lang="en-US" dirty="0" smtClean="0"/>
              <a:t>Moist Adiabatic Lapse Rate varies 6-8</a:t>
            </a:r>
            <a:r>
              <a:rPr lang="en-US" dirty="0">
                <a:sym typeface="Symbol" pitchFamily="18" charset="2"/>
              </a:rPr>
              <a:t> </a:t>
            </a:r>
            <a:r>
              <a:rPr lang="en-US" dirty="0"/>
              <a:t>C km</a:t>
            </a:r>
            <a:r>
              <a:rPr lang="en-US" baseline="30000" dirty="0"/>
              <a:t>-1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912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165100"/>
            <a:ext cx="8255000" cy="1143000"/>
          </a:xfrm>
        </p:spPr>
        <p:txBody>
          <a:bodyPr/>
          <a:lstStyle/>
          <a:p>
            <a:r>
              <a:rPr lang="en-US" sz="3600" smtClean="0"/>
              <a:t>How Does the Temperature of an Moist Air Parcel Change When it is Lifted?</a:t>
            </a:r>
          </a:p>
        </p:txBody>
      </p:sp>
      <p:sp>
        <p:nvSpPr>
          <p:cNvPr id="33794" name="Line 11"/>
          <p:cNvSpPr>
            <a:spLocks noChangeShapeType="1"/>
          </p:cNvSpPr>
          <p:nvPr/>
        </p:nvSpPr>
        <p:spPr bwMode="auto">
          <a:xfrm>
            <a:off x="1828800" y="1562100"/>
            <a:ext cx="0" cy="415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5" name="Line 12"/>
          <p:cNvSpPr>
            <a:spLocks noChangeShapeType="1"/>
          </p:cNvSpPr>
          <p:nvPr/>
        </p:nvSpPr>
        <p:spPr bwMode="auto">
          <a:xfrm>
            <a:off x="1828800" y="5702300"/>
            <a:ext cx="457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6" name="Line 13"/>
          <p:cNvSpPr>
            <a:spLocks noChangeShapeType="1"/>
          </p:cNvSpPr>
          <p:nvPr/>
        </p:nvSpPr>
        <p:spPr bwMode="auto">
          <a:xfrm>
            <a:off x="3644900" y="5588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7" name="Line 14"/>
          <p:cNvSpPr>
            <a:spLocks noChangeShapeType="1"/>
          </p:cNvSpPr>
          <p:nvPr/>
        </p:nvSpPr>
        <p:spPr bwMode="auto">
          <a:xfrm>
            <a:off x="5473700" y="5588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8" name="Line 15"/>
          <p:cNvSpPr>
            <a:spLocks noChangeShapeType="1"/>
          </p:cNvSpPr>
          <p:nvPr/>
        </p:nvSpPr>
        <p:spPr bwMode="auto">
          <a:xfrm>
            <a:off x="1651000" y="3873500"/>
            <a:ext cx="317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9" name="Line 17"/>
          <p:cNvSpPr>
            <a:spLocks noChangeShapeType="1"/>
          </p:cNvSpPr>
          <p:nvPr/>
        </p:nvSpPr>
        <p:spPr bwMode="auto">
          <a:xfrm>
            <a:off x="1676400" y="2082800"/>
            <a:ext cx="317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0" name="Text Box 19"/>
          <p:cNvSpPr txBox="1">
            <a:spLocks noChangeArrowheads="1"/>
          </p:cNvSpPr>
          <p:nvPr/>
        </p:nvSpPr>
        <p:spPr bwMode="auto">
          <a:xfrm>
            <a:off x="1663700" y="6248400"/>
            <a:ext cx="500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Temperature (</a:t>
            </a:r>
            <a:r>
              <a:rPr lang="en-US">
                <a:sym typeface="Symbol" pitchFamily="18" charset="2"/>
              </a:rPr>
              <a:t></a:t>
            </a:r>
            <a:r>
              <a:rPr lang="en-US"/>
              <a:t>C)</a:t>
            </a:r>
          </a:p>
        </p:txBody>
      </p:sp>
      <p:sp>
        <p:nvSpPr>
          <p:cNvPr id="33801" name="Text Box 20"/>
          <p:cNvSpPr txBox="1">
            <a:spLocks noChangeArrowheads="1"/>
          </p:cNvSpPr>
          <p:nvPr/>
        </p:nvSpPr>
        <p:spPr bwMode="auto">
          <a:xfrm>
            <a:off x="1701800" y="5727700"/>
            <a:ext cx="4864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0                         10                         20</a:t>
            </a:r>
          </a:p>
        </p:txBody>
      </p:sp>
      <p:sp>
        <p:nvSpPr>
          <p:cNvPr id="33802" name="Line 21"/>
          <p:cNvSpPr>
            <a:spLocks noChangeShapeType="1"/>
          </p:cNvSpPr>
          <p:nvPr/>
        </p:nvSpPr>
        <p:spPr bwMode="auto">
          <a:xfrm>
            <a:off x="1828800" y="5588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3" name="Line 22"/>
          <p:cNvSpPr>
            <a:spLocks noChangeShapeType="1"/>
          </p:cNvSpPr>
          <p:nvPr/>
        </p:nvSpPr>
        <p:spPr bwMode="auto">
          <a:xfrm>
            <a:off x="1663700" y="5702300"/>
            <a:ext cx="317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4" name="Text Box 23"/>
          <p:cNvSpPr txBox="1">
            <a:spLocks noChangeArrowheads="1"/>
          </p:cNvSpPr>
          <p:nvPr/>
        </p:nvSpPr>
        <p:spPr bwMode="auto">
          <a:xfrm>
            <a:off x="1358900" y="1866900"/>
            <a:ext cx="68580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2</a:t>
            </a:r>
          </a:p>
          <a:p>
            <a:pPr>
              <a:spcBef>
                <a:spcPct val="50000"/>
              </a:spcBef>
            </a:pPr>
            <a:endParaRPr lang="en-US" sz="2000"/>
          </a:p>
          <a:p>
            <a:pPr>
              <a:spcBef>
                <a:spcPct val="50000"/>
              </a:spcBef>
            </a:pPr>
            <a:endParaRPr lang="en-US" sz="2000"/>
          </a:p>
          <a:p>
            <a:pPr>
              <a:spcBef>
                <a:spcPct val="50000"/>
              </a:spcBef>
            </a:pPr>
            <a:endParaRPr lang="en-US" sz="2000"/>
          </a:p>
          <a:p>
            <a:pPr>
              <a:spcBef>
                <a:spcPct val="50000"/>
              </a:spcBef>
            </a:pPr>
            <a:r>
              <a:rPr lang="en-US" sz="2000"/>
              <a:t>1</a:t>
            </a:r>
          </a:p>
          <a:p>
            <a:pPr>
              <a:spcBef>
                <a:spcPct val="50000"/>
              </a:spcBef>
            </a:pPr>
            <a:endParaRPr lang="en-US" sz="2000"/>
          </a:p>
          <a:p>
            <a:pPr>
              <a:spcBef>
                <a:spcPct val="50000"/>
              </a:spcBef>
            </a:pPr>
            <a:endParaRPr lang="en-US" sz="2000"/>
          </a:p>
          <a:p>
            <a:pPr>
              <a:spcBef>
                <a:spcPct val="50000"/>
              </a:spcBef>
            </a:pPr>
            <a:endParaRPr lang="en-US" sz="2000"/>
          </a:p>
          <a:p>
            <a:pPr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33805" name="Text Box 24"/>
          <p:cNvSpPr txBox="1">
            <a:spLocks noChangeArrowheads="1"/>
          </p:cNvSpPr>
          <p:nvPr/>
        </p:nvSpPr>
        <p:spPr bwMode="auto">
          <a:xfrm rot="-5400000">
            <a:off x="-1358900" y="3390900"/>
            <a:ext cx="482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Altitude (km)</a:t>
            </a:r>
          </a:p>
        </p:txBody>
      </p:sp>
      <p:sp>
        <p:nvSpPr>
          <p:cNvPr id="33806" name="Line 26"/>
          <p:cNvSpPr>
            <a:spLocks noChangeShapeType="1"/>
          </p:cNvSpPr>
          <p:nvPr/>
        </p:nvSpPr>
        <p:spPr bwMode="auto">
          <a:xfrm>
            <a:off x="1816100" y="3873500"/>
            <a:ext cx="45593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7" name="Line 27"/>
          <p:cNvSpPr>
            <a:spLocks noChangeShapeType="1"/>
          </p:cNvSpPr>
          <p:nvPr/>
        </p:nvSpPr>
        <p:spPr bwMode="auto">
          <a:xfrm>
            <a:off x="1828800" y="2082800"/>
            <a:ext cx="45593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8" name="Line 28"/>
          <p:cNvSpPr>
            <a:spLocks noChangeShapeType="1"/>
          </p:cNvSpPr>
          <p:nvPr/>
        </p:nvSpPr>
        <p:spPr bwMode="auto">
          <a:xfrm rot="-5400000">
            <a:off x="1600200" y="3644900"/>
            <a:ext cx="41021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9" name="Line 29"/>
          <p:cNvSpPr>
            <a:spLocks noChangeShapeType="1"/>
          </p:cNvSpPr>
          <p:nvPr/>
        </p:nvSpPr>
        <p:spPr bwMode="auto">
          <a:xfrm rot="-5400000">
            <a:off x="3429000" y="3644900"/>
            <a:ext cx="41021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33810" name="AutoShape 14"/>
          <p:cNvCxnSpPr>
            <a:cxnSpLocks noChangeShapeType="1"/>
          </p:cNvCxnSpPr>
          <p:nvPr/>
        </p:nvCxnSpPr>
        <p:spPr bwMode="auto">
          <a:xfrm flipH="1" flipV="1">
            <a:off x="1370013" y="1616075"/>
            <a:ext cx="2278062" cy="2246313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none" w="lg" len="lg"/>
          </a:ln>
        </p:spPr>
      </p:cxnSp>
      <p:sp>
        <p:nvSpPr>
          <p:cNvPr id="33812" name="Text Box 27"/>
          <p:cNvSpPr txBox="1">
            <a:spLocks noChangeArrowheads="1"/>
          </p:cNvSpPr>
          <p:nvPr/>
        </p:nvSpPr>
        <p:spPr bwMode="auto">
          <a:xfrm>
            <a:off x="3543300" y="2133600"/>
            <a:ext cx="124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M</a:t>
            </a:r>
            <a:r>
              <a:rPr lang="en-US" dirty="0" smtClean="0"/>
              <a:t>ALR</a:t>
            </a:r>
            <a:endParaRPr lang="en-US" dirty="0"/>
          </a:p>
        </p:txBody>
      </p:sp>
      <p:sp>
        <p:nvSpPr>
          <p:cNvPr id="33813" name="Line 29"/>
          <p:cNvSpPr>
            <a:spLocks noChangeShapeType="1"/>
          </p:cNvSpPr>
          <p:nvPr/>
        </p:nvSpPr>
        <p:spPr bwMode="auto">
          <a:xfrm flipH="1" flipV="1">
            <a:off x="3644900" y="3886200"/>
            <a:ext cx="1828800" cy="1816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4" name="Rectangle 40"/>
          <p:cNvSpPr>
            <a:spLocks noChangeAspect="1" noChangeArrowheads="1"/>
          </p:cNvSpPr>
          <p:nvPr/>
        </p:nvSpPr>
        <p:spPr bwMode="auto">
          <a:xfrm>
            <a:off x="5308600" y="5524500"/>
            <a:ext cx="228600" cy="228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832" name="Group 40"/>
          <p:cNvGrpSpPr>
            <a:grpSpLocks/>
          </p:cNvGrpSpPr>
          <p:nvPr/>
        </p:nvGrpSpPr>
        <p:grpSpPr bwMode="auto">
          <a:xfrm>
            <a:off x="5702300" y="3873500"/>
            <a:ext cx="3440113" cy="1841500"/>
            <a:chOff x="3592" y="2440"/>
            <a:chExt cx="2167" cy="1160"/>
          </a:xfrm>
        </p:grpSpPr>
        <p:sp>
          <p:nvSpPr>
            <p:cNvPr id="33824" name="AutoShape 32"/>
            <p:cNvSpPr>
              <a:spLocks/>
            </p:cNvSpPr>
            <p:nvPr/>
          </p:nvSpPr>
          <p:spPr bwMode="auto">
            <a:xfrm>
              <a:off x="3592" y="2440"/>
              <a:ext cx="304" cy="1160"/>
            </a:xfrm>
            <a:prstGeom prst="rightBrace">
              <a:avLst>
                <a:gd name="adj1" fmla="val 31798"/>
                <a:gd name="adj2" fmla="val 50000"/>
              </a:avLst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5" name="Text Box 33"/>
            <p:cNvSpPr txBox="1">
              <a:spLocks noChangeArrowheads="1"/>
            </p:cNvSpPr>
            <p:nvPr/>
          </p:nvSpPr>
          <p:spPr bwMode="auto">
            <a:xfrm>
              <a:off x="4024" y="2488"/>
              <a:ext cx="1735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What is the relative humidity in this layer?</a:t>
              </a:r>
            </a:p>
          </p:txBody>
        </p:sp>
      </p:grpSp>
      <p:sp>
        <p:nvSpPr>
          <p:cNvPr id="33826" name="Text Box 34"/>
          <p:cNvSpPr txBox="1">
            <a:spLocks noChangeArrowheads="1"/>
          </p:cNvSpPr>
          <p:nvPr/>
        </p:nvSpPr>
        <p:spPr bwMode="auto">
          <a:xfrm>
            <a:off x="7239000" y="4699000"/>
            <a:ext cx="172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RH &lt; 100%</a:t>
            </a:r>
          </a:p>
        </p:txBody>
      </p:sp>
      <p:grpSp>
        <p:nvGrpSpPr>
          <p:cNvPr id="33833" name="Group 41"/>
          <p:cNvGrpSpPr>
            <a:grpSpLocks/>
          </p:cNvGrpSpPr>
          <p:nvPr/>
        </p:nvGrpSpPr>
        <p:grpSpPr bwMode="auto">
          <a:xfrm>
            <a:off x="5740400" y="1993900"/>
            <a:ext cx="3440113" cy="1841500"/>
            <a:chOff x="3616" y="1256"/>
            <a:chExt cx="2167" cy="1160"/>
          </a:xfrm>
        </p:grpSpPr>
        <p:sp>
          <p:nvSpPr>
            <p:cNvPr id="33822" name="AutoShape 37"/>
            <p:cNvSpPr>
              <a:spLocks/>
            </p:cNvSpPr>
            <p:nvPr/>
          </p:nvSpPr>
          <p:spPr bwMode="auto">
            <a:xfrm>
              <a:off x="3616" y="1256"/>
              <a:ext cx="304" cy="1160"/>
            </a:xfrm>
            <a:prstGeom prst="rightBrace">
              <a:avLst>
                <a:gd name="adj1" fmla="val 31798"/>
                <a:gd name="adj2" fmla="val 50000"/>
              </a:avLst>
            </a:prstGeom>
            <a:noFill/>
            <a:ln w="317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3" name="Text Box 38"/>
            <p:cNvSpPr txBox="1">
              <a:spLocks noChangeArrowheads="1"/>
            </p:cNvSpPr>
            <p:nvPr/>
          </p:nvSpPr>
          <p:spPr bwMode="auto">
            <a:xfrm>
              <a:off x="4048" y="1304"/>
              <a:ext cx="1735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What is the relative humidity in this layer?</a:t>
              </a:r>
            </a:p>
          </p:txBody>
        </p:sp>
      </p:grpSp>
      <p:sp>
        <p:nvSpPr>
          <p:cNvPr id="33831" name="Text Box 39"/>
          <p:cNvSpPr txBox="1">
            <a:spLocks noChangeArrowheads="1"/>
          </p:cNvSpPr>
          <p:nvPr/>
        </p:nvSpPr>
        <p:spPr bwMode="auto">
          <a:xfrm>
            <a:off x="7277100" y="2819400"/>
            <a:ext cx="172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CC"/>
                </a:solidFill>
              </a:rPr>
              <a:t>RH = 100%</a:t>
            </a:r>
          </a:p>
        </p:txBody>
      </p:sp>
      <p:sp>
        <p:nvSpPr>
          <p:cNvPr id="2" name="Rectangle 40"/>
          <p:cNvSpPr>
            <a:spLocks noChangeAspect="1" noChangeArrowheads="1"/>
          </p:cNvSpPr>
          <p:nvPr/>
        </p:nvSpPr>
        <p:spPr bwMode="auto">
          <a:xfrm>
            <a:off x="5321300" y="5524500"/>
            <a:ext cx="228600" cy="228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Rectangle 40"/>
          <p:cNvSpPr>
            <a:spLocks noChangeAspect="1" noChangeArrowheads="1"/>
          </p:cNvSpPr>
          <p:nvPr/>
        </p:nvSpPr>
        <p:spPr bwMode="auto">
          <a:xfrm>
            <a:off x="2374106" y="1477169"/>
            <a:ext cx="420688" cy="420688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1" name="Text Box 43"/>
          <p:cNvSpPr txBox="1">
            <a:spLocks noChangeArrowheads="1"/>
          </p:cNvSpPr>
          <p:nvPr/>
        </p:nvSpPr>
        <p:spPr bwMode="auto">
          <a:xfrm>
            <a:off x="3454400" y="4559300"/>
            <a:ext cx="124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DALR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 flipH="1" flipV="1">
            <a:off x="2486025" y="1562100"/>
            <a:ext cx="1057275" cy="212407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461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26" grpId="0"/>
      <p:bldP spid="33831" grpId="0"/>
      <p:bldP spid="3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4775" y="2263701"/>
            <a:ext cx="4572000" cy="1143000"/>
          </a:xfrm>
        </p:spPr>
        <p:txBody>
          <a:bodyPr/>
          <a:lstStyle/>
          <a:p>
            <a:r>
              <a:rPr lang="en-US" dirty="0" smtClean="0"/>
              <a:t>Example Environmental Lapse Rates</a:t>
            </a:r>
            <a:br>
              <a:rPr lang="en-US" dirty="0" smtClean="0"/>
            </a:br>
            <a:r>
              <a:rPr lang="en-US" sz="2800" dirty="0" smtClean="0"/>
              <a:t>Temperature </a:t>
            </a:r>
            <a:r>
              <a:rPr lang="en-US" sz="2800" dirty="0"/>
              <a:t>decreases (lapses) with increasing </a:t>
            </a:r>
            <a:r>
              <a:rPr lang="en-US" sz="2800" dirty="0" smtClean="0"/>
              <a:t>altitude</a:t>
            </a:r>
            <a:br>
              <a:rPr lang="en-US" sz="2800" dirty="0" smtClean="0"/>
            </a:br>
            <a:r>
              <a:rPr lang="en-US" sz="2800" dirty="0" smtClean="0"/>
              <a:t>(be able to read lapse rate on these for test)</a:t>
            </a:r>
            <a:endParaRPr lang="en-US" sz="2800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-44598"/>
            <a:ext cx="3105151" cy="6902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14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365124" y="523875"/>
            <a:ext cx="3402013" cy="835025"/>
          </a:xfrm>
        </p:spPr>
        <p:txBody>
          <a:bodyPr/>
          <a:lstStyle/>
          <a:p>
            <a:r>
              <a:rPr lang="en-US" sz="4000" dirty="0" smtClean="0"/>
              <a:t>Putting it all together…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1612" y="1830388"/>
            <a:ext cx="3729038" cy="2222500"/>
          </a:xfrm>
        </p:spPr>
        <p:txBody>
          <a:bodyPr/>
          <a:lstStyle/>
          <a:p>
            <a:r>
              <a:rPr lang="en-US" dirty="0" smtClean="0"/>
              <a:t>Parcel + environmental temperature</a:t>
            </a:r>
            <a:endParaRPr lang="en-US" dirty="0"/>
          </a:p>
        </p:txBody>
      </p:sp>
      <p:pic>
        <p:nvPicPr>
          <p:cNvPr id="1026" name="Picture 2" descr="Diagram describing stable, unstable and neutral air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137" y="148166"/>
            <a:ext cx="4956176" cy="6608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40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1 Review and Test Prep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14425"/>
            <a:ext cx="7900988" cy="4724400"/>
          </a:xfrm>
        </p:spPr>
        <p:txBody>
          <a:bodyPr/>
          <a:lstStyle/>
          <a:p>
            <a:r>
              <a:rPr lang="en-US" dirty="0" smtClean="0"/>
              <a:t>Atmospheric composition</a:t>
            </a:r>
          </a:p>
          <a:p>
            <a:r>
              <a:rPr lang="en-US" dirty="0" smtClean="0"/>
              <a:t>Atmospheric pressure, temperature, water vapor, winds </a:t>
            </a:r>
          </a:p>
          <a:p>
            <a:r>
              <a:rPr lang="en-US" dirty="0" err="1" smtClean="0"/>
              <a:t>Rawinsonde</a:t>
            </a:r>
            <a:r>
              <a:rPr lang="en-US" dirty="0" smtClean="0"/>
              <a:t>/Radiosonde/Weather Balloon</a:t>
            </a:r>
          </a:p>
          <a:p>
            <a:r>
              <a:rPr lang="en-US" dirty="0" smtClean="0"/>
              <a:t>Radar</a:t>
            </a:r>
          </a:p>
          <a:p>
            <a:r>
              <a:rPr lang="en-US" dirty="0" smtClean="0"/>
              <a:t>Weather satellite</a:t>
            </a:r>
          </a:p>
          <a:p>
            <a:r>
              <a:rPr lang="en-US" dirty="0" smtClean="0"/>
              <a:t>Planetary orbit</a:t>
            </a:r>
          </a:p>
          <a:p>
            <a:r>
              <a:rPr lang="en-US" dirty="0" smtClean="0"/>
              <a:t>Atmospheric stability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4837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Atmospheric Stability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85775" y="1214432"/>
            <a:ext cx="8101013" cy="4724400"/>
          </a:xfrm>
        </p:spPr>
        <p:txBody>
          <a:bodyPr/>
          <a:lstStyle/>
          <a:p>
            <a:r>
              <a:rPr lang="en-US" dirty="0" smtClean="0"/>
              <a:t>We think of stability in terms of how a parcel of air behaves in its environment</a:t>
            </a:r>
          </a:p>
          <a:p>
            <a:endParaRPr lang="en-US" dirty="0"/>
          </a:p>
          <a:p>
            <a:r>
              <a:rPr lang="en-US" dirty="0" smtClean="0"/>
              <a:t>If a parcel temperature is </a:t>
            </a:r>
            <a:r>
              <a:rPr lang="en-US" b="1" dirty="0" smtClean="0"/>
              <a:t>warmer</a:t>
            </a:r>
            <a:r>
              <a:rPr lang="en-US" dirty="0" smtClean="0"/>
              <a:t> than its environment it is </a:t>
            </a:r>
            <a:r>
              <a:rPr lang="en-US" b="1" dirty="0" smtClean="0"/>
              <a:t>unstable</a:t>
            </a:r>
            <a:r>
              <a:rPr lang="en-US" dirty="0" smtClean="0"/>
              <a:t> (and will rise)</a:t>
            </a:r>
          </a:p>
          <a:p>
            <a:r>
              <a:rPr lang="en-US" dirty="0" smtClean="0"/>
              <a:t>If a parcel temperature is </a:t>
            </a:r>
            <a:r>
              <a:rPr lang="en-US" b="1" dirty="0" smtClean="0"/>
              <a:t>cooler</a:t>
            </a:r>
            <a:r>
              <a:rPr lang="en-US" dirty="0" smtClean="0"/>
              <a:t> than its environment it is </a:t>
            </a:r>
            <a:r>
              <a:rPr lang="en-US" b="1" dirty="0" smtClean="0"/>
              <a:t>stable</a:t>
            </a:r>
            <a:r>
              <a:rPr lang="en-US" dirty="0" smtClean="0"/>
              <a:t> (and will sink)</a:t>
            </a:r>
          </a:p>
          <a:p>
            <a:r>
              <a:rPr lang="en-US" dirty="0" smtClean="0"/>
              <a:t>If a parcel is the </a:t>
            </a:r>
            <a:r>
              <a:rPr lang="en-US" b="1" dirty="0" smtClean="0"/>
              <a:t>same temperature </a:t>
            </a:r>
            <a:r>
              <a:rPr lang="en-US" dirty="0" smtClean="0"/>
              <a:t>as its environment it is neutral (and will not rise or sink)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37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8900"/>
            <a:ext cx="7772400" cy="1143000"/>
          </a:xfrm>
        </p:spPr>
        <p:txBody>
          <a:bodyPr/>
          <a:lstStyle/>
          <a:p>
            <a:r>
              <a:rPr lang="en-US" sz="4000" dirty="0" smtClean="0"/>
              <a:t>Determining Atmospheric Stability </a:t>
            </a:r>
            <a:r>
              <a:rPr lang="en-US" sz="2400" dirty="0" smtClean="0"/>
              <a:t>(Example #1: Isothermal Atmosphere)</a:t>
            </a:r>
          </a:p>
        </p:txBody>
      </p:sp>
      <p:sp>
        <p:nvSpPr>
          <p:cNvPr id="27650" name="Line 30"/>
          <p:cNvSpPr>
            <a:spLocks noChangeShapeType="1"/>
          </p:cNvSpPr>
          <p:nvPr/>
        </p:nvSpPr>
        <p:spPr bwMode="auto">
          <a:xfrm flipH="1" flipV="1">
            <a:off x="4864100" y="2082800"/>
            <a:ext cx="12700" cy="36195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1" name="Oval 28"/>
          <p:cNvSpPr>
            <a:spLocks noChangeArrowheads="1"/>
          </p:cNvSpPr>
          <p:nvPr/>
        </p:nvSpPr>
        <p:spPr bwMode="auto">
          <a:xfrm>
            <a:off x="4711700" y="5499100"/>
            <a:ext cx="365125" cy="3651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2" name="Line 11"/>
          <p:cNvSpPr>
            <a:spLocks noChangeShapeType="1"/>
          </p:cNvSpPr>
          <p:nvPr/>
        </p:nvSpPr>
        <p:spPr bwMode="auto">
          <a:xfrm>
            <a:off x="1231900" y="1562100"/>
            <a:ext cx="0" cy="415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3" name="Line 12"/>
          <p:cNvSpPr>
            <a:spLocks noChangeShapeType="1"/>
          </p:cNvSpPr>
          <p:nvPr/>
        </p:nvSpPr>
        <p:spPr bwMode="auto">
          <a:xfrm>
            <a:off x="1231900" y="5702300"/>
            <a:ext cx="457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4" name="Line 13"/>
          <p:cNvSpPr>
            <a:spLocks noChangeShapeType="1"/>
          </p:cNvSpPr>
          <p:nvPr/>
        </p:nvSpPr>
        <p:spPr bwMode="auto">
          <a:xfrm>
            <a:off x="3048000" y="5588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5" name="Line 14"/>
          <p:cNvSpPr>
            <a:spLocks noChangeShapeType="1"/>
          </p:cNvSpPr>
          <p:nvPr/>
        </p:nvSpPr>
        <p:spPr bwMode="auto">
          <a:xfrm>
            <a:off x="4876800" y="5588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6" name="Line 15"/>
          <p:cNvSpPr>
            <a:spLocks noChangeShapeType="1"/>
          </p:cNvSpPr>
          <p:nvPr/>
        </p:nvSpPr>
        <p:spPr bwMode="auto">
          <a:xfrm>
            <a:off x="1054100" y="3873500"/>
            <a:ext cx="317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7" name="Line 17"/>
          <p:cNvSpPr>
            <a:spLocks noChangeShapeType="1"/>
          </p:cNvSpPr>
          <p:nvPr/>
        </p:nvSpPr>
        <p:spPr bwMode="auto">
          <a:xfrm>
            <a:off x="1079500" y="2082800"/>
            <a:ext cx="317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8" name="Text Box 19"/>
          <p:cNvSpPr txBox="1">
            <a:spLocks noChangeArrowheads="1"/>
          </p:cNvSpPr>
          <p:nvPr/>
        </p:nvSpPr>
        <p:spPr bwMode="auto">
          <a:xfrm>
            <a:off x="1066800" y="6248400"/>
            <a:ext cx="500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Temperature (</a:t>
            </a:r>
            <a:r>
              <a:rPr lang="en-US">
                <a:sym typeface="Symbol" pitchFamily="18" charset="2"/>
              </a:rPr>
              <a:t></a:t>
            </a:r>
            <a:r>
              <a:rPr lang="en-US"/>
              <a:t>C)</a:t>
            </a:r>
          </a:p>
        </p:txBody>
      </p:sp>
      <p:sp>
        <p:nvSpPr>
          <p:cNvPr id="27659" name="Text Box 20"/>
          <p:cNvSpPr txBox="1">
            <a:spLocks noChangeArrowheads="1"/>
          </p:cNvSpPr>
          <p:nvPr/>
        </p:nvSpPr>
        <p:spPr bwMode="auto">
          <a:xfrm>
            <a:off x="1104900" y="5727700"/>
            <a:ext cx="4864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0                         10                         20</a:t>
            </a:r>
          </a:p>
        </p:txBody>
      </p:sp>
      <p:sp>
        <p:nvSpPr>
          <p:cNvPr id="27660" name="Line 21"/>
          <p:cNvSpPr>
            <a:spLocks noChangeShapeType="1"/>
          </p:cNvSpPr>
          <p:nvPr/>
        </p:nvSpPr>
        <p:spPr bwMode="auto">
          <a:xfrm>
            <a:off x="1231900" y="5588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1" name="Line 22"/>
          <p:cNvSpPr>
            <a:spLocks noChangeShapeType="1"/>
          </p:cNvSpPr>
          <p:nvPr/>
        </p:nvSpPr>
        <p:spPr bwMode="auto">
          <a:xfrm>
            <a:off x="1066800" y="5702300"/>
            <a:ext cx="317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2" name="Text Box 23"/>
          <p:cNvSpPr txBox="1">
            <a:spLocks noChangeArrowheads="1"/>
          </p:cNvSpPr>
          <p:nvPr/>
        </p:nvSpPr>
        <p:spPr bwMode="auto">
          <a:xfrm>
            <a:off x="762000" y="1866900"/>
            <a:ext cx="68580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2</a:t>
            </a:r>
          </a:p>
          <a:p>
            <a:pPr>
              <a:spcBef>
                <a:spcPct val="50000"/>
              </a:spcBef>
            </a:pPr>
            <a:endParaRPr lang="en-US" sz="2000"/>
          </a:p>
          <a:p>
            <a:pPr>
              <a:spcBef>
                <a:spcPct val="50000"/>
              </a:spcBef>
            </a:pPr>
            <a:endParaRPr lang="en-US" sz="2000"/>
          </a:p>
          <a:p>
            <a:pPr>
              <a:spcBef>
                <a:spcPct val="50000"/>
              </a:spcBef>
            </a:pPr>
            <a:endParaRPr lang="en-US" sz="2000"/>
          </a:p>
          <a:p>
            <a:pPr>
              <a:spcBef>
                <a:spcPct val="50000"/>
              </a:spcBef>
            </a:pPr>
            <a:r>
              <a:rPr lang="en-US" sz="2000"/>
              <a:t>1</a:t>
            </a:r>
          </a:p>
          <a:p>
            <a:pPr>
              <a:spcBef>
                <a:spcPct val="50000"/>
              </a:spcBef>
            </a:pPr>
            <a:endParaRPr lang="en-US" sz="2000"/>
          </a:p>
          <a:p>
            <a:pPr>
              <a:spcBef>
                <a:spcPct val="50000"/>
              </a:spcBef>
            </a:pPr>
            <a:endParaRPr lang="en-US" sz="2000"/>
          </a:p>
          <a:p>
            <a:pPr>
              <a:spcBef>
                <a:spcPct val="50000"/>
              </a:spcBef>
            </a:pPr>
            <a:endParaRPr lang="en-US" sz="2000"/>
          </a:p>
          <a:p>
            <a:pPr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27663" name="Text Box 24"/>
          <p:cNvSpPr txBox="1">
            <a:spLocks noChangeArrowheads="1"/>
          </p:cNvSpPr>
          <p:nvPr/>
        </p:nvSpPr>
        <p:spPr bwMode="auto">
          <a:xfrm rot="-5400000">
            <a:off x="-1955800" y="3390900"/>
            <a:ext cx="482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Altitude (km)</a:t>
            </a:r>
          </a:p>
        </p:txBody>
      </p:sp>
      <p:sp>
        <p:nvSpPr>
          <p:cNvPr id="27664" name="Line 26"/>
          <p:cNvSpPr>
            <a:spLocks noChangeShapeType="1"/>
          </p:cNvSpPr>
          <p:nvPr/>
        </p:nvSpPr>
        <p:spPr bwMode="auto">
          <a:xfrm>
            <a:off x="1219200" y="3873500"/>
            <a:ext cx="45593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5" name="Line 27"/>
          <p:cNvSpPr>
            <a:spLocks noChangeShapeType="1"/>
          </p:cNvSpPr>
          <p:nvPr/>
        </p:nvSpPr>
        <p:spPr bwMode="auto">
          <a:xfrm>
            <a:off x="1231900" y="2082800"/>
            <a:ext cx="45593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6" name="Line 28"/>
          <p:cNvSpPr>
            <a:spLocks noChangeShapeType="1"/>
          </p:cNvSpPr>
          <p:nvPr/>
        </p:nvSpPr>
        <p:spPr bwMode="auto">
          <a:xfrm rot="-5400000">
            <a:off x="1003300" y="3644900"/>
            <a:ext cx="41021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7" name="Line 29"/>
          <p:cNvSpPr>
            <a:spLocks noChangeShapeType="1"/>
          </p:cNvSpPr>
          <p:nvPr/>
        </p:nvSpPr>
        <p:spPr bwMode="auto">
          <a:xfrm rot="-5400000">
            <a:off x="2832100" y="3644900"/>
            <a:ext cx="41021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7685" name="Group 37"/>
          <p:cNvGrpSpPr>
            <a:grpSpLocks/>
          </p:cNvGrpSpPr>
          <p:nvPr/>
        </p:nvGrpSpPr>
        <p:grpSpPr bwMode="auto">
          <a:xfrm>
            <a:off x="1079500" y="1930400"/>
            <a:ext cx="3900488" cy="3836988"/>
            <a:chOff x="1056" y="1216"/>
            <a:chExt cx="2457" cy="2417"/>
          </a:xfrm>
        </p:grpSpPr>
        <p:sp>
          <p:nvSpPr>
            <p:cNvPr id="27683" name="Rectangle 42"/>
            <p:cNvSpPr>
              <a:spLocks noChangeAspect="1" noChangeArrowheads="1"/>
            </p:cNvSpPr>
            <p:nvPr/>
          </p:nvSpPr>
          <p:spPr bwMode="auto">
            <a:xfrm>
              <a:off x="3392" y="3512"/>
              <a:ext cx="121" cy="121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4" name="Line 26"/>
            <p:cNvSpPr>
              <a:spLocks noChangeShapeType="1"/>
            </p:cNvSpPr>
            <p:nvPr/>
          </p:nvSpPr>
          <p:spPr bwMode="auto">
            <a:xfrm flipH="1" flipV="1">
              <a:off x="1144" y="1312"/>
              <a:ext cx="2304" cy="2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" name="Rectangle 40"/>
            <p:cNvSpPr>
              <a:spLocks noChangeArrowheads="1"/>
            </p:cNvSpPr>
            <p:nvPr/>
          </p:nvSpPr>
          <p:spPr bwMode="auto">
            <a:xfrm>
              <a:off x="1056" y="1216"/>
              <a:ext cx="202" cy="20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669" name="Oval 29"/>
          <p:cNvSpPr>
            <a:spLocks noChangeArrowheads="1"/>
          </p:cNvSpPr>
          <p:nvPr/>
        </p:nvSpPr>
        <p:spPr bwMode="auto">
          <a:xfrm>
            <a:off x="4699000" y="1892300"/>
            <a:ext cx="365125" cy="3651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7670" name="Group 40"/>
          <p:cNvGrpSpPr>
            <a:grpSpLocks/>
          </p:cNvGrpSpPr>
          <p:nvPr/>
        </p:nvGrpSpPr>
        <p:grpSpPr bwMode="auto">
          <a:xfrm>
            <a:off x="2374900" y="1130301"/>
            <a:ext cx="4940300" cy="830263"/>
            <a:chOff x="320" y="712"/>
            <a:chExt cx="3112" cy="523"/>
          </a:xfrm>
        </p:grpSpPr>
        <p:sp>
          <p:nvSpPr>
            <p:cNvPr id="27679" name="Oval 31"/>
            <p:cNvSpPr>
              <a:spLocks noChangeArrowheads="1"/>
            </p:cNvSpPr>
            <p:nvPr/>
          </p:nvSpPr>
          <p:spPr bwMode="auto">
            <a:xfrm>
              <a:off x="320" y="736"/>
              <a:ext cx="230" cy="23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0" name="Rectangle 40"/>
            <p:cNvSpPr>
              <a:spLocks noChangeArrowheads="1"/>
            </p:cNvSpPr>
            <p:nvPr/>
          </p:nvSpPr>
          <p:spPr bwMode="auto">
            <a:xfrm>
              <a:off x="1936" y="768"/>
              <a:ext cx="202" cy="20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1" name="Text Box 38"/>
            <p:cNvSpPr txBox="1">
              <a:spLocks noChangeArrowheads="1"/>
            </p:cNvSpPr>
            <p:nvPr/>
          </p:nvSpPr>
          <p:spPr bwMode="auto">
            <a:xfrm>
              <a:off x="568" y="712"/>
              <a:ext cx="1264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= </a:t>
              </a:r>
              <a:r>
                <a:rPr lang="en-US" dirty="0" err="1" smtClean="0"/>
                <a:t>Rawinsonde</a:t>
              </a:r>
              <a:r>
                <a:rPr lang="en-US" dirty="0" smtClean="0"/>
                <a:t> (environment)</a:t>
              </a:r>
              <a:endParaRPr lang="en-US" dirty="0"/>
            </a:p>
          </p:txBody>
        </p:sp>
        <p:sp>
          <p:nvSpPr>
            <p:cNvPr id="27682" name="Text Box 39"/>
            <p:cNvSpPr txBox="1">
              <a:spLocks noChangeArrowheads="1"/>
            </p:cNvSpPr>
            <p:nvPr/>
          </p:nvSpPr>
          <p:spPr bwMode="auto">
            <a:xfrm>
              <a:off x="2168" y="712"/>
              <a:ext cx="12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= Air Parcel</a:t>
              </a:r>
            </a:p>
          </p:txBody>
        </p:sp>
      </p:grpSp>
      <p:sp>
        <p:nvSpPr>
          <p:cNvPr id="27690" name="Text Box 42"/>
          <p:cNvSpPr txBox="1">
            <a:spLocks noChangeArrowheads="1"/>
          </p:cNvSpPr>
          <p:nvPr/>
        </p:nvSpPr>
        <p:spPr bwMode="auto">
          <a:xfrm>
            <a:off x="5435600" y="1701800"/>
            <a:ext cx="34401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Is the air parcel colder or warmer than the environment after it has been lifted?</a:t>
            </a:r>
          </a:p>
        </p:txBody>
      </p:sp>
      <p:sp>
        <p:nvSpPr>
          <p:cNvPr id="27691" name="Text Box 43"/>
          <p:cNvSpPr txBox="1">
            <a:spLocks noChangeArrowheads="1"/>
          </p:cNvSpPr>
          <p:nvPr/>
        </p:nvSpPr>
        <p:spPr bwMode="auto">
          <a:xfrm>
            <a:off x="7885113" y="2298700"/>
            <a:ext cx="1155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CC"/>
                </a:solidFill>
              </a:rPr>
              <a:t>Colder</a:t>
            </a:r>
          </a:p>
        </p:txBody>
      </p:sp>
      <p:sp>
        <p:nvSpPr>
          <p:cNvPr id="27692" name="Text Box 44"/>
          <p:cNvSpPr txBox="1">
            <a:spLocks noChangeArrowheads="1"/>
          </p:cNvSpPr>
          <p:nvPr/>
        </p:nvSpPr>
        <p:spPr bwMode="auto">
          <a:xfrm>
            <a:off x="5422900" y="2921000"/>
            <a:ext cx="34528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Is the air parcel more or less dense than the environment?</a:t>
            </a:r>
          </a:p>
        </p:txBody>
      </p:sp>
      <p:sp>
        <p:nvSpPr>
          <p:cNvPr id="27693" name="Text Box 45"/>
          <p:cNvSpPr txBox="1">
            <a:spLocks noChangeArrowheads="1"/>
          </p:cNvSpPr>
          <p:nvPr/>
        </p:nvSpPr>
        <p:spPr bwMode="auto">
          <a:xfrm>
            <a:off x="5969000" y="3594100"/>
            <a:ext cx="1917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00CC"/>
                </a:solidFill>
              </a:rPr>
              <a:t>More Dense</a:t>
            </a:r>
          </a:p>
        </p:txBody>
      </p:sp>
      <p:sp>
        <p:nvSpPr>
          <p:cNvPr id="27694" name="Text Box 46"/>
          <p:cNvSpPr txBox="1">
            <a:spLocks noChangeArrowheads="1"/>
          </p:cNvSpPr>
          <p:nvPr/>
        </p:nvSpPr>
        <p:spPr bwMode="auto">
          <a:xfrm>
            <a:off x="5435600" y="4191000"/>
            <a:ext cx="3427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Will the air parcel rise, sink, or remain stationary?</a:t>
            </a:r>
          </a:p>
        </p:txBody>
      </p:sp>
      <p:sp>
        <p:nvSpPr>
          <p:cNvPr id="27695" name="Text Box 47"/>
          <p:cNvSpPr txBox="1">
            <a:spLocks noChangeArrowheads="1"/>
          </p:cNvSpPr>
          <p:nvPr/>
        </p:nvSpPr>
        <p:spPr bwMode="auto">
          <a:xfrm>
            <a:off x="7404100" y="4508500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CC"/>
                </a:solidFill>
              </a:rPr>
              <a:t>Sink</a:t>
            </a:r>
          </a:p>
        </p:txBody>
      </p:sp>
      <p:sp>
        <p:nvSpPr>
          <p:cNvPr id="27696" name="Text Box 48"/>
          <p:cNvSpPr txBox="1">
            <a:spLocks noChangeArrowheads="1"/>
          </p:cNvSpPr>
          <p:nvPr/>
        </p:nvSpPr>
        <p:spPr bwMode="auto">
          <a:xfrm>
            <a:off x="5372100" y="5105400"/>
            <a:ext cx="32750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Is the atmosphere stable, unstable, or neutral?</a:t>
            </a:r>
          </a:p>
        </p:txBody>
      </p:sp>
      <p:sp>
        <p:nvSpPr>
          <p:cNvPr id="27697" name="Text Box 49"/>
          <p:cNvSpPr txBox="1">
            <a:spLocks noChangeArrowheads="1"/>
          </p:cNvSpPr>
          <p:nvPr/>
        </p:nvSpPr>
        <p:spPr bwMode="auto">
          <a:xfrm>
            <a:off x="7518400" y="5397500"/>
            <a:ext cx="952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CC"/>
                </a:solidFill>
              </a:rPr>
              <a:t>Stable</a:t>
            </a:r>
          </a:p>
        </p:txBody>
      </p:sp>
    </p:spTree>
    <p:extLst>
      <p:ext uri="{BB962C8B-B14F-4D97-AF65-F5344CB8AC3E}">
        <p14:creationId xmlns:p14="http://schemas.microsoft.com/office/powerpoint/2010/main" val="282511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7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90" grpId="0"/>
      <p:bldP spid="27691" grpId="0"/>
      <p:bldP spid="27692" grpId="0"/>
      <p:bldP spid="27693" grpId="0"/>
      <p:bldP spid="27694" grpId="0"/>
      <p:bldP spid="27695" grpId="0"/>
      <p:bldP spid="27696" grpId="0"/>
      <p:bldP spid="27697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Line 29"/>
          <p:cNvSpPr>
            <a:spLocks noChangeShapeType="1"/>
          </p:cNvSpPr>
          <p:nvPr/>
        </p:nvSpPr>
        <p:spPr bwMode="auto">
          <a:xfrm rot="-5400000">
            <a:off x="2832100" y="3644900"/>
            <a:ext cx="41021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8900"/>
            <a:ext cx="7772400" cy="1143000"/>
          </a:xfrm>
        </p:spPr>
        <p:txBody>
          <a:bodyPr/>
          <a:lstStyle/>
          <a:p>
            <a:r>
              <a:rPr lang="en-US" sz="4000" smtClean="0"/>
              <a:t>Determining Atmospheric Stability </a:t>
            </a:r>
            <a:r>
              <a:rPr lang="en-US" sz="2400" smtClean="0"/>
              <a:t>(Case #2: ELR &gt; DALR)</a:t>
            </a:r>
          </a:p>
        </p:txBody>
      </p:sp>
      <p:sp>
        <p:nvSpPr>
          <p:cNvPr id="28675" name="Line 3"/>
          <p:cNvSpPr>
            <a:spLocks noChangeShapeType="1"/>
          </p:cNvSpPr>
          <p:nvPr/>
        </p:nvSpPr>
        <p:spPr bwMode="auto">
          <a:xfrm flipH="1" flipV="1">
            <a:off x="3048000" y="2095500"/>
            <a:ext cx="1828800" cy="3606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6" name="Oval 4"/>
          <p:cNvSpPr>
            <a:spLocks noChangeArrowheads="1"/>
          </p:cNvSpPr>
          <p:nvPr/>
        </p:nvSpPr>
        <p:spPr bwMode="auto">
          <a:xfrm>
            <a:off x="4711700" y="5499100"/>
            <a:ext cx="365125" cy="3651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7" name="Line 11"/>
          <p:cNvSpPr>
            <a:spLocks noChangeShapeType="1"/>
          </p:cNvSpPr>
          <p:nvPr/>
        </p:nvSpPr>
        <p:spPr bwMode="auto">
          <a:xfrm>
            <a:off x="1231900" y="1562100"/>
            <a:ext cx="0" cy="415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8" name="Line 12"/>
          <p:cNvSpPr>
            <a:spLocks noChangeShapeType="1"/>
          </p:cNvSpPr>
          <p:nvPr/>
        </p:nvSpPr>
        <p:spPr bwMode="auto">
          <a:xfrm>
            <a:off x="1231900" y="5702300"/>
            <a:ext cx="457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9" name="Line 13"/>
          <p:cNvSpPr>
            <a:spLocks noChangeShapeType="1"/>
          </p:cNvSpPr>
          <p:nvPr/>
        </p:nvSpPr>
        <p:spPr bwMode="auto">
          <a:xfrm>
            <a:off x="3048000" y="5588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0" name="Line 14"/>
          <p:cNvSpPr>
            <a:spLocks noChangeShapeType="1"/>
          </p:cNvSpPr>
          <p:nvPr/>
        </p:nvSpPr>
        <p:spPr bwMode="auto">
          <a:xfrm>
            <a:off x="4876800" y="5588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1" name="Line 15"/>
          <p:cNvSpPr>
            <a:spLocks noChangeShapeType="1"/>
          </p:cNvSpPr>
          <p:nvPr/>
        </p:nvSpPr>
        <p:spPr bwMode="auto">
          <a:xfrm>
            <a:off x="1054100" y="3873500"/>
            <a:ext cx="317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2" name="Line 17"/>
          <p:cNvSpPr>
            <a:spLocks noChangeShapeType="1"/>
          </p:cNvSpPr>
          <p:nvPr/>
        </p:nvSpPr>
        <p:spPr bwMode="auto">
          <a:xfrm>
            <a:off x="1079500" y="2082800"/>
            <a:ext cx="317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3" name="Text Box 19"/>
          <p:cNvSpPr txBox="1">
            <a:spLocks noChangeArrowheads="1"/>
          </p:cNvSpPr>
          <p:nvPr/>
        </p:nvSpPr>
        <p:spPr bwMode="auto">
          <a:xfrm>
            <a:off x="1066800" y="6248400"/>
            <a:ext cx="500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Temperature (</a:t>
            </a:r>
            <a:r>
              <a:rPr lang="en-US">
                <a:sym typeface="Symbol" pitchFamily="18" charset="2"/>
              </a:rPr>
              <a:t></a:t>
            </a:r>
            <a:r>
              <a:rPr lang="en-US"/>
              <a:t>C)</a:t>
            </a:r>
          </a:p>
        </p:txBody>
      </p:sp>
      <p:sp>
        <p:nvSpPr>
          <p:cNvPr id="28684" name="Text Box 20"/>
          <p:cNvSpPr txBox="1">
            <a:spLocks noChangeArrowheads="1"/>
          </p:cNvSpPr>
          <p:nvPr/>
        </p:nvSpPr>
        <p:spPr bwMode="auto">
          <a:xfrm>
            <a:off x="1104900" y="5727700"/>
            <a:ext cx="4864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0                         10                         20</a:t>
            </a:r>
          </a:p>
        </p:txBody>
      </p:sp>
      <p:sp>
        <p:nvSpPr>
          <p:cNvPr id="28685" name="Line 21"/>
          <p:cNvSpPr>
            <a:spLocks noChangeShapeType="1"/>
          </p:cNvSpPr>
          <p:nvPr/>
        </p:nvSpPr>
        <p:spPr bwMode="auto">
          <a:xfrm>
            <a:off x="1231900" y="5588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6" name="Line 22"/>
          <p:cNvSpPr>
            <a:spLocks noChangeShapeType="1"/>
          </p:cNvSpPr>
          <p:nvPr/>
        </p:nvSpPr>
        <p:spPr bwMode="auto">
          <a:xfrm>
            <a:off x="1066800" y="5702300"/>
            <a:ext cx="317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7" name="Text Box 23"/>
          <p:cNvSpPr txBox="1">
            <a:spLocks noChangeArrowheads="1"/>
          </p:cNvSpPr>
          <p:nvPr/>
        </p:nvSpPr>
        <p:spPr bwMode="auto">
          <a:xfrm>
            <a:off x="762000" y="1866900"/>
            <a:ext cx="68580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2</a:t>
            </a:r>
          </a:p>
          <a:p>
            <a:pPr>
              <a:spcBef>
                <a:spcPct val="50000"/>
              </a:spcBef>
            </a:pPr>
            <a:endParaRPr lang="en-US" sz="2000"/>
          </a:p>
          <a:p>
            <a:pPr>
              <a:spcBef>
                <a:spcPct val="50000"/>
              </a:spcBef>
            </a:pPr>
            <a:endParaRPr lang="en-US" sz="2000"/>
          </a:p>
          <a:p>
            <a:pPr>
              <a:spcBef>
                <a:spcPct val="50000"/>
              </a:spcBef>
            </a:pPr>
            <a:endParaRPr lang="en-US" sz="2000"/>
          </a:p>
          <a:p>
            <a:pPr>
              <a:spcBef>
                <a:spcPct val="50000"/>
              </a:spcBef>
            </a:pPr>
            <a:r>
              <a:rPr lang="en-US" sz="2000"/>
              <a:t>1</a:t>
            </a:r>
          </a:p>
          <a:p>
            <a:pPr>
              <a:spcBef>
                <a:spcPct val="50000"/>
              </a:spcBef>
            </a:pPr>
            <a:endParaRPr lang="en-US" sz="2000"/>
          </a:p>
          <a:p>
            <a:pPr>
              <a:spcBef>
                <a:spcPct val="50000"/>
              </a:spcBef>
            </a:pPr>
            <a:endParaRPr lang="en-US" sz="2000"/>
          </a:p>
          <a:p>
            <a:pPr>
              <a:spcBef>
                <a:spcPct val="50000"/>
              </a:spcBef>
            </a:pPr>
            <a:endParaRPr lang="en-US" sz="2000"/>
          </a:p>
          <a:p>
            <a:pPr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28688" name="Text Box 24"/>
          <p:cNvSpPr txBox="1">
            <a:spLocks noChangeArrowheads="1"/>
          </p:cNvSpPr>
          <p:nvPr/>
        </p:nvSpPr>
        <p:spPr bwMode="auto">
          <a:xfrm rot="-5400000">
            <a:off x="-1955800" y="3390900"/>
            <a:ext cx="482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Altitude (km)</a:t>
            </a:r>
          </a:p>
        </p:txBody>
      </p:sp>
      <p:sp>
        <p:nvSpPr>
          <p:cNvPr id="28689" name="Line 26"/>
          <p:cNvSpPr>
            <a:spLocks noChangeShapeType="1"/>
          </p:cNvSpPr>
          <p:nvPr/>
        </p:nvSpPr>
        <p:spPr bwMode="auto">
          <a:xfrm>
            <a:off x="1219200" y="3873500"/>
            <a:ext cx="45593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0" name="Line 27"/>
          <p:cNvSpPr>
            <a:spLocks noChangeShapeType="1"/>
          </p:cNvSpPr>
          <p:nvPr/>
        </p:nvSpPr>
        <p:spPr bwMode="auto">
          <a:xfrm>
            <a:off x="1231900" y="2082800"/>
            <a:ext cx="45593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1" name="Line 28"/>
          <p:cNvSpPr>
            <a:spLocks noChangeShapeType="1"/>
          </p:cNvSpPr>
          <p:nvPr/>
        </p:nvSpPr>
        <p:spPr bwMode="auto">
          <a:xfrm rot="-5400000">
            <a:off x="1003300" y="3644900"/>
            <a:ext cx="41021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9717" name="Group 21"/>
          <p:cNvGrpSpPr>
            <a:grpSpLocks/>
          </p:cNvGrpSpPr>
          <p:nvPr/>
        </p:nvGrpSpPr>
        <p:grpSpPr bwMode="auto">
          <a:xfrm>
            <a:off x="1079500" y="1930400"/>
            <a:ext cx="3900488" cy="3836988"/>
            <a:chOff x="1056" y="1216"/>
            <a:chExt cx="2457" cy="2417"/>
          </a:xfrm>
        </p:grpSpPr>
        <p:sp>
          <p:nvSpPr>
            <p:cNvPr id="28707" name="Rectangle 42"/>
            <p:cNvSpPr>
              <a:spLocks noChangeAspect="1" noChangeArrowheads="1"/>
            </p:cNvSpPr>
            <p:nvPr/>
          </p:nvSpPr>
          <p:spPr bwMode="auto">
            <a:xfrm>
              <a:off x="3392" y="3512"/>
              <a:ext cx="121" cy="121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8" name="Line 23"/>
            <p:cNvSpPr>
              <a:spLocks noChangeShapeType="1"/>
            </p:cNvSpPr>
            <p:nvPr/>
          </p:nvSpPr>
          <p:spPr bwMode="auto">
            <a:xfrm flipH="1" flipV="1">
              <a:off x="1144" y="1312"/>
              <a:ext cx="2304" cy="2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9" name="Rectangle 40"/>
            <p:cNvSpPr>
              <a:spLocks noChangeArrowheads="1"/>
            </p:cNvSpPr>
            <p:nvPr/>
          </p:nvSpPr>
          <p:spPr bwMode="auto">
            <a:xfrm>
              <a:off x="1056" y="1216"/>
              <a:ext cx="202" cy="20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693" name="Oval 25"/>
          <p:cNvSpPr>
            <a:spLocks noChangeArrowheads="1"/>
          </p:cNvSpPr>
          <p:nvPr/>
        </p:nvSpPr>
        <p:spPr bwMode="auto">
          <a:xfrm>
            <a:off x="2870200" y="1892300"/>
            <a:ext cx="365125" cy="3651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694" name="Group 26"/>
          <p:cNvGrpSpPr>
            <a:grpSpLocks/>
          </p:cNvGrpSpPr>
          <p:nvPr/>
        </p:nvGrpSpPr>
        <p:grpSpPr bwMode="auto">
          <a:xfrm>
            <a:off x="2374900" y="1130301"/>
            <a:ext cx="4940300" cy="830263"/>
            <a:chOff x="320" y="712"/>
            <a:chExt cx="3112" cy="523"/>
          </a:xfrm>
        </p:grpSpPr>
        <p:sp>
          <p:nvSpPr>
            <p:cNvPr id="28703" name="Oval 27"/>
            <p:cNvSpPr>
              <a:spLocks noChangeArrowheads="1"/>
            </p:cNvSpPr>
            <p:nvPr/>
          </p:nvSpPr>
          <p:spPr bwMode="auto">
            <a:xfrm>
              <a:off x="320" y="736"/>
              <a:ext cx="230" cy="23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4" name="Rectangle 40"/>
            <p:cNvSpPr>
              <a:spLocks noChangeArrowheads="1"/>
            </p:cNvSpPr>
            <p:nvPr/>
          </p:nvSpPr>
          <p:spPr bwMode="auto">
            <a:xfrm>
              <a:off x="1936" y="768"/>
              <a:ext cx="202" cy="20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5" name="Text Box 29"/>
            <p:cNvSpPr txBox="1">
              <a:spLocks noChangeArrowheads="1"/>
            </p:cNvSpPr>
            <p:nvPr/>
          </p:nvSpPr>
          <p:spPr bwMode="auto">
            <a:xfrm>
              <a:off x="568" y="712"/>
              <a:ext cx="1264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= </a:t>
              </a:r>
              <a:r>
                <a:rPr lang="en-US" dirty="0" err="1" smtClean="0"/>
                <a:t>Rawinsonde</a:t>
              </a:r>
              <a:r>
                <a:rPr lang="en-US" dirty="0" smtClean="0"/>
                <a:t> (environment)</a:t>
              </a:r>
              <a:endParaRPr lang="en-US" dirty="0"/>
            </a:p>
          </p:txBody>
        </p:sp>
        <p:sp>
          <p:nvSpPr>
            <p:cNvPr id="28706" name="Text Box 30"/>
            <p:cNvSpPr txBox="1">
              <a:spLocks noChangeArrowheads="1"/>
            </p:cNvSpPr>
            <p:nvPr/>
          </p:nvSpPr>
          <p:spPr bwMode="auto">
            <a:xfrm>
              <a:off x="2168" y="712"/>
              <a:ext cx="12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= Air Parcel</a:t>
              </a:r>
            </a:p>
          </p:txBody>
        </p:sp>
      </p:grpSp>
      <p:sp>
        <p:nvSpPr>
          <p:cNvPr id="29727" name="Text Box 31"/>
          <p:cNvSpPr txBox="1">
            <a:spLocks noChangeArrowheads="1"/>
          </p:cNvSpPr>
          <p:nvPr/>
        </p:nvSpPr>
        <p:spPr bwMode="auto">
          <a:xfrm>
            <a:off x="5435600" y="1701800"/>
            <a:ext cx="34401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Is the air parcel colder or warmer than the environment after it has been lifted?</a:t>
            </a:r>
          </a:p>
        </p:txBody>
      </p:sp>
      <p:sp>
        <p:nvSpPr>
          <p:cNvPr id="29728" name="Text Box 32"/>
          <p:cNvSpPr txBox="1">
            <a:spLocks noChangeArrowheads="1"/>
          </p:cNvSpPr>
          <p:nvPr/>
        </p:nvSpPr>
        <p:spPr bwMode="auto">
          <a:xfrm>
            <a:off x="7885113" y="2298700"/>
            <a:ext cx="1155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CC"/>
                </a:solidFill>
              </a:rPr>
              <a:t>Colder</a:t>
            </a:r>
          </a:p>
        </p:txBody>
      </p:sp>
      <p:sp>
        <p:nvSpPr>
          <p:cNvPr id="29729" name="Text Box 33"/>
          <p:cNvSpPr txBox="1">
            <a:spLocks noChangeArrowheads="1"/>
          </p:cNvSpPr>
          <p:nvPr/>
        </p:nvSpPr>
        <p:spPr bwMode="auto">
          <a:xfrm>
            <a:off x="5422900" y="2921000"/>
            <a:ext cx="34528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Is the air parcel more or less dense than the environment?</a:t>
            </a:r>
          </a:p>
        </p:txBody>
      </p:sp>
      <p:sp>
        <p:nvSpPr>
          <p:cNvPr id="29730" name="Text Box 34"/>
          <p:cNvSpPr txBox="1">
            <a:spLocks noChangeArrowheads="1"/>
          </p:cNvSpPr>
          <p:nvPr/>
        </p:nvSpPr>
        <p:spPr bwMode="auto">
          <a:xfrm>
            <a:off x="5969000" y="3594100"/>
            <a:ext cx="1917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00CC"/>
                </a:solidFill>
              </a:rPr>
              <a:t>More Dense</a:t>
            </a:r>
          </a:p>
        </p:txBody>
      </p:sp>
      <p:sp>
        <p:nvSpPr>
          <p:cNvPr id="29731" name="Text Box 35"/>
          <p:cNvSpPr txBox="1">
            <a:spLocks noChangeArrowheads="1"/>
          </p:cNvSpPr>
          <p:nvPr/>
        </p:nvSpPr>
        <p:spPr bwMode="auto">
          <a:xfrm>
            <a:off x="5435600" y="4191000"/>
            <a:ext cx="3427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Will the air parcel rise, sink, or remain stationary?</a:t>
            </a:r>
          </a:p>
        </p:txBody>
      </p:sp>
      <p:sp>
        <p:nvSpPr>
          <p:cNvPr id="29732" name="Text Box 36"/>
          <p:cNvSpPr txBox="1">
            <a:spLocks noChangeArrowheads="1"/>
          </p:cNvSpPr>
          <p:nvPr/>
        </p:nvSpPr>
        <p:spPr bwMode="auto">
          <a:xfrm>
            <a:off x="7404100" y="4508500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CC"/>
                </a:solidFill>
              </a:rPr>
              <a:t>Sink</a:t>
            </a:r>
          </a:p>
        </p:txBody>
      </p:sp>
      <p:sp>
        <p:nvSpPr>
          <p:cNvPr id="29733" name="Text Box 37"/>
          <p:cNvSpPr txBox="1">
            <a:spLocks noChangeArrowheads="1"/>
          </p:cNvSpPr>
          <p:nvPr/>
        </p:nvSpPr>
        <p:spPr bwMode="auto">
          <a:xfrm>
            <a:off x="5372100" y="5105400"/>
            <a:ext cx="32750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Is the atmosphere stable, unstable, or neutral?</a:t>
            </a:r>
          </a:p>
        </p:txBody>
      </p:sp>
      <p:sp>
        <p:nvSpPr>
          <p:cNvPr id="29734" name="Text Box 38"/>
          <p:cNvSpPr txBox="1">
            <a:spLocks noChangeArrowheads="1"/>
          </p:cNvSpPr>
          <p:nvPr/>
        </p:nvSpPr>
        <p:spPr bwMode="auto">
          <a:xfrm>
            <a:off x="7518400" y="5397500"/>
            <a:ext cx="952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CC"/>
                </a:solidFill>
              </a:rPr>
              <a:t>Stable</a:t>
            </a:r>
          </a:p>
        </p:txBody>
      </p:sp>
    </p:spTree>
    <p:extLst>
      <p:ext uri="{BB962C8B-B14F-4D97-AF65-F5344CB8AC3E}">
        <p14:creationId xmlns:p14="http://schemas.microsoft.com/office/powerpoint/2010/main" val="324555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9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27" grpId="0"/>
      <p:bldP spid="29728" grpId="0"/>
      <p:bldP spid="29729" grpId="0"/>
      <p:bldP spid="29730" grpId="0"/>
      <p:bldP spid="29731" grpId="0"/>
      <p:bldP spid="29732" grpId="0"/>
      <p:bldP spid="29733" grpId="0"/>
      <p:bldP spid="29734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Oval 25"/>
          <p:cNvSpPr>
            <a:spLocks noChangeArrowheads="1"/>
          </p:cNvSpPr>
          <p:nvPr/>
        </p:nvSpPr>
        <p:spPr bwMode="auto">
          <a:xfrm>
            <a:off x="1054100" y="1905000"/>
            <a:ext cx="365125" cy="3651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698" name="Line 29"/>
          <p:cNvSpPr>
            <a:spLocks noChangeShapeType="1"/>
          </p:cNvSpPr>
          <p:nvPr/>
        </p:nvSpPr>
        <p:spPr bwMode="auto">
          <a:xfrm rot="-5400000">
            <a:off x="2832100" y="3644900"/>
            <a:ext cx="41021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8900"/>
            <a:ext cx="7772400" cy="1143000"/>
          </a:xfrm>
        </p:spPr>
        <p:txBody>
          <a:bodyPr/>
          <a:lstStyle/>
          <a:p>
            <a:r>
              <a:rPr lang="en-US" sz="4000" smtClean="0"/>
              <a:t>Determining Atmospheric Stability </a:t>
            </a:r>
            <a:r>
              <a:rPr lang="en-US" sz="2400" smtClean="0"/>
              <a:t>(Case #3: ELR = DALR)</a:t>
            </a:r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 flipH="1" flipV="1">
            <a:off x="1219200" y="2095500"/>
            <a:ext cx="3657600" cy="3606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1" name="Oval 5"/>
          <p:cNvSpPr>
            <a:spLocks noChangeArrowheads="1"/>
          </p:cNvSpPr>
          <p:nvPr/>
        </p:nvSpPr>
        <p:spPr bwMode="auto">
          <a:xfrm>
            <a:off x="4711700" y="5499100"/>
            <a:ext cx="365125" cy="3651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2" name="Line 11"/>
          <p:cNvSpPr>
            <a:spLocks noChangeShapeType="1"/>
          </p:cNvSpPr>
          <p:nvPr/>
        </p:nvSpPr>
        <p:spPr bwMode="auto">
          <a:xfrm>
            <a:off x="1231900" y="1562100"/>
            <a:ext cx="0" cy="415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3" name="Line 12"/>
          <p:cNvSpPr>
            <a:spLocks noChangeShapeType="1"/>
          </p:cNvSpPr>
          <p:nvPr/>
        </p:nvSpPr>
        <p:spPr bwMode="auto">
          <a:xfrm>
            <a:off x="1231900" y="5702300"/>
            <a:ext cx="457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4" name="Line 13"/>
          <p:cNvSpPr>
            <a:spLocks noChangeShapeType="1"/>
          </p:cNvSpPr>
          <p:nvPr/>
        </p:nvSpPr>
        <p:spPr bwMode="auto">
          <a:xfrm>
            <a:off x="3048000" y="5588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5" name="Line 14"/>
          <p:cNvSpPr>
            <a:spLocks noChangeShapeType="1"/>
          </p:cNvSpPr>
          <p:nvPr/>
        </p:nvSpPr>
        <p:spPr bwMode="auto">
          <a:xfrm>
            <a:off x="4876800" y="5588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6" name="Line 15"/>
          <p:cNvSpPr>
            <a:spLocks noChangeShapeType="1"/>
          </p:cNvSpPr>
          <p:nvPr/>
        </p:nvSpPr>
        <p:spPr bwMode="auto">
          <a:xfrm>
            <a:off x="1054100" y="3873500"/>
            <a:ext cx="317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7" name="Line 17"/>
          <p:cNvSpPr>
            <a:spLocks noChangeShapeType="1"/>
          </p:cNvSpPr>
          <p:nvPr/>
        </p:nvSpPr>
        <p:spPr bwMode="auto">
          <a:xfrm>
            <a:off x="1079500" y="2082800"/>
            <a:ext cx="317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8" name="Text Box 19"/>
          <p:cNvSpPr txBox="1">
            <a:spLocks noChangeArrowheads="1"/>
          </p:cNvSpPr>
          <p:nvPr/>
        </p:nvSpPr>
        <p:spPr bwMode="auto">
          <a:xfrm>
            <a:off x="1066800" y="6248400"/>
            <a:ext cx="500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Temperature (</a:t>
            </a:r>
            <a:r>
              <a:rPr lang="en-US">
                <a:sym typeface="Symbol" pitchFamily="18" charset="2"/>
              </a:rPr>
              <a:t></a:t>
            </a:r>
            <a:r>
              <a:rPr lang="en-US"/>
              <a:t>C)</a:t>
            </a:r>
          </a:p>
        </p:txBody>
      </p:sp>
      <p:sp>
        <p:nvSpPr>
          <p:cNvPr id="29709" name="Text Box 20"/>
          <p:cNvSpPr txBox="1">
            <a:spLocks noChangeArrowheads="1"/>
          </p:cNvSpPr>
          <p:nvPr/>
        </p:nvSpPr>
        <p:spPr bwMode="auto">
          <a:xfrm>
            <a:off x="1104900" y="5727700"/>
            <a:ext cx="4864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0                         10                         20</a:t>
            </a:r>
          </a:p>
        </p:txBody>
      </p:sp>
      <p:sp>
        <p:nvSpPr>
          <p:cNvPr id="29710" name="Line 21"/>
          <p:cNvSpPr>
            <a:spLocks noChangeShapeType="1"/>
          </p:cNvSpPr>
          <p:nvPr/>
        </p:nvSpPr>
        <p:spPr bwMode="auto">
          <a:xfrm>
            <a:off x="1231900" y="5588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1" name="Line 22"/>
          <p:cNvSpPr>
            <a:spLocks noChangeShapeType="1"/>
          </p:cNvSpPr>
          <p:nvPr/>
        </p:nvSpPr>
        <p:spPr bwMode="auto">
          <a:xfrm>
            <a:off x="1066800" y="5702300"/>
            <a:ext cx="317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2" name="Text Box 23"/>
          <p:cNvSpPr txBox="1">
            <a:spLocks noChangeArrowheads="1"/>
          </p:cNvSpPr>
          <p:nvPr/>
        </p:nvSpPr>
        <p:spPr bwMode="auto">
          <a:xfrm>
            <a:off x="762000" y="1866900"/>
            <a:ext cx="68580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2</a:t>
            </a:r>
          </a:p>
          <a:p>
            <a:pPr>
              <a:spcBef>
                <a:spcPct val="50000"/>
              </a:spcBef>
            </a:pPr>
            <a:endParaRPr lang="en-US" sz="2000"/>
          </a:p>
          <a:p>
            <a:pPr>
              <a:spcBef>
                <a:spcPct val="50000"/>
              </a:spcBef>
            </a:pPr>
            <a:endParaRPr lang="en-US" sz="2000"/>
          </a:p>
          <a:p>
            <a:pPr>
              <a:spcBef>
                <a:spcPct val="50000"/>
              </a:spcBef>
            </a:pPr>
            <a:endParaRPr lang="en-US" sz="2000"/>
          </a:p>
          <a:p>
            <a:pPr>
              <a:spcBef>
                <a:spcPct val="50000"/>
              </a:spcBef>
            </a:pPr>
            <a:r>
              <a:rPr lang="en-US" sz="2000"/>
              <a:t>1</a:t>
            </a:r>
          </a:p>
          <a:p>
            <a:pPr>
              <a:spcBef>
                <a:spcPct val="50000"/>
              </a:spcBef>
            </a:pPr>
            <a:endParaRPr lang="en-US" sz="2000"/>
          </a:p>
          <a:p>
            <a:pPr>
              <a:spcBef>
                <a:spcPct val="50000"/>
              </a:spcBef>
            </a:pPr>
            <a:endParaRPr lang="en-US" sz="2000"/>
          </a:p>
          <a:p>
            <a:pPr>
              <a:spcBef>
                <a:spcPct val="50000"/>
              </a:spcBef>
            </a:pPr>
            <a:endParaRPr lang="en-US" sz="2000"/>
          </a:p>
          <a:p>
            <a:pPr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29713" name="Text Box 24"/>
          <p:cNvSpPr txBox="1">
            <a:spLocks noChangeArrowheads="1"/>
          </p:cNvSpPr>
          <p:nvPr/>
        </p:nvSpPr>
        <p:spPr bwMode="auto">
          <a:xfrm rot="-5400000">
            <a:off x="-1955800" y="3390900"/>
            <a:ext cx="482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Altitude (km)</a:t>
            </a:r>
          </a:p>
        </p:txBody>
      </p:sp>
      <p:sp>
        <p:nvSpPr>
          <p:cNvPr id="29714" name="Line 26"/>
          <p:cNvSpPr>
            <a:spLocks noChangeShapeType="1"/>
          </p:cNvSpPr>
          <p:nvPr/>
        </p:nvSpPr>
        <p:spPr bwMode="auto">
          <a:xfrm>
            <a:off x="1219200" y="3873500"/>
            <a:ext cx="45593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5" name="Line 27"/>
          <p:cNvSpPr>
            <a:spLocks noChangeShapeType="1"/>
          </p:cNvSpPr>
          <p:nvPr/>
        </p:nvSpPr>
        <p:spPr bwMode="auto">
          <a:xfrm>
            <a:off x="1231900" y="2082800"/>
            <a:ext cx="45593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6" name="Line 28"/>
          <p:cNvSpPr>
            <a:spLocks noChangeShapeType="1"/>
          </p:cNvSpPr>
          <p:nvPr/>
        </p:nvSpPr>
        <p:spPr bwMode="auto">
          <a:xfrm rot="-5400000">
            <a:off x="1003300" y="3644900"/>
            <a:ext cx="41021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0741" name="Group 21"/>
          <p:cNvGrpSpPr>
            <a:grpSpLocks/>
          </p:cNvGrpSpPr>
          <p:nvPr/>
        </p:nvGrpSpPr>
        <p:grpSpPr bwMode="auto">
          <a:xfrm>
            <a:off x="1079500" y="1930400"/>
            <a:ext cx="3900488" cy="3836988"/>
            <a:chOff x="1056" y="1216"/>
            <a:chExt cx="2457" cy="2417"/>
          </a:xfrm>
        </p:grpSpPr>
        <p:sp>
          <p:nvSpPr>
            <p:cNvPr id="29731" name="Rectangle 42"/>
            <p:cNvSpPr>
              <a:spLocks noChangeAspect="1" noChangeArrowheads="1"/>
            </p:cNvSpPr>
            <p:nvPr/>
          </p:nvSpPr>
          <p:spPr bwMode="auto">
            <a:xfrm>
              <a:off x="3392" y="3512"/>
              <a:ext cx="121" cy="121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2" name="Line 23"/>
            <p:cNvSpPr>
              <a:spLocks noChangeShapeType="1"/>
            </p:cNvSpPr>
            <p:nvPr/>
          </p:nvSpPr>
          <p:spPr bwMode="auto">
            <a:xfrm flipH="1" flipV="1">
              <a:off x="1144" y="1312"/>
              <a:ext cx="2304" cy="2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33" name="Rectangle 40"/>
            <p:cNvSpPr>
              <a:spLocks noChangeArrowheads="1"/>
            </p:cNvSpPr>
            <p:nvPr/>
          </p:nvSpPr>
          <p:spPr bwMode="auto">
            <a:xfrm>
              <a:off x="1056" y="1216"/>
              <a:ext cx="202" cy="20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718" name="Group 26"/>
          <p:cNvGrpSpPr>
            <a:grpSpLocks/>
          </p:cNvGrpSpPr>
          <p:nvPr/>
        </p:nvGrpSpPr>
        <p:grpSpPr bwMode="auto">
          <a:xfrm>
            <a:off x="2374900" y="1130301"/>
            <a:ext cx="4940300" cy="830263"/>
            <a:chOff x="320" y="712"/>
            <a:chExt cx="3112" cy="523"/>
          </a:xfrm>
        </p:grpSpPr>
        <p:sp>
          <p:nvSpPr>
            <p:cNvPr id="29727" name="Oval 27"/>
            <p:cNvSpPr>
              <a:spLocks noChangeArrowheads="1"/>
            </p:cNvSpPr>
            <p:nvPr/>
          </p:nvSpPr>
          <p:spPr bwMode="auto">
            <a:xfrm>
              <a:off x="320" y="736"/>
              <a:ext cx="230" cy="23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8" name="Rectangle 40"/>
            <p:cNvSpPr>
              <a:spLocks noChangeArrowheads="1"/>
            </p:cNvSpPr>
            <p:nvPr/>
          </p:nvSpPr>
          <p:spPr bwMode="auto">
            <a:xfrm>
              <a:off x="1936" y="768"/>
              <a:ext cx="202" cy="20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9" name="Text Box 29"/>
            <p:cNvSpPr txBox="1">
              <a:spLocks noChangeArrowheads="1"/>
            </p:cNvSpPr>
            <p:nvPr/>
          </p:nvSpPr>
          <p:spPr bwMode="auto">
            <a:xfrm>
              <a:off x="568" y="712"/>
              <a:ext cx="1264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= </a:t>
              </a:r>
              <a:r>
                <a:rPr lang="en-US" dirty="0" err="1" smtClean="0"/>
                <a:t>Rawinsonde</a:t>
              </a:r>
              <a:r>
                <a:rPr lang="en-US" dirty="0" smtClean="0"/>
                <a:t> (environment)</a:t>
              </a:r>
              <a:endParaRPr lang="en-US" dirty="0"/>
            </a:p>
          </p:txBody>
        </p:sp>
        <p:sp>
          <p:nvSpPr>
            <p:cNvPr id="29730" name="Text Box 30"/>
            <p:cNvSpPr txBox="1">
              <a:spLocks noChangeArrowheads="1"/>
            </p:cNvSpPr>
            <p:nvPr/>
          </p:nvSpPr>
          <p:spPr bwMode="auto">
            <a:xfrm>
              <a:off x="2168" y="712"/>
              <a:ext cx="12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= Air Parcel</a:t>
              </a:r>
            </a:p>
          </p:txBody>
        </p:sp>
      </p:grpSp>
      <p:sp>
        <p:nvSpPr>
          <p:cNvPr id="30751" name="Text Box 31"/>
          <p:cNvSpPr txBox="1">
            <a:spLocks noChangeArrowheads="1"/>
          </p:cNvSpPr>
          <p:nvPr/>
        </p:nvSpPr>
        <p:spPr bwMode="auto">
          <a:xfrm>
            <a:off x="5435600" y="1701800"/>
            <a:ext cx="34401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Is the air parcel colder or warmer than the environment after it has been lifted?</a:t>
            </a:r>
          </a:p>
        </p:txBody>
      </p:sp>
      <p:sp>
        <p:nvSpPr>
          <p:cNvPr id="30752" name="Text Box 32"/>
          <p:cNvSpPr txBox="1">
            <a:spLocks noChangeArrowheads="1"/>
          </p:cNvSpPr>
          <p:nvPr/>
        </p:nvSpPr>
        <p:spPr bwMode="auto">
          <a:xfrm>
            <a:off x="7885113" y="2324100"/>
            <a:ext cx="1155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CC"/>
                </a:solidFill>
              </a:rPr>
              <a:t>Same</a:t>
            </a:r>
          </a:p>
        </p:txBody>
      </p:sp>
      <p:sp>
        <p:nvSpPr>
          <p:cNvPr id="30753" name="Text Box 33"/>
          <p:cNvSpPr txBox="1">
            <a:spLocks noChangeArrowheads="1"/>
          </p:cNvSpPr>
          <p:nvPr/>
        </p:nvSpPr>
        <p:spPr bwMode="auto">
          <a:xfrm>
            <a:off x="5422900" y="2921000"/>
            <a:ext cx="34528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Is the air parcel more or less dense than the environment?</a:t>
            </a:r>
          </a:p>
        </p:txBody>
      </p:sp>
      <p:sp>
        <p:nvSpPr>
          <p:cNvPr id="30754" name="Text Box 34"/>
          <p:cNvSpPr txBox="1">
            <a:spLocks noChangeArrowheads="1"/>
          </p:cNvSpPr>
          <p:nvPr/>
        </p:nvSpPr>
        <p:spPr bwMode="auto">
          <a:xfrm>
            <a:off x="5969000" y="3594100"/>
            <a:ext cx="1917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00CC"/>
                </a:solidFill>
              </a:rPr>
              <a:t>Same</a:t>
            </a:r>
          </a:p>
        </p:txBody>
      </p:sp>
      <p:sp>
        <p:nvSpPr>
          <p:cNvPr id="30755" name="Text Box 35"/>
          <p:cNvSpPr txBox="1">
            <a:spLocks noChangeArrowheads="1"/>
          </p:cNvSpPr>
          <p:nvPr/>
        </p:nvSpPr>
        <p:spPr bwMode="auto">
          <a:xfrm>
            <a:off x="5435600" y="4191000"/>
            <a:ext cx="3427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Will the air parcel rise, sink, or remain stationary?</a:t>
            </a:r>
          </a:p>
        </p:txBody>
      </p:sp>
      <p:sp>
        <p:nvSpPr>
          <p:cNvPr id="30756" name="Text Box 36"/>
          <p:cNvSpPr txBox="1">
            <a:spLocks noChangeArrowheads="1"/>
          </p:cNvSpPr>
          <p:nvPr/>
        </p:nvSpPr>
        <p:spPr bwMode="auto">
          <a:xfrm>
            <a:off x="5435600" y="4876800"/>
            <a:ext cx="330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00CC"/>
                </a:solidFill>
              </a:rPr>
              <a:t>Remain Stationary</a:t>
            </a:r>
          </a:p>
        </p:txBody>
      </p:sp>
      <p:sp>
        <p:nvSpPr>
          <p:cNvPr id="30757" name="Text Box 37"/>
          <p:cNvSpPr txBox="1">
            <a:spLocks noChangeArrowheads="1"/>
          </p:cNvSpPr>
          <p:nvPr/>
        </p:nvSpPr>
        <p:spPr bwMode="auto">
          <a:xfrm>
            <a:off x="5372100" y="5626100"/>
            <a:ext cx="32750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Is the atmosphere stable, unstable, or neutral?</a:t>
            </a:r>
          </a:p>
        </p:txBody>
      </p:sp>
      <p:sp>
        <p:nvSpPr>
          <p:cNvPr id="30758" name="Text Box 38"/>
          <p:cNvSpPr txBox="1">
            <a:spLocks noChangeArrowheads="1"/>
          </p:cNvSpPr>
          <p:nvPr/>
        </p:nvSpPr>
        <p:spPr bwMode="auto">
          <a:xfrm>
            <a:off x="7505700" y="5930900"/>
            <a:ext cx="952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CC"/>
                </a:solidFill>
              </a:rPr>
              <a:t>Neutral</a:t>
            </a:r>
          </a:p>
        </p:txBody>
      </p:sp>
    </p:spTree>
    <p:extLst>
      <p:ext uri="{BB962C8B-B14F-4D97-AF65-F5344CB8AC3E}">
        <p14:creationId xmlns:p14="http://schemas.microsoft.com/office/powerpoint/2010/main" val="79522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1" grpId="0"/>
      <p:bldP spid="30752" grpId="0"/>
      <p:bldP spid="30753" grpId="0"/>
      <p:bldP spid="30754" grpId="0"/>
      <p:bldP spid="30755" grpId="0"/>
      <p:bldP spid="30756" grpId="0"/>
      <p:bldP spid="30757" grpId="0"/>
      <p:bldP spid="30758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Line 29"/>
          <p:cNvSpPr>
            <a:spLocks noChangeShapeType="1"/>
          </p:cNvSpPr>
          <p:nvPr/>
        </p:nvSpPr>
        <p:spPr bwMode="auto">
          <a:xfrm rot="-5400000">
            <a:off x="2832100" y="3644900"/>
            <a:ext cx="41021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8900"/>
            <a:ext cx="7772400" cy="1143000"/>
          </a:xfrm>
        </p:spPr>
        <p:txBody>
          <a:bodyPr/>
          <a:lstStyle/>
          <a:p>
            <a:r>
              <a:rPr lang="en-US" sz="4000" smtClean="0"/>
              <a:t>Determining Atmospheric Stability </a:t>
            </a:r>
            <a:r>
              <a:rPr lang="en-US" sz="2400" smtClean="0"/>
              <a:t>(Case #4: ELR &lt; DALR)</a:t>
            </a:r>
          </a:p>
        </p:txBody>
      </p:sp>
      <p:sp>
        <p:nvSpPr>
          <p:cNvPr id="30723" name="Line 4"/>
          <p:cNvSpPr>
            <a:spLocks noChangeShapeType="1"/>
          </p:cNvSpPr>
          <p:nvPr/>
        </p:nvSpPr>
        <p:spPr bwMode="auto">
          <a:xfrm flipH="1" flipV="1">
            <a:off x="342900" y="2108200"/>
            <a:ext cx="4533900" cy="35941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4" name="Oval 5"/>
          <p:cNvSpPr>
            <a:spLocks noChangeArrowheads="1"/>
          </p:cNvSpPr>
          <p:nvPr/>
        </p:nvSpPr>
        <p:spPr bwMode="auto">
          <a:xfrm>
            <a:off x="4711700" y="5499100"/>
            <a:ext cx="365125" cy="3651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Line 11"/>
          <p:cNvSpPr>
            <a:spLocks noChangeShapeType="1"/>
          </p:cNvSpPr>
          <p:nvPr/>
        </p:nvSpPr>
        <p:spPr bwMode="auto">
          <a:xfrm>
            <a:off x="1231900" y="1562100"/>
            <a:ext cx="0" cy="415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6" name="Line 12"/>
          <p:cNvSpPr>
            <a:spLocks noChangeShapeType="1"/>
          </p:cNvSpPr>
          <p:nvPr/>
        </p:nvSpPr>
        <p:spPr bwMode="auto">
          <a:xfrm>
            <a:off x="1231900" y="5702300"/>
            <a:ext cx="457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7" name="Line 13"/>
          <p:cNvSpPr>
            <a:spLocks noChangeShapeType="1"/>
          </p:cNvSpPr>
          <p:nvPr/>
        </p:nvSpPr>
        <p:spPr bwMode="auto">
          <a:xfrm>
            <a:off x="3048000" y="5588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8" name="Line 14"/>
          <p:cNvSpPr>
            <a:spLocks noChangeShapeType="1"/>
          </p:cNvSpPr>
          <p:nvPr/>
        </p:nvSpPr>
        <p:spPr bwMode="auto">
          <a:xfrm>
            <a:off x="4876800" y="5588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9" name="Line 15"/>
          <p:cNvSpPr>
            <a:spLocks noChangeShapeType="1"/>
          </p:cNvSpPr>
          <p:nvPr/>
        </p:nvSpPr>
        <p:spPr bwMode="auto">
          <a:xfrm>
            <a:off x="1054100" y="3873500"/>
            <a:ext cx="317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0" name="Line 17"/>
          <p:cNvSpPr>
            <a:spLocks noChangeShapeType="1"/>
          </p:cNvSpPr>
          <p:nvPr/>
        </p:nvSpPr>
        <p:spPr bwMode="auto">
          <a:xfrm>
            <a:off x="1079500" y="2082800"/>
            <a:ext cx="317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1" name="Text Box 19"/>
          <p:cNvSpPr txBox="1">
            <a:spLocks noChangeArrowheads="1"/>
          </p:cNvSpPr>
          <p:nvPr/>
        </p:nvSpPr>
        <p:spPr bwMode="auto">
          <a:xfrm>
            <a:off x="1066800" y="6248400"/>
            <a:ext cx="500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Temperature (</a:t>
            </a:r>
            <a:r>
              <a:rPr lang="en-US">
                <a:sym typeface="Symbol" pitchFamily="18" charset="2"/>
              </a:rPr>
              <a:t></a:t>
            </a:r>
            <a:r>
              <a:rPr lang="en-US"/>
              <a:t>C)</a:t>
            </a:r>
          </a:p>
        </p:txBody>
      </p:sp>
      <p:sp>
        <p:nvSpPr>
          <p:cNvPr id="30732" name="Text Box 20"/>
          <p:cNvSpPr txBox="1">
            <a:spLocks noChangeArrowheads="1"/>
          </p:cNvSpPr>
          <p:nvPr/>
        </p:nvSpPr>
        <p:spPr bwMode="auto">
          <a:xfrm>
            <a:off x="1104900" y="5727700"/>
            <a:ext cx="4864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0                         10                         20</a:t>
            </a:r>
          </a:p>
        </p:txBody>
      </p:sp>
      <p:sp>
        <p:nvSpPr>
          <p:cNvPr id="30733" name="Line 21"/>
          <p:cNvSpPr>
            <a:spLocks noChangeShapeType="1"/>
          </p:cNvSpPr>
          <p:nvPr/>
        </p:nvSpPr>
        <p:spPr bwMode="auto">
          <a:xfrm>
            <a:off x="1231900" y="5588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4" name="Line 22"/>
          <p:cNvSpPr>
            <a:spLocks noChangeShapeType="1"/>
          </p:cNvSpPr>
          <p:nvPr/>
        </p:nvSpPr>
        <p:spPr bwMode="auto">
          <a:xfrm>
            <a:off x="1066800" y="5702300"/>
            <a:ext cx="317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5" name="Text Box 23"/>
          <p:cNvSpPr txBox="1">
            <a:spLocks noChangeArrowheads="1"/>
          </p:cNvSpPr>
          <p:nvPr/>
        </p:nvSpPr>
        <p:spPr bwMode="auto">
          <a:xfrm>
            <a:off x="762000" y="1866900"/>
            <a:ext cx="68580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2</a:t>
            </a:r>
          </a:p>
          <a:p>
            <a:pPr>
              <a:spcBef>
                <a:spcPct val="50000"/>
              </a:spcBef>
            </a:pPr>
            <a:endParaRPr lang="en-US" sz="2000"/>
          </a:p>
          <a:p>
            <a:pPr>
              <a:spcBef>
                <a:spcPct val="50000"/>
              </a:spcBef>
            </a:pPr>
            <a:endParaRPr lang="en-US" sz="2000"/>
          </a:p>
          <a:p>
            <a:pPr>
              <a:spcBef>
                <a:spcPct val="50000"/>
              </a:spcBef>
            </a:pPr>
            <a:endParaRPr lang="en-US" sz="2000"/>
          </a:p>
          <a:p>
            <a:pPr>
              <a:spcBef>
                <a:spcPct val="50000"/>
              </a:spcBef>
            </a:pPr>
            <a:r>
              <a:rPr lang="en-US" sz="2000"/>
              <a:t>1</a:t>
            </a:r>
          </a:p>
          <a:p>
            <a:pPr>
              <a:spcBef>
                <a:spcPct val="50000"/>
              </a:spcBef>
            </a:pPr>
            <a:endParaRPr lang="en-US" sz="2000"/>
          </a:p>
          <a:p>
            <a:pPr>
              <a:spcBef>
                <a:spcPct val="50000"/>
              </a:spcBef>
            </a:pPr>
            <a:endParaRPr lang="en-US" sz="2000"/>
          </a:p>
          <a:p>
            <a:pPr>
              <a:spcBef>
                <a:spcPct val="50000"/>
              </a:spcBef>
            </a:pPr>
            <a:endParaRPr lang="en-US" sz="2000"/>
          </a:p>
          <a:p>
            <a:pPr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30736" name="Text Box 24"/>
          <p:cNvSpPr txBox="1">
            <a:spLocks noChangeArrowheads="1"/>
          </p:cNvSpPr>
          <p:nvPr/>
        </p:nvSpPr>
        <p:spPr bwMode="auto">
          <a:xfrm rot="-5400000">
            <a:off x="-1955800" y="3390900"/>
            <a:ext cx="482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Altitude (km)</a:t>
            </a:r>
          </a:p>
        </p:txBody>
      </p:sp>
      <p:sp>
        <p:nvSpPr>
          <p:cNvPr id="30737" name="Line 26"/>
          <p:cNvSpPr>
            <a:spLocks noChangeShapeType="1"/>
          </p:cNvSpPr>
          <p:nvPr/>
        </p:nvSpPr>
        <p:spPr bwMode="auto">
          <a:xfrm>
            <a:off x="1219200" y="3873500"/>
            <a:ext cx="45593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8" name="Line 27"/>
          <p:cNvSpPr>
            <a:spLocks noChangeShapeType="1"/>
          </p:cNvSpPr>
          <p:nvPr/>
        </p:nvSpPr>
        <p:spPr bwMode="auto">
          <a:xfrm>
            <a:off x="1231900" y="2082800"/>
            <a:ext cx="45593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9" name="Line 28"/>
          <p:cNvSpPr>
            <a:spLocks noChangeShapeType="1"/>
          </p:cNvSpPr>
          <p:nvPr/>
        </p:nvSpPr>
        <p:spPr bwMode="auto">
          <a:xfrm rot="-5400000">
            <a:off x="1003300" y="3644900"/>
            <a:ext cx="41021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1765" name="Group 21"/>
          <p:cNvGrpSpPr>
            <a:grpSpLocks/>
          </p:cNvGrpSpPr>
          <p:nvPr/>
        </p:nvGrpSpPr>
        <p:grpSpPr bwMode="auto">
          <a:xfrm>
            <a:off x="1079500" y="1930400"/>
            <a:ext cx="3900488" cy="3836988"/>
            <a:chOff x="1056" y="1216"/>
            <a:chExt cx="2457" cy="2417"/>
          </a:xfrm>
        </p:grpSpPr>
        <p:sp>
          <p:nvSpPr>
            <p:cNvPr id="30755" name="Rectangle 42"/>
            <p:cNvSpPr>
              <a:spLocks noChangeAspect="1" noChangeArrowheads="1"/>
            </p:cNvSpPr>
            <p:nvPr/>
          </p:nvSpPr>
          <p:spPr bwMode="auto">
            <a:xfrm>
              <a:off x="3392" y="3512"/>
              <a:ext cx="121" cy="121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6" name="Line 23"/>
            <p:cNvSpPr>
              <a:spLocks noChangeShapeType="1"/>
            </p:cNvSpPr>
            <p:nvPr/>
          </p:nvSpPr>
          <p:spPr bwMode="auto">
            <a:xfrm flipH="1" flipV="1">
              <a:off x="1144" y="1312"/>
              <a:ext cx="2304" cy="2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57" name="Rectangle 40"/>
            <p:cNvSpPr>
              <a:spLocks noChangeArrowheads="1"/>
            </p:cNvSpPr>
            <p:nvPr/>
          </p:nvSpPr>
          <p:spPr bwMode="auto">
            <a:xfrm>
              <a:off x="1056" y="1216"/>
              <a:ext cx="202" cy="20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741" name="Oval 25"/>
          <p:cNvSpPr>
            <a:spLocks noChangeArrowheads="1"/>
          </p:cNvSpPr>
          <p:nvPr/>
        </p:nvSpPr>
        <p:spPr bwMode="auto">
          <a:xfrm>
            <a:off x="177800" y="1905000"/>
            <a:ext cx="365125" cy="3651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0742" name="Group 26"/>
          <p:cNvGrpSpPr>
            <a:grpSpLocks/>
          </p:cNvGrpSpPr>
          <p:nvPr/>
        </p:nvGrpSpPr>
        <p:grpSpPr bwMode="auto">
          <a:xfrm>
            <a:off x="2374900" y="1130300"/>
            <a:ext cx="4940300" cy="457200"/>
            <a:chOff x="320" y="712"/>
            <a:chExt cx="3112" cy="288"/>
          </a:xfrm>
        </p:grpSpPr>
        <p:sp>
          <p:nvSpPr>
            <p:cNvPr id="30751" name="Oval 27"/>
            <p:cNvSpPr>
              <a:spLocks noChangeArrowheads="1"/>
            </p:cNvSpPr>
            <p:nvPr/>
          </p:nvSpPr>
          <p:spPr bwMode="auto">
            <a:xfrm>
              <a:off x="320" y="736"/>
              <a:ext cx="230" cy="23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2" name="Rectangle 40"/>
            <p:cNvSpPr>
              <a:spLocks noChangeArrowheads="1"/>
            </p:cNvSpPr>
            <p:nvPr/>
          </p:nvSpPr>
          <p:spPr bwMode="auto">
            <a:xfrm>
              <a:off x="1936" y="768"/>
              <a:ext cx="202" cy="20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3" name="Text Box 29"/>
            <p:cNvSpPr txBox="1">
              <a:spLocks noChangeArrowheads="1"/>
            </p:cNvSpPr>
            <p:nvPr/>
          </p:nvSpPr>
          <p:spPr bwMode="auto">
            <a:xfrm>
              <a:off x="568" y="712"/>
              <a:ext cx="12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= Rawinsonde</a:t>
              </a:r>
            </a:p>
          </p:txBody>
        </p:sp>
        <p:sp>
          <p:nvSpPr>
            <p:cNvPr id="30754" name="Text Box 30"/>
            <p:cNvSpPr txBox="1">
              <a:spLocks noChangeArrowheads="1"/>
            </p:cNvSpPr>
            <p:nvPr/>
          </p:nvSpPr>
          <p:spPr bwMode="auto">
            <a:xfrm>
              <a:off x="2168" y="712"/>
              <a:ext cx="12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= Air Parcel</a:t>
              </a:r>
            </a:p>
          </p:txBody>
        </p:sp>
      </p:grpSp>
      <p:sp>
        <p:nvSpPr>
          <p:cNvPr id="31775" name="Text Box 31"/>
          <p:cNvSpPr txBox="1">
            <a:spLocks noChangeArrowheads="1"/>
          </p:cNvSpPr>
          <p:nvPr/>
        </p:nvSpPr>
        <p:spPr bwMode="auto">
          <a:xfrm>
            <a:off x="5435600" y="1701800"/>
            <a:ext cx="34401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Is the air parcel colder or warmer than the environment after it has been lifted?</a:t>
            </a:r>
          </a:p>
        </p:txBody>
      </p:sp>
      <p:sp>
        <p:nvSpPr>
          <p:cNvPr id="31776" name="Text Box 32"/>
          <p:cNvSpPr txBox="1">
            <a:spLocks noChangeArrowheads="1"/>
          </p:cNvSpPr>
          <p:nvPr/>
        </p:nvSpPr>
        <p:spPr bwMode="auto">
          <a:xfrm>
            <a:off x="7885113" y="2298700"/>
            <a:ext cx="1155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CC"/>
                </a:solidFill>
              </a:rPr>
              <a:t>Warmer</a:t>
            </a:r>
          </a:p>
        </p:txBody>
      </p:sp>
      <p:sp>
        <p:nvSpPr>
          <p:cNvPr id="31777" name="Text Box 33"/>
          <p:cNvSpPr txBox="1">
            <a:spLocks noChangeArrowheads="1"/>
          </p:cNvSpPr>
          <p:nvPr/>
        </p:nvSpPr>
        <p:spPr bwMode="auto">
          <a:xfrm>
            <a:off x="5422900" y="2921000"/>
            <a:ext cx="34528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Is the air parcel more or less dense than the environment?</a:t>
            </a:r>
          </a:p>
        </p:txBody>
      </p:sp>
      <p:sp>
        <p:nvSpPr>
          <p:cNvPr id="31778" name="Text Box 34"/>
          <p:cNvSpPr txBox="1">
            <a:spLocks noChangeArrowheads="1"/>
          </p:cNvSpPr>
          <p:nvPr/>
        </p:nvSpPr>
        <p:spPr bwMode="auto">
          <a:xfrm>
            <a:off x="5969000" y="3594100"/>
            <a:ext cx="1917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00CC"/>
                </a:solidFill>
              </a:rPr>
              <a:t>Less Dense</a:t>
            </a:r>
          </a:p>
        </p:txBody>
      </p:sp>
      <p:sp>
        <p:nvSpPr>
          <p:cNvPr id="31779" name="Text Box 35"/>
          <p:cNvSpPr txBox="1">
            <a:spLocks noChangeArrowheads="1"/>
          </p:cNvSpPr>
          <p:nvPr/>
        </p:nvSpPr>
        <p:spPr bwMode="auto">
          <a:xfrm>
            <a:off x="5435600" y="4191000"/>
            <a:ext cx="3427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Will the air parcel rise, sink, or remain stationary?</a:t>
            </a:r>
          </a:p>
        </p:txBody>
      </p:sp>
      <p:sp>
        <p:nvSpPr>
          <p:cNvPr id="31780" name="Text Box 36"/>
          <p:cNvSpPr txBox="1">
            <a:spLocks noChangeArrowheads="1"/>
          </p:cNvSpPr>
          <p:nvPr/>
        </p:nvSpPr>
        <p:spPr bwMode="auto">
          <a:xfrm>
            <a:off x="7404100" y="4508500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CC"/>
                </a:solidFill>
              </a:rPr>
              <a:t>Rise</a:t>
            </a:r>
          </a:p>
        </p:txBody>
      </p:sp>
      <p:sp>
        <p:nvSpPr>
          <p:cNvPr id="31781" name="Text Box 37"/>
          <p:cNvSpPr txBox="1">
            <a:spLocks noChangeArrowheads="1"/>
          </p:cNvSpPr>
          <p:nvPr/>
        </p:nvSpPr>
        <p:spPr bwMode="auto">
          <a:xfrm>
            <a:off x="5372100" y="5105400"/>
            <a:ext cx="32750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Is the atmosphere stable, unstable, or neutral?</a:t>
            </a:r>
          </a:p>
        </p:txBody>
      </p:sp>
      <p:sp>
        <p:nvSpPr>
          <p:cNvPr id="31782" name="Text Box 38"/>
          <p:cNvSpPr txBox="1">
            <a:spLocks noChangeArrowheads="1"/>
          </p:cNvSpPr>
          <p:nvPr/>
        </p:nvSpPr>
        <p:spPr bwMode="auto">
          <a:xfrm>
            <a:off x="7518400" y="5397500"/>
            <a:ext cx="1181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CC"/>
                </a:solidFill>
              </a:rPr>
              <a:t>Unstable</a:t>
            </a:r>
          </a:p>
        </p:txBody>
      </p:sp>
    </p:spTree>
    <p:extLst>
      <p:ext uri="{BB962C8B-B14F-4D97-AF65-F5344CB8AC3E}">
        <p14:creationId xmlns:p14="http://schemas.microsoft.com/office/powerpoint/2010/main" val="388740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75" grpId="0"/>
      <p:bldP spid="31776" grpId="0"/>
      <p:bldP spid="31777" grpId="0"/>
      <p:bldP spid="31778" grpId="0"/>
      <p:bldP spid="31779" grpId="0"/>
      <p:bldP spid="31780" grpId="0"/>
      <p:bldP spid="31781" grpId="0"/>
      <p:bldP spid="31782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Line 29"/>
          <p:cNvSpPr>
            <a:spLocks noChangeShapeType="1"/>
          </p:cNvSpPr>
          <p:nvPr/>
        </p:nvSpPr>
        <p:spPr bwMode="auto">
          <a:xfrm rot="-5400000">
            <a:off x="2832100" y="3644900"/>
            <a:ext cx="41021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8900"/>
            <a:ext cx="7772400" cy="1143000"/>
          </a:xfrm>
        </p:spPr>
        <p:txBody>
          <a:bodyPr/>
          <a:lstStyle/>
          <a:p>
            <a:r>
              <a:rPr lang="en-US" sz="4000" smtClean="0"/>
              <a:t>Determining Atmospheric Stability </a:t>
            </a:r>
            <a:r>
              <a:rPr lang="en-US" sz="2400" smtClean="0"/>
              <a:t>(Case #5: Temperature Inversion)</a:t>
            </a:r>
          </a:p>
        </p:txBody>
      </p:sp>
      <p:sp>
        <p:nvSpPr>
          <p:cNvPr id="31747" name="Line 3"/>
          <p:cNvSpPr>
            <a:spLocks noChangeShapeType="1"/>
          </p:cNvSpPr>
          <p:nvPr/>
        </p:nvSpPr>
        <p:spPr bwMode="auto">
          <a:xfrm flipV="1">
            <a:off x="4876800" y="2070100"/>
            <a:ext cx="1854200" cy="3632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48" name="Oval 4"/>
          <p:cNvSpPr>
            <a:spLocks noChangeArrowheads="1"/>
          </p:cNvSpPr>
          <p:nvPr/>
        </p:nvSpPr>
        <p:spPr bwMode="auto">
          <a:xfrm>
            <a:off x="4711700" y="5499100"/>
            <a:ext cx="365125" cy="3651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49" name="Line 11"/>
          <p:cNvSpPr>
            <a:spLocks noChangeShapeType="1"/>
          </p:cNvSpPr>
          <p:nvPr/>
        </p:nvSpPr>
        <p:spPr bwMode="auto">
          <a:xfrm>
            <a:off x="1231900" y="1562100"/>
            <a:ext cx="0" cy="415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0" name="Line 12"/>
          <p:cNvSpPr>
            <a:spLocks noChangeShapeType="1"/>
          </p:cNvSpPr>
          <p:nvPr/>
        </p:nvSpPr>
        <p:spPr bwMode="auto">
          <a:xfrm>
            <a:off x="1231900" y="5702300"/>
            <a:ext cx="457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1" name="Line 13"/>
          <p:cNvSpPr>
            <a:spLocks noChangeShapeType="1"/>
          </p:cNvSpPr>
          <p:nvPr/>
        </p:nvSpPr>
        <p:spPr bwMode="auto">
          <a:xfrm>
            <a:off x="3048000" y="5588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2" name="Line 14"/>
          <p:cNvSpPr>
            <a:spLocks noChangeShapeType="1"/>
          </p:cNvSpPr>
          <p:nvPr/>
        </p:nvSpPr>
        <p:spPr bwMode="auto">
          <a:xfrm>
            <a:off x="4876800" y="5588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3" name="Line 15"/>
          <p:cNvSpPr>
            <a:spLocks noChangeShapeType="1"/>
          </p:cNvSpPr>
          <p:nvPr/>
        </p:nvSpPr>
        <p:spPr bwMode="auto">
          <a:xfrm>
            <a:off x="1054100" y="3873500"/>
            <a:ext cx="317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4" name="Line 17"/>
          <p:cNvSpPr>
            <a:spLocks noChangeShapeType="1"/>
          </p:cNvSpPr>
          <p:nvPr/>
        </p:nvSpPr>
        <p:spPr bwMode="auto">
          <a:xfrm>
            <a:off x="1079500" y="2082800"/>
            <a:ext cx="317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5" name="Text Box 19"/>
          <p:cNvSpPr txBox="1">
            <a:spLocks noChangeArrowheads="1"/>
          </p:cNvSpPr>
          <p:nvPr/>
        </p:nvSpPr>
        <p:spPr bwMode="auto">
          <a:xfrm>
            <a:off x="1066800" y="6248400"/>
            <a:ext cx="500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Temperature (</a:t>
            </a:r>
            <a:r>
              <a:rPr lang="en-US">
                <a:sym typeface="Symbol" pitchFamily="18" charset="2"/>
              </a:rPr>
              <a:t></a:t>
            </a:r>
            <a:r>
              <a:rPr lang="en-US"/>
              <a:t>C)</a:t>
            </a:r>
          </a:p>
        </p:txBody>
      </p:sp>
      <p:sp>
        <p:nvSpPr>
          <p:cNvPr id="31756" name="Text Box 20"/>
          <p:cNvSpPr txBox="1">
            <a:spLocks noChangeArrowheads="1"/>
          </p:cNvSpPr>
          <p:nvPr/>
        </p:nvSpPr>
        <p:spPr bwMode="auto">
          <a:xfrm>
            <a:off x="1104900" y="5727700"/>
            <a:ext cx="4864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0                         10                         20</a:t>
            </a:r>
          </a:p>
        </p:txBody>
      </p:sp>
      <p:sp>
        <p:nvSpPr>
          <p:cNvPr id="31757" name="Line 21"/>
          <p:cNvSpPr>
            <a:spLocks noChangeShapeType="1"/>
          </p:cNvSpPr>
          <p:nvPr/>
        </p:nvSpPr>
        <p:spPr bwMode="auto">
          <a:xfrm>
            <a:off x="1231900" y="5588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8" name="Line 22"/>
          <p:cNvSpPr>
            <a:spLocks noChangeShapeType="1"/>
          </p:cNvSpPr>
          <p:nvPr/>
        </p:nvSpPr>
        <p:spPr bwMode="auto">
          <a:xfrm>
            <a:off x="1066800" y="5702300"/>
            <a:ext cx="317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9" name="Text Box 23"/>
          <p:cNvSpPr txBox="1">
            <a:spLocks noChangeArrowheads="1"/>
          </p:cNvSpPr>
          <p:nvPr/>
        </p:nvSpPr>
        <p:spPr bwMode="auto">
          <a:xfrm>
            <a:off x="762000" y="1866900"/>
            <a:ext cx="68580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2</a:t>
            </a:r>
          </a:p>
          <a:p>
            <a:pPr>
              <a:spcBef>
                <a:spcPct val="50000"/>
              </a:spcBef>
            </a:pPr>
            <a:endParaRPr lang="en-US" sz="2000"/>
          </a:p>
          <a:p>
            <a:pPr>
              <a:spcBef>
                <a:spcPct val="50000"/>
              </a:spcBef>
            </a:pPr>
            <a:endParaRPr lang="en-US" sz="2000"/>
          </a:p>
          <a:p>
            <a:pPr>
              <a:spcBef>
                <a:spcPct val="50000"/>
              </a:spcBef>
            </a:pPr>
            <a:endParaRPr lang="en-US" sz="2000"/>
          </a:p>
          <a:p>
            <a:pPr>
              <a:spcBef>
                <a:spcPct val="50000"/>
              </a:spcBef>
            </a:pPr>
            <a:r>
              <a:rPr lang="en-US" sz="2000"/>
              <a:t>1</a:t>
            </a:r>
          </a:p>
          <a:p>
            <a:pPr>
              <a:spcBef>
                <a:spcPct val="50000"/>
              </a:spcBef>
            </a:pPr>
            <a:endParaRPr lang="en-US" sz="2000"/>
          </a:p>
          <a:p>
            <a:pPr>
              <a:spcBef>
                <a:spcPct val="50000"/>
              </a:spcBef>
            </a:pPr>
            <a:endParaRPr lang="en-US" sz="2000"/>
          </a:p>
          <a:p>
            <a:pPr>
              <a:spcBef>
                <a:spcPct val="50000"/>
              </a:spcBef>
            </a:pPr>
            <a:endParaRPr lang="en-US" sz="2000"/>
          </a:p>
          <a:p>
            <a:pPr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31760" name="Text Box 24"/>
          <p:cNvSpPr txBox="1">
            <a:spLocks noChangeArrowheads="1"/>
          </p:cNvSpPr>
          <p:nvPr/>
        </p:nvSpPr>
        <p:spPr bwMode="auto">
          <a:xfrm rot="-5400000">
            <a:off x="-1955800" y="3390900"/>
            <a:ext cx="482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Altitude (km)</a:t>
            </a:r>
          </a:p>
        </p:txBody>
      </p:sp>
      <p:sp>
        <p:nvSpPr>
          <p:cNvPr id="31761" name="Line 26"/>
          <p:cNvSpPr>
            <a:spLocks noChangeShapeType="1"/>
          </p:cNvSpPr>
          <p:nvPr/>
        </p:nvSpPr>
        <p:spPr bwMode="auto">
          <a:xfrm>
            <a:off x="1219200" y="3873500"/>
            <a:ext cx="45593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2" name="Line 27"/>
          <p:cNvSpPr>
            <a:spLocks noChangeShapeType="1"/>
          </p:cNvSpPr>
          <p:nvPr/>
        </p:nvSpPr>
        <p:spPr bwMode="auto">
          <a:xfrm>
            <a:off x="1231900" y="2082800"/>
            <a:ext cx="45593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3" name="Line 28"/>
          <p:cNvSpPr>
            <a:spLocks noChangeShapeType="1"/>
          </p:cNvSpPr>
          <p:nvPr/>
        </p:nvSpPr>
        <p:spPr bwMode="auto">
          <a:xfrm rot="-5400000">
            <a:off x="1003300" y="3644900"/>
            <a:ext cx="41021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5861" name="Group 21"/>
          <p:cNvGrpSpPr>
            <a:grpSpLocks/>
          </p:cNvGrpSpPr>
          <p:nvPr/>
        </p:nvGrpSpPr>
        <p:grpSpPr bwMode="auto">
          <a:xfrm>
            <a:off x="1079500" y="1930400"/>
            <a:ext cx="3900488" cy="3836988"/>
            <a:chOff x="1056" y="1216"/>
            <a:chExt cx="2457" cy="2417"/>
          </a:xfrm>
        </p:grpSpPr>
        <p:sp>
          <p:nvSpPr>
            <p:cNvPr id="31779" name="Rectangle 42"/>
            <p:cNvSpPr>
              <a:spLocks noChangeAspect="1" noChangeArrowheads="1"/>
            </p:cNvSpPr>
            <p:nvPr/>
          </p:nvSpPr>
          <p:spPr bwMode="auto">
            <a:xfrm>
              <a:off x="3392" y="3512"/>
              <a:ext cx="121" cy="121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0" name="Line 23"/>
            <p:cNvSpPr>
              <a:spLocks noChangeShapeType="1"/>
            </p:cNvSpPr>
            <p:nvPr/>
          </p:nvSpPr>
          <p:spPr bwMode="auto">
            <a:xfrm flipH="1" flipV="1">
              <a:off x="1144" y="1312"/>
              <a:ext cx="2304" cy="2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1" name="Rectangle 40"/>
            <p:cNvSpPr>
              <a:spLocks noChangeArrowheads="1"/>
            </p:cNvSpPr>
            <p:nvPr/>
          </p:nvSpPr>
          <p:spPr bwMode="auto">
            <a:xfrm>
              <a:off x="1056" y="1216"/>
              <a:ext cx="202" cy="20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765" name="Oval 25"/>
          <p:cNvSpPr>
            <a:spLocks noChangeArrowheads="1"/>
          </p:cNvSpPr>
          <p:nvPr/>
        </p:nvSpPr>
        <p:spPr bwMode="auto">
          <a:xfrm>
            <a:off x="6515100" y="1879600"/>
            <a:ext cx="365125" cy="3651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766" name="Group 26"/>
          <p:cNvGrpSpPr>
            <a:grpSpLocks/>
          </p:cNvGrpSpPr>
          <p:nvPr/>
        </p:nvGrpSpPr>
        <p:grpSpPr bwMode="auto">
          <a:xfrm>
            <a:off x="2374900" y="1130300"/>
            <a:ext cx="4940300" cy="457200"/>
            <a:chOff x="320" y="712"/>
            <a:chExt cx="3112" cy="288"/>
          </a:xfrm>
        </p:grpSpPr>
        <p:sp>
          <p:nvSpPr>
            <p:cNvPr id="31775" name="Oval 27"/>
            <p:cNvSpPr>
              <a:spLocks noChangeArrowheads="1"/>
            </p:cNvSpPr>
            <p:nvPr/>
          </p:nvSpPr>
          <p:spPr bwMode="auto">
            <a:xfrm>
              <a:off x="320" y="736"/>
              <a:ext cx="230" cy="23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6" name="Rectangle 40"/>
            <p:cNvSpPr>
              <a:spLocks noChangeArrowheads="1"/>
            </p:cNvSpPr>
            <p:nvPr/>
          </p:nvSpPr>
          <p:spPr bwMode="auto">
            <a:xfrm>
              <a:off x="1936" y="768"/>
              <a:ext cx="202" cy="20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7" name="Text Box 29"/>
            <p:cNvSpPr txBox="1">
              <a:spLocks noChangeArrowheads="1"/>
            </p:cNvSpPr>
            <p:nvPr/>
          </p:nvSpPr>
          <p:spPr bwMode="auto">
            <a:xfrm>
              <a:off x="568" y="712"/>
              <a:ext cx="12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= Rawinsonde</a:t>
              </a:r>
            </a:p>
          </p:txBody>
        </p:sp>
        <p:sp>
          <p:nvSpPr>
            <p:cNvPr id="31778" name="Text Box 30"/>
            <p:cNvSpPr txBox="1">
              <a:spLocks noChangeArrowheads="1"/>
            </p:cNvSpPr>
            <p:nvPr/>
          </p:nvSpPr>
          <p:spPr bwMode="auto">
            <a:xfrm>
              <a:off x="2168" y="712"/>
              <a:ext cx="12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= Air Parcel</a:t>
              </a:r>
            </a:p>
          </p:txBody>
        </p:sp>
      </p:grpSp>
      <p:sp>
        <p:nvSpPr>
          <p:cNvPr id="35871" name="Text Box 31"/>
          <p:cNvSpPr txBox="1">
            <a:spLocks noChangeArrowheads="1"/>
          </p:cNvSpPr>
          <p:nvPr/>
        </p:nvSpPr>
        <p:spPr bwMode="auto">
          <a:xfrm>
            <a:off x="5435600" y="1701800"/>
            <a:ext cx="34401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Is the air parcel colder or warmer than the environment after it has been lifted?</a:t>
            </a:r>
          </a:p>
        </p:txBody>
      </p:sp>
      <p:sp>
        <p:nvSpPr>
          <p:cNvPr id="35872" name="Text Box 32"/>
          <p:cNvSpPr txBox="1">
            <a:spLocks noChangeArrowheads="1"/>
          </p:cNvSpPr>
          <p:nvPr/>
        </p:nvSpPr>
        <p:spPr bwMode="auto">
          <a:xfrm>
            <a:off x="7885113" y="2298700"/>
            <a:ext cx="1155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CC"/>
                </a:solidFill>
              </a:rPr>
              <a:t>Colder</a:t>
            </a:r>
          </a:p>
        </p:txBody>
      </p:sp>
      <p:sp>
        <p:nvSpPr>
          <p:cNvPr id="35873" name="Text Box 33"/>
          <p:cNvSpPr txBox="1">
            <a:spLocks noChangeArrowheads="1"/>
          </p:cNvSpPr>
          <p:nvPr/>
        </p:nvSpPr>
        <p:spPr bwMode="auto">
          <a:xfrm>
            <a:off x="5422900" y="2921000"/>
            <a:ext cx="34528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Is the air parcel more or less dense than the environment?</a:t>
            </a:r>
          </a:p>
        </p:txBody>
      </p:sp>
      <p:sp>
        <p:nvSpPr>
          <p:cNvPr id="35874" name="Text Box 34"/>
          <p:cNvSpPr txBox="1">
            <a:spLocks noChangeArrowheads="1"/>
          </p:cNvSpPr>
          <p:nvPr/>
        </p:nvSpPr>
        <p:spPr bwMode="auto">
          <a:xfrm>
            <a:off x="5969000" y="3594100"/>
            <a:ext cx="1917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00CC"/>
                </a:solidFill>
              </a:rPr>
              <a:t>More Dense</a:t>
            </a:r>
          </a:p>
        </p:txBody>
      </p:sp>
      <p:sp>
        <p:nvSpPr>
          <p:cNvPr id="35875" name="Text Box 35"/>
          <p:cNvSpPr txBox="1">
            <a:spLocks noChangeArrowheads="1"/>
          </p:cNvSpPr>
          <p:nvPr/>
        </p:nvSpPr>
        <p:spPr bwMode="auto">
          <a:xfrm>
            <a:off x="5435600" y="4191000"/>
            <a:ext cx="3427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Will the air parcel rise, sink, or remain stationary?</a:t>
            </a:r>
          </a:p>
        </p:txBody>
      </p:sp>
      <p:sp>
        <p:nvSpPr>
          <p:cNvPr id="35876" name="Text Box 36"/>
          <p:cNvSpPr txBox="1">
            <a:spLocks noChangeArrowheads="1"/>
          </p:cNvSpPr>
          <p:nvPr/>
        </p:nvSpPr>
        <p:spPr bwMode="auto">
          <a:xfrm>
            <a:off x="7404100" y="4508500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CC"/>
                </a:solidFill>
              </a:rPr>
              <a:t>Sink</a:t>
            </a:r>
          </a:p>
        </p:txBody>
      </p:sp>
      <p:sp>
        <p:nvSpPr>
          <p:cNvPr id="35877" name="Text Box 37"/>
          <p:cNvSpPr txBox="1">
            <a:spLocks noChangeArrowheads="1"/>
          </p:cNvSpPr>
          <p:nvPr/>
        </p:nvSpPr>
        <p:spPr bwMode="auto">
          <a:xfrm>
            <a:off x="5372100" y="5105400"/>
            <a:ext cx="32750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Is the atmosphere stable, unstable, or neutral?</a:t>
            </a:r>
          </a:p>
        </p:txBody>
      </p:sp>
      <p:sp>
        <p:nvSpPr>
          <p:cNvPr id="35878" name="Text Box 38"/>
          <p:cNvSpPr txBox="1">
            <a:spLocks noChangeArrowheads="1"/>
          </p:cNvSpPr>
          <p:nvPr/>
        </p:nvSpPr>
        <p:spPr bwMode="auto">
          <a:xfrm>
            <a:off x="7518400" y="5397500"/>
            <a:ext cx="952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CC"/>
                </a:solidFill>
              </a:rPr>
              <a:t>Stable</a:t>
            </a:r>
          </a:p>
        </p:txBody>
      </p:sp>
    </p:spTree>
    <p:extLst>
      <p:ext uri="{BB962C8B-B14F-4D97-AF65-F5344CB8AC3E}">
        <p14:creationId xmlns:p14="http://schemas.microsoft.com/office/powerpoint/2010/main" val="124389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5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71" grpId="0"/>
      <p:bldP spid="35872" grpId="0"/>
      <p:bldP spid="35873" grpId="0"/>
      <p:bldP spid="35874" grpId="0"/>
      <p:bldP spid="35875" grpId="0"/>
      <p:bldP spid="35876" grpId="0"/>
      <p:bldP spid="35877" grpId="0"/>
      <p:bldP spid="35878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3637" y="609600"/>
            <a:ext cx="2900363" cy="1143000"/>
          </a:xfrm>
        </p:spPr>
        <p:txBody>
          <a:bodyPr/>
          <a:lstStyle/>
          <a:p>
            <a:r>
              <a:rPr lang="en-US" sz="3600" b="1" dirty="0" smtClean="0"/>
              <a:t>Parcel vs Environment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3799" y="2287588"/>
            <a:ext cx="2204143" cy="4114800"/>
          </a:xfrm>
        </p:spPr>
        <p:txBody>
          <a:bodyPr/>
          <a:lstStyle/>
          <a:p>
            <a:r>
              <a:rPr lang="en-US" sz="2000" b="1" dirty="0" smtClean="0"/>
              <a:t>Black line = </a:t>
            </a:r>
            <a:r>
              <a:rPr lang="en-US" sz="2000" b="1" i="1" u="sng" dirty="0" smtClean="0"/>
              <a:t>Environmental</a:t>
            </a:r>
            <a:r>
              <a:rPr lang="en-US" sz="2000" b="1" dirty="0" smtClean="0"/>
              <a:t> temperature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Red line = Saturated rising </a:t>
            </a:r>
            <a:r>
              <a:rPr lang="en-US" sz="2000" b="1" i="1" u="sng" dirty="0" smtClean="0">
                <a:solidFill>
                  <a:srgbClr val="FF0000"/>
                </a:solidFill>
              </a:rPr>
              <a:t>parcel </a:t>
            </a:r>
            <a:r>
              <a:rPr lang="en-US" sz="2000" b="1" dirty="0" smtClean="0">
                <a:solidFill>
                  <a:srgbClr val="FF0000"/>
                </a:solidFill>
              </a:rPr>
              <a:t>temperature (MALR)</a:t>
            </a:r>
          </a:p>
          <a:p>
            <a:r>
              <a:rPr lang="en-US" sz="2000" b="1" dirty="0" smtClean="0">
                <a:solidFill>
                  <a:srgbClr val="0066FF"/>
                </a:solidFill>
              </a:rPr>
              <a:t>Blue line = Dry rising </a:t>
            </a:r>
            <a:r>
              <a:rPr lang="en-US" sz="2000" b="1" i="1" u="sng" dirty="0" smtClean="0">
                <a:solidFill>
                  <a:srgbClr val="0066FF"/>
                </a:solidFill>
              </a:rPr>
              <a:t>parcel</a:t>
            </a:r>
            <a:r>
              <a:rPr lang="en-US" sz="2000" b="1" dirty="0" smtClean="0">
                <a:solidFill>
                  <a:srgbClr val="0066FF"/>
                </a:solidFill>
              </a:rPr>
              <a:t> temperature (DALR)</a:t>
            </a:r>
            <a:endParaRPr lang="en-US" sz="2000" b="1" dirty="0">
              <a:solidFill>
                <a:srgbClr val="0066FF"/>
              </a:solidFill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246063"/>
            <a:ext cx="5700713" cy="615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43000" y="309560"/>
            <a:ext cx="1822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UNSTABLE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832325" y="302568"/>
            <a:ext cx="1376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STABLE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304031" y="3207692"/>
            <a:ext cx="1822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UNSTABLE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832325" y="3211015"/>
            <a:ext cx="1376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STABLE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705440" y="1212581"/>
            <a:ext cx="842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DRY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556976" y="4176445"/>
            <a:ext cx="2040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SATURATED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715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1 Review and Test Prep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14425"/>
            <a:ext cx="7900988" cy="4724400"/>
          </a:xfrm>
        </p:spPr>
        <p:txBody>
          <a:bodyPr/>
          <a:lstStyle/>
          <a:p>
            <a:r>
              <a:rPr lang="en-US" b="1" dirty="0" smtClean="0"/>
              <a:t>Atmospheric composition</a:t>
            </a:r>
          </a:p>
          <a:p>
            <a:r>
              <a:rPr lang="en-US" dirty="0" smtClean="0"/>
              <a:t>Atmospheric pressure, temperature, water vapor, winds </a:t>
            </a:r>
          </a:p>
          <a:p>
            <a:r>
              <a:rPr lang="en-US" dirty="0" err="1" smtClean="0"/>
              <a:t>Rawinsonde</a:t>
            </a:r>
            <a:r>
              <a:rPr lang="en-US" dirty="0" smtClean="0"/>
              <a:t>/Radiosonde/Weather Balloon</a:t>
            </a:r>
          </a:p>
          <a:p>
            <a:r>
              <a:rPr lang="en-US" dirty="0" smtClean="0"/>
              <a:t>Radar</a:t>
            </a:r>
          </a:p>
          <a:p>
            <a:r>
              <a:rPr lang="en-US" dirty="0" smtClean="0"/>
              <a:t>Weather satellite</a:t>
            </a:r>
          </a:p>
          <a:p>
            <a:r>
              <a:rPr lang="en-US" dirty="0" smtClean="0"/>
              <a:t>Planetary orbit</a:t>
            </a:r>
          </a:p>
          <a:p>
            <a:r>
              <a:rPr lang="en-US" dirty="0" smtClean="0"/>
              <a:t>Atmospheric stability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4564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14325"/>
            <a:ext cx="7772400" cy="537882"/>
          </a:xfrm>
        </p:spPr>
        <p:txBody>
          <a:bodyPr/>
          <a:lstStyle/>
          <a:p>
            <a:r>
              <a:rPr lang="en-US" dirty="0" smtClean="0"/>
              <a:t>Atmospheric Composition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2218" y="1452282"/>
            <a:ext cx="86195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Nitrogen (78%)</a:t>
            </a:r>
            <a:r>
              <a:rPr lang="en-US" dirty="0" smtClean="0"/>
              <a:t> – Important building block for life. Soil forms nitrates out of nitrogen in the air. </a:t>
            </a:r>
          </a:p>
          <a:p>
            <a:r>
              <a:rPr lang="en-US" dirty="0" smtClean="0"/>
              <a:t>Lightning also reacts with nitrogen and adds nitrates to soil.</a:t>
            </a:r>
          </a:p>
          <a:p>
            <a:r>
              <a:rPr lang="en-US" b="1" dirty="0" smtClean="0"/>
              <a:t>Oxygen (21%) </a:t>
            </a:r>
            <a:r>
              <a:rPr lang="en-US" dirty="0" smtClean="0"/>
              <a:t>– Role in survival of many forms of life elevates its significance. </a:t>
            </a:r>
          </a:p>
          <a:p>
            <a:r>
              <a:rPr lang="en-US" b="1" dirty="0" smtClean="0"/>
              <a:t>Water vapor (0-4%) </a:t>
            </a:r>
            <a:r>
              <a:rPr lang="en-US" dirty="0" smtClean="0"/>
              <a:t>– Most important greenhouse gas, keeps earth warm enough to support life. Superb solvent, carries nutrients to cells and waste away</a:t>
            </a:r>
          </a:p>
          <a:p>
            <a:r>
              <a:rPr lang="en-US" b="1" dirty="0" smtClean="0"/>
              <a:t>Carbon Dioxide, Methane </a:t>
            </a:r>
            <a:r>
              <a:rPr lang="en-US" dirty="0" smtClean="0"/>
              <a:t>– Important greenhouse gases. CO2 vital for plant processes – photosynthesis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26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7800</TotalTime>
  <Words>2533</Words>
  <Application>Microsoft Office PowerPoint</Application>
  <PresentationFormat>Overhead</PresentationFormat>
  <Paragraphs>495</Paragraphs>
  <Slides>76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3" baseType="lpstr">
      <vt:lpstr>Arial</vt:lpstr>
      <vt:lpstr>Calibri</vt:lpstr>
      <vt:lpstr>Rockwell</vt:lpstr>
      <vt:lpstr>Symbol</vt:lpstr>
      <vt:lpstr>Times New Roman</vt:lpstr>
      <vt:lpstr>Wingdings</vt:lpstr>
      <vt:lpstr>Office Theme</vt:lpstr>
      <vt:lpstr>ATMOS 1010: Severe and Unusual Weather FASB 295 MW 11:50-1:10 </vt:lpstr>
      <vt:lpstr> Assignments</vt:lpstr>
      <vt:lpstr>Chapter 5-6 Quiz</vt:lpstr>
      <vt:lpstr> Module 1 Test </vt:lpstr>
      <vt:lpstr>Test 1 </vt:lpstr>
      <vt:lpstr>Module 1 Review and Test Prep</vt:lpstr>
      <vt:lpstr>Module 1 Review and Test Prep</vt:lpstr>
      <vt:lpstr>Module 1 Review and Test Prep</vt:lpstr>
      <vt:lpstr>Atmospheric Composition</vt:lpstr>
      <vt:lpstr>Module 1 Review and Test Prep</vt:lpstr>
      <vt:lpstr>What’s Pressure?</vt:lpstr>
      <vt:lpstr>Decrease of pressure with height</vt:lpstr>
      <vt:lpstr>Practice Exercise</vt:lpstr>
      <vt:lpstr>Practice Exercise</vt:lpstr>
      <vt:lpstr>Temperature</vt:lpstr>
      <vt:lpstr>Example “Typical” Temperature Profile Temperature decreases with height in the troposphere Increases with height in the stratosphere</vt:lpstr>
      <vt:lpstr>Example Temperature Profile With “Inversions” Temperature decreases with height in the troposphere Increases with height in the stratosphere</vt:lpstr>
      <vt:lpstr>‘Temperature Inversion’</vt:lpstr>
      <vt:lpstr>Air Temperature &amp; Moisture</vt:lpstr>
      <vt:lpstr>PowerPoint Presentation</vt:lpstr>
      <vt:lpstr>Dewpoint Temperature</vt:lpstr>
      <vt:lpstr>PowerPoint Presentation</vt:lpstr>
      <vt:lpstr>Dewpoint Temperature</vt:lpstr>
      <vt:lpstr>PowerPoint Presentation</vt:lpstr>
      <vt:lpstr>Relative Humidity</vt:lpstr>
      <vt:lpstr>Definitions: Wind </vt:lpstr>
      <vt:lpstr>Identifying Cloud Layers on Stuve Plots Clouds exist where  air temperature = dew point temperature (saturated RH = 100%)</vt:lpstr>
      <vt:lpstr>PowerPoint Presentation</vt:lpstr>
      <vt:lpstr>Common Daily (Diurnal) Changes</vt:lpstr>
      <vt:lpstr>Variation in T, TH,TD with Time: 1 Week</vt:lpstr>
      <vt:lpstr>Universal Coordinated Time (UTC)</vt:lpstr>
      <vt:lpstr>Know 4 Key Phase Changes</vt:lpstr>
      <vt:lpstr>Global Water Cycle</vt:lpstr>
      <vt:lpstr>Module 1 Review and Test Prep</vt:lpstr>
      <vt:lpstr>Upper-Air Observing System</vt:lpstr>
      <vt:lpstr>PowerPoint Presentation</vt:lpstr>
      <vt:lpstr>Module 1 Review and Test Prep</vt:lpstr>
      <vt:lpstr>PowerPoint Presentation</vt:lpstr>
      <vt:lpstr>Module 1 Review and Test Prep</vt:lpstr>
      <vt:lpstr>Types of Radiation</vt:lpstr>
      <vt:lpstr>What Controls the Type of Radiation Emitted by an Object?</vt:lpstr>
      <vt:lpstr>Critical Aspects of Satellite Observations (Chapter 2)</vt:lpstr>
      <vt:lpstr>Polar vs. geostationary orbit</vt:lpstr>
      <vt:lpstr>Satellite Observations (Chapter 2)</vt:lpstr>
      <vt:lpstr>Satellite Receives Thermal Longwave Radiation from Earth</vt:lpstr>
      <vt:lpstr>PowerPoint Presentation</vt:lpstr>
      <vt:lpstr>Visible ‘reflected solar’ image</vt:lpstr>
      <vt:lpstr>Broadband visible: GOES</vt:lpstr>
      <vt:lpstr>Visible Satellite Observations</vt:lpstr>
      <vt:lpstr>GOES Infrared</vt:lpstr>
      <vt:lpstr>Infrared Satellite Observations</vt:lpstr>
      <vt:lpstr>Using Infrared Sensor to Measure Temperature</vt:lpstr>
      <vt:lpstr>Module 1 Review and Test Prep</vt:lpstr>
      <vt:lpstr>3 Forms of Energy Transfer Mechanisms (Chapter 5 1st Section Only)</vt:lpstr>
      <vt:lpstr>PowerPoint Presentation</vt:lpstr>
      <vt:lpstr>PowerPoint Presentation</vt:lpstr>
      <vt:lpstr>Northern Hemisphere Summer Solstice</vt:lpstr>
      <vt:lpstr>Equinox</vt:lpstr>
      <vt:lpstr>PowerPoint Presentation</vt:lpstr>
      <vt:lpstr>Module 1 Review and Test Prep</vt:lpstr>
      <vt:lpstr>PowerPoint Presentation</vt:lpstr>
      <vt:lpstr>Dry Adiabatic Lapse Rate (DALR)</vt:lpstr>
      <vt:lpstr>How Does the Temperature of a Dry Air Parcel Change When it is Lifted?</vt:lpstr>
      <vt:lpstr>How Does the Temperature of a Dry Air Parcel Change When it Forced Downward?</vt:lpstr>
      <vt:lpstr>Moist Adiabatic Lapse Rate (MALR)</vt:lpstr>
      <vt:lpstr>Moist Adiabatic Lapse Rate (MALR)</vt:lpstr>
      <vt:lpstr>How Does the Temperature of an Moist Air Parcel Change When it is Lifted?</vt:lpstr>
      <vt:lpstr>Example Environmental Lapse Rates Temperature decreases (lapses) with increasing altitude (be able to read lapse rate on these for test)</vt:lpstr>
      <vt:lpstr>Putting it all together…</vt:lpstr>
      <vt:lpstr>Atmospheric Stability</vt:lpstr>
      <vt:lpstr>Determining Atmospheric Stability (Example #1: Isothermal Atmosphere)</vt:lpstr>
      <vt:lpstr>Determining Atmospheric Stability (Case #2: ELR &gt; DALR)</vt:lpstr>
      <vt:lpstr>Determining Atmospheric Stability (Case #3: ELR = DALR)</vt:lpstr>
      <vt:lpstr>Determining Atmospheric Stability (Case #4: ELR &lt; DALR)</vt:lpstr>
      <vt:lpstr>Determining Atmospheric Stability (Case #5: Temperature Inversion)</vt:lpstr>
      <vt:lpstr>Parcel vs Environment</vt:lpstr>
    </vt:vector>
  </TitlesOfParts>
  <Company>SJSU Meteorology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Convergence/Divergence</dc:title>
  <dc:creator>Kevin D. Perry</dc:creator>
  <cp:lastModifiedBy>Erik</cp:lastModifiedBy>
  <cp:revision>402</cp:revision>
  <cp:lastPrinted>1999-08-16T23:55:26Z</cp:lastPrinted>
  <dcterms:created xsi:type="dcterms:W3CDTF">1999-08-07T15:18:56Z</dcterms:created>
  <dcterms:modified xsi:type="dcterms:W3CDTF">2018-09-11T02:31:57Z</dcterms:modified>
</cp:coreProperties>
</file>