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sldIdLst>
    <p:sldId id="389" r:id="rId2"/>
    <p:sldId id="391" r:id="rId3"/>
    <p:sldId id="392" r:id="rId4"/>
    <p:sldId id="393" r:id="rId5"/>
    <p:sldId id="394" r:id="rId6"/>
    <p:sldId id="396" r:id="rId7"/>
    <p:sldId id="345" r:id="rId8"/>
    <p:sldId id="482" r:id="rId9"/>
    <p:sldId id="477" r:id="rId10"/>
    <p:sldId id="478" r:id="rId11"/>
    <p:sldId id="454" r:id="rId12"/>
    <p:sldId id="455" r:id="rId13"/>
    <p:sldId id="456" r:id="rId14"/>
    <p:sldId id="457" r:id="rId15"/>
    <p:sldId id="325" r:id="rId16"/>
    <p:sldId id="378" r:id="rId17"/>
    <p:sldId id="379" r:id="rId18"/>
    <p:sldId id="380" r:id="rId19"/>
    <p:sldId id="459" r:id="rId20"/>
    <p:sldId id="460" r:id="rId21"/>
    <p:sldId id="275" r:id="rId22"/>
    <p:sldId id="395" r:id="rId23"/>
    <p:sldId id="483" r:id="rId24"/>
    <p:sldId id="484" r:id="rId25"/>
    <p:sldId id="461" r:id="rId26"/>
    <p:sldId id="462" r:id="rId27"/>
    <p:sldId id="485" r:id="rId28"/>
    <p:sldId id="463" r:id="rId29"/>
    <p:sldId id="481" r:id="rId30"/>
    <p:sldId id="359" r:id="rId31"/>
    <p:sldId id="469" r:id="rId32"/>
    <p:sldId id="361" r:id="rId33"/>
    <p:sldId id="471" r:id="rId34"/>
    <p:sldId id="410" r:id="rId35"/>
    <p:sldId id="364" r:id="rId36"/>
    <p:sldId id="472" r:id="rId37"/>
    <p:sldId id="376" r:id="rId38"/>
    <p:sldId id="362" r:id="rId39"/>
    <p:sldId id="363" r:id="rId40"/>
    <p:sldId id="470" r:id="rId41"/>
    <p:sldId id="439" r:id="rId42"/>
    <p:sldId id="444" r:id="rId43"/>
    <p:sldId id="464" r:id="rId44"/>
    <p:sldId id="465" r:id="rId45"/>
    <p:sldId id="468" r:id="rId46"/>
  </p:sldIdLst>
  <p:sldSz cx="9144000" cy="6858000" type="overhead"/>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26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EFBE0-95ED-4663-ADAA-CA108B8DE22A}" type="datetimeFigureOut">
              <a:rPr lang="en-US" smtClean="0"/>
              <a:t>8/31/2018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49D11-5EC0-418E-8B3D-442990A7C4C9}" type="slidenum">
              <a:rPr lang="en-US" smtClean="0"/>
              <a:t>‹#›</a:t>
            </a:fld>
            <a:endParaRPr lang="en-US"/>
          </a:p>
        </p:txBody>
      </p:sp>
    </p:spTree>
    <p:extLst>
      <p:ext uri="{BB962C8B-B14F-4D97-AF65-F5344CB8AC3E}">
        <p14:creationId xmlns:p14="http://schemas.microsoft.com/office/powerpoint/2010/main" val="132805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i="1">
                <a:solidFill>
                  <a:schemeClr val="tx1"/>
                </a:solidFill>
                <a:latin typeface="Arial" panose="020B0604020202020204" pitchFamily="34" charset="0"/>
              </a:defRPr>
            </a:lvl1pPr>
            <a:lvl2pPr marL="742950" indent="-285750" defTabSz="966788">
              <a:defRPr sz="2800" i="1">
                <a:solidFill>
                  <a:schemeClr val="tx1"/>
                </a:solidFill>
                <a:latin typeface="Arial" panose="020B0604020202020204" pitchFamily="34" charset="0"/>
              </a:defRPr>
            </a:lvl2pPr>
            <a:lvl3pPr marL="1143000" indent="-228600" defTabSz="966788">
              <a:defRPr sz="2800" i="1">
                <a:solidFill>
                  <a:schemeClr val="tx1"/>
                </a:solidFill>
                <a:latin typeface="Arial" panose="020B0604020202020204" pitchFamily="34" charset="0"/>
              </a:defRPr>
            </a:lvl3pPr>
            <a:lvl4pPr marL="1600200" indent="-228600" defTabSz="966788">
              <a:defRPr sz="2800" i="1">
                <a:solidFill>
                  <a:schemeClr val="tx1"/>
                </a:solidFill>
                <a:latin typeface="Arial" panose="020B0604020202020204" pitchFamily="34" charset="0"/>
              </a:defRPr>
            </a:lvl4pPr>
            <a:lvl5pPr marL="2057400" indent="-228600" defTabSz="966788">
              <a:defRPr sz="2800" i="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800" i="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800" i="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800" i="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800" i="1">
                <a:solidFill>
                  <a:schemeClr val="tx1"/>
                </a:solidFill>
                <a:latin typeface="Arial" panose="020B0604020202020204" pitchFamily="34" charset="0"/>
              </a:defRPr>
            </a:lvl9pPr>
          </a:lstStyle>
          <a:p>
            <a:fld id="{6B94DA90-7871-4C44-B1BB-2609F2E06A64}" type="slidenum">
              <a:rPr lang="en-US" altLang="en-US" sz="1200" i="0">
                <a:latin typeface="Times New Roman" panose="02020603050405020304" pitchFamily="18" charset="0"/>
              </a:rPr>
              <a:pPr/>
              <a:t>9</a:t>
            </a:fld>
            <a:endParaRPr lang="en-US" altLang="en-US" sz="1200" i="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5701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785FAD-1B51-4D11-A0D5-DEC9E43F01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25A76-4638-4222-A5D6-C8EC92EE5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26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D81F0-4122-4255-96A6-B447E39BBC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0D57E02B-7125-45C7-881B-F4AD336FA01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038600" cy="4724400"/>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sldNum" sz="quarter" idx="11"/>
          </p:nvPr>
        </p:nvSpPr>
        <p:spPr>
          <a:ln/>
        </p:spPr>
        <p:txBody>
          <a:bodyPr/>
          <a:lstStyle>
            <a:lvl1pPr>
              <a:defRPr/>
            </a:lvl1pPr>
          </a:lstStyle>
          <a:p>
            <a:fld id="{8BAF4F0C-4CDF-4478-9EF1-915DF739D4FC}" type="slidenum">
              <a:rPr lang="en-US" altLang="en-US"/>
              <a:pPr/>
              <a:t>‹#›</a:t>
            </a:fld>
            <a:endParaRPr lang="en-US" altLang="en-US"/>
          </a:p>
        </p:txBody>
      </p:sp>
    </p:spTree>
    <p:extLst>
      <p:ext uri="{BB962C8B-B14F-4D97-AF65-F5344CB8AC3E}">
        <p14:creationId xmlns:p14="http://schemas.microsoft.com/office/powerpoint/2010/main" val="313772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2BA9F4-00E7-4B82-B03F-54BD7DED82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B9E68-8874-4CD5-8411-4008EAFA08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954C3C-1947-4F37-9D69-A33B04591C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715590-7E09-4E22-A2C2-20EDD8F463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3E7F56-FBAD-4018-AD2C-5FAAA60FA5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C8EE9C-9BA0-454F-AEB0-DEFAF5D43E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97059A-15DA-4385-9B2A-8411FA12E6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095D72-2CC5-4FD7-85DC-FAF9FDA1DD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F12F188B-6909-4DBB-AC6A-8DDC4FEC38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JHJsA7bYGc&amp;index=6&amp;list=RDQeAp3CuGjk8" TargetMode="External"/><Relationship Id="rId2" Type="http://schemas.openxmlformats.org/officeDocument/2006/relationships/hyperlink" Target="http://wtamu.edu/~cbaird/sq/2015/09/14/why-dont-i-feel-the-miles-of-air-above-me-that-are-crushing-me-dow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StLulh_KKd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campusguides.lib.utah.edu/course_reserves_guid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pmm.nasa.gov/education/videos/earths-water-cycle"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232LFz-aiz4"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376517"/>
            <a:ext cx="8229600" cy="762000"/>
          </a:xfrm>
        </p:spPr>
        <p:txBody>
          <a:bodyPr/>
          <a:lstStyle/>
          <a:p>
            <a:pPr eaLnBrk="1" hangingPunct="1">
              <a:defRPr/>
            </a:pPr>
            <a:r>
              <a:rPr lang="en-US" sz="4000" dirty="0" smtClean="0"/>
              <a:t>ATMOS 1010:</a:t>
            </a:r>
            <a:br>
              <a:rPr lang="en-US" sz="4000" dirty="0" smtClean="0"/>
            </a:br>
            <a:r>
              <a:rPr lang="en-US" sz="4000" dirty="0" smtClean="0"/>
              <a:t>Severe and Unusual Weather</a:t>
            </a:r>
            <a:br>
              <a:rPr lang="en-US" sz="4000" dirty="0" smtClean="0"/>
            </a:br>
            <a:r>
              <a:rPr lang="en-US" sz="2400" dirty="0" smtClean="0"/>
              <a:t>FASB 295 MW 11:50-1:10 </a:t>
            </a:r>
          </a:p>
        </p:txBody>
      </p:sp>
      <p:pic>
        <p:nvPicPr>
          <p:cNvPr id="2051" name="Picture 10" descr="image08232008_1k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019" y="1613664"/>
            <a:ext cx="5293962" cy="41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5875318"/>
            <a:ext cx="9154494" cy="954107"/>
          </a:xfrm>
          <a:prstGeom prst="rect">
            <a:avLst/>
          </a:prstGeom>
          <a:noFill/>
        </p:spPr>
        <p:txBody>
          <a:bodyPr wrap="none" rtlCol="0">
            <a:spAutoFit/>
          </a:bodyPr>
          <a:lstStyle/>
          <a:p>
            <a:r>
              <a:rPr lang="en-US" i="0" dirty="0" smtClean="0">
                <a:solidFill>
                  <a:schemeClr val="bg2"/>
                </a:solidFill>
              </a:rPr>
              <a:t>Instructors: Erik Crosman, Research Assistant Professor</a:t>
            </a:r>
          </a:p>
          <a:p>
            <a:r>
              <a:rPr lang="en-US" i="0" dirty="0" smtClean="0">
                <a:solidFill>
                  <a:schemeClr val="bg2"/>
                </a:solidFill>
              </a:rPr>
              <a:t>               Taylor McCorkle, Graduate Research Assistant</a:t>
            </a:r>
            <a:endParaRPr lang="en-US" i="0" dirty="0">
              <a:solidFill>
                <a:schemeClr val="bg2"/>
              </a:solidFill>
            </a:endParaRPr>
          </a:p>
        </p:txBody>
      </p:sp>
    </p:spTree>
    <p:extLst>
      <p:ext uri="{BB962C8B-B14F-4D97-AF65-F5344CB8AC3E}">
        <p14:creationId xmlns:p14="http://schemas.microsoft.com/office/powerpoint/2010/main" val="2574428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0"/>
            <a:ext cx="7772400" cy="1143000"/>
          </a:xfrm>
        </p:spPr>
        <p:txBody>
          <a:bodyPr/>
          <a:lstStyle/>
          <a:p>
            <a:r>
              <a:rPr lang="en-US" dirty="0" smtClean="0"/>
              <a:t>What is Pressure?</a:t>
            </a:r>
          </a:p>
        </p:txBody>
      </p:sp>
      <p:sp>
        <p:nvSpPr>
          <p:cNvPr id="5" name="TextBox 4"/>
          <p:cNvSpPr txBox="1"/>
          <p:nvPr/>
        </p:nvSpPr>
        <p:spPr>
          <a:xfrm>
            <a:off x="685800" y="1143001"/>
            <a:ext cx="7848600" cy="1200329"/>
          </a:xfrm>
          <a:prstGeom prst="rect">
            <a:avLst/>
          </a:prstGeom>
          <a:noFill/>
        </p:spPr>
        <p:txBody>
          <a:bodyPr wrap="square" rtlCol="0">
            <a:spAutoFit/>
          </a:bodyPr>
          <a:lstStyle/>
          <a:p>
            <a:r>
              <a:rPr lang="en-US" dirty="0" smtClean="0"/>
              <a:t>The force applied divided by the area over which the force is distributed (i.e., Force/Area)</a:t>
            </a:r>
          </a:p>
          <a:p>
            <a:endParaRPr lang="en-US" dirty="0"/>
          </a:p>
        </p:txBody>
      </p:sp>
      <p:pic>
        <p:nvPicPr>
          <p:cNvPr id="1029" name="Picture 5" descr="C:\Documents and Settings\u0302380.ad\Local Settings\Temporary Internet Files\Content.IE5\MIY8UYX2\MC900391012[1].wmf"/>
          <p:cNvPicPr>
            <a:picLocks noChangeAspect="1" noChangeArrowheads="1"/>
          </p:cNvPicPr>
          <p:nvPr/>
        </p:nvPicPr>
        <p:blipFill>
          <a:blip r:embed="rId2" cstate="print"/>
          <a:srcRect/>
          <a:stretch>
            <a:fillRect/>
          </a:stretch>
        </p:blipFill>
        <p:spPr bwMode="auto">
          <a:xfrm>
            <a:off x="4724400" y="2664257"/>
            <a:ext cx="622706" cy="917143"/>
          </a:xfrm>
          <a:prstGeom prst="rect">
            <a:avLst/>
          </a:prstGeom>
          <a:noFill/>
        </p:spPr>
      </p:pic>
      <p:pic>
        <p:nvPicPr>
          <p:cNvPr id="1030" name="Picture 6" descr="C:\Documents and Settings\u0302380.ad\Local Settings\Temporary Internet Files\Content.IE5\BP3BETSI\MC900391008[1].wmf"/>
          <p:cNvPicPr>
            <a:picLocks noChangeAspect="1" noChangeArrowheads="1"/>
          </p:cNvPicPr>
          <p:nvPr/>
        </p:nvPicPr>
        <p:blipFill>
          <a:blip r:embed="rId3" cstate="print"/>
          <a:srcRect/>
          <a:stretch>
            <a:fillRect/>
          </a:stretch>
        </p:blipFill>
        <p:spPr bwMode="auto">
          <a:xfrm>
            <a:off x="4648200" y="3640137"/>
            <a:ext cx="708025" cy="855663"/>
          </a:xfrm>
          <a:prstGeom prst="rect">
            <a:avLst/>
          </a:prstGeom>
          <a:noFill/>
        </p:spPr>
      </p:pic>
      <p:pic>
        <p:nvPicPr>
          <p:cNvPr id="1031" name="Picture 7" descr="C:\Documents and Settings\u0302380.ad\Local Settings\Temporary Internet Files\Content.IE5\J1ZVN8E0\MC900383556[1].wmf"/>
          <p:cNvPicPr>
            <a:picLocks noChangeAspect="1" noChangeArrowheads="1"/>
          </p:cNvPicPr>
          <p:nvPr/>
        </p:nvPicPr>
        <p:blipFill>
          <a:blip r:embed="rId4" cstate="print"/>
          <a:srcRect/>
          <a:stretch>
            <a:fillRect/>
          </a:stretch>
        </p:blipFill>
        <p:spPr bwMode="auto">
          <a:xfrm>
            <a:off x="4495800" y="4591202"/>
            <a:ext cx="905256" cy="895198"/>
          </a:xfrm>
          <a:prstGeom prst="rect">
            <a:avLst/>
          </a:prstGeom>
          <a:noFill/>
        </p:spPr>
      </p:pic>
      <p:pic>
        <p:nvPicPr>
          <p:cNvPr id="1032" name="Picture 8" descr="C:\Documents and Settings\u0302380.ad\Local Settings\Temporary Internet Files\Content.IE5\Y9IQ0DT6\MC900389202[1].wmf"/>
          <p:cNvPicPr>
            <a:picLocks noChangeAspect="1" noChangeArrowheads="1"/>
          </p:cNvPicPr>
          <p:nvPr/>
        </p:nvPicPr>
        <p:blipFill>
          <a:blip r:embed="rId5" cstate="print"/>
          <a:srcRect/>
          <a:stretch>
            <a:fillRect/>
          </a:stretch>
        </p:blipFill>
        <p:spPr bwMode="auto">
          <a:xfrm>
            <a:off x="4572000" y="1905000"/>
            <a:ext cx="944575" cy="595274"/>
          </a:xfrm>
          <a:prstGeom prst="rect">
            <a:avLst/>
          </a:prstGeom>
          <a:noFill/>
        </p:spPr>
      </p:pic>
      <p:sp>
        <p:nvSpPr>
          <p:cNvPr id="14" name="TextBox 13"/>
          <p:cNvSpPr txBox="1"/>
          <p:nvPr/>
        </p:nvSpPr>
        <p:spPr>
          <a:xfrm>
            <a:off x="5867400" y="2105085"/>
            <a:ext cx="2667000" cy="3539430"/>
          </a:xfrm>
          <a:prstGeom prst="rect">
            <a:avLst/>
          </a:prstGeom>
          <a:noFill/>
        </p:spPr>
        <p:txBody>
          <a:bodyPr wrap="square" rtlCol="0">
            <a:spAutoFit/>
          </a:bodyPr>
          <a:lstStyle/>
          <a:p>
            <a:pPr algn="ctr"/>
            <a:r>
              <a:rPr lang="en-US" sz="3200" dirty="0" smtClean="0">
                <a:solidFill>
                  <a:srgbClr val="FF0000"/>
                </a:solidFill>
              </a:rPr>
              <a:t>Pressure in the atmosphere can be thought of as the weight of the gases that are above</a:t>
            </a:r>
            <a:endParaRPr lang="en-US" sz="3200" dirty="0">
              <a:solidFill>
                <a:srgbClr val="FF0000"/>
              </a:solidFill>
            </a:endParaRPr>
          </a:p>
        </p:txBody>
      </p:sp>
    </p:spTree>
    <p:extLst>
      <p:ext uri="{BB962C8B-B14F-4D97-AF65-F5344CB8AC3E}">
        <p14:creationId xmlns:p14="http://schemas.microsoft.com/office/powerpoint/2010/main" val="12897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from last class</a:t>
            </a:r>
            <a:endParaRPr lang="en-US" dirty="0"/>
          </a:p>
        </p:txBody>
      </p:sp>
      <p:sp>
        <p:nvSpPr>
          <p:cNvPr id="3" name="Content Placeholder 2"/>
          <p:cNvSpPr>
            <a:spLocks noGrp="1"/>
          </p:cNvSpPr>
          <p:nvPr>
            <p:ph idx="1"/>
          </p:nvPr>
        </p:nvSpPr>
        <p:spPr/>
        <p:txBody>
          <a:bodyPr/>
          <a:lstStyle/>
          <a:p>
            <a:r>
              <a:rPr lang="en-US" b="1" dirty="0"/>
              <a:t>Why don't I feel the miles of air above me that are crushing me down</a:t>
            </a:r>
            <a:r>
              <a:rPr lang="en-US" b="1" dirty="0" smtClean="0"/>
              <a:t>?</a:t>
            </a:r>
          </a:p>
          <a:p>
            <a:r>
              <a:rPr lang="en-US" b="1" dirty="0">
                <a:hlinkClick r:id="rId2"/>
              </a:rPr>
              <a:t>http://wtamu.edu/~cbaird/sq/2015/09/14/why-dont-i-feel-the-miles-of-air-above-me-that-are-crushing-me-down</a:t>
            </a:r>
            <a:r>
              <a:rPr lang="en-US" b="1" dirty="0" smtClean="0">
                <a:hlinkClick r:id="rId2"/>
              </a:rPr>
              <a:t>/</a:t>
            </a:r>
            <a:endParaRPr lang="en-US" b="1" dirty="0" smtClean="0"/>
          </a:p>
          <a:p>
            <a:r>
              <a:rPr lang="en-US" b="1" dirty="0">
                <a:hlinkClick r:id="rId3"/>
              </a:rPr>
              <a:t>https://</a:t>
            </a:r>
            <a:r>
              <a:rPr lang="en-US" b="1" dirty="0" smtClean="0">
                <a:hlinkClick r:id="rId3"/>
              </a:rPr>
              <a:t>www.youtube.com/watch?v=xJHJsA7bYGc&amp;index=6&amp;list=RDQeAp3CuGjk8</a:t>
            </a:r>
            <a:endParaRPr lang="en-US" b="1" dirty="0" smtClean="0"/>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271860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Air is a fluid that acts in all directions at once, canceling out forces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2209800"/>
            <a:ext cx="4800600" cy="4200525"/>
          </a:xfrm>
          <a:prstGeom prst="rect">
            <a:avLst/>
          </a:prstGeom>
        </p:spPr>
      </p:pic>
    </p:spTree>
    <p:extLst>
      <p:ext uri="{BB962C8B-B14F-4D97-AF65-F5344CB8AC3E}">
        <p14:creationId xmlns:p14="http://schemas.microsoft.com/office/powerpoint/2010/main" val="3536383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from last class</a:t>
            </a:r>
          </a:p>
        </p:txBody>
      </p:sp>
      <p:sp>
        <p:nvSpPr>
          <p:cNvPr id="3" name="Content Placeholder 2"/>
          <p:cNvSpPr>
            <a:spLocks noGrp="1"/>
          </p:cNvSpPr>
          <p:nvPr>
            <p:ph idx="1"/>
          </p:nvPr>
        </p:nvSpPr>
        <p:spPr/>
        <p:txBody>
          <a:bodyPr/>
          <a:lstStyle/>
          <a:p>
            <a:r>
              <a:rPr lang="en-US" dirty="0" smtClean="0"/>
              <a:t>“Air </a:t>
            </a:r>
            <a:r>
              <a:rPr lang="en-US" dirty="0"/>
              <a:t>does not crush you down. As a fluid, air flows around you and tries to crush you in</a:t>
            </a:r>
            <a:r>
              <a:rPr lang="en-US" dirty="0" smtClean="0"/>
              <a:t>.”</a:t>
            </a:r>
          </a:p>
          <a:p>
            <a:r>
              <a:rPr lang="en-US" dirty="0"/>
              <a:t>Stand outside in a field and look straight up. You are looking at a one-hundred </a:t>
            </a:r>
            <a:r>
              <a:rPr lang="en-US" dirty="0" smtClean="0"/>
              <a:t>kilometer (62 mile) </a:t>
            </a:r>
            <a:r>
              <a:rPr lang="en-US" dirty="0"/>
              <a:t>column of air that is being pulled down toward you by gravity. </a:t>
            </a:r>
          </a:p>
        </p:txBody>
      </p:sp>
    </p:spTree>
    <p:extLst>
      <p:ext uri="{BB962C8B-B14F-4D97-AF65-F5344CB8AC3E}">
        <p14:creationId xmlns:p14="http://schemas.microsoft.com/office/powerpoint/2010/main" val="1781539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772400" cy="4114800"/>
          </a:xfrm>
        </p:spPr>
        <p:txBody>
          <a:bodyPr/>
          <a:lstStyle/>
          <a:p>
            <a:r>
              <a:rPr lang="en-US" dirty="0"/>
              <a:t>This canceling of forces on your hand only happens if atmospheric air is able to reach both the palm and the back of your hand. If you remove the air that is pushing up on the back of your hand, there will no longer be a canceling of forces and you will experience 10 bowling balls worth of weight on your hand overall</a:t>
            </a:r>
            <a:r>
              <a:rPr lang="en-US" dirty="0" smtClean="0"/>
              <a:t>. You can partially experience this using a vacuum cleaner.</a:t>
            </a:r>
            <a:endParaRPr lang="en-US" dirty="0"/>
          </a:p>
          <a:p>
            <a:r>
              <a:rPr lang="en-US" dirty="0" smtClean="0"/>
              <a:t>Vacuum is lowering pressure inside so that immense weight of atmosphere can push air into the tube.</a:t>
            </a:r>
            <a:endParaRPr lang="en-US" dirty="0"/>
          </a:p>
        </p:txBody>
      </p:sp>
    </p:spTree>
    <p:extLst>
      <p:ext uri="{BB962C8B-B14F-4D97-AF65-F5344CB8AC3E}">
        <p14:creationId xmlns:p14="http://schemas.microsoft.com/office/powerpoint/2010/main" val="105281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09600" y="228600"/>
            <a:ext cx="7772400" cy="819150"/>
          </a:xfrm>
        </p:spPr>
        <p:txBody>
          <a:bodyPr/>
          <a:lstStyle/>
          <a:p>
            <a:r>
              <a:rPr lang="en-US" smtClean="0"/>
              <a:t>Pressure vs. Height</a:t>
            </a:r>
          </a:p>
        </p:txBody>
      </p:sp>
      <p:pic>
        <p:nvPicPr>
          <p:cNvPr id="28674" name="Picture 3" descr="E:\Met10\pvsz.jpg"/>
          <p:cNvPicPr>
            <a:picLocks noChangeAspect="1" noChangeArrowheads="1"/>
          </p:cNvPicPr>
          <p:nvPr/>
        </p:nvPicPr>
        <p:blipFill>
          <a:blip r:embed="rId2" cstate="print"/>
          <a:srcRect/>
          <a:stretch>
            <a:fillRect/>
          </a:stretch>
        </p:blipFill>
        <p:spPr bwMode="auto">
          <a:xfrm>
            <a:off x="406400" y="1257300"/>
            <a:ext cx="8193088"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152400"/>
            <a:ext cx="7772400" cy="1143000"/>
          </a:xfrm>
        </p:spPr>
        <p:txBody>
          <a:bodyPr/>
          <a:lstStyle/>
          <a:p>
            <a:r>
              <a:rPr lang="en-US" sz="4000" dirty="0" smtClean="0"/>
              <a:t>Practice Exercise</a:t>
            </a:r>
          </a:p>
        </p:txBody>
      </p:sp>
      <p:grpSp>
        <p:nvGrpSpPr>
          <p:cNvPr id="8" name="Group 7"/>
          <p:cNvGrpSpPr/>
          <p:nvPr/>
        </p:nvGrpSpPr>
        <p:grpSpPr>
          <a:xfrm>
            <a:off x="457200" y="1371600"/>
            <a:ext cx="2286000" cy="4876800"/>
            <a:chOff x="457200" y="762000"/>
            <a:chExt cx="2286000" cy="4876800"/>
          </a:xfrm>
        </p:grpSpPr>
        <p:sp>
          <p:nvSpPr>
            <p:cNvPr id="4" name="Cube 3"/>
            <p:cNvSpPr/>
            <p:nvPr/>
          </p:nvSpPr>
          <p:spPr bwMode="auto">
            <a:xfrm>
              <a:off x="914400" y="1600200"/>
              <a:ext cx="1219200" cy="3657600"/>
            </a:xfrm>
            <a:prstGeom prst="cub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838200" y="5181600"/>
              <a:ext cx="1143000" cy="457200"/>
            </a:xfrm>
            <a:prstGeom prst="rect">
              <a:avLst/>
            </a:prstGeom>
            <a:noFill/>
          </p:spPr>
          <p:txBody>
            <a:bodyPr wrap="square" rtlCol="0">
              <a:spAutoFit/>
            </a:bodyPr>
            <a:lstStyle/>
            <a:p>
              <a:r>
                <a:rPr lang="en-US" dirty="0" smtClean="0"/>
                <a:t>Ground</a:t>
              </a:r>
              <a:endParaRPr lang="en-US" dirty="0"/>
            </a:p>
          </p:txBody>
        </p:sp>
        <p:sp>
          <p:nvSpPr>
            <p:cNvPr id="7" name="TextBox 6"/>
            <p:cNvSpPr txBox="1"/>
            <p:nvPr/>
          </p:nvSpPr>
          <p:spPr>
            <a:xfrm>
              <a:off x="457200" y="762000"/>
              <a:ext cx="2286000" cy="830997"/>
            </a:xfrm>
            <a:prstGeom prst="rect">
              <a:avLst/>
            </a:prstGeom>
            <a:noFill/>
          </p:spPr>
          <p:txBody>
            <a:bodyPr wrap="square" rtlCol="0">
              <a:spAutoFit/>
            </a:bodyPr>
            <a:lstStyle/>
            <a:p>
              <a:pPr algn="ctr"/>
              <a:r>
                <a:rPr lang="en-US" dirty="0" smtClean="0"/>
                <a:t>Top of Atmosphere</a:t>
              </a:r>
              <a:endParaRPr lang="en-US" dirty="0"/>
            </a:p>
          </p:txBody>
        </p:sp>
      </p:grpSp>
      <p:sp>
        <p:nvSpPr>
          <p:cNvPr id="9" name="TextBox 8"/>
          <p:cNvSpPr txBox="1"/>
          <p:nvPr/>
        </p:nvSpPr>
        <p:spPr>
          <a:xfrm>
            <a:off x="4572000" y="1600200"/>
            <a:ext cx="3505200" cy="830997"/>
          </a:xfrm>
          <a:prstGeom prst="rect">
            <a:avLst/>
          </a:prstGeom>
          <a:noFill/>
        </p:spPr>
        <p:txBody>
          <a:bodyPr wrap="square" rtlCol="0">
            <a:spAutoFit/>
          </a:bodyPr>
          <a:lstStyle/>
          <a:p>
            <a:r>
              <a:rPr lang="en-US" dirty="0" smtClean="0"/>
              <a:t>What is the approximate pressure at sea level?</a:t>
            </a:r>
            <a:endParaRPr lang="en-US" dirty="0"/>
          </a:p>
        </p:txBody>
      </p:sp>
      <p:sp>
        <p:nvSpPr>
          <p:cNvPr id="10" name="TextBox 9"/>
          <p:cNvSpPr txBox="1"/>
          <p:nvPr/>
        </p:nvSpPr>
        <p:spPr>
          <a:xfrm>
            <a:off x="2133600" y="5481935"/>
            <a:ext cx="2514600" cy="461665"/>
          </a:xfrm>
          <a:prstGeom prst="rect">
            <a:avLst/>
          </a:prstGeom>
          <a:noFill/>
        </p:spPr>
        <p:txBody>
          <a:bodyPr wrap="square" rtlCol="0">
            <a:spAutoFit/>
          </a:bodyPr>
          <a:lstStyle/>
          <a:p>
            <a:r>
              <a:rPr lang="en-US" dirty="0" smtClean="0"/>
              <a:t>1 </a:t>
            </a:r>
            <a:r>
              <a:rPr lang="en-US" dirty="0" err="1" smtClean="0"/>
              <a:t>atm</a:t>
            </a:r>
            <a:r>
              <a:rPr lang="en-US" dirty="0" smtClean="0"/>
              <a:t> ≈ 1000 </a:t>
            </a:r>
            <a:r>
              <a:rPr lang="en-US" dirty="0" err="1" smtClean="0"/>
              <a:t>mb</a:t>
            </a:r>
            <a:endParaRPr lang="en-US" dirty="0"/>
          </a:p>
        </p:txBody>
      </p:sp>
      <p:sp>
        <p:nvSpPr>
          <p:cNvPr id="11" name="TextBox 10"/>
          <p:cNvSpPr txBox="1"/>
          <p:nvPr/>
        </p:nvSpPr>
        <p:spPr>
          <a:xfrm>
            <a:off x="4572000" y="2971800"/>
            <a:ext cx="3962400" cy="1200329"/>
          </a:xfrm>
          <a:prstGeom prst="rect">
            <a:avLst/>
          </a:prstGeom>
          <a:noFill/>
        </p:spPr>
        <p:txBody>
          <a:bodyPr wrap="square" rtlCol="0">
            <a:spAutoFit/>
          </a:bodyPr>
          <a:lstStyle/>
          <a:p>
            <a:r>
              <a:rPr lang="en-US" dirty="0" smtClean="0"/>
              <a:t>What is the approximate pressure at the top of the atmosphere?</a:t>
            </a:r>
            <a:endParaRPr lang="en-US" dirty="0"/>
          </a:p>
        </p:txBody>
      </p:sp>
      <p:sp>
        <p:nvSpPr>
          <p:cNvPr id="12" name="TextBox 11"/>
          <p:cNvSpPr txBox="1"/>
          <p:nvPr/>
        </p:nvSpPr>
        <p:spPr>
          <a:xfrm>
            <a:off x="2209800" y="2052935"/>
            <a:ext cx="2514600" cy="461665"/>
          </a:xfrm>
          <a:prstGeom prst="rect">
            <a:avLst/>
          </a:prstGeom>
          <a:noFill/>
        </p:spPr>
        <p:txBody>
          <a:bodyPr wrap="square" rtlCol="0">
            <a:spAutoFit/>
          </a:bodyPr>
          <a:lstStyle/>
          <a:p>
            <a:r>
              <a:rPr lang="en-US" dirty="0" smtClean="0"/>
              <a:t>0 </a:t>
            </a:r>
            <a:r>
              <a:rPr lang="en-US" dirty="0" err="1" smtClean="0"/>
              <a:t>atm</a:t>
            </a:r>
            <a:r>
              <a:rPr lang="en-US" dirty="0" smtClean="0"/>
              <a:t> ≈ 0 </a:t>
            </a:r>
            <a:r>
              <a:rPr lang="en-US" dirty="0" err="1" smtClean="0"/>
              <a:t>mb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152400"/>
            <a:ext cx="7772400" cy="1143000"/>
          </a:xfrm>
        </p:spPr>
        <p:txBody>
          <a:bodyPr/>
          <a:lstStyle/>
          <a:p>
            <a:r>
              <a:rPr lang="en-US" sz="4000" dirty="0" smtClean="0"/>
              <a:t>Practice Exercise</a:t>
            </a:r>
          </a:p>
        </p:txBody>
      </p:sp>
      <p:grpSp>
        <p:nvGrpSpPr>
          <p:cNvPr id="2" name="Group 7"/>
          <p:cNvGrpSpPr/>
          <p:nvPr/>
        </p:nvGrpSpPr>
        <p:grpSpPr>
          <a:xfrm>
            <a:off x="457200" y="1371600"/>
            <a:ext cx="2286000" cy="4876800"/>
            <a:chOff x="457200" y="762000"/>
            <a:chExt cx="2286000" cy="4876800"/>
          </a:xfrm>
        </p:grpSpPr>
        <p:sp>
          <p:nvSpPr>
            <p:cNvPr id="4" name="Cube 3"/>
            <p:cNvSpPr/>
            <p:nvPr/>
          </p:nvSpPr>
          <p:spPr bwMode="auto">
            <a:xfrm>
              <a:off x="914400" y="1600200"/>
              <a:ext cx="1219200" cy="3657600"/>
            </a:xfrm>
            <a:prstGeom prst="cub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838200" y="5181600"/>
              <a:ext cx="1143000" cy="457200"/>
            </a:xfrm>
            <a:prstGeom prst="rect">
              <a:avLst/>
            </a:prstGeom>
            <a:noFill/>
          </p:spPr>
          <p:txBody>
            <a:bodyPr wrap="square" rtlCol="0">
              <a:spAutoFit/>
            </a:bodyPr>
            <a:lstStyle/>
            <a:p>
              <a:r>
                <a:rPr lang="en-US" dirty="0" smtClean="0"/>
                <a:t>Ground</a:t>
              </a:r>
              <a:endParaRPr lang="en-US" dirty="0"/>
            </a:p>
          </p:txBody>
        </p:sp>
        <p:sp>
          <p:nvSpPr>
            <p:cNvPr id="7" name="TextBox 6"/>
            <p:cNvSpPr txBox="1"/>
            <p:nvPr/>
          </p:nvSpPr>
          <p:spPr>
            <a:xfrm>
              <a:off x="457200" y="762000"/>
              <a:ext cx="2286000" cy="830997"/>
            </a:xfrm>
            <a:prstGeom prst="rect">
              <a:avLst/>
            </a:prstGeom>
            <a:noFill/>
          </p:spPr>
          <p:txBody>
            <a:bodyPr wrap="square" rtlCol="0">
              <a:spAutoFit/>
            </a:bodyPr>
            <a:lstStyle/>
            <a:p>
              <a:pPr algn="ctr"/>
              <a:r>
                <a:rPr lang="en-US" dirty="0" smtClean="0"/>
                <a:t>Top of Atmosphere</a:t>
              </a:r>
              <a:endParaRPr lang="en-US" dirty="0"/>
            </a:p>
          </p:txBody>
        </p:sp>
      </p:grpSp>
      <p:sp>
        <p:nvSpPr>
          <p:cNvPr id="9" name="TextBox 8"/>
          <p:cNvSpPr txBox="1"/>
          <p:nvPr/>
        </p:nvSpPr>
        <p:spPr>
          <a:xfrm>
            <a:off x="3657600" y="1371600"/>
            <a:ext cx="4876800" cy="830997"/>
          </a:xfrm>
          <a:prstGeom prst="rect">
            <a:avLst/>
          </a:prstGeom>
          <a:noFill/>
        </p:spPr>
        <p:txBody>
          <a:bodyPr wrap="square" rtlCol="0">
            <a:spAutoFit/>
          </a:bodyPr>
          <a:lstStyle/>
          <a:p>
            <a:r>
              <a:rPr lang="en-US" dirty="0" smtClean="0"/>
              <a:t>The pressure at Salt Lake City averages about 0.85 </a:t>
            </a:r>
            <a:r>
              <a:rPr lang="en-US" dirty="0" err="1" smtClean="0"/>
              <a:t>atm</a:t>
            </a:r>
            <a:r>
              <a:rPr lang="en-US" dirty="0" smtClean="0"/>
              <a:t> (850 </a:t>
            </a:r>
            <a:r>
              <a:rPr lang="en-US" dirty="0" err="1" smtClean="0"/>
              <a:t>mb</a:t>
            </a:r>
            <a:r>
              <a:rPr lang="en-US" dirty="0" smtClean="0"/>
              <a:t>).  </a:t>
            </a:r>
            <a:endParaRPr lang="en-US" dirty="0"/>
          </a:p>
        </p:txBody>
      </p:sp>
      <p:sp>
        <p:nvSpPr>
          <p:cNvPr id="10" name="TextBox 9"/>
          <p:cNvSpPr txBox="1"/>
          <p:nvPr/>
        </p:nvSpPr>
        <p:spPr>
          <a:xfrm>
            <a:off x="2133600" y="5481935"/>
            <a:ext cx="2514600" cy="461665"/>
          </a:xfrm>
          <a:prstGeom prst="rect">
            <a:avLst/>
          </a:prstGeom>
          <a:noFill/>
        </p:spPr>
        <p:txBody>
          <a:bodyPr wrap="square" rtlCol="0">
            <a:spAutoFit/>
          </a:bodyPr>
          <a:lstStyle/>
          <a:p>
            <a:r>
              <a:rPr lang="en-US" dirty="0" smtClean="0"/>
              <a:t>1 </a:t>
            </a:r>
            <a:r>
              <a:rPr lang="en-US" dirty="0" err="1" smtClean="0"/>
              <a:t>atm</a:t>
            </a:r>
            <a:r>
              <a:rPr lang="en-US" dirty="0" smtClean="0"/>
              <a:t> </a:t>
            </a:r>
            <a:endParaRPr lang="en-US" dirty="0"/>
          </a:p>
        </p:txBody>
      </p:sp>
      <p:sp>
        <p:nvSpPr>
          <p:cNvPr id="13" name="TextBox 12"/>
          <p:cNvSpPr txBox="1"/>
          <p:nvPr/>
        </p:nvSpPr>
        <p:spPr>
          <a:xfrm>
            <a:off x="2209800" y="1981200"/>
            <a:ext cx="2514600" cy="461665"/>
          </a:xfrm>
          <a:prstGeom prst="rect">
            <a:avLst/>
          </a:prstGeom>
          <a:noFill/>
        </p:spPr>
        <p:txBody>
          <a:bodyPr wrap="square" rtlCol="0">
            <a:spAutoFit/>
          </a:bodyPr>
          <a:lstStyle/>
          <a:p>
            <a:r>
              <a:rPr lang="en-US" dirty="0" smtClean="0"/>
              <a:t>0 </a:t>
            </a:r>
            <a:r>
              <a:rPr lang="en-US" dirty="0" err="1" smtClean="0"/>
              <a:t>atm</a:t>
            </a:r>
            <a:r>
              <a:rPr lang="en-US" dirty="0" smtClean="0"/>
              <a:t> </a:t>
            </a:r>
            <a:endParaRPr lang="en-US" dirty="0"/>
          </a:p>
        </p:txBody>
      </p:sp>
      <p:sp>
        <p:nvSpPr>
          <p:cNvPr id="16" name="TextBox 15"/>
          <p:cNvSpPr txBox="1"/>
          <p:nvPr/>
        </p:nvSpPr>
        <p:spPr>
          <a:xfrm>
            <a:off x="3657600" y="2514600"/>
            <a:ext cx="4419600" cy="830997"/>
          </a:xfrm>
          <a:prstGeom prst="rect">
            <a:avLst/>
          </a:prstGeom>
          <a:noFill/>
        </p:spPr>
        <p:txBody>
          <a:bodyPr wrap="square" rtlCol="0">
            <a:spAutoFit/>
          </a:bodyPr>
          <a:lstStyle/>
          <a:p>
            <a:r>
              <a:rPr lang="en-US" dirty="0" smtClean="0"/>
              <a:t>What fraction of the atmosphere is ABOVE Salt Lake City?</a:t>
            </a:r>
            <a:endParaRPr lang="en-US" dirty="0"/>
          </a:p>
        </p:txBody>
      </p:sp>
      <p:sp>
        <p:nvSpPr>
          <p:cNvPr id="17" name="Cube 16"/>
          <p:cNvSpPr/>
          <p:nvPr/>
        </p:nvSpPr>
        <p:spPr bwMode="auto">
          <a:xfrm>
            <a:off x="914400" y="2209800"/>
            <a:ext cx="1219200" cy="3048000"/>
          </a:xfrm>
          <a:prstGeom prst="cub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2209800" y="4719935"/>
            <a:ext cx="2514600" cy="461665"/>
          </a:xfrm>
          <a:prstGeom prst="rect">
            <a:avLst/>
          </a:prstGeom>
          <a:noFill/>
        </p:spPr>
        <p:txBody>
          <a:bodyPr wrap="square" rtlCol="0">
            <a:spAutoFit/>
          </a:bodyPr>
          <a:lstStyle/>
          <a:p>
            <a:r>
              <a:rPr lang="en-US" dirty="0" smtClean="0"/>
              <a:t>0.85 </a:t>
            </a:r>
            <a:r>
              <a:rPr lang="en-US" dirty="0" err="1" smtClean="0"/>
              <a:t>atm</a:t>
            </a:r>
            <a:r>
              <a:rPr lang="en-US" dirty="0" smtClean="0"/>
              <a:t> ≈ 850 </a:t>
            </a:r>
            <a:r>
              <a:rPr lang="en-US" dirty="0" err="1" smtClean="0"/>
              <a:t>mb</a:t>
            </a:r>
            <a:r>
              <a:rPr lang="en-US" dirty="0" smtClean="0"/>
              <a:t> </a:t>
            </a:r>
            <a:endParaRPr lang="en-US" dirty="0"/>
          </a:p>
        </p:txBody>
      </p:sp>
      <p:cxnSp>
        <p:nvCxnSpPr>
          <p:cNvPr id="20" name="Straight Connector 19"/>
          <p:cNvCxnSpPr/>
          <p:nvPr/>
        </p:nvCxnSpPr>
        <p:spPr bwMode="auto">
          <a:xfrm>
            <a:off x="914400" y="52578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flipH="1" flipV="1">
            <a:off x="1828800" y="4953000"/>
            <a:ext cx="3048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4419600" y="3581400"/>
            <a:ext cx="2743200" cy="461665"/>
          </a:xfrm>
          <a:prstGeom prst="rect">
            <a:avLst/>
          </a:prstGeom>
          <a:noFill/>
        </p:spPr>
        <p:txBody>
          <a:bodyPr wrap="square" rtlCol="0">
            <a:spAutoFit/>
          </a:bodyPr>
          <a:lstStyle/>
          <a:p>
            <a:r>
              <a:rPr lang="en-US" dirty="0" smtClean="0"/>
              <a:t>Answer = 85%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152400"/>
            <a:ext cx="7772400" cy="1143000"/>
          </a:xfrm>
        </p:spPr>
        <p:txBody>
          <a:bodyPr/>
          <a:lstStyle/>
          <a:p>
            <a:r>
              <a:rPr lang="en-US" sz="4000" dirty="0" smtClean="0"/>
              <a:t>Practice Exercise</a:t>
            </a:r>
          </a:p>
        </p:txBody>
      </p:sp>
      <p:grpSp>
        <p:nvGrpSpPr>
          <p:cNvPr id="2" name="Group 7"/>
          <p:cNvGrpSpPr/>
          <p:nvPr/>
        </p:nvGrpSpPr>
        <p:grpSpPr>
          <a:xfrm>
            <a:off x="457200" y="1371600"/>
            <a:ext cx="2286000" cy="4876800"/>
            <a:chOff x="457200" y="762000"/>
            <a:chExt cx="2286000" cy="4876800"/>
          </a:xfrm>
        </p:grpSpPr>
        <p:sp>
          <p:nvSpPr>
            <p:cNvPr id="4" name="Cube 3"/>
            <p:cNvSpPr/>
            <p:nvPr/>
          </p:nvSpPr>
          <p:spPr bwMode="auto">
            <a:xfrm>
              <a:off x="914400" y="1600200"/>
              <a:ext cx="1219200" cy="3657600"/>
            </a:xfrm>
            <a:prstGeom prst="cub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838200" y="5181600"/>
              <a:ext cx="1143000" cy="457200"/>
            </a:xfrm>
            <a:prstGeom prst="rect">
              <a:avLst/>
            </a:prstGeom>
            <a:noFill/>
          </p:spPr>
          <p:txBody>
            <a:bodyPr wrap="square" rtlCol="0">
              <a:spAutoFit/>
            </a:bodyPr>
            <a:lstStyle/>
            <a:p>
              <a:r>
                <a:rPr lang="en-US" dirty="0" smtClean="0"/>
                <a:t>Ground</a:t>
              </a:r>
              <a:endParaRPr lang="en-US" dirty="0"/>
            </a:p>
          </p:txBody>
        </p:sp>
        <p:sp>
          <p:nvSpPr>
            <p:cNvPr id="7" name="TextBox 6"/>
            <p:cNvSpPr txBox="1"/>
            <p:nvPr/>
          </p:nvSpPr>
          <p:spPr>
            <a:xfrm>
              <a:off x="457200" y="762000"/>
              <a:ext cx="2286000" cy="830997"/>
            </a:xfrm>
            <a:prstGeom prst="rect">
              <a:avLst/>
            </a:prstGeom>
            <a:noFill/>
          </p:spPr>
          <p:txBody>
            <a:bodyPr wrap="square" rtlCol="0">
              <a:spAutoFit/>
            </a:bodyPr>
            <a:lstStyle/>
            <a:p>
              <a:pPr algn="ctr"/>
              <a:r>
                <a:rPr lang="en-US" dirty="0" smtClean="0"/>
                <a:t>Top of Atmosphere</a:t>
              </a:r>
              <a:endParaRPr lang="en-US" dirty="0"/>
            </a:p>
          </p:txBody>
        </p:sp>
      </p:grpSp>
      <p:sp>
        <p:nvSpPr>
          <p:cNvPr id="9" name="TextBox 8"/>
          <p:cNvSpPr txBox="1"/>
          <p:nvPr/>
        </p:nvSpPr>
        <p:spPr>
          <a:xfrm>
            <a:off x="3657600" y="1371600"/>
            <a:ext cx="4876800" cy="830997"/>
          </a:xfrm>
          <a:prstGeom prst="rect">
            <a:avLst/>
          </a:prstGeom>
          <a:noFill/>
        </p:spPr>
        <p:txBody>
          <a:bodyPr wrap="square" rtlCol="0">
            <a:spAutoFit/>
          </a:bodyPr>
          <a:lstStyle/>
          <a:p>
            <a:r>
              <a:rPr lang="en-US" dirty="0" smtClean="0"/>
              <a:t>The pressure at Salt Lake City averages about 0.85 </a:t>
            </a:r>
            <a:r>
              <a:rPr lang="en-US" dirty="0" err="1" smtClean="0"/>
              <a:t>atm</a:t>
            </a:r>
            <a:r>
              <a:rPr lang="en-US" dirty="0" smtClean="0"/>
              <a:t> (850 </a:t>
            </a:r>
            <a:r>
              <a:rPr lang="en-US" dirty="0" err="1" smtClean="0"/>
              <a:t>mb</a:t>
            </a:r>
            <a:r>
              <a:rPr lang="en-US" dirty="0" smtClean="0"/>
              <a:t>).  </a:t>
            </a:r>
            <a:endParaRPr lang="en-US" dirty="0"/>
          </a:p>
        </p:txBody>
      </p:sp>
      <p:sp>
        <p:nvSpPr>
          <p:cNvPr id="10" name="TextBox 9"/>
          <p:cNvSpPr txBox="1"/>
          <p:nvPr/>
        </p:nvSpPr>
        <p:spPr>
          <a:xfrm>
            <a:off x="2133600" y="5481935"/>
            <a:ext cx="2514600" cy="461665"/>
          </a:xfrm>
          <a:prstGeom prst="rect">
            <a:avLst/>
          </a:prstGeom>
          <a:noFill/>
        </p:spPr>
        <p:txBody>
          <a:bodyPr wrap="square" rtlCol="0">
            <a:spAutoFit/>
          </a:bodyPr>
          <a:lstStyle/>
          <a:p>
            <a:r>
              <a:rPr lang="en-US" dirty="0" smtClean="0"/>
              <a:t>1 </a:t>
            </a:r>
            <a:r>
              <a:rPr lang="en-US" dirty="0" err="1" smtClean="0"/>
              <a:t>atm</a:t>
            </a:r>
            <a:r>
              <a:rPr lang="en-US" dirty="0" smtClean="0"/>
              <a:t> </a:t>
            </a:r>
            <a:endParaRPr lang="en-US" dirty="0"/>
          </a:p>
        </p:txBody>
      </p:sp>
      <p:sp>
        <p:nvSpPr>
          <p:cNvPr id="13" name="TextBox 12"/>
          <p:cNvSpPr txBox="1"/>
          <p:nvPr/>
        </p:nvSpPr>
        <p:spPr>
          <a:xfrm>
            <a:off x="2209800" y="1981200"/>
            <a:ext cx="2514600" cy="461665"/>
          </a:xfrm>
          <a:prstGeom prst="rect">
            <a:avLst/>
          </a:prstGeom>
          <a:noFill/>
        </p:spPr>
        <p:txBody>
          <a:bodyPr wrap="square" rtlCol="0">
            <a:spAutoFit/>
          </a:bodyPr>
          <a:lstStyle/>
          <a:p>
            <a:r>
              <a:rPr lang="en-US" dirty="0" smtClean="0"/>
              <a:t>0 </a:t>
            </a:r>
            <a:r>
              <a:rPr lang="en-US" dirty="0" err="1" smtClean="0"/>
              <a:t>atm</a:t>
            </a:r>
            <a:r>
              <a:rPr lang="en-US" dirty="0" smtClean="0"/>
              <a:t> </a:t>
            </a:r>
            <a:endParaRPr lang="en-US" dirty="0"/>
          </a:p>
        </p:txBody>
      </p:sp>
      <p:sp>
        <p:nvSpPr>
          <p:cNvPr id="16" name="TextBox 15"/>
          <p:cNvSpPr txBox="1"/>
          <p:nvPr/>
        </p:nvSpPr>
        <p:spPr>
          <a:xfrm>
            <a:off x="3657600" y="2514600"/>
            <a:ext cx="4419600" cy="830997"/>
          </a:xfrm>
          <a:prstGeom prst="rect">
            <a:avLst/>
          </a:prstGeom>
          <a:noFill/>
        </p:spPr>
        <p:txBody>
          <a:bodyPr wrap="square" rtlCol="0">
            <a:spAutoFit/>
          </a:bodyPr>
          <a:lstStyle/>
          <a:p>
            <a:r>
              <a:rPr lang="en-US" dirty="0" smtClean="0"/>
              <a:t>What fraction of the atmosphere is below Salt Lake City?</a:t>
            </a:r>
            <a:endParaRPr lang="en-US" dirty="0"/>
          </a:p>
        </p:txBody>
      </p:sp>
      <p:sp>
        <p:nvSpPr>
          <p:cNvPr id="17" name="Cube 16"/>
          <p:cNvSpPr/>
          <p:nvPr/>
        </p:nvSpPr>
        <p:spPr bwMode="auto">
          <a:xfrm>
            <a:off x="914400" y="5029200"/>
            <a:ext cx="1143000" cy="838200"/>
          </a:xfrm>
          <a:prstGeom prst="cub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2209800" y="4719935"/>
            <a:ext cx="2514600" cy="461665"/>
          </a:xfrm>
          <a:prstGeom prst="rect">
            <a:avLst/>
          </a:prstGeom>
          <a:noFill/>
        </p:spPr>
        <p:txBody>
          <a:bodyPr wrap="square" rtlCol="0">
            <a:spAutoFit/>
          </a:bodyPr>
          <a:lstStyle/>
          <a:p>
            <a:r>
              <a:rPr lang="en-US" dirty="0" smtClean="0"/>
              <a:t>0.85 </a:t>
            </a:r>
            <a:r>
              <a:rPr lang="en-US" dirty="0" err="1" smtClean="0"/>
              <a:t>atm</a:t>
            </a:r>
            <a:r>
              <a:rPr lang="en-US" dirty="0" smtClean="0"/>
              <a:t> ≈ 850 </a:t>
            </a:r>
            <a:r>
              <a:rPr lang="en-US" dirty="0" err="1" smtClean="0"/>
              <a:t>mb</a:t>
            </a:r>
            <a:r>
              <a:rPr lang="en-US" dirty="0" smtClean="0"/>
              <a:t> </a:t>
            </a:r>
            <a:endParaRPr lang="en-US" dirty="0"/>
          </a:p>
        </p:txBody>
      </p:sp>
      <p:cxnSp>
        <p:nvCxnSpPr>
          <p:cNvPr id="20" name="Straight Connector 19"/>
          <p:cNvCxnSpPr/>
          <p:nvPr/>
        </p:nvCxnSpPr>
        <p:spPr bwMode="auto">
          <a:xfrm>
            <a:off x="914400" y="52578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flipH="1" flipV="1">
            <a:off x="1828800" y="4953000"/>
            <a:ext cx="3048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Box 14"/>
          <p:cNvSpPr txBox="1"/>
          <p:nvPr/>
        </p:nvSpPr>
        <p:spPr>
          <a:xfrm>
            <a:off x="4343400" y="3581400"/>
            <a:ext cx="3200400" cy="461665"/>
          </a:xfrm>
          <a:prstGeom prst="rect">
            <a:avLst/>
          </a:prstGeom>
          <a:noFill/>
        </p:spPr>
        <p:txBody>
          <a:bodyPr wrap="square" rtlCol="0">
            <a:spAutoFit/>
          </a:bodyPr>
          <a:lstStyle/>
          <a:p>
            <a:r>
              <a:rPr lang="en-US" dirty="0" smtClean="0"/>
              <a:t>Answer = 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753" y="1034636"/>
            <a:ext cx="5611447" cy="582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Rectangle 3"/>
          <p:cNvSpPr>
            <a:spLocks noGrp="1" noChangeArrowheads="1"/>
          </p:cNvSpPr>
          <p:nvPr>
            <p:ph type="title"/>
          </p:nvPr>
        </p:nvSpPr>
        <p:spPr>
          <a:xfrm>
            <a:off x="685800" y="-4763"/>
            <a:ext cx="7772400" cy="1143000"/>
          </a:xfrm>
        </p:spPr>
        <p:txBody>
          <a:bodyPr/>
          <a:lstStyle/>
          <a:p>
            <a:pPr eaLnBrk="1" hangingPunct="1">
              <a:defRPr/>
            </a:pPr>
            <a:r>
              <a:rPr lang="en-US" dirty="0" smtClean="0"/>
              <a:t>Decrease of pressure with height</a:t>
            </a:r>
          </a:p>
        </p:txBody>
      </p:sp>
      <p:sp>
        <p:nvSpPr>
          <p:cNvPr id="46084" name="Rectangle 4"/>
          <p:cNvSpPr>
            <a:spLocks noChangeArrowheads="1"/>
          </p:cNvSpPr>
          <p:nvPr/>
        </p:nvSpPr>
        <p:spPr bwMode="auto">
          <a:xfrm>
            <a:off x="5867400" y="6553200"/>
            <a:ext cx="10668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endParaRPr lang="en-US" altLang="en-US"/>
          </a:p>
        </p:txBody>
      </p:sp>
      <p:grpSp>
        <p:nvGrpSpPr>
          <p:cNvPr id="46086" name="Group 7"/>
          <p:cNvGrpSpPr>
            <a:grpSpLocks/>
          </p:cNvGrpSpPr>
          <p:nvPr/>
        </p:nvGrpSpPr>
        <p:grpSpPr bwMode="auto">
          <a:xfrm>
            <a:off x="2057400" y="5715000"/>
            <a:ext cx="3886200" cy="457200"/>
            <a:chOff x="1296" y="3600"/>
            <a:chExt cx="2544" cy="288"/>
          </a:xfrm>
        </p:grpSpPr>
        <p:sp>
          <p:nvSpPr>
            <p:cNvPr id="46087" name="Rectangle 8"/>
            <p:cNvSpPr>
              <a:spLocks noChangeArrowheads="1"/>
            </p:cNvSpPr>
            <p:nvPr/>
          </p:nvSpPr>
          <p:spPr bwMode="auto">
            <a:xfrm>
              <a:off x="1344" y="3600"/>
              <a:ext cx="1008" cy="24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pPr algn="ctr"/>
              <a:r>
                <a:rPr lang="en-US" altLang="en-US"/>
                <a:t>Sea level</a:t>
              </a:r>
            </a:p>
          </p:txBody>
        </p:sp>
        <p:sp>
          <p:nvSpPr>
            <p:cNvPr id="46088" name="Line 9"/>
            <p:cNvSpPr>
              <a:spLocks noChangeShapeType="1"/>
            </p:cNvSpPr>
            <p:nvPr/>
          </p:nvSpPr>
          <p:spPr bwMode="auto">
            <a:xfrm>
              <a:off x="1296" y="3888"/>
              <a:ext cx="2544" cy="0"/>
            </a:xfrm>
            <a:prstGeom prst="line">
              <a:avLst/>
            </a:prstGeom>
            <a:noFill/>
            <a:ln w="381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2733987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76200"/>
            <a:ext cx="7772400" cy="1143000"/>
          </a:xfrm>
        </p:spPr>
        <p:txBody>
          <a:bodyPr/>
          <a:lstStyle/>
          <a:p>
            <a:pPr eaLnBrk="1" hangingPunct="1">
              <a:defRPr/>
            </a:pPr>
            <a:r>
              <a:rPr lang="en-US" dirty="0" smtClean="0"/>
              <a:t>Course Outline</a:t>
            </a:r>
          </a:p>
        </p:txBody>
      </p:sp>
      <p:sp>
        <p:nvSpPr>
          <p:cNvPr id="27651" name="Rectangle 3"/>
          <p:cNvSpPr>
            <a:spLocks noGrp="1" noChangeArrowheads="1"/>
          </p:cNvSpPr>
          <p:nvPr>
            <p:ph type="body" idx="1"/>
          </p:nvPr>
        </p:nvSpPr>
        <p:spPr>
          <a:xfrm>
            <a:off x="685800" y="1381125"/>
            <a:ext cx="7772400" cy="4943475"/>
          </a:xfrm>
        </p:spPr>
        <p:txBody>
          <a:bodyPr/>
          <a:lstStyle/>
          <a:p>
            <a:pPr eaLnBrk="1" hangingPunct="1">
              <a:lnSpc>
                <a:spcPct val="80000"/>
              </a:lnSpc>
            </a:pPr>
            <a:r>
              <a:rPr lang="en-US" altLang="en-US" sz="2800" dirty="0" smtClean="0"/>
              <a:t>Four blocks each lasting 3-4 weeks:</a:t>
            </a:r>
          </a:p>
          <a:p>
            <a:pPr eaLnBrk="1" hangingPunct="1">
              <a:lnSpc>
                <a:spcPct val="80000"/>
              </a:lnSpc>
            </a:pPr>
            <a:r>
              <a:rPr lang="en-US" altLang="en-US" sz="2800" dirty="0" smtClean="0"/>
              <a:t>(1) The basics</a:t>
            </a:r>
          </a:p>
          <a:p>
            <a:pPr lvl="2" eaLnBrk="1" hangingPunct="1">
              <a:lnSpc>
                <a:spcPct val="80000"/>
              </a:lnSpc>
            </a:pPr>
            <a:r>
              <a:rPr lang="en-US" altLang="en-US" sz="2000" dirty="0" smtClean="0"/>
              <a:t>Properties of atmosphere, observing weather and global change</a:t>
            </a:r>
          </a:p>
          <a:p>
            <a:pPr eaLnBrk="1" hangingPunct="1">
              <a:lnSpc>
                <a:spcPct val="80000"/>
              </a:lnSpc>
            </a:pPr>
            <a:r>
              <a:rPr lang="en-US" altLang="en-US" sz="2800" dirty="0" smtClean="0"/>
              <a:t>(2) </a:t>
            </a:r>
            <a:r>
              <a:rPr lang="en-US" altLang="en-US" sz="2800" dirty="0"/>
              <a:t>Summer thunderstorms and </a:t>
            </a:r>
            <a:r>
              <a:rPr lang="en-US" altLang="en-US" sz="2800" dirty="0" smtClean="0"/>
              <a:t>other severe </a:t>
            </a:r>
            <a:r>
              <a:rPr lang="en-US" altLang="en-US" sz="2800" dirty="0"/>
              <a:t>weather</a:t>
            </a:r>
          </a:p>
          <a:p>
            <a:pPr lvl="2" eaLnBrk="1" hangingPunct="1">
              <a:lnSpc>
                <a:spcPct val="80000"/>
              </a:lnSpc>
            </a:pPr>
            <a:r>
              <a:rPr lang="en-US" altLang="en-US" sz="2000" dirty="0"/>
              <a:t>Leading cause of weather-related deaths in Intermountain </a:t>
            </a:r>
            <a:r>
              <a:rPr lang="en-US" altLang="en-US" sz="2000" dirty="0" smtClean="0"/>
              <a:t>Region </a:t>
            </a:r>
            <a:endParaRPr lang="en-US" altLang="en-US" sz="2000" dirty="0"/>
          </a:p>
          <a:p>
            <a:pPr eaLnBrk="1" hangingPunct="1">
              <a:lnSpc>
                <a:spcPct val="80000"/>
              </a:lnSpc>
            </a:pPr>
            <a:r>
              <a:rPr lang="en-US" altLang="en-US" sz="2800" dirty="0" smtClean="0"/>
              <a:t>(3) Weather forecasting and mid-latitude cyclones</a:t>
            </a:r>
          </a:p>
          <a:p>
            <a:pPr lvl="2" eaLnBrk="1" hangingPunct="1">
              <a:lnSpc>
                <a:spcPct val="80000"/>
              </a:lnSpc>
            </a:pPr>
            <a:r>
              <a:rPr lang="en-US" altLang="en-US" sz="2000" dirty="0" smtClean="0"/>
              <a:t>Major impact on economy of Intermountain Region</a:t>
            </a:r>
          </a:p>
          <a:p>
            <a:pPr eaLnBrk="1" hangingPunct="1">
              <a:lnSpc>
                <a:spcPct val="80000"/>
              </a:lnSpc>
            </a:pPr>
            <a:r>
              <a:rPr lang="en-US" altLang="en-US" sz="2800" dirty="0" smtClean="0"/>
              <a:t>(4</a:t>
            </a:r>
            <a:r>
              <a:rPr lang="en-US" altLang="en-US" sz="2800" dirty="0"/>
              <a:t>) </a:t>
            </a:r>
            <a:r>
              <a:rPr lang="en-US" altLang="en-US" sz="2800" dirty="0" smtClean="0"/>
              <a:t>Clouds, snow, avalanches, and air quality</a:t>
            </a:r>
            <a:endParaRPr lang="en-US" altLang="en-US" sz="2800" dirty="0"/>
          </a:p>
          <a:p>
            <a:pPr marL="914400" lvl="2" indent="0" eaLnBrk="1" hangingPunct="1">
              <a:lnSpc>
                <a:spcPct val="80000"/>
              </a:lnSpc>
              <a:buNone/>
            </a:pPr>
            <a:r>
              <a:rPr lang="en-US" altLang="en-US" sz="2000" dirty="0" smtClean="0"/>
              <a:t>    Wasatch mountain ski weather!</a:t>
            </a:r>
          </a:p>
          <a:p>
            <a:pPr lvl="2" eaLnBrk="1" hangingPunct="1">
              <a:lnSpc>
                <a:spcPct val="80000"/>
              </a:lnSpc>
            </a:pPr>
            <a:endParaRPr lang="en-US" altLang="en-US" sz="2000" dirty="0" smtClean="0"/>
          </a:p>
          <a:p>
            <a:pPr eaLnBrk="1" hangingPunct="1">
              <a:lnSpc>
                <a:spcPct val="80000"/>
              </a:lnSpc>
            </a:pPr>
            <a:endParaRPr lang="en-US" altLang="en-US" sz="2800" dirty="0" smtClean="0"/>
          </a:p>
        </p:txBody>
      </p:sp>
      <p:sp>
        <p:nvSpPr>
          <p:cNvPr id="27653" name="Text Box 9"/>
          <p:cNvSpPr txBox="1">
            <a:spLocks noChangeArrowheads="1"/>
          </p:cNvSpPr>
          <p:nvPr/>
        </p:nvSpPr>
        <p:spPr bwMode="auto">
          <a:xfrm>
            <a:off x="7594600" y="5791200"/>
            <a:ext cx="154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pPr eaLnBrk="1" hangingPunct="1"/>
            <a:r>
              <a:rPr lang="en-US" altLang="en-US" sz="1800" i="0">
                <a:solidFill>
                  <a:schemeClr val="bg1"/>
                </a:solidFill>
                <a:latin typeface="Times New Roman" panose="02020603050405020304" pitchFamily="18" charset="0"/>
              </a:rPr>
              <a:t>Photo: D. Judd</a:t>
            </a:r>
          </a:p>
        </p:txBody>
      </p:sp>
    </p:spTree>
    <p:extLst>
      <p:ext uri="{BB962C8B-B14F-4D97-AF65-F5344CB8AC3E}">
        <p14:creationId xmlns:p14="http://schemas.microsoft.com/office/powerpoint/2010/main" val="268603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753" y="1034636"/>
            <a:ext cx="5611447" cy="582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Rectangle 3"/>
          <p:cNvSpPr>
            <a:spLocks noGrp="1" noChangeArrowheads="1"/>
          </p:cNvSpPr>
          <p:nvPr>
            <p:ph type="title"/>
          </p:nvPr>
        </p:nvSpPr>
        <p:spPr>
          <a:xfrm>
            <a:off x="838200" y="-108364"/>
            <a:ext cx="7772400" cy="1143000"/>
          </a:xfrm>
        </p:spPr>
        <p:txBody>
          <a:bodyPr/>
          <a:lstStyle/>
          <a:p>
            <a:pPr eaLnBrk="1" hangingPunct="1">
              <a:defRPr/>
            </a:pPr>
            <a:r>
              <a:rPr lang="en-US" dirty="0" smtClean="0"/>
              <a:t>Decrease of pressure with height</a:t>
            </a:r>
          </a:p>
        </p:txBody>
      </p:sp>
      <p:sp>
        <p:nvSpPr>
          <p:cNvPr id="46084" name="Rectangle 4"/>
          <p:cNvSpPr>
            <a:spLocks noChangeArrowheads="1"/>
          </p:cNvSpPr>
          <p:nvPr/>
        </p:nvSpPr>
        <p:spPr bwMode="auto">
          <a:xfrm>
            <a:off x="5867400" y="6553200"/>
            <a:ext cx="1066800" cy="304800"/>
          </a:xfrm>
          <a:prstGeom prst="rect">
            <a:avLst/>
          </a:prstGeom>
          <a:solidFill>
            <a:schemeClr val="tx1"/>
          </a:solidFill>
          <a:ln w="12700" cap="sq">
            <a:solidFill>
              <a:schemeClr val="tx1"/>
            </a:solidFill>
            <a:miter lim="800000"/>
            <a:headEnd type="none" w="sm" len="sm"/>
            <a:tailEnd type="none" w="sm" len="sm"/>
          </a:ln>
        </p:spPr>
        <p:txBody>
          <a:bodyPr wrap="none" anchor="ct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endParaRPr lang="en-US" altLang="en-US"/>
          </a:p>
        </p:txBody>
      </p:sp>
      <p:sp>
        <p:nvSpPr>
          <p:cNvPr id="8" name="Line 5"/>
          <p:cNvSpPr>
            <a:spLocks noChangeShapeType="1"/>
          </p:cNvSpPr>
          <p:nvPr/>
        </p:nvSpPr>
        <p:spPr bwMode="auto">
          <a:xfrm>
            <a:off x="2089150" y="5975350"/>
            <a:ext cx="3243263" cy="9525"/>
          </a:xfrm>
          <a:prstGeom prst="line">
            <a:avLst/>
          </a:prstGeom>
          <a:noFill/>
          <a:ln w="381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 name="Rectangle 16"/>
          <p:cNvSpPr>
            <a:spLocks noChangeArrowheads="1"/>
          </p:cNvSpPr>
          <p:nvPr/>
        </p:nvSpPr>
        <p:spPr bwMode="auto">
          <a:xfrm>
            <a:off x="2133600" y="5638800"/>
            <a:ext cx="25908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pPr algn="ctr"/>
            <a:r>
              <a:rPr lang="en-US" altLang="en-US" sz="2400"/>
              <a:t>1.5 km: Salt Lake</a:t>
            </a:r>
          </a:p>
        </p:txBody>
      </p:sp>
    </p:spTree>
    <p:extLst>
      <p:ext uri="{BB962C8B-B14F-4D97-AF65-F5344CB8AC3E}">
        <p14:creationId xmlns:p14="http://schemas.microsoft.com/office/powerpoint/2010/main" val="2474643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81000" y="0"/>
            <a:ext cx="8382000" cy="1143000"/>
          </a:xfrm>
        </p:spPr>
        <p:txBody>
          <a:bodyPr/>
          <a:lstStyle/>
          <a:p>
            <a:r>
              <a:rPr lang="en-US" sz="3600" dirty="0" smtClean="0"/>
              <a:t>Why Does Pressure Decrease Exponentially with Height?</a:t>
            </a:r>
          </a:p>
        </p:txBody>
      </p:sp>
      <p:pic>
        <p:nvPicPr>
          <p:cNvPr id="27650" name="Picture 4" descr="E:\Met10\pvsz2.jpg"/>
          <p:cNvPicPr>
            <a:picLocks noChangeAspect="1" noChangeArrowheads="1"/>
          </p:cNvPicPr>
          <p:nvPr/>
        </p:nvPicPr>
        <p:blipFill>
          <a:blip r:embed="rId2" cstate="print"/>
          <a:srcRect/>
          <a:stretch>
            <a:fillRect/>
          </a:stretch>
        </p:blipFill>
        <p:spPr bwMode="auto">
          <a:xfrm>
            <a:off x="1525846" y="1143000"/>
            <a:ext cx="6094154" cy="3886200"/>
          </a:xfrm>
          <a:prstGeom prst="rect">
            <a:avLst/>
          </a:prstGeom>
          <a:noFill/>
          <a:ln w="9525">
            <a:noFill/>
            <a:miter lim="800000"/>
            <a:headEnd/>
            <a:tailEnd/>
          </a:ln>
        </p:spPr>
      </p:pic>
      <p:sp>
        <p:nvSpPr>
          <p:cNvPr id="4" name="TextBox 3"/>
          <p:cNvSpPr txBox="1"/>
          <p:nvPr/>
        </p:nvSpPr>
        <p:spPr>
          <a:xfrm>
            <a:off x="685800" y="5257800"/>
            <a:ext cx="7772400" cy="1200329"/>
          </a:xfrm>
          <a:prstGeom prst="rect">
            <a:avLst/>
          </a:prstGeom>
          <a:noFill/>
        </p:spPr>
        <p:txBody>
          <a:bodyPr wrap="square" rtlCol="0">
            <a:spAutoFit/>
          </a:bodyPr>
          <a:lstStyle/>
          <a:p>
            <a:r>
              <a:rPr lang="en-US" dirty="0" smtClean="0"/>
              <a:t>Answer: Air is a compressible gas.  The air at the bottom of the atmosphere is compressed into a smaller volume due to the higher pressure.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81000"/>
            <a:ext cx="7772400" cy="1143000"/>
          </a:xfrm>
        </p:spPr>
        <p:txBody>
          <a:bodyPr/>
          <a:lstStyle/>
          <a:p>
            <a:r>
              <a:rPr lang="en-US" dirty="0" smtClean="0"/>
              <a:t>Large Increases in Pressure Underwater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987" y="1728787"/>
            <a:ext cx="6296025" cy="4962525"/>
          </a:xfrm>
          <a:prstGeom prst="rect">
            <a:avLst/>
          </a:prstGeom>
        </p:spPr>
      </p:pic>
    </p:spTree>
    <p:extLst>
      <p:ext uri="{BB962C8B-B14F-4D97-AF65-F5344CB8AC3E}">
        <p14:creationId xmlns:p14="http://schemas.microsoft.com/office/powerpoint/2010/main" val="1236601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152400"/>
            <a:ext cx="7772400" cy="1143000"/>
          </a:xfrm>
        </p:spPr>
        <p:txBody>
          <a:bodyPr/>
          <a:lstStyle/>
          <a:p>
            <a:pPr eaLnBrk="1" hangingPunct="1">
              <a:defRPr/>
            </a:pPr>
            <a:r>
              <a:rPr lang="en-US" dirty="0" smtClean="0"/>
              <a:t>What’s Temperature?</a:t>
            </a:r>
          </a:p>
        </p:txBody>
      </p:sp>
      <p:sp>
        <p:nvSpPr>
          <p:cNvPr id="40963" name="Rectangle 3"/>
          <p:cNvSpPr>
            <a:spLocks noGrp="1" noChangeArrowheads="1"/>
          </p:cNvSpPr>
          <p:nvPr>
            <p:ph type="body" idx="1"/>
          </p:nvPr>
        </p:nvSpPr>
        <p:spPr>
          <a:xfrm>
            <a:off x="666750" y="1600200"/>
            <a:ext cx="7772400" cy="4114800"/>
          </a:xfrm>
        </p:spPr>
        <p:txBody>
          <a:bodyPr/>
          <a:lstStyle/>
          <a:p>
            <a:pPr eaLnBrk="1" hangingPunct="1"/>
            <a:r>
              <a:rPr lang="en-US" altLang="en-US" sz="2800" dirty="0" smtClean="0"/>
              <a:t>Measure of the vibrational energy of molecules in solids or the average speed at which molecules in a gas (or liquid) move</a:t>
            </a:r>
          </a:p>
          <a:p>
            <a:pPr eaLnBrk="1" hangingPunct="1"/>
            <a:endParaRPr lang="en-US" altLang="en-US" sz="2800" dirty="0" smtClean="0"/>
          </a:p>
          <a:p>
            <a:pPr eaLnBrk="1" hangingPunct="1"/>
            <a:r>
              <a:rPr lang="en-US" altLang="en-US" sz="2800" dirty="0" smtClean="0"/>
              <a:t>Cold air: air molecules are moving slower</a:t>
            </a:r>
          </a:p>
          <a:p>
            <a:pPr eaLnBrk="1" hangingPunct="1"/>
            <a:endParaRPr lang="en-US" altLang="en-US" sz="2800" dirty="0" smtClean="0"/>
          </a:p>
          <a:p>
            <a:pPr eaLnBrk="1" hangingPunct="1"/>
            <a:r>
              <a:rPr lang="en-US" altLang="en-US" sz="2800" dirty="0" smtClean="0"/>
              <a:t>Hot air: air molecules are moving faster</a:t>
            </a:r>
          </a:p>
          <a:p>
            <a:pPr eaLnBrk="1" hangingPunct="1"/>
            <a:endParaRPr lang="en-US" altLang="en-US" sz="2800" dirty="0" smtClean="0"/>
          </a:p>
          <a:p>
            <a:pPr eaLnBrk="1" hangingPunct="1"/>
            <a:r>
              <a:rPr lang="en-US" altLang="en-US" sz="2800" dirty="0" smtClean="0"/>
              <a:t>Jiggling atoms video demonstration</a:t>
            </a:r>
            <a:endParaRPr lang="en-US" altLang="en-US" sz="2800" dirty="0"/>
          </a:p>
          <a:p>
            <a:pPr eaLnBrk="1" hangingPunct="1"/>
            <a:r>
              <a:rPr lang="en-US" altLang="en-US" sz="2800" dirty="0">
                <a:hlinkClick r:id="rId2"/>
              </a:rPr>
              <a:t>https://</a:t>
            </a:r>
            <a:r>
              <a:rPr lang="en-US" altLang="en-US" sz="2800" dirty="0" smtClean="0">
                <a:hlinkClick r:id="rId2"/>
              </a:rPr>
              <a:t>www.youtube.com/watch?v=StLulh_KKd0</a:t>
            </a:r>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Tree>
    <p:extLst>
      <p:ext uri="{BB962C8B-B14F-4D97-AF65-F5344CB8AC3E}">
        <p14:creationId xmlns:p14="http://schemas.microsoft.com/office/powerpoint/2010/main" val="332683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287" y="990600"/>
            <a:ext cx="7349425" cy="580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8" name="Rectangle 2"/>
          <p:cNvSpPr>
            <a:spLocks noGrp="1" noChangeArrowheads="1"/>
          </p:cNvSpPr>
          <p:nvPr>
            <p:ph type="title"/>
          </p:nvPr>
        </p:nvSpPr>
        <p:spPr>
          <a:xfrm>
            <a:off x="685799" y="9525"/>
            <a:ext cx="7772400" cy="1143000"/>
          </a:xfrm>
        </p:spPr>
        <p:txBody>
          <a:bodyPr/>
          <a:lstStyle/>
          <a:p>
            <a:pPr eaLnBrk="1" hangingPunct="1">
              <a:defRPr/>
            </a:pPr>
            <a:r>
              <a:rPr lang="en-US" dirty="0" smtClean="0"/>
              <a:t>Temperature</a:t>
            </a:r>
          </a:p>
        </p:txBody>
      </p:sp>
    </p:spTree>
    <p:extLst>
      <p:ext uri="{BB962C8B-B14F-4D97-AF65-F5344CB8AC3E}">
        <p14:creationId xmlns:p14="http://schemas.microsoft.com/office/powerpoint/2010/main" val="4103709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152400"/>
            <a:ext cx="7772400" cy="1143000"/>
          </a:xfrm>
        </p:spPr>
        <p:txBody>
          <a:bodyPr/>
          <a:lstStyle/>
          <a:p>
            <a:r>
              <a:rPr lang="en-US" dirty="0" smtClean="0"/>
              <a:t>Variation in Temperature with Height</a:t>
            </a:r>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377071"/>
            <a:ext cx="5791200" cy="533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129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152400"/>
            <a:ext cx="7772400" cy="1143000"/>
          </a:xfrm>
        </p:spPr>
        <p:txBody>
          <a:bodyPr/>
          <a:lstStyle/>
          <a:p>
            <a:r>
              <a:rPr lang="en-US" dirty="0" smtClean="0"/>
              <a:t>Variation in Temperature with Height</a:t>
            </a:r>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07686"/>
            <a:ext cx="5791200" cy="533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943600" y="856357"/>
            <a:ext cx="2971799" cy="6001643"/>
          </a:xfrm>
          <a:prstGeom prst="rect">
            <a:avLst/>
          </a:prstGeom>
          <a:noFill/>
        </p:spPr>
        <p:txBody>
          <a:bodyPr wrap="square" rtlCol="0">
            <a:spAutoFit/>
          </a:bodyPr>
          <a:lstStyle/>
          <a:p>
            <a:r>
              <a:rPr lang="en-US" dirty="0" smtClean="0"/>
              <a:t>Layer of air in the lower atmosphere where temperature decreases with height is caused troposphere. This is where most</a:t>
            </a:r>
          </a:p>
          <a:p>
            <a:r>
              <a:rPr lang="en-US" dirty="0" smtClean="0"/>
              <a:t>Of our “weather” occurs.</a:t>
            </a:r>
          </a:p>
          <a:p>
            <a:endParaRPr lang="en-US" dirty="0"/>
          </a:p>
          <a:p>
            <a:r>
              <a:rPr lang="en-US" dirty="0" smtClean="0"/>
              <a:t>Layer of air above called stratosphere where temperature increases with height due to solar radiation being absorbed by ozone</a:t>
            </a:r>
            <a:endParaRPr lang="en-US" dirty="0"/>
          </a:p>
        </p:txBody>
      </p:sp>
      <p:sp>
        <p:nvSpPr>
          <p:cNvPr id="5" name="Oval 4"/>
          <p:cNvSpPr/>
          <p:nvPr/>
        </p:nvSpPr>
        <p:spPr bwMode="auto">
          <a:xfrm>
            <a:off x="657225" y="5486400"/>
            <a:ext cx="1095375" cy="304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29958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0"/>
            <a:ext cx="5143500" cy="6858000"/>
          </a:xfrm>
        </p:spPr>
      </p:pic>
    </p:spTree>
    <p:extLst>
      <p:ext uri="{BB962C8B-B14F-4D97-AF65-F5344CB8AC3E}">
        <p14:creationId xmlns:p14="http://schemas.microsoft.com/office/powerpoint/2010/main" val="3847248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152400"/>
            <a:ext cx="7772400" cy="1143000"/>
          </a:xfrm>
        </p:spPr>
        <p:txBody>
          <a:bodyPr/>
          <a:lstStyle/>
          <a:p>
            <a:r>
              <a:rPr lang="en-US" dirty="0" smtClean="0"/>
              <a:t>Variation in Temperature with Height</a:t>
            </a:r>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07686"/>
            <a:ext cx="5791200" cy="533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19800" y="1517211"/>
            <a:ext cx="2971799" cy="4524315"/>
          </a:xfrm>
          <a:prstGeom prst="rect">
            <a:avLst/>
          </a:prstGeom>
          <a:noFill/>
        </p:spPr>
        <p:txBody>
          <a:bodyPr wrap="square" rtlCol="0">
            <a:spAutoFit/>
          </a:bodyPr>
          <a:lstStyle/>
          <a:p>
            <a:r>
              <a:rPr lang="en-US" dirty="0" smtClean="0"/>
              <a:t>Most of the “weather” that we will be studying in this class happens within the troposphere (0 – 10 km)</a:t>
            </a:r>
          </a:p>
          <a:p>
            <a:endParaRPr lang="en-US" dirty="0"/>
          </a:p>
          <a:p>
            <a:r>
              <a:rPr lang="en-US" dirty="0" smtClean="0"/>
              <a:t>Typically the temperature</a:t>
            </a:r>
          </a:p>
          <a:p>
            <a:r>
              <a:rPr lang="en-US" dirty="0"/>
              <a:t>d</a:t>
            </a:r>
            <a:r>
              <a:rPr lang="en-US" dirty="0" smtClean="0"/>
              <a:t>ecreases with height in this lower layer (troposphere)</a:t>
            </a:r>
            <a:endParaRPr lang="en-US" dirty="0"/>
          </a:p>
        </p:txBody>
      </p:sp>
      <p:sp>
        <p:nvSpPr>
          <p:cNvPr id="5" name="Oval 4"/>
          <p:cNvSpPr/>
          <p:nvPr/>
        </p:nvSpPr>
        <p:spPr bwMode="auto">
          <a:xfrm>
            <a:off x="657225" y="5486400"/>
            <a:ext cx="1095375" cy="304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12100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152400"/>
            <a:ext cx="7772400" cy="1143000"/>
          </a:xfrm>
        </p:spPr>
        <p:txBody>
          <a:bodyPr/>
          <a:lstStyle/>
          <a:p>
            <a:r>
              <a:rPr lang="en-US" dirty="0" smtClean="0"/>
              <a:t>Variation in Temperature with Height</a:t>
            </a:r>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07686"/>
            <a:ext cx="5791200" cy="533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19800" y="1517211"/>
            <a:ext cx="2971799" cy="1569660"/>
          </a:xfrm>
          <a:prstGeom prst="rect">
            <a:avLst/>
          </a:prstGeom>
          <a:noFill/>
        </p:spPr>
        <p:txBody>
          <a:bodyPr wrap="square" rtlCol="0">
            <a:spAutoFit/>
          </a:bodyPr>
          <a:lstStyle/>
          <a:p>
            <a:r>
              <a:rPr lang="en-US" dirty="0" smtClean="0"/>
              <a:t>Tropopause-</a:t>
            </a:r>
          </a:p>
          <a:p>
            <a:r>
              <a:rPr lang="en-US" dirty="0" smtClean="0"/>
              <a:t>Boundary between the troposphere and stratosphere</a:t>
            </a:r>
          </a:p>
        </p:txBody>
      </p:sp>
      <p:sp>
        <p:nvSpPr>
          <p:cNvPr id="5" name="Oval 4"/>
          <p:cNvSpPr/>
          <p:nvPr/>
        </p:nvSpPr>
        <p:spPr bwMode="auto">
          <a:xfrm>
            <a:off x="657225" y="5486400"/>
            <a:ext cx="1095375" cy="304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54087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Course Textbook: Severe and Hazardous Weather (3</a:t>
            </a:r>
            <a:r>
              <a:rPr lang="en-US" sz="2800" baseline="30000" dirty="0" smtClean="0"/>
              <a:t>rd</a:t>
            </a:r>
            <a:r>
              <a:rPr lang="en-US" sz="2800" dirty="0" smtClean="0"/>
              <a:t>, 4</a:t>
            </a:r>
            <a:r>
              <a:rPr lang="en-US" sz="2800" baseline="30000" dirty="0" smtClean="0"/>
              <a:t>th</a:t>
            </a:r>
            <a:r>
              <a:rPr lang="en-US" sz="2800" dirty="0" smtClean="0"/>
              <a:t>, or 5</a:t>
            </a:r>
            <a:r>
              <a:rPr lang="en-US" sz="2800" baseline="30000" dirty="0" smtClean="0"/>
              <a:t>th</a:t>
            </a:r>
            <a:r>
              <a:rPr lang="en-US" sz="2800" dirty="0" smtClean="0"/>
              <a:t> edition)</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2164460"/>
            <a:ext cx="2664794" cy="34076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117724"/>
            <a:ext cx="2590801" cy="3454401"/>
          </a:xfrm>
          <a:prstGeom prst="rect">
            <a:avLst/>
          </a:prstGeom>
        </p:spPr>
      </p:pic>
      <p:sp>
        <p:nvSpPr>
          <p:cNvPr id="3" name="TextBox 2"/>
          <p:cNvSpPr txBox="1"/>
          <p:nvPr/>
        </p:nvSpPr>
        <p:spPr>
          <a:xfrm>
            <a:off x="605118" y="5849471"/>
            <a:ext cx="6609502" cy="1015663"/>
          </a:xfrm>
          <a:prstGeom prst="rect">
            <a:avLst/>
          </a:prstGeom>
          <a:noFill/>
        </p:spPr>
        <p:txBody>
          <a:bodyPr wrap="none" rtlCol="0">
            <a:spAutoFit/>
          </a:bodyPr>
          <a:lstStyle/>
          <a:p>
            <a:r>
              <a:rPr lang="en-US" sz="2000" dirty="0" smtClean="0">
                <a:solidFill>
                  <a:schemeClr val="bg2"/>
                </a:solidFill>
              </a:rPr>
              <a:t>Library reserve copy available. </a:t>
            </a:r>
            <a:r>
              <a:rPr lang="en-US" sz="2000" dirty="0">
                <a:solidFill>
                  <a:schemeClr val="bg2"/>
                </a:solidFill>
              </a:rPr>
              <a:t>Refer to </a:t>
            </a:r>
            <a:endParaRPr lang="en-US" sz="2000" dirty="0" smtClean="0">
              <a:solidFill>
                <a:schemeClr val="bg2"/>
              </a:solidFill>
            </a:endParaRPr>
          </a:p>
          <a:p>
            <a:r>
              <a:rPr lang="en-US" sz="2000" dirty="0" smtClean="0">
                <a:solidFill>
                  <a:schemeClr val="bg2"/>
                </a:solidFill>
                <a:hlinkClick r:id="rId4"/>
              </a:rPr>
              <a:t>http</a:t>
            </a:r>
            <a:r>
              <a:rPr lang="en-US" sz="2000" dirty="0">
                <a:solidFill>
                  <a:schemeClr val="bg2"/>
                </a:solidFill>
                <a:hlinkClick r:id="rId4"/>
              </a:rPr>
              <a:t>://</a:t>
            </a:r>
            <a:r>
              <a:rPr lang="en-US" sz="2000" dirty="0" smtClean="0">
                <a:solidFill>
                  <a:schemeClr val="bg2"/>
                </a:solidFill>
                <a:hlinkClick r:id="rId4"/>
              </a:rPr>
              <a:t>campusguides.lib.utah.edu/course_reserves_guide</a:t>
            </a:r>
            <a:endParaRPr lang="en-US" sz="2000" dirty="0" smtClean="0">
              <a:solidFill>
                <a:schemeClr val="bg2"/>
              </a:solidFill>
            </a:endParaRPr>
          </a:p>
          <a:p>
            <a:endParaRPr lang="en-US" sz="2000" dirty="0">
              <a:solidFill>
                <a:schemeClr val="bg2"/>
              </a:solidFill>
            </a:endParaRPr>
          </a:p>
        </p:txBody>
      </p:sp>
    </p:spTree>
    <p:extLst>
      <p:ext uri="{BB962C8B-B14F-4D97-AF65-F5344CB8AC3E}">
        <p14:creationId xmlns:p14="http://schemas.microsoft.com/office/powerpoint/2010/main" val="451162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772400" cy="1143000"/>
          </a:xfrm>
        </p:spPr>
        <p:txBody>
          <a:bodyPr/>
          <a:lstStyle/>
          <a:p>
            <a:r>
              <a:rPr lang="en-US" dirty="0" smtClean="0"/>
              <a:t>Water in the Atmosphere</a:t>
            </a:r>
          </a:p>
        </p:txBody>
      </p:sp>
      <p:sp>
        <p:nvSpPr>
          <p:cNvPr id="51203" name="Rectangle 3"/>
          <p:cNvSpPr>
            <a:spLocks noGrp="1" noChangeArrowheads="1"/>
          </p:cNvSpPr>
          <p:nvPr>
            <p:ph type="body" idx="1"/>
          </p:nvPr>
        </p:nvSpPr>
        <p:spPr>
          <a:xfrm>
            <a:off x="685800" y="1600200"/>
            <a:ext cx="7772400" cy="4495800"/>
          </a:xfrm>
        </p:spPr>
        <p:txBody>
          <a:bodyPr/>
          <a:lstStyle/>
          <a:p>
            <a:r>
              <a:rPr lang="en-US" dirty="0" smtClean="0"/>
              <a:t>Only substance than can exist as a solid, liquid, and gas</a:t>
            </a:r>
          </a:p>
          <a:p>
            <a:r>
              <a:rPr lang="en-US" dirty="0" smtClean="0"/>
              <a:t>Water vapor is odorless, colorless, and invisible</a:t>
            </a:r>
          </a:p>
          <a:p>
            <a:r>
              <a:rPr lang="en-US" dirty="0" smtClean="0"/>
              <a:t>The water vapor concentration can be described by the </a:t>
            </a:r>
            <a:r>
              <a:rPr lang="en-US" dirty="0" err="1" smtClean="0"/>
              <a:t>dewpoint</a:t>
            </a:r>
            <a:r>
              <a:rPr lang="en-US" dirty="0" smtClean="0"/>
              <a:t> temperature or the relative humidity </a:t>
            </a:r>
          </a:p>
          <a:p>
            <a:r>
              <a:rPr lang="en-US" dirty="0" smtClean="0"/>
              <a:t>Water vapor is a critical ingredient for most weather of interest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838200" y="3429000"/>
            <a:ext cx="7772400" cy="823912"/>
          </a:xfrm>
        </p:spPr>
        <p:txBody>
          <a:bodyPr/>
          <a:lstStyle/>
          <a:p>
            <a:pPr eaLnBrk="1" hangingPunct="1">
              <a:defRPr/>
            </a:pPr>
            <a:r>
              <a:rPr lang="en-US" sz="2400" dirty="0" smtClean="0"/>
              <a:t>Water Can Exist in the Atmosphere in three different phases:</a:t>
            </a:r>
            <a:br>
              <a:rPr lang="en-US" sz="2400" dirty="0" smtClean="0"/>
            </a:br>
            <a:r>
              <a:rPr lang="en-US" sz="2400" dirty="0" smtClean="0"/>
              <a:t> 1. Gas  </a:t>
            </a:r>
            <a:br>
              <a:rPr lang="en-US" sz="2400" dirty="0" smtClean="0"/>
            </a:br>
            <a:r>
              <a:rPr lang="en-US" sz="2400" dirty="0" smtClean="0"/>
              <a:t>2.Liquid </a:t>
            </a:r>
            <a:br>
              <a:rPr lang="en-US" sz="2400" dirty="0" smtClean="0"/>
            </a:br>
            <a:r>
              <a:rPr lang="en-US" sz="2400" dirty="0" smtClean="0"/>
              <a:t>3. Solid</a:t>
            </a:r>
            <a:br>
              <a:rPr lang="en-US" sz="2400" dirty="0" smtClean="0"/>
            </a:br>
            <a:r>
              <a:rPr lang="en-US" sz="2400" dirty="0"/>
              <a:t/>
            </a:r>
            <a:br>
              <a:rPr lang="en-US" sz="2400" dirty="0"/>
            </a:br>
            <a:r>
              <a:rPr lang="en-US" sz="2400" dirty="0" smtClean="0"/>
              <a:t>Air contains water vapor and clouds contain liquid water and ice (solid)</a:t>
            </a:r>
            <a:br>
              <a:rPr lang="en-US" sz="2400" dirty="0" smtClean="0"/>
            </a:br>
            <a:r>
              <a:rPr lang="en-US" sz="2400" dirty="0"/>
              <a:t/>
            </a:r>
            <a:br>
              <a:rPr lang="en-US" sz="2400" dirty="0"/>
            </a:br>
            <a:r>
              <a:rPr lang="en-US" sz="2400" dirty="0" smtClean="0"/>
              <a:t>Phase changes:</a:t>
            </a:r>
            <a:br>
              <a:rPr lang="en-US" sz="2400" dirty="0" smtClean="0"/>
            </a:br>
            <a:r>
              <a:rPr lang="en-US" sz="2400" dirty="0" smtClean="0"/>
              <a:t> water to vapor (evaporation)</a:t>
            </a:r>
            <a:br>
              <a:rPr lang="en-US" sz="2400" dirty="0" smtClean="0"/>
            </a:br>
            <a:r>
              <a:rPr lang="en-US" sz="2400" dirty="0" smtClean="0"/>
              <a:t>vapor to water (condensation)</a:t>
            </a:r>
            <a:br>
              <a:rPr lang="en-US" sz="2400" dirty="0" smtClean="0"/>
            </a:br>
            <a:r>
              <a:rPr lang="en-US" sz="2400" dirty="0" smtClean="0"/>
              <a:t>ice to water (melting)</a:t>
            </a:r>
            <a:br>
              <a:rPr lang="en-US" sz="2400" dirty="0" smtClean="0"/>
            </a:br>
            <a:r>
              <a:rPr lang="en-US" sz="2400" dirty="0" smtClean="0"/>
              <a:t>water to ice (freezing)</a:t>
            </a:r>
            <a:r>
              <a:rPr lang="en-US" sz="2400" smtClean="0"/>
              <a:t/>
            </a:r>
            <a:br>
              <a:rPr lang="en-US" sz="2400" smtClean="0"/>
            </a:br>
            <a:r>
              <a:rPr lang="en-US" sz="2400" smtClean="0"/>
              <a:t>ice </a:t>
            </a:r>
            <a:r>
              <a:rPr lang="en-US" sz="2400" dirty="0" smtClean="0"/>
              <a:t>to vapor (sublimation)</a:t>
            </a:r>
            <a:br>
              <a:rPr lang="en-US" sz="2400" dirty="0" smtClean="0"/>
            </a:br>
            <a:r>
              <a:rPr lang="en-US" sz="2400" dirty="0"/>
              <a:t>vapor to ice </a:t>
            </a:r>
            <a:r>
              <a:rPr lang="en-US" sz="2400" dirty="0" smtClean="0"/>
              <a:t>(deposition)</a:t>
            </a: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a:t/>
            </a:r>
            <a:br>
              <a:rPr lang="en-US" sz="2400" dirty="0"/>
            </a:br>
            <a:endParaRPr lang="en-US" sz="2400" dirty="0" smtClean="0"/>
          </a:p>
        </p:txBody>
      </p:sp>
    </p:spTree>
    <p:extLst>
      <p:ext uri="{BB962C8B-B14F-4D97-AF65-F5344CB8AC3E}">
        <p14:creationId xmlns:p14="http://schemas.microsoft.com/office/powerpoint/2010/main" val="3089224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066800"/>
          </a:xfrm>
        </p:spPr>
        <p:txBody>
          <a:bodyPr/>
          <a:lstStyle/>
          <a:p>
            <a:r>
              <a:rPr lang="en-US" smtClean="0"/>
              <a:t>Changes of Phase</a:t>
            </a:r>
          </a:p>
        </p:txBody>
      </p:sp>
      <p:pic>
        <p:nvPicPr>
          <p:cNvPr id="53251" name="Picture 3" descr="definitions2"/>
          <p:cNvPicPr>
            <a:picLocks noChangeAspect="1" noChangeArrowheads="1"/>
          </p:cNvPicPr>
          <p:nvPr/>
        </p:nvPicPr>
        <p:blipFill>
          <a:blip r:embed="rId2" cstate="print"/>
          <a:srcRect/>
          <a:stretch>
            <a:fillRect/>
          </a:stretch>
        </p:blipFill>
        <p:spPr bwMode="auto">
          <a:xfrm>
            <a:off x="0" y="1143000"/>
            <a:ext cx="9144000" cy="523716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467" y="4767262"/>
            <a:ext cx="3674533" cy="2066925"/>
          </a:xfrm>
          <a:prstGeom prst="rect">
            <a:avLst/>
          </a:prstGeom>
        </p:spPr>
      </p:pic>
      <p:sp>
        <p:nvSpPr>
          <p:cNvPr id="2" name="Title 1"/>
          <p:cNvSpPr>
            <a:spLocks noGrp="1"/>
          </p:cNvSpPr>
          <p:nvPr>
            <p:ph type="title"/>
          </p:nvPr>
        </p:nvSpPr>
        <p:spPr>
          <a:xfrm>
            <a:off x="609600" y="152400"/>
            <a:ext cx="7772400" cy="1143000"/>
          </a:xfrm>
        </p:spPr>
        <p:txBody>
          <a:bodyPr/>
          <a:lstStyle/>
          <a:p>
            <a:r>
              <a:rPr lang="en-US" dirty="0" smtClean="0"/>
              <a:t>Understanding “Latent Heat”</a:t>
            </a:r>
            <a:endParaRPr lang="en-US" dirty="0"/>
          </a:p>
        </p:txBody>
      </p:sp>
      <p:sp>
        <p:nvSpPr>
          <p:cNvPr id="3" name="TextBox 2"/>
          <p:cNvSpPr txBox="1"/>
          <p:nvPr/>
        </p:nvSpPr>
        <p:spPr>
          <a:xfrm>
            <a:off x="381000" y="1066800"/>
            <a:ext cx="8387713" cy="4893647"/>
          </a:xfrm>
          <a:prstGeom prst="rect">
            <a:avLst/>
          </a:prstGeom>
          <a:noFill/>
        </p:spPr>
        <p:txBody>
          <a:bodyPr wrap="square" rtlCol="0">
            <a:spAutoFit/>
          </a:bodyPr>
          <a:lstStyle/>
          <a:p>
            <a:r>
              <a:rPr lang="en-US" dirty="0" smtClean="0"/>
              <a:t>Take a pot of water and boil on stove; takes ~ 10 minutes</a:t>
            </a:r>
          </a:p>
          <a:p>
            <a:endParaRPr lang="en-US" dirty="0"/>
          </a:p>
          <a:p>
            <a:r>
              <a:rPr lang="en-US" dirty="0" smtClean="0"/>
              <a:t>Take a boiling pot of water and let it all evaporate? Takes longer</a:t>
            </a:r>
          </a:p>
          <a:p>
            <a:endParaRPr lang="en-US" dirty="0"/>
          </a:p>
          <a:p>
            <a:r>
              <a:rPr lang="en-US" dirty="0"/>
              <a:t>Energy is needed from the </a:t>
            </a:r>
            <a:r>
              <a:rPr lang="en-US" dirty="0" smtClean="0"/>
              <a:t>environment</a:t>
            </a:r>
          </a:p>
          <a:p>
            <a:r>
              <a:rPr lang="en-US" dirty="0" smtClean="0"/>
              <a:t> </a:t>
            </a:r>
            <a:r>
              <a:rPr lang="en-US" dirty="0"/>
              <a:t>(e.g., hot burner) to boil or evaporate </a:t>
            </a:r>
            <a:r>
              <a:rPr lang="en-US" dirty="0" smtClean="0"/>
              <a:t>water</a:t>
            </a:r>
          </a:p>
          <a:p>
            <a:endParaRPr lang="en-US" dirty="0"/>
          </a:p>
          <a:p>
            <a:r>
              <a:rPr lang="en-US" dirty="0" smtClean="0"/>
              <a:t>If you took hot water and cooled in freezer until water turned to ice, energy is released from the hot water</a:t>
            </a:r>
          </a:p>
          <a:p>
            <a:r>
              <a:rPr lang="en-US" dirty="0" smtClean="0"/>
              <a:t> into the surrounding air</a:t>
            </a:r>
          </a:p>
          <a:p>
            <a:endParaRPr lang="en-US" dirty="0"/>
          </a:p>
          <a:p>
            <a:r>
              <a:rPr lang="en-US" dirty="0" smtClean="0"/>
              <a:t>Water has higher energy state; </a:t>
            </a:r>
          </a:p>
          <a:p>
            <a:r>
              <a:rPr lang="en-US" dirty="0" smtClean="0"/>
              <a:t>ice has lower energy state</a:t>
            </a:r>
            <a:endParaRPr lang="en-US" dirty="0"/>
          </a:p>
        </p:txBody>
      </p:sp>
    </p:spTree>
    <p:extLst>
      <p:ext uri="{BB962C8B-B14F-4D97-AF65-F5344CB8AC3E}">
        <p14:creationId xmlns:p14="http://schemas.microsoft.com/office/powerpoint/2010/main" val="685734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1143000"/>
          </a:xfrm>
        </p:spPr>
        <p:txBody>
          <a:bodyPr/>
          <a:lstStyle/>
          <a:p>
            <a:r>
              <a:rPr lang="en-US" b="1" dirty="0" smtClean="0"/>
              <a:t>NASA Video: </a:t>
            </a:r>
            <a:r>
              <a:rPr lang="en-US" b="1" dirty="0"/>
              <a:t>Earth's Water Cycle</a:t>
            </a:r>
            <a:br>
              <a:rPr lang="en-US" b="1" dirty="0"/>
            </a:br>
            <a:r>
              <a:rPr lang="en-US" b="1" dirty="0">
                <a:hlinkClick r:id="rId2"/>
              </a:rPr>
              <a:t>https://</a:t>
            </a:r>
            <a:r>
              <a:rPr lang="en-US" b="1" dirty="0" smtClean="0">
                <a:hlinkClick r:id="rId2"/>
              </a:rPr>
              <a:t>pmm.nasa.gov/education/videos/earths-water-cycle</a:t>
            </a:r>
            <a:r>
              <a:rPr lang="en-US" b="1" dirty="0" smtClean="0"/>
              <a:t/>
            </a:r>
            <a:br>
              <a:rPr lang="en-US" b="1" dirty="0" smtClean="0"/>
            </a:br>
            <a:r>
              <a:rPr lang="en-US" b="1" dirty="0"/>
              <a:t/>
            </a:r>
            <a:br>
              <a:rPr lang="en-US" b="1" dirty="0"/>
            </a:b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048000"/>
            <a:ext cx="3657600" cy="3657600"/>
          </a:xfrm>
          <a:prstGeom prst="rect">
            <a:avLst/>
          </a:prstGeom>
        </p:spPr>
      </p:pic>
    </p:spTree>
    <p:extLst>
      <p:ext uri="{BB962C8B-B14F-4D97-AF65-F5344CB8AC3E}">
        <p14:creationId xmlns:p14="http://schemas.microsoft.com/office/powerpoint/2010/main" val="23970610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1143000"/>
          </a:xfrm>
        </p:spPr>
        <p:txBody>
          <a:bodyPr/>
          <a:lstStyle/>
          <a:p>
            <a:r>
              <a:rPr lang="en-US" dirty="0" smtClean="0"/>
              <a:t>Saturation Vapor Pressure</a:t>
            </a:r>
          </a:p>
        </p:txBody>
      </p:sp>
      <p:sp>
        <p:nvSpPr>
          <p:cNvPr id="56323" name="Rectangle 3"/>
          <p:cNvSpPr>
            <a:spLocks noGrp="1" noChangeArrowheads="1"/>
          </p:cNvSpPr>
          <p:nvPr>
            <p:ph type="body" idx="1"/>
          </p:nvPr>
        </p:nvSpPr>
        <p:spPr>
          <a:xfrm>
            <a:off x="685800" y="1333500"/>
            <a:ext cx="7772400" cy="4114800"/>
          </a:xfrm>
        </p:spPr>
        <p:txBody>
          <a:bodyPr/>
          <a:lstStyle/>
          <a:p>
            <a:r>
              <a:rPr lang="en-US" dirty="0" smtClean="0"/>
              <a:t>The maximum amount of water vapor that can exist in an air parcel</a:t>
            </a:r>
          </a:p>
          <a:p>
            <a:r>
              <a:rPr lang="en-US" dirty="0" smtClean="0"/>
              <a:t>Controlled by temperature</a:t>
            </a:r>
          </a:p>
        </p:txBody>
      </p:sp>
      <p:pic>
        <p:nvPicPr>
          <p:cNvPr id="4" name="Picture 4" descr="C:\Users\r-rauber\Dropbox\5th Ed SHW 2015\E5 Chapter 01 Basic Variables\E5 Ch01.FIG\jpegs\f0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048000"/>
            <a:ext cx="6781800" cy="367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1143000"/>
          </a:xfrm>
        </p:spPr>
        <p:txBody>
          <a:bodyPr/>
          <a:lstStyle/>
          <a:p>
            <a:r>
              <a:rPr lang="en-US" dirty="0" smtClean="0"/>
              <a:t>Saturation Vapor Pressure</a:t>
            </a:r>
          </a:p>
        </p:txBody>
      </p:sp>
      <p:sp>
        <p:nvSpPr>
          <p:cNvPr id="56323" name="Rectangle 3"/>
          <p:cNvSpPr>
            <a:spLocks noGrp="1" noChangeArrowheads="1"/>
          </p:cNvSpPr>
          <p:nvPr>
            <p:ph type="body" idx="1"/>
          </p:nvPr>
        </p:nvSpPr>
        <p:spPr>
          <a:xfrm>
            <a:off x="685800" y="1143000"/>
            <a:ext cx="7772400" cy="4114800"/>
          </a:xfrm>
        </p:spPr>
        <p:txBody>
          <a:bodyPr/>
          <a:lstStyle/>
          <a:p>
            <a:r>
              <a:rPr lang="en-US" dirty="0" smtClean="0"/>
              <a:t>The maximum amount of water vapor that can exist in an air parcel</a:t>
            </a:r>
          </a:p>
          <a:p>
            <a:r>
              <a:rPr lang="en-US" dirty="0" smtClean="0"/>
              <a:t>Controlled by temperature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819400"/>
            <a:ext cx="5638800" cy="3886200"/>
          </a:xfrm>
          <a:prstGeom prst="rect">
            <a:avLst/>
          </a:prstGeom>
        </p:spPr>
      </p:pic>
      <p:sp>
        <p:nvSpPr>
          <p:cNvPr id="3" name="Rectangle 2"/>
          <p:cNvSpPr/>
          <p:nvPr/>
        </p:nvSpPr>
        <p:spPr bwMode="auto">
          <a:xfrm>
            <a:off x="1600200" y="2895600"/>
            <a:ext cx="1905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98384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11200" y="285750"/>
            <a:ext cx="7772400" cy="1143000"/>
          </a:xfrm>
        </p:spPr>
        <p:txBody>
          <a:bodyPr/>
          <a:lstStyle/>
          <a:p>
            <a:r>
              <a:rPr lang="en-US" sz="4000" smtClean="0"/>
              <a:t>Saturation Vapor Pressure of H</a:t>
            </a:r>
            <a:r>
              <a:rPr lang="en-US" sz="4000" baseline="-25000" smtClean="0"/>
              <a:t>2</a:t>
            </a:r>
            <a:r>
              <a:rPr lang="en-US" sz="4000" smtClean="0"/>
              <a:t>O</a:t>
            </a:r>
            <a:endParaRPr lang="en-US" smtClean="0"/>
          </a:p>
        </p:txBody>
      </p:sp>
      <p:pic>
        <p:nvPicPr>
          <p:cNvPr id="69635" name="Picture 3" descr="satvappres"/>
          <p:cNvPicPr>
            <a:picLocks noChangeAspect="1" noChangeArrowheads="1"/>
          </p:cNvPicPr>
          <p:nvPr/>
        </p:nvPicPr>
        <p:blipFill>
          <a:blip r:embed="rId2" cstate="print"/>
          <a:srcRect/>
          <a:stretch>
            <a:fillRect/>
          </a:stretch>
        </p:blipFill>
        <p:spPr bwMode="auto">
          <a:xfrm>
            <a:off x="711200" y="1371600"/>
            <a:ext cx="7524750" cy="5257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Dewpoint Temperature</a:t>
            </a:r>
          </a:p>
        </p:txBody>
      </p:sp>
      <p:sp>
        <p:nvSpPr>
          <p:cNvPr id="54275" name="Rectangle 3"/>
          <p:cNvSpPr>
            <a:spLocks noGrp="1" noChangeArrowheads="1"/>
          </p:cNvSpPr>
          <p:nvPr>
            <p:ph type="body" idx="1"/>
          </p:nvPr>
        </p:nvSpPr>
        <p:spPr/>
        <p:txBody>
          <a:bodyPr/>
          <a:lstStyle/>
          <a:p>
            <a:r>
              <a:rPr lang="en-US" dirty="0" smtClean="0"/>
              <a:t>The temperature to which an air parcel must be cooled (at constant pressure) for it to become saturated (RH=100%)</a:t>
            </a:r>
          </a:p>
          <a:p>
            <a:r>
              <a:rPr lang="en-US" dirty="0" smtClean="0"/>
              <a:t>High </a:t>
            </a:r>
            <a:r>
              <a:rPr lang="en-US" dirty="0" err="1" smtClean="0"/>
              <a:t>dewpoint</a:t>
            </a:r>
            <a:r>
              <a:rPr lang="en-US" dirty="0" smtClean="0"/>
              <a:t> temperatures indicate high moisture contents</a:t>
            </a:r>
          </a:p>
          <a:p>
            <a:r>
              <a:rPr lang="en-US" dirty="0" smtClean="0"/>
              <a:t>Low </a:t>
            </a:r>
            <a:r>
              <a:rPr lang="en-US" dirty="0" err="1" smtClean="0"/>
              <a:t>dewpoint</a:t>
            </a:r>
            <a:r>
              <a:rPr lang="en-US" dirty="0" smtClean="0"/>
              <a:t> temperatures indicate low moisture contents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Relative Humidity</a:t>
            </a:r>
          </a:p>
        </p:txBody>
      </p:sp>
      <p:sp>
        <p:nvSpPr>
          <p:cNvPr id="55299" name="Rectangle 3"/>
          <p:cNvSpPr>
            <a:spLocks noGrp="1" noChangeArrowheads="1"/>
          </p:cNvSpPr>
          <p:nvPr>
            <p:ph type="body" idx="1"/>
          </p:nvPr>
        </p:nvSpPr>
        <p:spPr/>
        <p:txBody>
          <a:bodyPr/>
          <a:lstStyle/>
          <a:p>
            <a:pPr>
              <a:lnSpc>
                <a:spcPct val="90000"/>
              </a:lnSpc>
            </a:pPr>
            <a:r>
              <a:rPr lang="en-US" dirty="0" smtClean="0"/>
              <a:t>RH definition: Amount of water vapor in the atmosphere relative to atmosphere’s capacity for moisture at a given temperature</a:t>
            </a:r>
          </a:p>
          <a:p>
            <a:pPr>
              <a:lnSpc>
                <a:spcPct val="90000"/>
              </a:lnSpc>
            </a:pPr>
            <a:r>
              <a:rPr lang="en-US" dirty="0" smtClean="0"/>
              <a:t>Indicates how close you are to saturation</a:t>
            </a:r>
          </a:p>
          <a:p>
            <a:pPr>
              <a:lnSpc>
                <a:spcPct val="90000"/>
              </a:lnSpc>
            </a:pPr>
            <a:r>
              <a:rPr lang="en-US" dirty="0" smtClean="0"/>
              <a:t>High RH indicates that the air is close to saturation</a:t>
            </a:r>
          </a:p>
          <a:p>
            <a:pPr>
              <a:lnSpc>
                <a:spcPct val="90000"/>
              </a:lnSpc>
            </a:pPr>
            <a:r>
              <a:rPr lang="en-US" dirty="0" smtClean="0"/>
              <a:t>Low RH indicates that the air is far from saturation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smtClean="0"/>
              <a:t>During Each of the Four Blocks…</a:t>
            </a:r>
          </a:p>
        </p:txBody>
      </p:sp>
      <p:sp>
        <p:nvSpPr>
          <p:cNvPr id="12291" name="Rectangle 3"/>
          <p:cNvSpPr>
            <a:spLocks noGrp="1" noChangeArrowheads="1"/>
          </p:cNvSpPr>
          <p:nvPr>
            <p:ph type="body" idx="1"/>
          </p:nvPr>
        </p:nvSpPr>
        <p:spPr>
          <a:xfrm>
            <a:off x="457200" y="1981200"/>
            <a:ext cx="8229600" cy="4724400"/>
          </a:xfrm>
        </p:spPr>
        <p:txBody>
          <a:bodyPr/>
          <a:lstStyle/>
          <a:p>
            <a:pPr marL="457200" indent="-457200" eaLnBrk="1" hangingPunct="1">
              <a:buFont typeface="Arial" pitchFamily="34" charset="0"/>
              <a:buChar char="•"/>
              <a:defRPr/>
            </a:pPr>
            <a:r>
              <a:rPr lang="en-US" sz="2800" dirty="0" smtClean="0"/>
              <a:t>1-3 canvas-based quizzes or in-class required assignments</a:t>
            </a:r>
          </a:p>
          <a:p>
            <a:pPr marL="457200" indent="-457200" eaLnBrk="1" hangingPunct="1">
              <a:buFont typeface="Arial" pitchFamily="34" charset="0"/>
              <a:buChar char="•"/>
              <a:defRPr/>
            </a:pPr>
            <a:r>
              <a:rPr lang="en-US" sz="2800" dirty="0" smtClean="0"/>
              <a:t>In-class exam review session</a:t>
            </a:r>
          </a:p>
          <a:p>
            <a:pPr marL="457200" indent="-457200" eaLnBrk="1" hangingPunct="1">
              <a:buFont typeface="Arial" pitchFamily="34" charset="0"/>
              <a:buChar char="•"/>
              <a:defRPr/>
            </a:pPr>
            <a:r>
              <a:rPr lang="en-US" sz="2800" dirty="0" smtClean="0"/>
              <a:t>Practice exam</a:t>
            </a:r>
          </a:p>
          <a:p>
            <a:pPr marL="457200" indent="-457200" eaLnBrk="1" hangingPunct="1">
              <a:buFont typeface="Arial" pitchFamily="34" charset="0"/>
              <a:buChar char="•"/>
              <a:defRPr/>
            </a:pPr>
            <a:r>
              <a:rPr lang="en-US" sz="2800" dirty="0" smtClean="0"/>
              <a:t>1 exam (final exam for module 4 is </a:t>
            </a:r>
            <a:r>
              <a:rPr lang="en-US" sz="2800" i="1" dirty="0" smtClean="0"/>
              <a:t>not</a:t>
            </a:r>
            <a:r>
              <a:rPr lang="en-US" sz="2800" dirty="0" smtClean="0"/>
              <a:t> comprehensive)</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3254341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609600" y="457200"/>
            <a:ext cx="7772400" cy="4114800"/>
          </a:xfrm>
        </p:spPr>
        <p:txBody>
          <a:bodyPr/>
          <a:lstStyle/>
          <a:p>
            <a:pPr>
              <a:lnSpc>
                <a:spcPct val="90000"/>
              </a:lnSpc>
            </a:pPr>
            <a:r>
              <a:rPr lang="en-US" dirty="0" smtClean="0"/>
              <a:t>RH is not a good measure of </a:t>
            </a:r>
            <a:r>
              <a:rPr lang="en-US" i="1" dirty="0" smtClean="0"/>
              <a:t>how much </a:t>
            </a:r>
            <a:r>
              <a:rPr lang="en-US" dirty="0" smtClean="0"/>
              <a:t>moisture is in the air. A very low RH </a:t>
            </a:r>
            <a:r>
              <a:rPr lang="en-US" dirty="0" err="1" smtClean="0"/>
              <a:t>airmass</a:t>
            </a:r>
            <a:r>
              <a:rPr lang="en-US" dirty="0" smtClean="0"/>
              <a:t> in a hot locale can have a higher moisture content than a high RH </a:t>
            </a:r>
            <a:r>
              <a:rPr lang="en-US" dirty="0" err="1" smtClean="0"/>
              <a:t>airmass</a:t>
            </a:r>
            <a:r>
              <a:rPr lang="en-US" dirty="0" smtClean="0"/>
              <a:t> in a cold locale</a:t>
            </a:r>
          </a:p>
          <a:p>
            <a:pPr>
              <a:lnSpc>
                <a:spcPct val="90000"/>
              </a:lnSpc>
            </a:pPr>
            <a:r>
              <a:rPr lang="en-US" dirty="0" smtClean="0"/>
              <a:t>Dew point temperature is a good measure of how much moisture the air can hold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788596"/>
            <a:ext cx="4905375" cy="3069404"/>
          </a:xfrm>
          <a:prstGeom prst="rect">
            <a:avLst/>
          </a:prstGeom>
        </p:spPr>
      </p:pic>
      <p:sp>
        <p:nvSpPr>
          <p:cNvPr id="4" name="TextBox 3"/>
          <p:cNvSpPr txBox="1"/>
          <p:nvPr/>
        </p:nvSpPr>
        <p:spPr>
          <a:xfrm>
            <a:off x="304801" y="3962400"/>
            <a:ext cx="2895600" cy="2308324"/>
          </a:xfrm>
          <a:prstGeom prst="rect">
            <a:avLst/>
          </a:prstGeom>
          <a:noFill/>
        </p:spPr>
        <p:txBody>
          <a:bodyPr wrap="square" rtlCol="0">
            <a:spAutoFit/>
          </a:bodyPr>
          <a:lstStyle/>
          <a:p>
            <a:r>
              <a:rPr lang="en-US" dirty="0" smtClean="0"/>
              <a:t>“</a:t>
            </a:r>
            <a:r>
              <a:rPr lang="en-US" dirty="0" smtClean="0">
                <a:solidFill>
                  <a:schemeClr val="accent1"/>
                </a:solidFill>
              </a:rPr>
              <a:t>monsoon indicator</a:t>
            </a:r>
            <a:r>
              <a:rPr lang="en-US" dirty="0" smtClean="0"/>
              <a:t>”</a:t>
            </a:r>
          </a:p>
          <a:p>
            <a:r>
              <a:rPr lang="en-US" dirty="0"/>
              <a:t>h</a:t>
            </a:r>
            <a:r>
              <a:rPr lang="en-US" dirty="0" smtClean="0"/>
              <a:t>igher </a:t>
            </a:r>
            <a:r>
              <a:rPr lang="en-US" dirty="0" err="1" smtClean="0"/>
              <a:t>dewpoint</a:t>
            </a:r>
            <a:endParaRPr lang="en-US" dirty="0" smtClean="0"/>
          </a:p>
          <a:p>
            <a:r>
              <a:rPr lang="en-US" dirty="0" smtClean="0"/>
              <a:t> temperature </a:t>
            </a:r>
            <a:r>
              <a:rPr lang="en-US" dirty="0" smtClean="0">
                <a:sym typeface="Wingdings" panose="05000000000000000000" pitchFamily="2" charset="2"/>
              </a:rPr>
              <a:t> greater</a:t>
            </a:r>
          </a:p>
          <a:p>
            <a:r>
              <a:rPr lang="en-US" dirty="0">
                <a:sym typeface="Wingdings" panose="05000000000000000000" pitchFamily="2" charset="2"/>
              </a:rPr>
              <a:t>m</a:t>
            </a:r>
            <a:r>
              <a:rPr lang="en-US" dirty="0" smtClean="0">
                <a:sym typeface="Wingdings" panose="05000000000000000000" pitchFamily="2" charset="2"/>
              </a:rPr>
              <a:t>oisture to fuel thunderstorms</a:t>
            </a:r>
            <a:endParaRPr lang="en-US" dirty="0"/>
          </a:p>
        </p:txBody>
      </p:sp>
    </p:spTree>
    <p:extLst>
      <p:ext uri="{BB962C8B-B14F-4D97-AF65-F5344CB8AC3E}">
        <p14:creationId xmlns:p14="http://schemas.microsoft.com/office/powerpoint/2010/main" val="1791082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69017" cy="1143000"/>
          </a:xfrm>
        </p:spPr>
        <p:txBody>
          <a:bodyPr/>
          <a:lstStyle/>
          <a:p>
            <a:r>
              <a:rPr lang="en-US" sz="2800" dirty="0" smtClean="0"/>
              <a:t>Deadly Combination of Heat and High Relative Humidity</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64" y="1676400"/>
            <a:ext cx="5956636" cy="4038600"/>
          </a:xfrm>
        </p:spPr>
      </p:pic>
      <p:sp>
        <p:nvSpPr>
          <p:cNvPr id="5" name="Rectangle 4"/>
          <p:cNvSpPr/>
          <p:nvPr/>
        </p:nvSpPr>
        <p:spPr>
          <a:xfrm>
            <a:off x="6054417" y="856357"/>
            <a:ext cx="3089583" cy="6001643"/>
          </a:xfrm>
          <a:prstGeom prst="rect">
            <a:avLst/>
          </a:prstGeom>
        </p:spPr>
        <p:txBody>
          <a:bodyPr wrap="square">
            <a:spAutoFit/>
          </a:bodyPr>
          <a:lstStyle/>
          <a:p>
            <a:r>
              <a:rPr lang="en-US" b="1" dirty="0"/>
              <a:t>High dew points are uncomfortable</a:t>
            </a:r>
            <a:r>
              <a:rPr lang="en-US" dirty="0"/>
              <a:t> because the air's humidity slows the evaporation of perspiration from your body, which </a:t>
            </a:r>
            <a:r>
              <a:rPr lang="en-US" b="1" dirty="0"/>
              <a:t>is</a:t>
            </a:r>
            <a:r>
              <a:rPr lang="en-US" dirty="0"/>
              <a:t> nature's way of cooling you off. The National Weather Service calculates the heat index, which doesn't measure the actual air temperature, but rather what the humidity </a:t>
            </a:r>
            <a:r>
              <a:rPr lang="en-US" b="1" dirty="0"/>
              <a:t>makes</a:t>
            </a:r>
            <a:r>
              <a:rPr lang="en-US" dirty="0"/>
              <a:t> the air “</a:t>
            </a:r>
            <a:r>
              <a:rPr lang="en-US" b="1" dirty="0"/>
              <a:t>feel</a:t>
            </a:r>
            <a:r>
              <a:rPr lang="en-US" dirty="0"/>
              <a:t> like</a:t>
            </a:r>
          </a:p>
        </p:txBody>
      </p:sp>
    </p:spTree>
    <p:extLst>
      <p:ext uri="{BB962C8B-B14F-4D97-AF65-F5344CB8AC3E}">
        <p14:creationId xmlns:p14="http://schemas.microsoft.com/office/powerpoint/2010/main" val="215964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708025" y="55564"/>
            <a:ext cx="7772400" cy="823912"/>
          </a:xfrm>
        </p:spPr>
        <p:txBody>
          <a:bodyPr/>
          <a:lstStyle/>
          <a:p>
            <a:pPr eaLnBrk="1" hangingPunct="1">
              <a:defRPr/>
            </a:pPr>
            <a:r>
              <a:rPr lang="en-US" sz="2400" dirty="0" smtClean="0"/>
              <a:t>Water Can Exist in Atmosphere as Gas, Liquid, Solid</a:t>
            </a:r>
          </a:p>
        </p:txBody>
      </p:sp>
      <p:pic>
        <p:nvPicPr>
          <p:cNvPr id="46084" name="Picture 4"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875214"/>
            <a:ext cx="3619500" cy="57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495425" y="1450975"/>
            <a:ext cx="7154863" cy="1901825"/>
            <a:chOff x="869" y="1472"/>
            <a:chExt cx="4507" cy="1198"/>
          </a:xfrm>
        </p:grpSpPr>
        <p:sp>
          <p:nvSpPr>
            <p:cNvPr id="46086" name="Line 5"/>
            <p:cNvSpPr>
              <a:spLocks noChangeShapeType="1"/>
            </p:cNvSpPr>
            <p:nvPr/>
          </p:nvSpPr>
          <p:spPr bwMode="auto">
            <a:xfrm flipH="1">
              <a:off x="869" y="2160"/>
              <a:ext cx="3904" cy="0"/>
            </a:xfrm>
            <a:prstGeom prst="line">
              <a:avLst/>
            </a:prstGeom>
            <a:noFill/>
            <a:ln w="12700" cap="sq">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6087" name="Line 6"/>
            <p:cNvSpPr>
              <a:spLocks noChangeShapeType="1"/>
            </p:cNvSpPr>
            <p:nvPr/>
          </p:nvSpPr>
          <p:spPr bwMode="auto">
            <a:xfrm flipV="1">
              <a:off x="4391" y="1472"/>
              <a:ext cx="0" cy="688"/>
            </a:xfrm>
            <a:prstGeom prst="line">
              <a:avLst/>
            </a:prstGeom>
            <a:noFill/>
            <a:ln w="12700" cap="sq">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6088" name="Text Box 7"/>
            <p:cNvSpPr txBox="1">
              <a:spLocks noChangeArrowheads="1"/>
            </p:cNvSpPr>
            <p:nvPr/>
          </p:nvSpPr>
          <p:spPr bwMode="auto">
            <a:xfrm>
              <a:off x="4449" y="1655"/>
              <a:ext cx="9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r>
                <a:rPr lang="en-US" altLang="en-US">
                  <a:solidFill>
                    <a:schemeClr val="bg2"/>
                  </a:solidFill>
                </a:rPr>
                <a:t>Invisible</a:t>
              </a:r>
            </a:p>
          </p:txBody>
        </p:sp>
        <p:sp>
          <p:nvSpPr>
            <p:cNvPr id="46089" name="Line 8"/>
            <p:cNvSpPr>
              <a:spLocks noChangeShapeType="1"/>
            </p:cNvSpPr>
            <p:nvPr/>
          </p:nvSpPr>
          <p:spPr bwMode="auto">
            <a:xfrm>
              <a:off x="4407" y="2160"/>
              <a:ext cx="0" cy="510"/>
            </a:xfrm>
            <a:prstGeom prst="line">
              <a:avLst/>
            </a:prstGeom>
            <a:noFill/>
            <a:ln w="12700" cap="sq">
              <a:solidFill>
                <a:schemeClr val="accent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6090" name="Text Box 9"/>
            <p:cNvSpPr txBox="1">
              <a:spLocks noChangeArrowheads="1"/>
            </p:cNvSpPr>
            <p:nvPr/>
          </p:nvSpPr>
          <p:spPr bwMode="auto">
            <a:xfrm>
              <a:off x="4440" y="2231"/>
              <a:ext cx="7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r>
                <a:rPr lang="en-US" altLang="en-US">
                  <a:solidFill>
                    <a:schemeClr val="bg2"/>
                  </a:solidFill>
                </a:rPr>
                <a:t>Visible</a:t>
              </a:r>
            </a:p>
          </p:txBody>
        </p:sp>
      </p:grpSp>
    </p:spTree>
    <p:extLst>
      <p:ext uri="{BB962C8B-B14F-4D97-AF65-F5344CB8AC3E}">
        <p14:creationId xmlns:p14="http://schemas.microsoft.com/office/powerpoint/2010/main" val="3586429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57200" y="355600"/>
            <a:ext cx="8229600" cy="254000"/>
          </a:xfrm>
        </p:spPr>
        <p:txBody>
          <a:bodyPr/>
          <a:lstStyle/>
          <a:p>
            <a:pPr eaLnBrk="1" hangingPunct="1">
              <a:defRPr/>
            </a:pPr>
            <a:r>
              <a:rPr lang="en-US" dirty="0" smtClean="0"/>
              <a:t>What is a Cloud?</a:t>
            </a:r>
          </a:p>
        </p:txBody>
      </p:sp>
      <p:sp>
        <p:nvSpPr>
          <p:cNvPr id="54275" name="Rectangle 3"/>
          <p:cNvSpPr>
            <a:spLocks noGrp="1" noChangeArrowheads="1"/>
          </p:cNvSpPr>
          <p:nvPr>
            <p:ph type="body" idx="1"/>
          </p:nvPr>
        </p:nvSpPr>
        <p:spPr>
          <a:xfrm>
            <a:off x="381000" y="914400"/>
            <a:ext cx="8534400" cy="4267200"/>
          </a:xfrm>
        </p:spPr>
        <p:txBody>
          <a:bodyPr/>
          <a:lstStyle/>
          <a:p>
            <a:pPr eaLnBrk="1" hangingPunct="1">
              <a:lnSpc>
                <a:spcPct val="90000"/>
              </a:lnSpc>
            </a:pPr>
            <a:r>
              <a:rPr lang="en-US" altLang="en-US" sz="2400" dirty="0" smtClean="0"/>
              <a:t>An aggregate of minute suspended particles of water or ice, or both, that are in sufficient concentrations to be visible</a:t>
            </a:r>
          </a:p>
          <a:p>
            <a:pPr eaLnBrk="1" hangingPunct="1">
              <a:lnSpc>
                <a:spcPct val="90000"/>
              </a:lnSpc>
            </a:pPr>
            <a:r>
              <a:rPr lang="en-US" altLang="en-US" sz="2400" dirty="0" smtClean="0"/>
              <a:t>Characteristics: </a:t>
            </a:r>
          </a:p>
          <a:p>
            <a:pPr eaLnBrk="1" hangingPunct="1">
              <a:lnSpc>
                <a:spcPct val="90000"/>
              </a:lnSpc>
            </a:pPr>
            <a:r>
              <a:rPr lang="en-US" altLang="en-US" sz="2400" dirty="0" smtClean="0"/>
              <a:t>	clouds are </a:t>
            </a:r>
            <a:r>
              <a:rPr lang="en-US" altLang="en-US" sz="2400" i="1" dirty="0" smtClean="0"/>
              <a:t>tenuous</a:t>
            </a:r>
            <a:r>
              <a:rPr lang="en-US" altLang="en-US" sz="2400" dirty="0" smtClean="0"/>
              <a:t> and </a:t>
            </a:r>
            <a:r>
              <a:rPr lang="en-US" altLang="en-US" sz="2400" i="1" dirty="0" smtClean="0"/>
              <a:t>transitory</a:t>
            </a: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t>	most small clouds in the lower atmosphere exist for only a few minutes</a:t>
            </a:r>
          </a:p>
          <a:p>
            <a:pPr eaLnBrk="1" hangingPunct="1">
              <a:lnSpc>
                <a:spcPct val="90000"/>
              </a:lnSpc>
            </a:pPr>
            <a:endParaRPr lang="en-US" altLang="en-US" sz="2400" dirty="0" smtClean="0"/>
          </a:p>
          <a:p>
            <a:pPr eaLnBrk="1" hangingPunct="1">
              <a:lnSpc>
                <a:spcPct val="90000"/>
              </a:lnSpc>
            </a:pPr>
            <a:r>
              <a:rPr lang="en-US" altLang="en-US" sz="2400" dirty="0" smtClean="0"/>
              <a:t>	life cycle of larger clouds typically order 30 minutes</a:t>
            </a:r>
          </a:p>
          <a:p>
            <a:pPr eaLnBrk="1" hangingPunct="1">
              <a:lnSpc>
                <a:spcPct val="90000"/>
              </a:lnSpc>
            </a:pPr>
            <a:endParaRPr lang="en-US" altLang="en-US" sz="2400" dirty="0"/>
          </a:p>
          <a:p>
            <a:pPr eaLnBrk="1" hangingPunct="1">
              <a:lnSpc>
                <a:spcPct val="90000"/>
              </a:lnSpc>
            </a:pPr>
            <a:r>
              <a:rPr lang="en-US" altLang="en-US" sz="2400" dirty="0">
                <a:hlinkClick r:id="rId2"/>
              </a:rPr>
              <a:t>https://</a:t>
            </a:r>
            <a:r>
              <a:rPr lang="en-US" altLang="en-US" sz="2400" dirty="0" smtClean="0">
                <a:hlinkClick r:id="rId2"/>
              </a:rPr>
              <a:t>www.youtube.com/watch?v=232LFz-aiz4</a:t>
            </a:r>
            <a:endParaRPr lang="en-US" altLang="en-US" sz="2400" dirty="0" smtClean="0"/>
          </a:p>
          <a:p>
            <a:pPr eaLnBrk="1" hangingPunct="1">
              <a:lnSpc>
                <a:spcPct val="90000"/>
              </a:lnSpc>
            </a:pPr>
            <a:endParaRPr lang="en-US" altLang="en-US" sz="2400" dirty="0" smtClean="0"/>
          </a:p>
        </p:txBody>
      </p:sp>
      <p:pic>
        <p:nvPicPr>
          <p:cNvPr id="54276" name="Picture 4" descr="IMG_00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2" y="4521200"/>
            <a:ext cx="17526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800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smtClean="0"/>
              <a:t>Cloud Formation (discussed more later)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1447800"/>
            <a:ext cx="6477000" cy="5194554"/>
          </a:xfrm>
        </p:spPr>
      </p:pic>
    </p:spTree>
    <p:extLst>
      <p:ext uri="{BB962C8B-B14F-4D97-AF65-F5344CB8AC3E}">
        <p14:creationId xmlns:p14="http://schemas.microsoft.com/office/powerpoint/2010/main" val="2965016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eaLnBrk="1" hangingPunct="1">
              <a:defRPr/>
            </a:pPr>
            <a:r>
              <a:rPr lang="en-US" smtClean="0"/>
              <a:t>Measuring the Amount of Clouds</a:t>
            </a:r>
          </a:p>
        </p:txBody>
      </p:sp>
      <p:sp>
        <p:nvSpPr>
          <p:cNvPr id="55299" name="Rectangle 3"/>
          <p:cNvSpPr>
            <a:spLocks noGrp="1" noChangeArrowheads="1"/>
          </p:cNvSpPr>
          <p:nvPr>
            <p:ph type="body" idx="1"/>
          </p:nvPr>
        </p:nvSpPr>
        <p:spPr/>
        <p:txBody>
          <a:bodyPr/>
          <a:lstStyle/>
          <a:p>
            <a:pPr eaLnBrk="1" hangingPunct="1">
              <a:buFontTx/>
              <a:buChar char="•"/>
            </a:pPr>
            <a:r>
              <a:rPr lang="en-US" altLang="en-US" smtClean="0"/>
              <a:t>How much of the sky dome is covered?</a:t>
            </a:r>
          </a:p>
          <a:p>
            <a:pPr lvl="1" eaLnBrk="1" hangingPunct="1"/>
            <a:r>
              <a:rPr lang="en-US" altLang="en-US" smtClean="0"/>
              <a:t>Clear &lt; 10% of the sky</a:t>
            </a:r>
          </a:p>
          <a:p>
            <a:pPr lvl="1" eaLnBrk="1" hangingPunct="1"/>
            <a:r>
              <a:rPr lang="en-US" altLang="en-US" smtClean="0"/>
              <a:t>Scattered: 10-50% of the sky</a:t>
            </a:r>
          </a:p>
          <a:p>
            <a:pPr lvl="1" eaLnBrk="1" hangingPunct="1"/>
            <a:r>
              <a:rPr lang="en-US" altLang="en-US" smtClean="0"/>
              <a:t>Cloudy: 50-90% of the sky</a:t>
            </a:r>
          </a:p>
          <a:p>
            <a:pPr lvl="1" eaLnBrk="1" hangingPunct="1"/>
            <a:r>
              <a:rPr lang="en-US" altLang="en-US" smtClean="0"/>
              <a:t>Overcast: &gt; 90% of the sky</a:t>
            </a:r>
          </a:p>
          <a:p>
            <a:pPr lvl="1" eaLnBrk="1" hangingPunct="1"/>
            <a:endParaRPr lang="en-US" altLang="en-US" smtClean="0"/>
          </a:p>
        </p:txBody>
      </p:sp>
    </p:spTree>
    <p:extLst>
      <p:ext uri="{BB962C8B-B14F-4D97-AF65-F5344CB8AC3E}">
        <p14:creationId xmlns:p14="http://schemas.microsoft.com/office/powerpoint/2010/main" val="3421883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5800" y="228600"/>
            <a:ext cx="7772400" cy="685800"/>
          </a:xfrm>
        </p:spPr>
        <p:txBody>
          <a:bodyPr/>
          <a:lstStyle/>
          <a:p>
            <a:pPr eaLnBrk="1" hangingPunct="1">
              <a:defRPr/>
            </a:pPr>
            <a:r>
              <a:rPr lang="en-US" dirty="0" smtClean="0"/>
              <a:t>Grading: see syllabus</a:t>
            </a:r>
          </a:p>
        </p:txBody>
      </p:sp>
      <p:sp>
        <p:nvSpPr>
          <p:cNvPr id="29699" name="Rectangle 3"/>
          <p:cNvSpPr>
            <a:spLocks noGrp="1" noChangeArrowheads="1"/>
          </p:cNvSpPr>
          <p:nvPr>
            <p:ph type="body" idx="1"/>
          </p:nvPr>
        </p:nvSpPr>
        <p:spPr>
          <a:xfrm>
            <a:off x="457200" y="1066800"/>
            <a:ext cx="8229600" cy="4549775"/>
          </a:xfrm>
        </p:spPr>
        <p:txBody>
          <a:bodyPr/>
          <a:lstStyle/>
          <a:p>
            <a:pPr eaLnBrk="1" hangingPunct="1">
              <a:lnSpc>
                <a:spcPct val="80000"/>
              </a:lnSpc>
            </a:pPr>
            <a:r>
              <a:rPr lang="en-US" altLang="en-US" sz="2000" dirty="0" smtClean="0"/>
              <a:t>Lowest of 4 exam grades will be dropped</a:t>
            </a:r>
          </a:p>
          <a:p>
            <a:pPr eaLnBrk="1" hangingPunct="1">
              <a:lnSpc>
                <a:spcPct val="80000"/>
              </a:lnSpc>
            </a:pPr>
            <a:endParaRPr lang="en-US" altLang="en-US" sz="2000" dirty="0" smtClean="0"/>
          </a:p>
          <a:p>
            <a:pPr eaLnBrk="1" hangingPunct="1">
              <a:lnSpc>
                <a:spcPct val="80000"/>
              </a:lnSpc>
            </a:pPr>
            <a:r>
              <a:rPr lang="en-US" altLang="en-US" sz="2000" dirty="0" smtClean="0"/>
              <a:t>There are no makeup exams after the scheduled exam periods</a:t>
            </a:r>
          </a:p>
          <a:p>
            <a:pPr eaLnBrk="1" hangingPunct="1">
              <a:lnSpc>
                <a:spcPct val="80000"/>
              </a:lnSpc>
            </a:pPr>
            <a:endParaRPr lang="en-US" altLang="en-US" sz="2000" dirty="0" smtClean="0"/>
          </a:p>
          <a:p>
            <a:pPr eaLnBrk="1" hangingPunct="1">
              <a:lnSpc>
                <a:spcPct val="80000"/>
              </a:lnSpc>
            </a:pPr>
            <a:r>
              <a:rPr lang="en-US" altLang="en-US" sz="2000" dirty="0" smtClean="0"/>
              <a:t>With petition by the student at least two days in advance and instructor approval, a student may be able to schedule taking an exam early. </a:t>
            </a:r>
          </a:p>
          <a:p>
            <a:pPr eaLnBrk="1" hangingPunct="1">
              <a:lnSpc>
                <a:spcPct val="80000"/>
              </a:lnSpc>
            </a:pPr>
            <a:endParaRPr lang="en-US" altLang="en-US" sz="2000" dirty="0" smtClean="0"/>
          </a:p>
          <a:p>
            <a:pPr eaLnBrk="1" hangingPunct="1">
              <a:lnSpc>
                <a:spcPct val="80000"/>
              </a:lnSpc>
            </a:pPr>
            <a:r>
              <a:rPr lang="en-US" altLang="en-US" sz="2000" dirty="0" smtClean="0"/>
              <a:t>3 exams worth 60% of total grade </a:t>
            </a:r>
          </a:p>
          <a:p>
            <a:pPr eaLnBrk="1" hangingPunct="1">
              <a:lnSpc>
                <a:spcPct val="80000"/>
              </a:lnSpc>
            </a:pPr>
            <a:endParaRPr lang="en-US" altLang="en-US" sz="2000" dirty="0" smtClean="0"/>
          </a:p>
          <a:p>
            <a:pPr eaLnBrk="1" hangingPunct="1">
              <a:lnSpc>
                <a:spcPct val="80000"/>
              </a:lnSpc>
            </a:pPr>
            <a:r>
              <a:rPr lang="en-US" altLang="en-US" sz="2000" dirty="0" smtClean="0"/>
              <a:t>Assignments (in-class 15%; online quizzes 25%) worth 40% of total grade </a:t>
            </a:r>
          </a:p>
          <a:p>
            <a:pPr eaLnBrk="1" hangingPunct="1">
              <a:lnSpc>
                <a:spcPct val="80000"/>
              </a:lnSpc>
            </a:pPr>
            <a:endParaRPr lang="en-US" altLang="en-US" sz="2000" dirty="0" smtClean="0"/>
          </a:p>
          <a:p>
            <a:pPr eaLnBrk="1" hangingPunct="1">
              <a:lnSpc>
                <a:spcPct val="80000"/>
              </a:lnSpc>
            </a:pPr>
            <a:r>
              <a:rPr lang="en-US" altLang="en-US" sz="2000" dirty="0" smtClean="0"/>
              <a:t>THERE IS NO EXTRA CREDIT</a:t>
            </a:r>
          </a:p>
          <a:p>
            <a:pPr eaLnBrk="1" hangingPunct="1">
              <a:lnSpc>
                <a:spcPct val="80000"/>
              </a:lnSpc>
            </a:pPr>
            <a:endParaRPr lang="en-US" altLang="en-US" sz="1400" dirty="0" smtClean="0"/>
          </a:p>
          <a:p>
            <a:pPr eaLnBrk="1" hangingPunct="1">
              <a:lnSpc>
                <a:spcPct val="80000"/>
              </a:lnSpc>
            </a:pPr>
            <a:r>
              <a:rPr lang="en-US" altLang="en-US" sz="1600" dirty="0" smtClean="0"/>
              <a:t>Final grades are based on the following scale:</a:t>
            </a:r>
            <a:br>
              <a:rPr lang="en-US" altLang="en-US" sz="1600" dirty="0" smtClean="0"/>
            </a:br>
            <a:r>
              <a:rPr lang="en-US" altLang="en-US" sz="1600" dirty="0" smtClean="0"/>
              <a:t>&gt; 90 % guarantees an A or A-</a:t>
            </a:r>
            <a:br>
              <a:rPr lang="en-US" altLang="en-US" sz="1600" dirty="0" smtClean="0"/>
            </a:br>
            <a:r>
              <a:rPr lang="en-US" altLang="en-US" sz="1600" dirty="0" smtClean="0"/>
              <a:t>&gt; 80 % guarantees a B+, B, or B-</a:t>
            </a:r>
            <a:br>
              <a:rPr lang="en-US" altLang="en-US" sz="1600" dirty="0" smtClean="0"/>
            </a:br>
            <a:r>
              <a:rPr lang="en-US" altLang="en-US" sz="1600" dirty="0" smtClean="0"/>
              <a:t>&gt; 70 % guarantees a C+, C, or C-</a:t>
            </a:r>
            <a:br>
              <a:rPr lang="en-US" altLang="en-US" sz="1600" dirty="0" smtClean="0"/>
            </a:br>
            <a:r>
              <a:rPr lang="en-US" altLang="en-US" sz="1600" dirty="0" smtClean="0"/>
              <a:t>&gt; 60 % guarantees a D+, D, or D-</a:t>
            </a:r>
            <a:br>
              <a:rPr lang="en-US" altLang="en-US" sz="1600" dirty="0" smtClean="0"/>
            </a:br>
            <a:r>
              <a:rPr lang="en-US" altLang="en-US" sz="1600" dirty="0" smtClean="0"/>
              <a:t>&lt; 60% may result in an E</a:t>
            </a:r>
          </a:p>
          <a:p>
            <a:pPr eaLnBrk="1" hangingPunct="1">
              <a:lnSpc>
                <a:spcPct val="80000"/>
              </a:lnSpc>
            </a:pPr>
            <a:endParaRPr lang="en-US" altLang="en-US" sz="1600" dirty="0" smtClean="0"/>
          </a:p>
          <a:p>
            <a:pPr eaLnBrk="1" hangingPunct="1">
              <a:lnSpc>
                <a:spcPct val="80000"/>
              </a:lnSpc>
            </a:pPr>
            <a:r>
              <a:rPr lang="en-US" altLang="en-US" sz="1600" dirty="0" smtClean="0"/>
              <a:t>Cutoff points for the specific grades are identified to define reasonable distribution of grades</a:t>
            </a:r>
          </a:p>
        </p:txBody>
      </p:sp>
    </p:spTree>
    <p:extLst>
      <p:ext uri="{BB962C8B-B14F-4D97-AF65-F5344CB8AC3E}">
        <p14:creationId xmlns:p14="http://schemas.microsoft.com/office/powerpoint/2010/main" val="2623222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Weather </a:t>
            </a:r>
            <a:r>
              <a:rPr lang="en-US" dirty="0"/>
              <a:t>D</a:t>
            </a:r>
            <a:r>
              <a:rPr lang="en-US" dirty="0" smtClean="0"/>
              <a:t>iscussion</a:t>
            </a:r>
            <a:endParaRPr lang="en-US" dirty="0"/>
          </a:p>
        </p:txBody>
      </p:sp>
      <p:sp>
        <p:nvSpPr>
          <p:cNvPr id="3" name="Text Placeholder 2"/>
          <p:cNvSpPr>
            <a:spLocks noGrp="1"/>
          </p:cNvSpPr>
          <p:nvPr>
            <p:ph type="body" sz="half" idx="1"/>
          </p:nvPr>
        </p:nvSpPr>
        <p:spPr>
          <a:xfrm>
            <a:off x="457200" y="1371600"/>
            <a:ext cx="7924800" cy="4724400"/>
          </a:xfrm>
        </p:spPr>
        <p:txBody>
          <a:bodyPr/>
          <a:lstStyle/>
          <a:p>
            <a:r>
              <a:rPr lang="en-US" dirty="0" smtClean="0"/>
              <a:t>Supposed to be fun and showcase current weather issues/events</a:t>
            </a:r>
          </a:p>
          <a:p>
            <a:endParaRPr lang="en-US" dirty="0"/>
          </a:p>
          <a:p>
            <a:r>
              <a:rPr lang="en-US" dirty="0" smtClean="0"/>
              <a:t>First 10-20 minutes of class</a:t>
            </a:r>
          </a:p>
          <a:p>
            <a:endParaRPr lang="en-US" dirty="0"/>
          </a:p>
          <a:p>
            <a:r>
              <a:rPr lang="en-US" dirty="0" smtClean="0"/>
              <a:t>Material in daily discussions will not be directly tested on, but goal will be that core class concepts will be solidified</a:t>
            </a:r>
          </a:p>
          <a:p>
            <a:endParaRPr lang="en-US" dirty="0"/>
          </a:p>
          <a:p>
            <a:endParaRPr lang="en-US" dirty="0" smtClean="0"/>
          </a:p>
        </p:txBody>
      </p:sp>
    </p:spTree>
    <p:extLst>
      <p:ext uri="{BB962C8B-B14F-4D97-AF65-F5344CB8AC3E}">
        <p14:creationId xmlns:p14="http://schemas.microsoft.com/office/powerpoint/2010/main" val="340892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85800" y="381000"/>
            <a:ext cx="7772400" cy="1143000"/>
          </a:xfrm>
        </p:spPr>
        <p:txBody>
          <a:bodyPr/>
          <a:lstStyle/>
          <a:p>
            <a:r>
              <a:rPr lang="en-US" sz="4000" dirty="0" smtClean="0"/>
              <a:t>More Properties of the Atmosphere (Chapter 1 + 2)</a:t>
            </a:r>
            <a:endParaRPr lang="en-US" sz="2400" dirty="0" smtClean="0"/>
          </a:p>
        </p:txBody>
      </p:sp>
      <p:sp>
        <p:nvSpPr>
          <p:cNvPr id="15362" name="Rectangle 3"/>
          <p:cNvSpPr>
            <a:spLocks noGrp="1" noChangeArrowheads="1"/>
          </p:cNvSpPr>
          <p:nvPr>
            <p:ph type="body" idx="1"/>
          </p:nvPr>
        </p:nvSpPr>
        <p:spPr>
          <a:xfrm>
            <a:off x="685800" y="1752600"/>
            <a:ext cx="7772400" cy="4114800"/>
          </a:xfrm>
        </p:spPr>
        <p:txBody>
          <a:bodyPr/>
          <a:lstStyle/>
          <a:p>
            <a:pPr>
              <a:lnSpc>
                <a:spcPct val="90000"/>
              </a:lnSpc>
            </a:pPr>
            <a:r>
              <a:rPr lang="en-US" dirty="0" smtClean="0"/>
              <a:t>Pressure variation with height</a:t>
            </a:r>
          </a:p>
          <a:p>
            <a:pPr>
              <a:lnSpc>
                <a:spcPct val="90000"/>
              </a:lnSpc>
            </a:pPr>
            <a:r>
              <a:rPr lang="en-US" dirty="0" smtClean="0"/>
              <a:t>Temperature variation with height</a:t>
            </a:r>
          </a:p>
          <a:p>
            <a:pPr>
              <a:lnSpc>
                <a:spcPct val="90000"/>
              </a:lnSpc>
            </a:pPr>
            <a:r>
              <a:rPr lang="en-US" dirty="0"/>
              <a:t>Water </a:t>
            </a:r>
            <a:r>
              <a:rPr lang="en-US" dirty="0" smtClean="0"/>
              <a:t>vapor/moisture and clouds</a:t>
            </a:r>
          </a:p>
          <a:p>
            <a:pPr>
              <a:lnSpc>
                <a:spcPct val="90000"/>
              </a:lnSpc>
            </a:pPr>
            <a:r>
              <a:rPr lang="en-US" dirty="0" smtClean="0"/>
              <a:t>Wind</a:t>
            </a:r>
          </a:p>
          <a:p>
            <a:pPr>
              <a:lnSpc>
                <a:spcPct val="90000"/>
              </a:lnSpc>
            </a:pPr>
            <a:r>
              <a:rPr lang="en-US" dirty="0" smtClean="0"/>
              <a:t>Measuring atmospheric properties in space and 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t>Module 1 Topics/Text Reference</a:t>
            </a:r>
            <a:endParaRPr lang="en-US" dirty="0"/>
          </a:p>
        </p:txBody>
      </p:sp>
      <p:sp>
        <p:nvSpPr>
          <p:cNvPr id="3" name="TextBox 2"/>
          <p:cNvSpPr txBox="1"/>
          <p:nvPr/>
        </p:nvSpPr>
        <p:spPr>
          <a:xfrm>
            <a:off x="537881" y="1640541"/>
            <a:ext cx="8014447" cy="4154984"/>
          </a:xfrm>
          <a:prstGeom prst="rect">
            <a:avLst/>
          </a:prstGeom>
          <a:noFill/>
        </p:spPr>
        <p:txBody>
          <a:bodyPr wrap="square" rtlCol="0">
            <a:spAutoFit/>
          </a:bodyPr>
          <a:lstStyle/>
          <a:p>
            <a:pPr marL="457200" indent="-457200">
              <a:buFont typeface="Arial" panose="020B0604020202020204" pitchFamily="34" charset="0"/>
              <a:buChar char="•"/>
            </a:pPr>
            <a:r>
              <a:rPr lang="en-US" dirty="0" smtClean="0">
                <a:solidFill>
                  <a:schemeClr val="bg2"/>
                </a:solidFill>
              </a:rPr>
              <a:t>Properties of the atmosphere (Chapter 1)</a:t>
            </a:r>
          </a:p>
          <a:p>
            <a:endParaRPr lang="en-US" dirty="0">
              <a:solidFill>
                <a:schemeClr val="bg2"/>
              </a:solidFill>
            </a:endParaRPr>
          </a:p>
          <a:p>
            <a:pPr marL="457200" indent="-457200">
              <a:buFont typeface="Arial" panose="020B0604020202020204" pitchFamily="34" charset="0"/>
              <a:buChar char="•"/>
            </a:pPr>
            <a:r>
              <a:rPr lang="en-US" dirty="0" smtClean="0">
                <a:solidFill>
                  <a:schemeClr val="bg2"/>
                </a:solidFill>
              </a:rPr>
              <a:t>Meteorological measurements (Chapter 2; Surface station beginning Chapter 3)</a:t>
            </a:r>
          </a:p>
          <a:p>
            <a:pPr marL="457200" indent="-457200">
              <a:buFont typeface="Arial" panose="020B0604020202020204" pitchFamily="34" charset="0"/>
              <a:buChar char="•"/>
            </a:pPr>
            <a:endParaRPr lang="en-US" dirty="0">
              <a:solidFill>
                <a:schemeClr val="bg2"/>
              </a:solidFill>
            </a:endParaRPr>
          </a:p>
          <a:p>
            <a:pPr marL="457200" indent="-457200">
              <a:buFont typeface="Arial" panose="020B0604020202020204" pitchFamily="34" charset="0"/>
              <a:buChar char="•"/>
            </a:pPr>
            <a:r>
              <a:rPr lang="en-US" dirty="0" smtClean="0">
                <a:solidFill>
                  <a:schemeClr val="bg2"/>
                </a:solidFill>
              </a:rPr>
              <a:t>Radiation and the seasons (start of Chapter 5)</a:t>
            </a:r>
          </a:p>
          <a:p>
            <a:pPr marL="457200" indent="-457200">
              <a:buFont typeface="Arial" panose="020B0604020202020204" pitchFamily="34" charset="0"/>
              <a:buChar char="•"/>
            </a:pPr>
            <a:endParaRPr lang="en-US" dirty="0">
              <a:solidFill>
                <a:schemeClr val="bg2"/>
              </a:solidFill>
            </a:endParaRPr>
          </a:p>
          <a:p>
            <a:pPr marL="457200" indent="-457200">
              <a:buFont typeface="Arial" panose="020B0604020202020204" pitchFamily="34" charset="0"/>
              <a:buChar char="•"/>
            </a:pPr>
            <a:r>
              <a:rPr lang="en-US" dirty="0" smtClean="0">
                <a:solidFill>
                  <a:schemeClr val="bg2"/>
                </a:solidFill>
              </a:rPr>
              <a:t>Atmospheric stability (Chapter 6)</a:t>
            </a:r>
          </a:p>
          <a:p>
            <a:pPr marL="457200" indent="-457200">
              <a:buFont typeface="Arial" panose="020B0604020202020204" pitchFamily="34" charset="0"/>
              <a:buChar char="•"/>
            </a:pPr>
            <a:endParaRPr lang="en-US" dirty="0">
              <a:solidFill>
                <a:schemeClr val="bg2"/>
              </a:solidFill>
            </a:endParaRPr>
          </a:p>
          <a:p>
            <a:pPr marL="457200" indent="-457200">
              <a:buFont typeface="Arial" panose="020B0604020202020204" pitchFamily="34" charset="0"/>
              <a:buChar char="•"/>
            </a:pPr>
            <a:r>
              <a:rPr lang="en-US" dirty="0" smtClean="0">
                <a:solidFill>
                  <a:schemeClr val="bg2"/>
                </a:solidFill>
              </a:rPr>
              <a:t>Forces and force balances (Chapter 7)</a:t>
            </a:r>
          </a:p>
          <a:p>
            <a:pPr marL="457200" indent="-457200">
              <a:buFont typeface="Arial" panose="020B0604020202020204" pitchFamily="34" charset="0"/>
              <a:buChar char="•"/>
            </a:pPr>
            <a:endParaRPr lang="en-US" dirty="0">
              <a:solidFill>
                <a:schemeClr val="bg2"/>
              </a:solidFill>
            </a:endParaRPr>
          </a:p>
        </p:txBody>
      </p:sp>
    </p:spTree>
    <p:extLst>
      <p:ext uri="{BB962C8B-B14F-4D97-AF65-F5344CB8AC3E}">
        <p14:creationId xmlns:p14="http://schemas.microsoft.com/office/powerpoint/2010/main" val="3125043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139700"/>
            <a:ext cx="7772400" cy="1143000"/>
          </a:xfrm>
        </p:spPr>
        <p:txBody>
          <a:bodyPr/>
          <a:lstStyle/>
          <a:p>
            <a:pPr eaLnBrk="1" hangingPunct="1">
              <a:defRPr/>
            </a:pPr>
            <a:r>
              <a:rPr lang="en-US" dirty="0" smtClean="0"/>
              <a:t>What’s Pressure?</a:t>
            </a:r>
          </a:p>
        </p:txBody>
      </p:sp>
      <p:sp>
        <p:nvSpPr>
          <p:cNvPr id="44035" name="Rectangle 3"/>
          <p:cNvSpPr>
            <a:spLocks noGrp="1" noChangeArrowheads="1"/>
          </p:cNvSpPr>
          <p:nvPr>
            <p:ph type="body" idx="1"/>
          </p:nvPr>
        </p:nvSpPr>
        <p:spPr>
          <a:xfrm>
            <a:off x="457200" y="1143000"/>
            <a:ext cx="4738688" cy="4495800"/>
          </a:xfrm>
        </p:spPr>
        <p:txBody>
          <a:bodyPr/>
          <a:lstStyle/>
          <a:p>
            <a:pPr eaLnBrk="1" hangingPunct="1">
              <a:lnSpc>
                <a:spcPct val="90000"/>
              </a:lnSpc>
              <a:buFont typeface="Wingdings" panose="05000000000000000000" pitchFamily="2" charset="2"/>
              <a:buNone/>
            </a:pPr>
            <a:endParaRPr lang="en-US" altLang="en-US" sz="2400" dirty="0" smtClean="0"/>
          </a:p>
          <a:p>
            <a:pPr eaLnBrk="1" hangingPunct="1">
              <a:lnSpc>
                <a:spcPct val="90000"/>
              </a:lnSpc>
              <a:buFont typeface="Wingdings" panose="05000000000000000000" pitchFamily="2" charset="2"/>
              <a:buNone/>
            </a:pPr>
            <a:r>
              <a:rPr lang="en-US" altLang="en-US" sz="2400" dirty="0" smtClean="0"/>
              <a:t>Atmospheric pressure - force (weight) of column of air above a 1 m</a:t>
            </a:r>
            <a:r>
              <a:rPr lang="en-US" altLang="en-US" sz="2400" baseline="30000" dirty="0" smtClean="0"/>
              <a:t>2 </a:t>
            </a:r>
            <a:r>
              <a:rPr lang="en-US" altLang="en-US" sz="2400" dirty="0" smtClean="0"/>
              <a:t>surface</a:t>
            </a:r>
          </a:p>
          <a:p>
            <a:pPr eaLnBrk="1" hangingPunct="1">
              <a:lnSpc>
                <a:spcPct val="90000"/>
              </a:lnSpc>
              <a:buFont typeface="Wingdings" panose="05000000000000000000" pitchFamily="2" charset="2"/>
              <a:buNone/>
            </a:pPr>
            <a:endParaRPr lang="en-US" altLang="en-US" sz="2400" dirty="0" smtClean="0"/>
          </a:p>
          <a:p>
            <a:pPr eaLnBrk="1" hangingPunct="1">
              <a:lnSpc>
                <a:spcPct val="90000"/>
              </a:lnSpc>
              <a:buFont typeface="Wingdings" panose="05000000000000000000" pitchFamily="2" charset="2"/>
              <a:buNone/>
            </a:pPr>
            <a:r>
              <a:rPr lang="en-US" altLang="en-US" sz="2400" dirty="0" smtClean="0"/>
              <a:t>Depends the most on the number of air molecules above you</a:t>
            </a:r>
          </a:p>
          <a:p>
            <a:pPr eaLnBrk="1" hangingPunct="1">
              <a:lnSpc>
                <a:spcPct val="90000"/>
              </a:lnSpc>
              <a:buFont typeface="Wingdings" panose="05000000000000000000" pitchFamily="2" charset="2"/>
              <a:buNone/>
            </a:pPr>
            <a:endParaRPr lang="en-US" altLang="en-US" sz="2400" dirty="0" smtClean="0"/>
          </a:p>
          <a:p>
            <a:pPr eaLnBrk="1" hangingPunct="1">
              <a:lnSpc>
                <a:spcPct val="90000"/>
              </a:lnSpc>
              <a:buFont typeface="Wingdings" panose="05000000000000000000" pitchFamily="2" charset="2"/>
              <a:buNone/>
            </a:pPr>
            <a:r>
              <a:rPr lang="en-US" altLang="en-US" sz="2400" dirty="0" smtClean="0"/>
              <a:t>Pressure ALWAYS decreases with height</a:t>
            </a:r>
          </a:p>
          <a:p>
            <a:pPr eaLnBrk="1" hangingPunct="1">
              <a:lnSpc>
                <a:spcPct val="90000"/>
              </a:lnSpc>
              <a:buFont typeface="Wingdings" panose="05000000000000000000" pitchFamily="2" charset="2"/>
              <a:buNone/>
            </a:pPr>
            <a:endParaRPr lang="en-US" altLang="en-US" sz="2400" dirty="0" smtClean="0"/>
          </a:p>
          <a:p>
            <a:pPr eaLnBrk="1" hangingPunct="1">
              <a:lnSpc>
                <a:spcPct val="90000"/>
              </a:lnSpc>
              <a:buFont typeface="Wingdings" panose="05000000000000000000" pitchFamily="2" charset="2"/>
              <a:buNone/>
            </a:pPr>
            <a:r>
              <a:rPr lang="en-US" altLang="en-US" sz="2400" dirty="0" smtClean="0"/>
              <a:t>(Temperature usually decreases with height)</a:t>
            </a:r>
          </a:p>
        </p:txBody>
      </p:sp>
      <p:sp>
        <p:nvSpPr>
          <p:cNvPr id="44036" name="AutoShape 4"/>
          <p:cNvSpPr>
            <a:spLocks noChangeArrowheads="1"/>
          </p:cNvSpPr>
          <p:nvPr/>
        </p:nvSpPr>
        <p:spPr bwMode="auto">
          <a:xfrm>
            <a:off x="6324600" y="1524000"/>
            <a:ext cx="1905000" cy="2971800"/>
          </a:xfrm>
          <a:prstGeom prst="can">
            <a:avLst>
              <a:gd name="adj" fmla="val 39000"/>
            </a:avLst>
          </a:prstGeom>
          <a:solidFill>
            <a:schemeClr val="accent1"/>
          </a:solidFill>
          <a:ln w="12700" cap="sq">
            <a:solidFill>
              <a:schemeClr val="tx1"/>
            </a:solidFill>
            <a:round/>
            <a:headEnd type="none" w="sm" len="sm"/>
            <a:tailEnd type="none" w="sm" len="sm"/>
          </a:ln>
        </p:spPr>
        <p:txBody>
          <a:bodyPr wrap="none" anchor="ct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pPr algn="ctr" eaLnBrk="1" hangingPunct="1"/>
            <a:endParaRPr lang="en-US" altLang="en-US" sz="4000">
              <a:solidFill>
                <a:srgbClr val="FF0000"/>
              </a:solidFill>
              <a:latin typeface="Times New Roman" panose="02020603050405020304" pitchFamily="18" charset="0"/>
            </a:endParaRPr>
          </a:p>
        </p:txBody>
      </p:sp>
      <p:sp>
        <p:nvSpPr>
          <p:cNvPr id="44037" name="Rectangle 5"/>
          <p:cNvSpPr>
            <a:spLocks noChangeArrowheads="1"/>
          </p:cNvSpPr>
          <p:nvPr/>
        </p:nvSpPr>
        <p:spPr bwMode="auto">
          <a:xfrm>
            <a:off x="6789738" y="1524000"/>
            <a:ext cx="947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800" i="1">
                <a:solidFill>
                  <a:schemeClr val="tx1"/>
                </a:solidFill>
                <a:latin typeface="Arial" panose="020B0604020202020204" pitchFamily="34" charset="0"/>
              </a:defRPr>
            </a:lvl1pPr>
            <a:lvl2pPr marL="742950" indent="-285750">
              <a:defRPr sz="2800" i="1">
                <a:solidFill>
                  <a:schemeClr val="tx1"/>
                </a:solidFill>
                <a:latin typeface="Arial" panose="020B0604020202020204" pitchFamily="34" charset="0"/>
              </a:defRPr>
            </a:lvl2pPr>
            <a:lvl3pPr marL="1143000" indent="-228600">
              <a:defRPr sz="2800" i="1">
                <a:solidFill>
                  <a:schemeClr val="tx1"/>
                </a:solidFill>
                <a:latin typeface="Arial" panose="020B0604020202020204" pitchFamily="34" charset="0"/>
              </a:defRPr>
            </a:lvl3pPr>
            <a:lvl4pPr marL="1600200" indent="-228600">
              <a:defRPr sz="2800" i="1">
                <a:solidFill>
                  <a:schemeClr val="tx1"/>
                </a:solidFill>
                <a:latin typeface="Arial" panose="020B0604020202020204" pitchFamily="34" charset="0"/>
              </a:defRPr>
            </a:lvl4pPr>
            <a:lvl5pPr marL="2057400" indent="-228600">
              <a:defRPr sz="2800" i="1">
                <a:solidFill>
                  <a:schemeClr val="tx1"/>
                </a:solidFill>
                <a:latin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panose="020B0604020202020204" pitchFamily="34" charset="0"/>
              </a:defRPr>
            </a:lvl9pPr>
          </a:lstStyle>
          <a:p>
            <a:pPr eaLnBrk="1" hangingPunct="1"/>
            <a:r>
              <a:rPr lang="en-US" altLang="en-US" sz="3200" i="0">
                <a:solidFill>
                  <a:srgbClr val="FF0000"/>
                </a:solidFill>
                <a:latin typeface="Times New Roman" panose="02020603050405020304" pitchFamily="18" charset="0"/>
              </a:rPr>
              <a:t>1 m</a:t>
            </a:r>
            <a:r>
              <a:rPr lang="en-US" altLang="en-US" sz="3200" i="0" baseline="30000">
                <a:solidFill>
                  <a:srgbClr val="FF0000"/>
                </a:solidFill>
                <a:latin typeface="Times New Roman" panose="02020603050405020304" pitchFamily="18" charset="0"/>
              </a:rPr>
              <a:t>2</a:t>
            </a:r>
          </a:p>
        </p:txBody>
      </p:sp>
      <p:sp>
        <p:nvSpPr>
          <p:cNvPr id="44038" name="Line 6"/>
          <p:cNvSpPr>
            <a:spLocks noChangeShapeType="1"/>
          </p:cNvSpPr>
          <p:nvPr/>
        </p:nvSpPr>
        <p:spPr bwMode="auto">
          <a:xfrm>
            <a:off x="7239000" y="3733800"/>
            <a:ext cx="0" cy="1371600"/>
          </a:xfrm>
          <a:prstGeom prst="line">
            <a:avLst/>
          </a:prstGeom>
          <a:noFill/>
          <a:ln w="38100" cap="sq">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44039" name="Picture 7" descr="j01863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453" y="5120855"/>
            <a:ext cx="1627094" cy="161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134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1506</Words>
  <Application>Microsoft Office PowerPoint</Application>
  <PresentationFormat>Overhead</PresentationFormat>
  <Paragraphs>207</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Office Theme</vt:lpstr>
      <vt:lpstr>ATMOS 1010: Severe and Unusual Weather FASB 295 MW 11:50-1:10 </vt:lpstr>
      <vt:lpstr>Course Outline</vt:lpstr>
      <vt:lpstr>Course Textbook: Severe and Hazardous Weather (3rd, 4th, or 5th edition)</vt:lpstr>
      <vt:lpstr>During Each of the Four Blocks…</vt:lpstr>
      <vt:lpstr>Grading: see syllabus</vt:lpstr>
      <vt:lpstr>Daily Weather Discussion</vt:lpstr>
      <vt:lpstr>More Properties of the Atmosphere (Chapter 1 + 2)</vt:lpstr>
      <vt:lpstr>Module 1 Topics/Text Reference</vt:lpstr>
      <vt:lpstr>What’s Pressure?</vt:lpstr>
      <vt:lpstr>What is Pressure?</vt:lpstr>
      <vt:lpstr>Question from last class</vt:lpstr>
      <vt:lpstr>Answer: Air is a fluid that acts in all directions at once, canceling out forces</vt:lpstr>
      <vt:lpstr>Question from last class</vt:lpstr>
      <vt:lpstr>PowerPoint Presentation</vt:lpstr>
      <vt:lpstr>Pressure vs. Height</vt:lpstr>
      <vt:lpstr>Practice Exercise</vt:lpstr>
      <vt:lpstr>Practice Exercise</vt:lpstr>
      <vt:lpstr>Practice Exercise</vt:lpstr>
      <vt:lpstr>Decrease of pressure with height</vt:lpstr>
      <vt:lpstr>Decrease of pressure with height</vt:lpstr>
      <vt:lpstr>Why Does Pressure Decrease Exponentially with Height?</vt:lpstr>
      <vt:lpstr>Large Increases in Pressure Underwater</vt:lpstr>
      <vt:lpstr>What’s Temperature?</vt:lpstr>
      <vt:lpstr>Temperature</vt:lpstr>
      <vt:lpstr>Variation in Temperature with Height</vt:lpstr>
      <vt:lpstr>Variation in Temperature with Height</vt:lpstr>
      <vt:lpstr>PowerPoint Presentation</vt:lpstr>
      <vt:lpstr>Variation in Temperature with Height</vt:lpstr>
      <vt:lpstr>Variation in Temperature with Height</vt:lpstr>
      <vt:lpstr>Water in the Atmosphere</vt:lpstr>
      <vt:lpstr>Water Can Exist in the Atmosphere in three different phases:  1. Gas   2.Liquid  3. Solid  Air contains water vapor and clouds contain liquid water and ice (solid)  Phase changes:  water to vapor (evaporation) vapor to water (condensation) ice to water (melting) water to ice (freezing) ice to vapor (sublimation) vapor to ice (deposition)    </vt:lpstr>
      <vt:lpstr>Changes of Phase</vt:lpstr>
      <vt:lpstr>Understanding “Latent Heat”</vt:lpstr>
      <vt:lpstr>NASA Video: Earth's Water Cycle https://pmm.nasa.gov/education/videos/earths-water-cycle  </vt:lpstr>
      <vt:lpstr>Saturation Vapor Pressure</vt:lpstr>
      <vt:lpstr>Saturation Vapor Pressure</vt:lpstr>
      <vt:lpstr>Saturation Vapor Pressure of H2O</vt:lpstr>
      <vt:lpstr>Dewpoint Temperature</vt:lpstr>
      <vt:lpstr>Relative Humidity</vt:lpstr>
      <vt:lpstr>PowerPoint Presentation</vt:lpstr>
      <vt:lpstr>Deadly Combination of Heat and High Relative Humidity</vt:lpstr>
      <vt:lpstr>Water Can Exist in Atmosphere as Gas, Liquid, Solid</vt:lpstr>
      <vt:lpstr>What is a Cloud?</vt:lpstr>
      <vt:lpstr>Cloud Formation (discussed more later)</vt:lpstr>
      <vt:lpstr>Measuring the Amount of Clouds</vt:lpstr>
    </vt:vector>
  </TitlesOfParts>
  <Company>SJSU Meteorology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Convergence/Divergence</dc:title>
  <dc:creator>Kevin D. Perry</dc:creator>
  <cp:lastModifiedBy>Erik</cp:lastModifiedBy>
  <cp:revision>150</cp:revision>
  <cp:lastPrinted>1999-08-16T23:55:26Z</cp:lastPrinted>
  <dcterms:created xsi:type="dcterms:W3CDTF">1999-08-07T15:18:56Z</dcterms:created>
  <dcterms:modified xsi:type="dcterms:W3CDTF">2018-08-31T20:55:23Z</dcterms:modified>
</cp:coreProperties>
</file>