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6"/>
  </p:notesMasterIdLst>
  <p:sldIdLst>
    <p:sldId id="458" r:id="rId2"/>
    <p:sldId id="506" r:id="rId3"/>
    <p:sldId id="514" r:id="rId4"/>
    <p:sldId id="515" r:id="rId5"/>
    <p:sldId id="516" r:id="rId6"/>
    <p:sldId id="492" r:id="rId7"/>
    <p:sldId id="493" r:id="rId8"/>
    <p:sldId id="495" r:id="rId9"/>
    <p:sldId id="496" r:id="rId10"/>
    <p:sldId id="508" r:id="rId11"/>
    <p:sldId id="509" r:id="rId12"/>
    <p:sldId id="507" r:id="rId13"/>
    <p:sldId id="497" r:id="rId14"/>
    <p:sldId id="498" r:id="rId15"/>
    <p:sldId id="499" r:id="rId16"/>
    <p:sldId id="518" r:id="rId17"/>
    <p:sldId id="500" r:id="rId18"/>
    <p:sldId id="510" r:id="rId19"/>
    <p:sldId id="501" r:id="rId20"/>
    <p:sldId id="502" r:id="rId21"/>
    <p:sldId id="519" r:id="rId22"/>
    <p:sldId id="511" r:id="rId23"/>
    <p:sldId id="512" r:id="rId24"/>
    <p:sldId id="503" r:id="rId25"/>
    <p:sldId id="504" r:id="rId26"/>
    <p:sldId id="438" r:id="rId27"/>
    <p:sldId id="426" r:id="rId28"/>
    <p:sldId id="467" r:id="rId29"/>
    <p:sldId id="429" r:id="rId30"/>
    <p:sldId id="428" r:id="rId31"/>
    <p:sldId id="439" r:id="rId32"/>
    <p:sldId id="513" r:id="rId33"/>
    <p:sldId id="430" r:id="rId34"/>
    <p:sldId id="442" r:id="rId35"/>
    <p:sldId id="445" r:id="rId36"/>
    <p:sldId id="443" r:id="rId37"/>
    <p:sldId id="432" r:id="rId38"/>
    <p:sldId id="433" r:id="rId39"/>
    <p:sldId id="434" r:id="rId40"/>
    <p:sldId id="449" r:id="rId41"/>
    <p:sldId id="444" r:id="rId42"/>
    <p:sldId id="474" r:id="rId43"/>
    <p:sldId id="491" r:id="rId44"/>
    <p:sldId id="517" r:id="rId45"/>
  </p:sldIdLst>
  <p:sldSz cx="9144000" cy="6858000" type="overhead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003399"/>
    <a:srgbClr val="FF0000"/>
    <a:srgbClr val="00FF00"/>
    <a:srgbClr val="000099"/>
    <a:srgbClr val="99CCFF"/>
    <a:srgbClr val="FFCC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73" autoAdjust="0"/>
    <p:restoredTop sz="94660"/>
  </p:normalViewPr>
  <p:slideViewPr>
    <p:cSldViewPr snapToGrid="0">
      <p:cViewPr varScale="1">
        <p:scale>
          <a:sx n="56" d="100"/>
          <a:sy n="56" d="100"/>
        </p:scale>
        <p:origin x="822" y="72"/>
      </p:cViewPr>
      <p:guideLst>
        <p:guide orient="horz" pos="2160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0578"/>
    </p:cViewPr>
  </p:sorter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64623-EC31-44BC-B742-0B828C8DC0D7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C9FAE-DC82-44EA-B822-E279B60AE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38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C9FAE-DC82-44EA-B822-E279B60AEC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35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C9FAE-DC82-44EA-B822-E279B60AEC6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48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E25F5-489B-4EFF-889E-973FC68A6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C9D61-C54B-4DF6-968B-EFD22D072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26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2ECB8-EA0B-4C78-B136-9F6C71267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3549F-594B-4AA7-A047-8CCD6D3A2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1F007-A84C-44DC-A102-7D78649CF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7BFA3-6D9F-4F59-B852-73E1E003C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7FCD3-05DA-4589-80A2-713AA1D10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371600"/>
            <a:ext cx="4038600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9F5336-D853-4D1A-A5CA-6BDC33A693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515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DDD29-8724-4B00-8E8A-21E535F07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784" y="2906316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E62AC-CA15-430E-864F-7A366FCDF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84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981200"/>
            <a:ext cx="3784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936F6-EA95-46E2-97ED-91635AD29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6085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085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E8F79-3304-4DBE-89B0-FEEF3D99C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C324F-95A8-422E-831C-D1DB0FFC2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CFBE3-5D91-4029-9B43-A517B00AA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2653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703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B1A10-4EE4-492C-86FE-A70BD544D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1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17" y="536733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E26F6-386A-4868-A6BE-7DFCA0696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23B601EF-1970-4C5D-B95F-D26BB3C0C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eather.rap.ucar.edu/satellite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viationweather.gov/satellite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://ww2010.atmos.uiuc.edu/(Gh)/guides/rs/sat/img/irvis.rx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MYb5684Kp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gHmqv_-UbQ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NzDXXUiqR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6517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ATMOS 1010:</a:t>
            </a:r>
            <a:br>
              <a:rPr lang="en-US" sz="4000" dirty="0" smtClean="0"/>
            </a:br>
            <a:r>
              <a:rPr lang="en-US" sz="4000" dirty="0" smtClean="0"/>
              <a:t>Severe and Unusual Weather</a:t>
            </a:r>
            <a:br>
              <a:rPr lang="en-US" sz="4000" dirty="0" smtClean="0"/>
            </a:br>
            <a:r>
              <a:rPr lang="en-US" sz="2400" dirty="0" smtClean="0"/>
              <a:t>FASB 295 MW 11:50-1:10 </a:t>
            </a:r>
          </a:p>
        </p:txBody>
      </p:sp>
      <p:pic>
        <p:nvPicPr>
          <p:cNvPr id="2051" name="Picture 10" descr="image08232008_1k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19" y="1613664"/>
            <a:ext cx="5293962" cy="410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5875318"/>
            <a:ext cx="91544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bg2"/>
                </a:solidFill>
              </a:rPr>
              <a:t>Instructors: Erik Crosman, Research Assistant Professor</a:t>
            </a:r>
          </a:p>
          <a:p>
            <a:r>
              <a:rPr lang="en-US" i="0" dirty="0" smtClean="0">
                <a:solidFill>
                  <a:schemeClr val="bg2"/>
                </a:solidFill>
              </a:rPr>
              <a:t>               Taylor McCorkle, Graduate Research Assistant</a:t>
            </a:r>
            <a:endParaRPr lang="en-US" i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47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266699"/>
            <a:ext cx="7772400" cy="1143000"/>
          </a:xfrm>
        </p:spPr>
        <p:txBody>
          <a:bodyPr/>
          <a:lstStyle/>
          <a:p>
            <a:r>
              <a:rPr lang="en-US" dirty="0" smtClean="0"/>
              <a:t>Satellite Receives Thermal </a:t>
            </a:r>
            <a:r>
              <a:rPr lang="en-US" i="1" dirty="0" smtClean="0"/>
              <a:t>Longwave </a:t>
            </a:r>
            <a:r>
              <a:rPr lang="en-US" dirty="0" smtClean="0"/>
              <a:t>Radiation from Earth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9" y="1566861"/>
            <a:ext cx="8529380" cy="4876801"/>
          </a:xfrm>
        </p:spPr>
      </p:pic>
    </p:spTree>
    <p:extLst>
      <p:ext uri="{BB962C8B-B14F-4D97-AF65-F5344CB8AC3E}">
        <p14:creationId xmlns:p14="http://schemas.microsoft.com/office/powerpoint/2010/main" val="205518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6" y="-76196"/>
            <a:ext cx="8915401" cy="7219951"/>
          </a:xfr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0082" y="285750"/>
            <a:ext cx="7772400" cy="1214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200" kern="0" dirty="0" smtClean="0"/>
              <a:t>Satellite Receives Solar </a:t>
            </a:r>
            <a:r>
              <a:rPr lang="en-US" sz="3200" i="1" kern="0" dirty="0" smtClean="0"/>
              <a:t>Shortwave</a:t>
            </a:r>
            <a:r>
              <a:rPr lang="en-US" sz="3200" kern="0" dirty="0" smtClean="0"/>
              <a:t> Radiation from Sun Reflected off of Earth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227280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297" y="5324474"/>
            <a:ext cx="3643313" cy="1143000"/>
          </a:xfrm>
        </p:spPr>
        <p:txBody>
          <a:bodyPr/>
          <a:lstStyle/>
          <a:p>
            <a:r>
              <a:rPr lang="en-US" dirty="0" smtClean="0"/>
              <a:t>Visible ‘reflected solar’ image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7" y="0"/>
            <a:ext cx="8005889" cy="4898604"/>
          </a:xfr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095873" y="5174455"/>
            <a:ext cx="3643313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/>
              <a:t>IR thermal ‘heat’ image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4920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425"/>
            <a:ext cx="901541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971" y="3203575"/>
            <a:ext cx="2635441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46425"/>
            <a:ext cx="1271587" cy="12715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960" y="5029200"/>
            <a:ext cx="1828800" cy="18288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>
            <a:off x="1728787" y="4418012"/>
            <a:ext cx="1471613" cy="1011238"/>
          </a:xfrm>
          <a:prstGeom prst="straightConnector1">
            <a:avLst/>
          </a:prstGeom>
          <a:solidFill>
            <a:schemeClr val="accent1"/>
          </a:solidFill>
          <a:ln w="47625" cap="sq" cmpd="sng" algn="ctr">
            <a:solidFill>
              <a:srgbClr val="FFC0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5199760" y="4803775"/>
            <a:ext cx="1180211" cy="634206"/>
          </a:xfrm>
          <a:prstGeom prst="straightConnector1">
            <a:avLst/>
          </a:prstGeom>
          <a:solidFill>
            <a:schemeClr val="accent1"/>
          </a:solidFill>
          <a:ln w="47625" cap="sq" cmpd="sng" algn="ctr">
            <a:solidFill>
              <a:srgbClr val="FFC0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10134600" y="5943600"/>
            <a:ext cx="914400" cy="91440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5370320" y="5120878"/>
            <a:ext cx="1278130" cy="725884"/>
          </a:xfrm>
          <a:prstGeom prst="straightConnector1">
            <a:avLst/>
          </a:prstGeom>
          <a:solidFill>
            <a:schemeClr val="accent1"/>
          </a:solidFill>
          <a:ln w="107950" cap="sq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305320" y="5053003"/>
            <a:ext cx="2505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Solar radiation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53327" y="3871893"/>
            <a:ext cx="25058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Reflected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Solar radiation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95769" y="5429250"/>
            <a:ext cx="340670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Longwave radiation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from Earth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95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400800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AD68F5-F3A8-4D40-ABF7-278FDEF67F00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95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0"/>
            <a:ext cx="8581103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Satellite Observations (Chapter 2)</a:t>
            </a:r>
            <a:endParaRPr lang="en-US" dirty="0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27100"/>
            <a:ext cx="8229600" cy="4724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 smtClean="0"/>
              <a:t>Portion of electromagnetic spectrum that sensor measures</a:t>
            </a:r>
          </a:p>
          <a:p>
            <a:pPr lvl="1"/>
            <a:r>
              <a:rPr lang="en-US" altLang="en-US" b="1" dirty="0" smtClean="0"/>
              <a:t>Visible light </a:t>
            </a:r>
            <a:r>
              <a:rPr lang="en-US" altLang="en-US" dirty="0" smtClean="0"/>
              <a:t>(wavelength ~ .4 - .7 microns)</a:t>
            </a:r>
          </a:p>
          <a:p>
            <a:pPr lvl="1"/>
            <a:r>
              <a:rPr lang="en-US" altLang="en-US" b="1" dirty="0"/>
              <a:t>Infrared</a:t>
            </a:r>
            <a:r>
              <a:rPr lang="en-US" altLang="en-US" dirty="0"/>
              <a:t> (wavelength 10-11 microns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b="1" dirty="0" smtClean="0"/>
              <a:t>Water vapor </a:t>
            </a:r>
            <a:r>
              <a:rPr lang="en-US" altLang="en-US" dirty="0" smtClean="0"/>
              <a:t>(wavelength ~ 6-7 microns)</a:t>
            </a:r>
          </a:p>
          <a:p>
            <a:pPr>
              <a:buFontTx/>
              <a:buChar char="•"/>
            </a:pPr>
            <a:r>
              <a:rPr lang="en-US" altLang="en-US" dirty="0" smtClean="0"/>
              <a:t>Satellite sensor sees radiation returned upwards from earth’s surface or top of clouds</a:t>
            </a:r>
          </a:p>
          <a:p>
            <a:pPr>
              <a:buFontTx/>
              <a:buChar char="•"/>
            </a:pPr>
            <a:r>
              <a:rPr lang="en-US" altLang="en-US" dirty="0" smtClean="0"/>
              <a:t>If atmosphere or clouds absorb radiation before it reaches top of atmosphere, then sensor can not detect it</a:t>
            </a:r>
          </a:p>
        </p:txBody>
      </p:sp>
    </p:spTree>
    <p:extLst>
      <p:ext uri="{BB962C8B-B14F-4D97-AF65-F5344CB8AC3E}">
        <p14:creationId xmlns:p14="http://schemas.microsoft.com/office/powerpoint/2010/main" val="372528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400800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6CBEB8-5031-4DF9-87B7-CF20F95DAEFF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97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13" y="2952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Visible Satellite Observations</a:t>
            </a:r>
            <a:endParaRPr lang="en-US" dirty="0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1652588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800" dirty="0" smtClean="0"/>
              <a:t>Broadband (all visible wavelengths .4-.7 micron)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800" dirty="0" smtClean="0"/>
              <a:t>Measures amount of light reflected upward from earth’s surface and from clouds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800" dirty="0" smtClean="0"/>
              <a:t>More reflective surfaces and thick clouds reflect </a:t>
            </a:r>
            <a:r>
              <a:rPr lang="en-US" altLang="en-US" sz="2800" b="1" dirty="0" smtClean="0"/>
              <a:t>more visible light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Common convention is to display as white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800" dirty="0" smtClean="0"/>
              <a:t>Only useful during the day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800" dirty="0" smtClean="0"/>
              <a:t>Water surfaces, vegetation, and thin clouds reflect </a:t>
            </a:r>
            <a:r>
              <a:rPr lang="en-US" altLang="en-US" sz="2800" b="1" dirty="0" smtClean="0"/>
              <a:t>less visible light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Common convention is to display as dark</a:t>
            </a:r>
          </a:p>
        </p:txBody>
      </p:sp>
    </p:spTree>
    <p:extLst>
      <p:ext uri="{BB962C8B-B14F-4D97-AF65-F5344CB8AC3E}">
        <p14:creationId xmlns:p14="http://schemas.microsoft.com/office/powerpoint/2010/main" val="240215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3669" y="3458134"/>
            <a:ext cx="3563471" cy="762000"/>
          </a:xfrm>
        </p:spPr>
        <p:txBody>
          <a:bodyPr/>
          <a:lstStyle/>
          <a:p>
            <a:r>
              <a:rPr lang="en-US" sz="3200" dirty="0" smtClean="0"/>
              <a:t>Shortwave solar radiation from sun</a:t>
            </a:r>
            <a:br>
              <a:rPr lang="en-US" sz="3200" dirty="0" smtClean="0"/>
            </a:br>
            <a:r>
              <a:rPr lang="en-US" sz="3200" dirty="0" smtClean="0"/>
              <a:t>Temperature = 9,941 F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9" y="3002614"/>
            <a:ext cx="4623880" cy="3572998"/>
          </a:xfr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163669" y="5217738"/>
            <a:ext cx="356347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n-US" i="0" kern="0" dirty="0" smtClean="0">
                <a:solidFill>
                  <a:srgbClr val="1C1C1C"/>
                </a:solidFill>
              </a:rPr>
              <a:t>Longwave radiation from Earth</a:t>
            </a:r>
          </a:p>
          <a:p>
            <a:r>
              <a:rPr lang="en-US" i="0" kern="0" dirty="0" smtClean="0">
                <a:solidFill>
                  <a:srgbClr val="1C1C1C"/>
                </a:solidFill>
              </a:rPr>
              <a:t>Temperature 58 F</a:t>
            </a:r>
            <a:endParaRPr lang="en-US" i="0" kern="0" dirty="0">
              <a:solidFill>
                <a:srgbClr val="1C1C1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" y="371474"/>
            <a:ext cx="9158288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0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400800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CA3D79-84A9-4420-9713-E7195667B6AF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95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814392" y="-161922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Broadband visible: GOES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3013" name="Picture 4" descr="vis_west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920750"/>
            <a:ext cx="9140825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59495" name="Group 7"/>
          <p:cNvGrpSpPr>
            <a:grpSpLocks/>
          </p:cNvGrpSpPr>
          <p:nvPr/>
        </p:nvGrpSpPr>
        <p:grpSpPr bwMode="auto">
          <a:xfrm>
            <a:off x="1143000" y="1257300"/>
            <a:ext cx="4144963" cy="2019300"/>
            <a:chOff x="720" y="792"/>
            <a:chExt cx="2611" cy="1272"/>
          </a:xfrm>
        </p:grpSpPr>
        <p:sp>
          <p:nvSpPr>
            <p:cNvPr id="43018" name="Oval 5"/>
            <p:cNvSpPr>
              <a:spLocks noChangeArrowheads="1"/>
            </p:cNvSpPr>
            <p:nvPr/>
          </p:nvSpPr>
          <p:spPr bwMode="auto">
            <a:xfrm>
              <a:off x="720" y="792"/>
              <a:ext cx="600" cy="944"/>
            </a:xfrm>
            <a:prstGeom prst="ellipse">
              <a:avLst/>
            </a:prstGeom>
            <a:noFill/>
            <a:ln w="571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019" name="Text Box 6"/>
            <p:cNvSpPr txBox="1">
              <a:spLocks noChangeArrowheads="1"/>
            </p:cNvSpPr>
            <p:nvPr/>
          </p:nvSpPr>
          <p:spPr bwMode="auto">
            <a:xfrm>
              <a:off x="1070" y="1737"/>
              <a:ext cx="226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FFFF66"/>
                  </a:solidFill>
                </a:rPr>
                <a:t>Lots of reflected solar</a:t>
              </a:r>
            </a:p>
          </p:txBody>
        </p:sp>
      </p:grpSp>
      <p:grpSp>
        <p:nvGrpSpPr>
          <p:cNvPr id="959496" name="Group 8"/>
          <p:cNvGrpSpPr>
            <a:grpSpLocks/>
          </p:cNvGrpSpPr>
          <p:nvPr/>
        </p:nvGrpSpPr>
        <p:grpSpPr bwMode="auto">
          <a:xfrm>
            <a:off x="622300" y="4419600"/>
            <a:ext cx="4133850" cy="1930400"/>
            <a:chOff x="720" y="792"/>
            <a:chExt cx="2604" cy="1216"/>
          </a:xfrm>
        </p:grpSpPr>
        <p:sp>
          <p:nvSpPr>
            <p:cNvPr id="43016" name="Oval 9"/>
            <p:cNvSpPr>
              <a:spLocks noChangeArrowheads="1"/>
            </p:cNvSpPr>
            <p:nvPr/>
          </p:nvSpPr>
          <p:spPr bwMode="auto">
            <a:xfrm>
              <a:off x="720" y="792"/>
              <a:ext cx="600" cy="944"/>
            </a:xfrm>
            <a:prstGeom prst="ellipse">
              <a:avLst/>
            </a:prstGeom>
            <a:noFill/>
            <a:ln w="571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017" name="Text Box 10"/>
            <p:cNvSpPr txBox="1">
              <a:spLocks noChangeArrowheads="1"/>
            </p:cNvSpPr>
            <p:nvPr/>
          </p:nvSpPr>
          <p:spPr bwMode="auto">
            <a:xfrm>
              <a:off x="1262" y="1681"/>
              <a:ext cx="206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FFFF66"/>
                  </a:solidFill>
                </a:rPr>
                <a:t>Little reflected solar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973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Animation of Today’s Visible Imagery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http://weather.rap.ucar.edu/satellite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Which areas are reflecting MORE solar radiation to the satellite?</a:t>
            </a:r>
          </a:p>
          <a:p>
            <a:pPr marL="0" indent="0">
              <a:buNone/>
            </a:pPr>
            <a:r>
              <a:rPr lang="en-US" dirty="0" smtClean="0"/>
              <a:t>--white areas on the image</a:t>
            </a:r>
          </a:p>
          <a:p>
            <a:r>
              <a:rPr lang="en-US" dirty="0" smtClean="0"/>
              <a:t>Which areas are reflecting LESS solar radiation to the satellite?</a:t>
            </a:r>
          </a:p>
          <a:p>
            <a:pPr marL="0" indent="0">
              <a:buNone/>
            </a:pPr>
            <a:r>
              <a:rPr lang="en-US" dirty="0" smtClean="0"/>
              <a:t>--dark areas on the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78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400800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C993EC-DCF4-4E22-82E3-3F433DCE3802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97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Infrared Satellite Observations</a:t>
            </a:r>
            <a:endParaRPr lang="en-US" dirty="0"/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 sz="2800" dirty="0" smtClean="0"/>
              <a:t>Sensor measures energy in 10-11 micron range</a:t>
            </a:r>
          </a:p>
          <a:p>
            <a:pPr>
              <a:buFontTx/>
              <a:buChar char="•"/>
            </a:pPr>
            <a:r>
              <a:rPr lang="en-US" altLang="en-US" sz="2800" dirty="0" smtClean="0"/>
              <a:t>Measures amount of energy emitted upward from all earth objects (surface and clouds)</a:t>
            </a:r>
          </a:p>
          <a:p>
            <a:pPr>
              <a:buFontTx/>
              <a:buChar char="•"/>
            </a:pPr>
            <a:r>
              <a:rPr lang="en-US" altLang="en-US" sz="2800" dirty="0" smtClean="0"/>
              <a:t>Directly related to temperature: </a:t>
            </a:r>
            <a:r>
              <a:rPr lang="en-US" altLang="en-US" sz="2800" b="1" dirty="0" smtClean="0"/>
              <a:t>warm objects emit lots of infrared; cold objects emit little</a:t>
            </a:r>
          </a:p>
          <a:p>
            <a:pPr>
              <a:buFontTx/>
              <a:buChar char="•"/>
            </a:pPr>
            <a:r>
              <a:rPr lang="en-US" altLang="en-US" sz="2800" dirty="0" smtClean="0"/>
              <a:t>Available 24 hours</a:t>
            </a:r>
          </a:p>
          <a:p>
            <a:pPr>
              <a:buFontTx/>
              <a:buChar char="•"/>
            </a:pPr>
            <a:r>
              <a:rPr lang="en-US" altLang="en-US" sz="2400" dirty="0" smtClean="0"/>
              <a:t>Common convention is to display:</a:t>
            </a:r>
          </a:p>
          <a:p>
            <a:pPr lvl="1"/>
            <a:r>
              <a:rPr lang="en-US" altLang="en-US" sz="2000" dirty="0" smtClean="0"/>
              <a:t>cold objects as white</a:t>
            </a:r>
          </a:p>
          <a:p>
            <a:pPr lvl="1"/>
            <a:r>
              <a:rPr lang="en-US" altLang="en-US" sz="2000" dirty="0" smtClean="0"/>
              <a:t>warm objects as dark</a:t>
            </a:r>
          </a:p>
          <a:p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65857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4361"/>
            <a:ext cx="8229600" cy="338959"/>
          </a:xfrm>
        </p:spPr>
        <p:txBody>
          <a:bodyPr/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Assignments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92773"/>
            <a:ext cx="8418787" cy="4724400"/>
          </a:xfrm>
        </p:spPr>
        <p:txBody>
          <a:bodyPr/>
          <a:lstStyle/>
          <a:p>
            <a:r>
              <a:rPr lang="en-US" b="1" dirty="0"/>
              <a:t>Chapter 1 + 2 </a:t>
            </a:r>
            <a:r>
              <a:rPr lang="en-US" b="1" dirty="0" smtClean="0"/>
              <a:t>Quiz             </a:t>
            </a:r>
            <a:r>
              <a:rPr lang="en-US" dirty="0" smtClean="0"/>
              <a:t>Canvas due This Friday </a:t>
            </a:r>
            <a:r>
              <a:rPr lang="en-US" b="1" dirty="0" smtClean="0"/>
              <a:t>7 Sept </a:t>
            </a:r>
          </a:p>
          <a:p>
            <a:r>
              <a:rPr lang="en-US" b="1" dirty="0" smtClean="0"/>
              <a:t>In-class exercise 2          </a:t>
            </a:r>
            <a:r>
              <a:rPr lang="en-US" dirty="0" smtClean="0"/>
              <a:t>(today)</a:t>
            </a:r>
          </a:p>
          <a:p>
            <a:r>
              <a:rPr lang="fr-FR" b="1" dirty="0" err="1"/>
              <a:t>Chapter</a:t>
            </a:r>
            <a:r>
              <a:rPr lang="fr-FR" b="1" dirty="0"/>
              <a:t> 5, </a:t>
            </a:r>
            <a:r>
              <a:rPr lang="fr-FR" b="1" dirty="0" smtClean="0"/>
              <a:t>6</a:t>
            </a:r>
            <a:r>
              <a:rPr lang="fr-FR" b="1" dirty="0"/>
              <a:t> </a:t>
            </a:r>
            <a:r>
              <a:rPr lang="fr-FR" b="1" dirty="0" smtClean="0"/>
              <a:t> </a:t>
            </a:r>
            <a:r>
              <a:rPr lang="fr-FR" b="1" dirty="0"/>
              <a:t>Quiz </a:t>
            </a:r>
            <a:r>
              <a:rPr lang="fr-FR" b="1" dirty="0" smtClean="0"/>
              <a:t>          </a:t>
            </a:r>
            <a:r>
              <a:rPr lang="fr-FR" dirty="0" err="1" smtClean="0"/>
              <a:t>Canvas</a:t>
            </a:r>
            <a:r>
              <a:rPr lang="fr-FR" dirty="0" smtClean="0"/>
              <a:t> due </a:t>
            </a:r>
            <a:r>
              <a:rPr lang="fr-FR" b="1" dirty="0" smtClean="0"/>
              <a:t>14 Sept</a:t>
            </a:r>
          </a:p>
          <a:p>
            <a:r>
              <a:rPr lang="fr-FR" b="1" dirty="0" smtClean="0"/>
              <a:t>Module 1 Practice test/</a:t>
            </a:r>
            <a:r>
              <a:rPr lang="fr-FR" b="1" dirty="0" err="1" smtClean="0"/>
              <a:t>study</a:t>
            </a:r>
            <a:r>
              <a:rPr lang="fr-FR" b="1" dirty="0" smtClean="0"/>
              <a:t> guide</a:t>
            </a:r>
            <a:endParaRPr lang="fr-FR" dirty="0" smtClean="0"/>
          </a:p>
          <a:p>
            <a:r>
              <a:rPr lang="fr-FR" b="1" dirty="0" smtClean="0"/>
              <a:t>Module 1 </a:t>
            </a:r>
            <a:r>
              <a:rPr lang="fr-FR" b="1" dirty="0" err="1" smtClean="0"/>
              <a:t>review</a:t>
            </a:r>
            <a:r>
              <a:rPr lang="fr-FR" b="1" dirty="0" smtClean="0"/>
              <a:t>/test </a:t>
            </a:r>
            <a:r>
              <a:rPr lang="fr-FR" b="1" dirty="0" err="1" smtClean="0"/>
              <a:t>prep</a:t>
            </a:r>
            <a:r>
              <a:rPr lang="fr-FR" b="1" dirty="0" smtClean="0"/>
              <a:t>   12 Sept</a:t>
            </a:r>
          </a:p>
          <a:p>
            <a:r>
              <a:rPr lang="fr-FR" b="1" dirty="0" smtClean="0"/>
              <a:t>Module 1 test (in class)        17 Sept</a:t>
            </a:r>
            <a:r>
              <a:rPr lang="fr-FR" dirty="0" smtClean="0"/>
              <a:t>                  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25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400800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B958A5-7C13-4801-B70C-E18142E13CC1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GOES Infrared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6325" name="Picture 4" descr="irn_we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4" r="20886"/>
          <a:stretch>
            <a:fillRect/>
          </a:stretch>
        </p:blipFill>
        <p:spPr bwMode="auto">
          <a:xfrm>
            <a:off x="1117600" y="0"/>
            <a:ext cx="6115050" cy="712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75877" name="Group 5"/>
          <p:cNvGrpSpPr>
            <a:grpSpLocks/>
          </p:cNvGrpSpPr>
          <p:nvPr/>
        </p:nvGrpSpPr>
        <p:grpSpPr bwMode="auto">
          <a:xfrm>
            <a:off x="2978943" y="2574925"/>
            <a:ext cx="3186113" cy="1498600"/>
            <a:chOff x="720" y="792"/>
            <a:chExt cx="2007" cy="944"/>
          </a:xfrm>
        </p:grpSpPr>
        <p:sp>
          <p:nvSpPr>
            <p:cNvPr id="56330" name="Oval 6"/>
            <p:cNvSpPr>
              <a:spLocks noChangeArrowheads="1"/>
            </p:cNvSpPr>
            <p:nvPr/>
          </p:nvSpPr>
          <p:spPr bwMode="auto">
            <a:xfrm>
              <a:off x="720" y="792"/>
              <a:ext cx="600" cy="944"/>
            </a:xfrm>
            <a:prstGeom prst="ellipse">
              <a:avLst/>
            </a:prstGeom>
            <a:noFill/>
            <a:ln w="571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331" name="Text Box 7"/>
            <p:cNvSpPr txBox="1">
              <a:spLocks noChangeArrowheads="1"/>
            </p:cNvSpPr>
            <p:nvPr/>
          </p:nvSpPr>
          <p:spPr bwMode="auto">
            <a:xfrm>
              <a:off x="1438" y="857"/>
              <a:ext cx="128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FFFF66"/>
                  </a:solidFill>
                </a:rPr>
                <a:t>Cold clouds</a:t>
              </a:r>
            </a:p>
          </p:txBody>
        </p:sp>
      </p:grpSp>
      <p:grpSp>
        <p:nvGrpSpPr>
          <p:cNvPr id="975880" name="Group 8"/>
          <p:cNvGrpSpPr>
            <a:grpSpLocks/>
          </p:cNvGrpSpPr>
          <p:nvPr/>
        </p:nvGrpSpPr>
        <p:grpSpPr bwMode="auto">
          <a:xfrm>
            <a:off x="4308871" y="3894137"/>
            <a:ext cx="2517775" cy="2201863"/>
            <a:chOff x="720" y="792"/>
            <a:chExt cx="1586" cy="1387"/>
          </a:xfrm>
        </p:grpSpPr>
        <p:sp>
          <p:nvSpPr>
            <p:cNvPr id="56328" name="Oval 9"/>
            <p:cNvSpPr>
              <a:spLocks noChangeArrowheads="1"/>
            </p:cNvSpPr>
            <p:nvPr/>
          </p:nvSpPr>
          <p:spPr bwMode="auto">
            <a:xfrm>
              <a:off x="720" y="792"/>
              <a:ext cx="600" cy="944"/>
            </a:xfrm>
            <a:prstGeom prst="ellipse">
              <a:avLst/>
            </a:prstGeom>
            <a:noFill/>
            <a:ln w="571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329" name="Text Box 10"/>
            <p:cNvSpPr txBox="1">
              <a:spLocks noChangeArrowheads="1"/>
            </p:cNvSpPr>
            <p:nvPr/>
          </p:nvSpPr>
          <p:spPr bwMode="auto">
            <a:xfrm>
              <a:off x="830" y="1852"/>
              <a:ext cx="147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FFFF66"/>
                  </a:solidFill>
                </a:rPr>
                <a:t>Warm ground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34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6687"/>
            <a:ext cx="7772400" cy="1143000"/>
          </a:xfrm>
        </p:spPr>
        <p:txBody>
          <a:bodyPr/>
          <a:lstStyle/>
          <a:p>
            <a:r>
              <a:rPr lang="en-US" dirty="0" smtClean="0"/>
              <a:t>IR vs. Visible</a:t>
            </a:r>
            <a:br>
              <a:rPr lang="en-US" dirty="0" smtClean="0"/>
            </a:br>
            <a:r>
              <a:rPr lang="en-US" sz="2400" dirty="0" smtClean="0"/>
              <a:t>White (dark) = cold (warm) in IR</a:t>
            </a:r>
            <a:br>
              <a:rPr lang="en-US" sz="2400" dirty="0" smtClean="0"/>
            </a:br>
            <a:r>
              <a:rPr lang="en-US" sz="2400" dirty="0" smtClean="0"/>
              <a:t>White (dark) = more reflective (less reflective) in visible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31" y="1752600"/>
            <a:ext cx="7272338" cy="482883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31" y="1752600"/>
            <a:ext cx="7272338" cy="482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00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Animation of Today’s IR Imagery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www.aviationweather.gov/satellite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Which areas are reflecting MORE infrared radiation (hotter surfaces) to the satellite?</a:t>
            </a:r>
          </a:p>
          <a:p>
            <a:pPr marL="0" indent="0">
              <a:buNone/>
            </a:pPr>
            <a:r>
              <a:rPr lang="en-US" dirty="0" smtClean="0"/>
              <a:t>--dark areas on the image</a:t>
            </a:r>
          </a:p>
          <a:p>
            <a:r>
              <a:rPr lang="en-US" dirty="0" smtClean="0"/>
              <a:t>Which areas are reflecting LESS infrared radiation (cold surfaces) to the satellite?</a:t>
            </a:r>
          </a:p>
          <a:p>
            <a:pPr marL="0" indent="0">
              <a:buNone/>
            </a:pPr>
            <a:r>
              <a:rPr lang="en-US" dirty="0" smtClean="0"/>
              <a:t>--white areas on the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46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6713"/>
            <a:ext cx="7772400" cy="1143000"/>
          </a:xfrm>
        </p:spPr>
        <p:txBody>
          <a:bodyPr/>
          <a:lstStyle/>
          <a:p>
            <a:r>
              <a:rPr lang="en-US" dirty="0" smtClean="0"/>
              <a:t>Comparing IR and Visible </a:t>
            </a:r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766887"/>
            <a:ext cx="7772400" cy="4114800"/>
          </a:xfrm>
        </p:spPr>
        <p:txBody>
          <a:bodyPr/>
          <a:lstStyle/>
          <a:p>
            <a:r>
              <a:rPr lang="en-US" dirty="0">
                <a:hlinkClick r:id="rId2"/>
              </a:rPr>
              <a:t>http://ww2010.atmos.uiuc.edu/(Gh)/</a:t>
            </a:r>
            <a:r>
              <a:rPr lang="en-US" dirty="0" smtClean="0">
                <a:hlinkClick r:id="rId2"/>
              </a:rPr>
              <a:t>guides/rs/sat/img/irvis.rxml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" y="3128776"/>
            <a:ext cx="4271963" cy="3729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28776"/>
            <a:ext cx="4186237" cy="372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8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400800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33DD2E-B5C9-4DC7-ADC5-FD89A287AB6E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97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Water </a:t>
            </a:r>
            <a:r>
              <a:rPr lang="en-US" dirty="0" smtClean="0"/>
              <a:t>Vapor Satellite Observations</a:t>
            </a:r>
            <a:endParaRPr lang="en-US" dirty="0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800" smtClean="0"/>
              <a:t>Sensor measures energy in  6-7 micron range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800" smtClean="0"/>
              <a:t>Measures amount of energy emitted upward primarily from invisible water vapor and visible cloud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800" smtClean="0"/>
              <a:t>Available 24 hours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400" smtClean="0"/>
              <a:t>Common convention is to display as white those areas where there is a lot of water vapor or cloud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400" smtClean="0"/>
              <a:t>Common convention is to display as dark those areas where there is a little water vapor or cloud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400" smtClean="0"/>
              <a:t>Most sensitive to water vapor from 3-10 km above earth’s surface</a:t>
            </a:r>
          </a:p>
        </p:txBody>
      </p:sp>
    </p:spTree>
    <p:extLst>
      <p:ext uri="{BB962C8B-B14F-4D97-AF65-F5344CB8AC3E}">
        <p14:creationId xmlns:p14="http://schemas.microsoft.com/office/powerpoint/2010/main" val="111458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400800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0B78FE-FB59-4CEF-B869-58FA36809C73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96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9056"/>
            <a:ext cx="7772400" cy="893660"/>
          </a:xfrm>
        </p:spPr>
        <p:txBody>
          <a:bodyPr/>
          <a:lstStyle/>
          <a:p>
            <a:pPr>
              <a:defRPr/>
            </a:pPr>
            <a:r>
              <a:rPr lang="en-US" dirty="0"/>
              <a:t>GOES Water Vapor</a:t>
            </a:r>
          </a:p>
        </p:txBody>
      </p:sp>
      <p:pic>
        <p:nvPicPr>
          <p:cNvPr id="52229" name="Picture 4" descr="w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2" r="20644"/>
          <a:stretch>
            <a:fillRect/>
          </a:stretch>
        </p:blipFill>
        <p:spPr bwMode="auto">
          <a:xfrm>
            <a:off x="1498600" y="962716"/>
            <a:ext cx="5643561" cy="653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66661" name="Group 5"/>
          <p:cNvGrpSpPr>
            <a:grpSpLocks/>
          </p:cNvGrpSpPr>
          <p:nvPr/>
        </p:nvGrpSpPr>
        <p:grpSpPr bwMode="auto">
          <a:xfrm>
            <a:off x="4048125" y="3073400"/>
            <a:ext cx="3213100" cy="2108200"/>
            <a:chOff x="526" y="792"/>
            <a:chExt cx="2024" cy="1328"/>
          </a:xfrm>
        </p:grpSpPr>
        <p:sp>
          <p:nvSpPr>
            <p:cNvPr id="52234" name="Oval 6"/>
            <p:cNvSpPr>
              <a:spLocks noChangeArrowheads="1"/>
            </p:cNvSpPr>
            <p:nvPr/>
          </p:nvSpPr>
          <p:spPr bwMode="auto">
            <a:xfrm>
              <a:off x="720" y="792"/>
              <a:ext cx="600" cy="944"/>
            </a:xfrm>
            <a:prstGeom prst="ellipse">
              <a:avLst/>
            </a:prstGeom>
            <a:noFill/>
            <a:ln w="571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235" name="Text Box 7"/>
            <p:cNvSpPr txBox="1">
              <a:spLocks noChangeArrowheads="1"/>
            </p:cNvSpPr>
            <p:nvPr/>
          </p:nvSpPr>
          <p:spPr bwMode="auto">
            <a:xfrm>
              <a:off x="526" y="1793"/>
              <a:ext cx="20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FFFF66"/>
                  </a:solidFill>
                </a:rPr>
                <a:t>Lots of water vapor</a:t>
              </a:r>
            </a:p>
          </p:txBody>
        </p:sp>
      </p:grpSp>
      <p:grpSp>
        <p:nvGrpSpPr>
          <p:cNvPr id="966664" name="Group 8"/>
          <p:cNvGrpSpPr>
            <a:grpSpLocks/>
          </p:cNvGrpSpPr>
          <p:nvPr/>
        </p:nvGrpSpPr>
        <p:grpSpPr bwMode="auto">
          <a:xfrm>
            <a:off x="1498600" y="4939307"/>
            <a:ext cx="3744913" cy="1814513"/>
            <a:chOff x="720" y="792"/>
            <a:chExt cx="2359" cy="1143"/>
          </a:xfrm>
        </p:grpSpPr>
        <p:sp>
          <p:nvSpPr>
            <p:cNvPr id="52232" name="Oval 9"/>
            <p:cNvSpPr>
              <a:spLocks noChangeArrowheads="1"/>
            </p:cNvSpPr>
            <p:nvPr/>
          </p:nvSpPr>
          <p:spPr bwMode="auto">
            <a:xfrm>
              <a:off x="720" y="792"/>
              <a:ext cx="600" cy="944"/>
            </a:xfrm>
            <a:prstGeom prst="ellipse">
              <a:avLst/>
            </a:prstGeom>
            <a:noFill/>
            <a:ln w="571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233" name="Text Box 10"/>
            <p:cNvSpPr txBox="1">
              <a:spLocks noChangeArrowheads="1"/>
            </p:cNvSpPr>
            <p:nvPr/>
          </p:nvSpPr>
          <p:spPr bwMode="auto">
            <a:xfrm>
              <a:off x="1254" y="1608"/>
              <a:ext cx="182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FFFF66"/>
                  </a:solidFill>
                </a:rPr>
                <a:t>Less water vapor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657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Energy Transfer Mechanisms (Chapter 5 </a:t>
            </a:r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Section Only</a:t>
            </a:r>
            <a:r>
              <a:rPr lang="en-US" dirty="0" smtClean="0"/>
              <a:t>)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dirty="0" smtClean="0"/>
              <a:t>Radiation: Transfer of energy by electromagnetic waves </a:t>
            </a:r>
          </a:p>
          <a:p>
            <a:r>
              <a:rPr lang="en-US" dirty="0" smtClean="0"/>
              <a:t>Conduction: Transfer of energy through direct physical contact</a:t>
            </a:r>
          </a:p>
          <a:p>
            <a:r>
              <a:rPr lang="en-US" dirty="0" smtClean="0"/>
              <a:t>Convection: Transfer of energy by organized (macroscopic) fluid motions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www.youtube.com/watch?v=WMYb5684Kp0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 descr="radi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0650"/>
            <a:ext cx="4789488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334000" y="762000"/>
            <a:ext cx="35814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same principle applies if you are sitting next to a campfire.  You feel warm due to the absorption of infrared radiation emitted by the fire.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IR Radiation to Determine Temperature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3" y="4757735"/>
            <a:ext cx="4501157" cy="148590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66923"/>
            <a:ext cx="4438650" cy="4438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738" y="2581332"/>
            <a:ext cx="52796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Instrument senses IR radiation being </a:t>
            </a:r>
          </a:p>
          <a:p>
            <a:r>
              <a:rPr lang="en-US" dirty="0"/>
              <a:t>e</a:t>
            </a:r>
            <a:r>
              <a:rPr lang="en-US" dirty="0" smtClean="0"/>
              <a:t>mitted </a:t>
            </a:r>
            <a:r>
              <a:rPr lang="en-US" dirty="0" smtClean="0">
                <a:sym typeface="Wingdings" panose="05000000000000000000" pitchFamily="2" charset="2"/>
              </a:rPr>
              <a:t> estimates object’s temperature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52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condu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8" y="228600"/>
            <a:ext cx="3624262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55" name="Group 7"/>
          <p:cNvGrpSpPr>
            <a:grpSpLocks/>
          </p:cNvGrpSpPr>
          <p:nvPr/>
        </p:nvGrpSpPr>
        <p:grpSpPr bwMode="auto">
          <a:xfrm>
            <a:off x="4267200" y="2667000"/>
            <a:ext cx="4191000" cy="2895600"/>
            <a:chOff x="2688" y="1680"/>
            <a:chExt cx="2640" cy="1824"/>
          </a:xfrm>
        </p:grpSpPr>
        <p:sp>
          <p:nvSpPr>
            <p:cNvPr id="28678" name="Rectangle 5"/>
            <p:cNvSpPr>
              <a:spLocks noChangeArrowheads="1"/>
            </p:cNvSpPr>
            <p:nvPr/>
          </p:nvSpPr>
          <p:spPr bwMode="auto">
            <a:xfrm>
              <a:off x="2880" y="1680"/>
              <a:ext cx="2448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US" sz="3600" u="sng">
                  <a:solidFill>
                    <a:schemeClr val="tx2"/>
                  </a:solidFill>
                </a:rPr>
                <a:t>Poor Conductors</a:t>
              </a:r>
            </a:p>
          </p:txBody>
        </p:sp>
        <p:sp>
          <p:nvSpPr>
            <p:cNvPr id="28679" name="Rectangle 6"/>
            <p:cNvSpPr>
              <a:spLocks noChangeArrowheads="1"/>
            </p:cNvSpPr>
            <p:nvPr/>
          </p:nvSpPr>
          <p:spPr bwMode="auto">
            <a:xfrm>
              <a:off x="2688" y="2256"/>
              <a:ext cx="2640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FontTx/>
                <a:buChar char="•"/>
              </a:pPr>
              <a:r>
                <a:rPr lang="en-US" sz="3200"/>
                <a:t>Air</a:t>
              </a:r>
            </a:p>
            <a:p>
              <a:pPr marL="342900" indent="-342900" eaLnBrk="0" hangingPunct="0">
                <a:spcBef>
                  <a:spcPct val="20000"/>
                </a:spcBef>
                <a:buFontTx/>
                <a:buChar char="•"/>
              </a:pPr>
              <a:r>
                <a:rPr lang="en-US" sz="3200"/>
                <a:t>Wood</a:t>
              </a:r>
            </a:p>
            <a:p>
              <a:pPr marL="342900" indent="-342900" eaLnBrk="0" hangingPunct="0">
                <a:spcBef>
                  <a:spcPct val="20000"/>
                </a:spcBef>
                <a:buFontTx/>
                <a:buChar char="•"/>
              </a:pPr>
              <a:r>
                <a:rPr lang="en-US" sz="3200"/>
                <a:t>Glass</a:t>
              </a:r>
            </a:p>
            <a:p>
              <a:pPr marL="342900" indent="-342900" eaLnBrk="0" hangingPunct="0">
                <a:spcBef>
                  <a:spcPct val="20000"/>
                </a:spcBef>
                <a:buFontTx/>
                <a:buChar char="•"/>
              </a:pPr>
              <a:r>
                <a:rPr lang="en-US" sz="3200"/>
                <a:t>Foam insulation</a:t>
              </a:r>
            </a:p>
          </p:txBody>
        </p:sp>
      </p:grpSp>
      <p:grpSp>
        <p:nvGrpSpPr>
          <p:cNvPr id="27660" name="Group 12"/>
          <p:cNvGrpSpPr>
            <a:grpSpLocks/>
          </p:cNvGrpSpPr>
          <p:nvPr/>
        </p:nvGrpSpPr>
        <p:grpSpPr bwMode="auto">
          <a:xfrm>
            <a:off x="4267200" y="0"/>
            <a:ext cx="4191000" cy="2895600"/>
            <a:chOff x="2688" y="1680"/>
            <a:chExt cx="2640" cy="1824"/>
          </a:xfrm>
        </p:grpSpPr>
        <p:sp>
          <p:nvSpPr>
            <p:cNvPr id="28676" name="Rectangle 13"/>
            <p:cNvSpPr>
              <a:spLocks noChangeArrowheads="1"/>
            </p:cNvSpPr>
            <p:nvPr/>
          </p:nvSpPr>
          <p:spPr bwMode="auto">
            <a:xfrm>
              <a:off x="2880" y="1680"/>
              <a:ext cx="2448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US" sz="3600" u="sng">
                  <a:solidFill>
                    <a:schemeClr val="tx2"/>
                  </a:solidFill>
                </a:rPr>
                <a:t>Good Conductors</a:t>
              </a:r>
            </a:p>
          </p:txBody>
        </p:sp>
        <p:sp>
          <p:nvSpPr>
            <p:cNvPr id="28677" name="Rectangle 14"/>
            <p:cNvSpPr>
              <a:spLocks noChangeArrowheads="1"/>
            </p:cNvSpPr>
            <p:nvPr/>
          </p:nvSpPr>
          <p:spPr bwMode="auto">
            <a:xfrm>
              <a:off x="2688" y="2256"/>
              <a:ext cx="2640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FontTx/>
                <a:buChar char="•"/>
              </a:pPr>
              <a:r>
                <a:rPr lang="en-US" sz="3200"/>
                <a:t>Metal</a:t>
              </a:r>
            </a:p>
            <a:p>
              <a:pPr marL="342900" indent="-342900" eaLnBrk="0" hangingPunct="0">
                <a:spcBef>
                  <a:spcPct val="20000"/>
                </a:spcBef>
                <a:buFontTx/>
                <a:buChar char="•"/>
              </a:pPr>
              <a:r>
                <a:rPr lang="en-US" sz="3200"/>
                <a:t>Water</a:t>
              </a:r>
            </a:p>
            <a:p>
              <a:pPr marL="342900" indent="-342900" eaLnBrk="0" hangingPunct="0">
                <a:spcBef>
                  <a:spcPct val="20000"/>
                </a:spcBef>
                <a:buFontTx/>
                <a:buChar char="•"/>
              </a:pPr>
              <a:r>
                <a:rPr lang="en-US" sz="3200"/>
                <a:t>Snow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4361"/>
            <a:ext cx="8229600" cy="338959"/>
          </a:xfrm>
        </p:spPr>
        <p:txBody>
          <a:bodyPr/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Module 1 Test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92773"/>
            <a:ext cx="8418787" cy="4724400"/>
          </a:xfrm>
        </p:spPr>
        <p:txBody>
          <a:bodyPr/>
          <a:lstStyle/>
          <a:p>
            <a:r>
              <a:rPr lang="en-US" dirty="0" smtClean="0"/>
              <a:t>Focus on making sure you understand PPT slides on canvas through 10 Sept.</a:t>
            </a:r>
          </a:p>
          <a:p>
            <a:r>
              <a:rPr lang="en-US" dirty="0" smtClean="0"/>
              <a:t>Use study guide on canvas in concert with PPT presentations</a:t>
            </a:r>
          </a:p>
          <a:p>
            <a:r>
              <a:rPr lang="en-US" dirty="0" smtClean="0"/>
              <a:t>Make sure you understand all of the quiz and practice test problems</a:t>
            </a:r>
          </a:p>
          <a:p>
            <a:r>
              <a:rPr lang="en-US" dirty="0" smtClean="0"/>
              <a:t>Test will have several questions from quizzes and practice test repeated verbatim</a:t>
            </a:r>
          </a:p>
          <a:p>
            <a:r>
              <a:rPr lang="en-US" dirty="0" smtClean="0"/>
              <a:t>Several questions from test will be variations on quiz and practice test problems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9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34" name="Group 10"/>
          <p:cNvGrpSpPr>
            <a:grpSpLocks/>
          </p:cNvGrpSpPr>
          <p:nvPr/>
        </p:nvGrpSpPr>
        <p:grpSpPr bwMode="auto">
          <a:xfrm>
            <a:off x="4114800" y="381000"/>
            <a:ext cx="4648200" cy="4953000"/>
            <a:chOff x="2592" y="240"/>
            <a:chExt cx="2928" cy="3120"/>
          </a:xfrm>
        </p:grpSpPr>
        <p:sp>
          <p:nvSpPr>
            <p:cNvPr id="30733" name="Rectangle 4"/>
            <p:cNvSpPr>
              <a:spLocks noChangeArrowheads="1"/>
            </p:cNvSpPr>
            <p:nvPr/>
          </p:nvSpPr>
          <p:spPr bwMode="auto">
            <a:xfrm>
              <a:off x="2976" y="3216"/>
              <a:ext cx="2544" cy="14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734" name="Group 9"/>
            <p:cNvGrpSpPr>
              <a:grpSpLocks/>
            </p:cNvGrpSpPr>
            <p:nvPr/>
          </p:nvGrpSpPr>
          <p:grpSpPr bwMode="auto">
            <a:xfrm>
              <a:off x="2592" y="240"/>
              <a:ext cx="816" cy="768"/>
              <a:chOff x="2592" y="240"/>
              <a:chExt cx="816" cy="768"/>
            </a:xfrm>
          </p:grpSpPr>
          <p:sp>
            <p:nvSpPr>
              <p:cNvPr id="30735" name="AutoShape 5"/>
              <p:cNvSpPr>
                <a:spLocks noChangeArrowheads="1"/>
              </p:cNvSpPr>
              <p:nvPr/>
            </p:nvSpPr>
            <p:spPr bwMode="auto">
              <a:xfrm>
                <a:off x="2592" y="240"/>
                <a:ext cx="816" cy="768"/>
              </a:xfrm>
              <a:prstGeom prst="star16">
                <a:avLst>
                  <a:gd name="adj" fmla="val 37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6" name="Text Box 8"/>
              <p:cNvSpPr txBox="1">
                <a:spLocks noChangeArrowheads="1"/>
              </p:cNvSpPr>
              <p:nvPr/>
            </p:nvSpPr>
            <p:spPr bwMode="auto">
              <a:xfrm>
                <a:off x="2784" y="480"/>
                <a:ext cx="57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Sun</a:t>
                </a:r>
              </a:p>
            </p:txBody>
          </p:sp>
        </p:grpSp>
      </p:grpSp>
      <p:pic>
        <p:nvPicPr>
          <p:cNvPr id="30722" name="Picture 4" descr="conv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3748088" cy="653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4876800" y="1524000"/>
            <a:ext cx="990600" cy="35814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4724400" y="5105400"/>
            <a:ext cx="4038600" cy="228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640" name="Group 16"/>
          <p:cNvGrpSpPr>
            <a:grpSpLocks/>
          </p:cNvGrpSpPr>
          <p:nvPr/>
        </p:nvGrpSpPr>
        <p:grpSpPr bwMode="auto">
          <a:xfrm>
            <a:off x="5867400" y="152400"/>
            <a:ext cx="2743200" cy="4800600"/>
            <a:chOff x="3696" y="96"/>
            <a:chExt cx="1728" cy="3024"/>
          </a:xfrm>
        </p:grpSpPr>
        <p:grpSp>
          <p:nvGrpSpPr>
            <p:cNvPr id="30727" name="Group 14"/>
            <p:cNvGrpSpPr>
              <a:grpSpLocks/>
            </p:cNvGrpSpPr>
            <p:nvPr/>
          </p:nvGrpSpPr>
          <p:grpSpPr bwMode="auto">
            <a:xfrm>
              <a:off x="3696" y="96"/>
              <a:ext cx="1728" cy="3024"/>
              <a:chOff x="3696" y="96"/>
              <a:chExt cx="1728" cy="3024"/>
            </a:xfrm>
          </p:grpSpPr>
          <p:grpSp>
            <p:nvGrpSpPr>
              <p:cNvPr id="30729" name="Group 12"/>
              <p:cNvGrpSpPr>
                <a:grpSpLocks/>
              </p:cNvGrpSpPr>
              <p:nvPr/>
            </p:nvGrpSpPr>
            <p:grpSpPr bwMode="auto">
              <a:xfrm>
                <a:off x="3696" y="96"/>
                <a:ext cx="1728" cy="3024"/>
                <a:chOff x="3696" y="96"/>
                <a:chExt cx="1728" cy="3024"/>
              </a:xfrm>
            </p:grpSpPr>
            <p:sp>
              <p:nvSpPr>
                <p:cNvPr id="26627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3696" y="96"/>
                  <a:ext cx="1728" cy="1158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CC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0732" name="AutoShape 11"/>
                <p:cNvSpPr>
                  <a:spLocks noChangeArrowheads="1"/>
                </p:cNvSpPr>
                <p:nvPr/>
              </p:nvSpPr>
              <p:spPr bwMode="auto">
                <a:xfrm rot="-5400000">
                  <a:off x="3648" y="2016"/>
                  <a:ext cx="1776" cy="432"/>
                </a:xfrm>
                <a:custGeom>
                  <a:avLst/>
                  <a:gdLst>
                    <a:gd name="T0" fmla="*/ 9 w 21600"/>
                    <a:gd name="T1" fmla="*/ 0 h 21600"/>
                    <a:gd name="T2" fmla="*/ 0 w 21600"/>
                    <a:gd name="T3" fmla="*/ 0 h 21600"/>
                    <a:gd name="T4" fmla="*/ 9 w 21600"/>
                    <a:gd name="T5" fmla="*/ 0 h 21600"/>
                    <a:gd name="T6" fmla="*/ 12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69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0730" name="Text Box 13"/>
              <p:cNvSpPr txBox="1">
                <a:spLocks noChangeArrowheads="1"/>
              </p:cNvSpPr>
              <p:nvPr/>
            </p:nvSpPr>
            <p:spPr bwMode="auto">
              <a:xfrm>
                <a:off x="4176" y="480"/>
                <a:ext cx="115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Cloud</a:t>
                </a:r>
              </a:p>
            </p:txBody>
          </p:sp>
        </p:grpSp>
        <p:sp>
          <p:nvSpPr>
            <p:cNvPr id="30728" name="Text Box 15"/>
            <p:cNvSpPr txBox="1">
              <a:spLocks noChangeArrowheads="1"/>
            </p:cNvSpPr>
            <p:nvPr/>
          </p:nvSpPr>
          <p:spPr bwMode="auto">
            <a:xfrm rot="-5400000">
              <a:off x="4128" y="2088"/>
              <a:ext cx="8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Hot Air</a:t>
              </a:r>
            </a:p>
          </p:txBody>
        </p:sp>
      </p:grp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4622800" y="5575300"/>
            <a:ext cx="4292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Atmospheric Convection does not always have to form a cloud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631" grpId="0" animBg="1"/>
      <p:bldP spid="2664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4787"/>
            <a:ext cx="7772400" cy="1143000"/>
          </a:xfrm>
        </p:spPr>
        <p:txBody>
          <a:bodyPr/>
          <a:lstStyle/>
          <a:p>
            <a:r>
              <a:rPr lang="en-US" sz="4000" dirty="0" smtClean="0"/>
              <a:t>What is the Source of Most of Earth’s Energy?</a:t>
            </a:r>
          </a:p>
        </p:txBody>
      </p:sp>
      <p:grpSp>
        <p:nvGrpSpPr>
          <p:cNvPr id="31751" name="Group 7"/>
          <p:cNvGrpSpPr>
            <a:grpSpLocks/>
          </p:cNvGrpSpPr>
          <p:nvPr/>
        </p:nvGrpSpPr>
        <p:grpSpPr bwMode="auto">
          <a:xfrm>
            <a:off x="1588" y="1911350"/>
            <a:ext cx="4570412" cy="4329113"/>
            <a:chOff x="1" y="1456"/>
            <a:chExt cx="2879" cy="2727"/>
          </a:xfrm>
        </p:grpSpPr>
        <p:pic>
          <p:nvPicPr>
            <p:cNvPr id="31748" name="Picture 5" descr="FIG02_0PP-3-2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1456"/>
              <a:ext cx="2879" cy="2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49" name="Text Box 6"/>
            <p:cNvSpPr txBox="1">
              <a:spLocks noChangeArrowheads="1"/>
            </p:cNvSpPr>
            <p:nvPr/>
          </p:nvSpPr>
          <p:spPr bwMode="auto">
            <a:xfrm>
              <a:off x="136" y="3664"/>
              <a:ext cx="2536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800"/>
                <a:t>The Sun</a:t>
              </a:r>
            </a:p>
          </p:txBody>
        </p:sp>
      </p:grpSp>
      <p:sp>
        <p:nvSpPr>
          <p:cNvPr id="3174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279900" y="1911350"/>
            <a:ext cx="4864100" cy="2463800"/>
          </a:xfrm>
        </p:spPr>
        <p:txBody>
          <a:bodyPr/>
          <a:lstStyle/>
          <a:p>
            <a:r>
              <a:rPr lang="en-US" sz="2400" dirty="0" smtClean="0"/>
              <a:t>The sun produces energy through nuclear fusion (i.e., fusing hydrogen into helium at immense temperatures and pressures)</a:t>
            </a:r>
          </a:p>
          <a:p>
            <a:r>
              <a:rPr lang="en-US" sz="2400" dirty="0" smtClean="0"/>
              <a:t>Surface temperature is ~ 5800 K</a:t>
            </a:r>
          </a:p>
          <a:p>
            <a:r>
              <a:rPr lang="en-US" sz="2400" dirty="0" smtClean="0"/>
              <a:t>Sun is </a:t>
            </a:r>
            <a:r>
              <a:rPr lang="en-US" sz="2400" dirty="0"/>
              <a:t>the ultimate driver of Earth’s </a:t>
            </a:r>
            <a:r>
              <a:rPr lang="en-US" sz="2400" dirty="0" smtClean="0"/>
              <a:t>weather</a:t>
            </a:r>
          </a:p>
          <a:p>
            <a:r>
              <a:rPr lang="en-US" sz="2400" dirty="0" smtClean="0"/>
              <a:t>Approximately 50% of earth is illuminated by sun at any given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3354"/>
          </a:xfrm>
        </p:spPr>
      </p:pic>
    </p:spTree>
    <p:extLst>
      <p:ext uri="{BB962C8B-B14F-4D97-AF65-F5344CB8AC3E}">
        <p14:creationId xmlns:p14="http://schemas.microsoft.com/office/powerpoint/2010/main" val="53758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FIG02_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Earth’s Orbit is Not Circular</a:t>
            </a: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762000" y="5441950"/>
            <a:ext cx="7620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Earth is closest to the sun in January and farthest from the sun in July</a:t>
            </a:r>
          </a:p>
        </p:txBody>
      </p:sp>
      <p:grpSp>
        <p:nvGrpSpPr>
          <p:cNvPr id="28680" name="Group 8"/>
          <p:cNvGrpSpPr>
            <a:grpSpLocks/>
          </p:cNvGrpSpPr>
          <p:nvPr/>
        </p:nvGrpSpPr>
        <p:grpSpPr bwMode="auto">
          <a:xfrm>
            <a:off x="927100" y="4241800"/>
            <a:ext cx="7391400" cy="1060450"/>
            <a:chOff x="584" y="2672"/>
            <a:chExt cx="4656" cy="668"/>
          </a:xfrm>
        </p:grpSpPr>
        <p:sp>
          <p:nvSpPr>
            <p:cNvPr id="32773" name="Line 5"/>
            <p:cNvSpPr>
              <a:spLocks noChangeShapeType="1"/>
            </p:cNvSpPr>
            <p:nvPr/>
          </p:nvSpPr>
          <p:spPr bwMode="auto">
            <a:xfrm>
              <a:off x="1032" y="2680"/>
              <a:ext cx="16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lg" len="lg"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4" name="Line 6"/>
            <p:cNvSpPr>
              <a:spLocks noChangeShapeType="1"/>
            </p:cNvSpPr>
            <p:nvPr/>
          </p:nvSpPr>
          <p:spPr bwMode="auto">
            <a:xfrm flipV="1">
              <a:off x="2744" y="2672"/>
              <a:ext cx="2000" cy="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lg" len="lg"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5" name="Text Box 7"/>
            <p:cNvSpPr txBox="1">
              <a:spLocks noChangeArrowheads="1"/>
            </p:cNvSpPr>
            <p:nvPr/>
          </p:nvSpPr>
          <p:spPr bwMode="auto">
            <a:xfrm>
              <a:off x="584" y="2744"/>
              <a:ext cx="4656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/>
                <a:t>Aphelion distance is ~3.4% greater than the Perihelion distance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7000"/>
            <a:ext cx="7772400" cy="1143000"/>
          </a:xfrm>
        </p:spPr>
        <p:txBody>
          <a:bodyPr/>
          <a:lstStyle/>
          <a:p>
            <a:r>
              <a:rPr lang="en-US" smtClean="0"/>
              <a:t>What Causes the Seasons?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06500"/>
            <a:ext cx="7772400" cy="1384300"/>
          </a:xfrm>
        </p:spPr>
        <p:txBody>
          <a:bodyPr/>
          <a:lstStyle/>
          <a:p>
            <a:r>
              <a:rPr lang="en-US" smtClean="0"/>
              <a:t>Changes in the length of the day/night</a:t>
            </a:r>
          </a:p>
          <a:p>
            <a:r>
              <a:rPr lang="en-US" smtClean="0"/>
              <a:t>Changes in the sun angle</a:t>
            </a:r>
          </a:p>
        </p:txBody>
      </p:sp>
      <p:grpSp>
        <p:nvGrpSpPr>
          <p:cNvPr id="34835" name="Group 19"/>
          <p:cNvGrpSpPr>
            <a:grpSpLocks/>
          </p:cNvGrpSpPr>
          <p:nvPr/>
        </p:nvGrpSpPr>
        <p:grpSpPr bwMode="auto">
          <a:xfrm>
            <a:off x="431800" y="2451100"/>
            <a:ext cx="8483600" cy="4406900"/>
            <a:chOff x="272" y="1544"/>
            <a:chExt cx="5344" cy="2776"/>
          </a:xfrm>
        </p:grpSpPr>
        <p:sp>
          <p:nvSpPr>
            <p:cNvPr id="34820" name="Text Box 4"/>
            <p:cNvSpPr txBox="1">
              <a:spLocks noChangeArrowheads="1"/>
            </p:cNvSpPr>
            <p:nvPr/>
          </p:nvSpPr>
          <p:spPr bwMode="auto">
            <a:xfrm>
              <a:off x="272" y="1544"/>
              <a:ext cx="5344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/>
                <a:t>Both of these are caused by the 23.5</a:t>
              </a:r>
              <a:r>
                <a:rPr lang="en-US" sz="3200">
                  <a:sym typeface="Symbol" pitchFamily="18" charset="2"/>
                </a:rPr>
                <a:t></a:t>
              </a:r>
              <a:r>
                <a:rPr lang="en-US" sz="3200"/>
                <a:t> declination angle of the Earth</a:t>
              </a:r>
            </a:p>
          </p:txBody>
        </p:sp>
        <p:grpSp>
          <p:nvGrpSpPr>
            <p:cNvPr id="34821" name="Group 11"/>
            <p:cNvGrpSpPr>
              <a:grpSpLocks/>
            </p:cNvGrpSpPr>
            <p:nvPr/>
          </p:nvGrpSpPr>
          <p:grpSpPr bwMode="auto">
            <a:xfrm>
              <a:off x="1152" y="2264"/>
              <a:ext cx="1152" cy="2056"/>
              <a:chOff x="568" y="2264"/>
              <a:chExt cx="1152" cy="2056"/>
            </a:xfrm>
          </p:grpSpPr>
          <p:sp>
            <p:nvSpPr>
              <p:cNvPr id="34830" name="Oval 6"/>
              <p:cNvSpPr>
                <a:spLocks noChangeArrowheads="1"/>
              </p:cNvSpPr>
              <p:nvPr/>
            </p:nvSpPr>
            <p:spPr bwMode="auto">
              <a:xfrm>
                <a:off x="568" y="2728"/>
                <a:ext cx="1152" cy="1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31" name="Line 7"/>
              <p:cNvSpPr>
                <a:spLocks noChangeShapeType="1"/>
              </p:cNvSpPr>
              <p:nvPr/>
            </p:nvSpPr>
            <p:spPr bwMode="auto">
              <a:xfrm>
                <a:off x="1136" y="2520"/>
                <a:ext cx="0" cy="14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2" name="Text Box 8"/>
              <p:cNvSpPr txBox="1">
                <a:spLocks noChangeArrowheads="1"/>
              </p:cNvSpPr>
              <p:nvPr/>
            </p:nvSpPr>
            <p:spPr bwMode="auto">
              <a:xfrm>
                <a:off x="912" y="2264"/>
                <a:ext cx="46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NP</a:t>
                </a:r>
              </a:p>
            </p:txBody>
          </p:sp>
          <p:sp>
            <p:nvSpPr>
              <p:cNvPr id="34833" name="Text Box 9"/>
              <p:cNvSpPr txBox="1">
                <a:spLocks noChangeArrowheads="1"/>
              </p:cNvSpPr>
              <p:nvPr/>
            </p:nvSpPr>
            <p:spPr bwMode="auto">
              <a:xfrm>
                <a:off x="920" y="4032"/>
                <a:ext cx="46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SP</a:t>
                </a:r>
              </a:p>
            </p:txBody>
          </p:sp>
          <p:sp>
            <p:nvSpPr>
              <p:cNvPr id="34834" name="Text Box 10"/>
              <p:cNvSpPr txBox="1">
                <a:spLocks noChangeArrowheads="1"/>
              </p:cNvSpPr>
              <p:nvPr/>
            </p:nvSpPr>
            <p:spPr bwMode="auto">
              <a:xfrm>
                <a:off x="672" y="3064"/>
                <a:ext cx="960" cy="44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/>
                  <a:t>0</a:t>
                </a:r>
                <a:r>
                  <a:rPr lang="en-US" sz="2000">
                    <a:cs typeface="Times New Roman" pitchFamily="18" charset="0"/>
                    <a:sym typeface="Symbol" pitchFamily="18" charset="2"/>
                  </a:rPr>
                  <a:t></a:t>
                </a:r>
                <a:r>
                  <a:rPr lang="en-US" sz="2000"/>
                  <a:t> declination</a:t>
                </a:r>
              </a:p>
            </p:txBody>
          </p:sp>
        </p:grpSp>
        <p:grpSp>
          <p:nvGrpSpPr>
            <p:cNvPr id="34822" name="Group 19"/>
            <p:cNvGrpSpPr>
              <a:grpSpLocks/>
            </p:cNvGrpSpPr>
            <p:nvPr/>
          </p:nvGrpSpPr>
          <p:grpSpPr bwMode="auto">
            <a:xfrm>
              <a:off x="3464" y="2280"/>
              <a:ext cx="1184" cy="1968"/>
              <a:chOff x="2288" y="2280"/>
              <a:chExt cx="1184" cy="1968"/>
            </a:xfrm>
          </p:grpSpPr>
          <p:grpSp>
            <p:nvGrpSpPr>
              <p:cNvPr id="34824" name="Group 18"/>
              <p:cNvGrpSpPr>
                <a:grpSpLocks/>
              </p:cNvGrpSpPr>
              <p:nvPr/>
            </p:nvGrpSpPr>
            <p:grpSpPr bwMode="auto">
              <a:xfrm rot="1323744">
                <a:off x="2304" y="2520"/>
                <a:ext cx="1152" cy="1496"/>
                <a:chOff x="2304" y="2520"/>
                <a:chExt cx="1152" cy="1496"/>
              </a:xfrm>
            </p:grpSpPr>
            <p:sp>
              <p:nvSpPr>
                <p:cNvPr id="34828" name="Oval 13"/>
                <p:cNvSpPr>
                  <a:spLocks noChangeArrowheads="1"/>
                </p:cNvSpPr>
                <p:nvPr/>
              </p:nvSpPr>
              <p:spPr bwMode="auto">
                <a:xfrm>
                  <a:off x="2304" y="2728"/>
                  <a:ext cx="1152" cy="11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29" name="Line 14"/>
                <p:cNvSpPr>
                  <a:spLocks noChangeShapeType="1"/>
                </p:cNvSpPr>
                <p:nvPr/>
              </p:nvSpPr>
              <p:spPr bwMode="auto">
                <a:xfrm>
                  <a:off x="2872" y="2520"/>
                  <a:ext cx="0" cy="14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825" name="Text Box 15"/>
              <p:cNvSpPr txBox="1">
                <a:spLocks noChangeArrowheads="1"/>
              </p:cNvSpPr>
              <p:nvPr/>
            </p:nvSpPr>
            <p:spPr bwMode="auto">
              <a:xfrm>
                <a:off x="3008" y="2280"/>
                <a:ext cx="46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NP</a:t>
                </a:r>
              </a:p>
            </p:txBody>
          </p:sp>
          <p:sp>
            <p:nvSpPr>
              <p:cNvPr id="34826" name="Text Box 16"/>
              <p:cNvSpPr txBox="1">
                <a:spLocks noChangeArrowheads="1"/>
              </p:cNvSpPr>
              <p:nvPr/>
            </p:nvSpPr>
            <p:spPr bwMode="auto">
              <a:xfrm>
                <a:off x="2288" y="3960"/>
                <a:ext cx="46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SP</a:t>
                </a:r>
              </a:p>
            </p:txBody>
          </p:sp>
          <p:sp>
            <p:nvSpPr>
              <p:cNvPr id="34827" name="Text Box 17"/>
              <p:cNvSpPr txBox="1">
                <a:spLocks noChangeArrowheads="1"/>
              </p:cNvSpPr>
              <p:nvPr/>
            </p:nvSpPr>
            <p:spPr bwMode="auto">
              <a:xfrm>
                <a:off x="2408" y="3064"/>
                <a:ext cx="960" cy="44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/>
                  <a:t>23.5</a:t>
                </a:r>
                <a:r>
                  <a:rPr lang="en-US" sz="2000">
                    <a:cs typeface="Times New Roman" pitchFamily="18" charset="0"/>
                    <a:sym typeface="Symbol" pitchFamily="18" charset="2"/>
                  </a:rPr>
                  <a:t></a:t>
                </a:r>
                <a:r>
                  <a:rPr lang="en-US" sz="2000"/>
                  <a:t> declination</a:t>
                </a:r>
              </a:p>
            </p:txBody>
          </p:sp>
        </p:grpSp>
        <p:sp>
          <p:nvSpPr>
            <p:cNvPr id="34823" name="Line 18"/>
            <p:cNvSpPr>
              <a:spLocks noChangeShapeType="1"/>
            </p:cNvSpPr>
            <p:nvPr/>
          </p:nvSpPr>
          <p:spPr bwMode="auto">
            <a:xfrm flipH="1">
              <a:off x="4024" y="2576"/>
              <a:ext cx="8" cy="1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652588"/>
            <a:ext cx="7772400" cy="1143000"/>
          </a:xfrm>
        </p:spPr>
        <p:txBody>
          <a:bodyPr/>
          <a:lstStyle/>
          <a:p>
            <a:r>
              <a:rPr lang="en-US" dirty="0" smtClean="0"/>
              <a:t>Different Seasons Video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2"/>
              </a:rPr>
              <a:t>https://www.youtube.com/watch?v=WgHmqv_-</a:t>
            </a:r>
            <a:r>
              <a:rPr lang="en-US" dirty="0" smtClean="0">
                <a:hlinkClick r:id="rId2"/>
              </a:rPr>
              <a:t>UbQ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5" descr="FIG02_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0" y="-127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 Box 6"/>
          <p:cNvSpPr txBox="1">
            <a:spLocks noChangeArrowheads="1"/>
          </p:cNvSpPr>
          <p:nvPr/>
        </p:nvSpPr>
        <p:spPr bwMode="auto">
          <a:xfrm>
            <a:off x="812800" y="5727700"/>
            <a:ext cx="7556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Notice how the north pole is always pointing toward the same part of the solar system (i.e., Polaris the north star)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5" descr="FIG02_015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4650"/>
            <a:ext cx="91440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 smtClean="0"/>
              <a:t>Northern Hemisphere Summer Solstice</a:t>
            </a:r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685800" y="5994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chemeClr val="tx2"/>
                </a:solidFill>
              </a:rPr>
              <a:t>Southern Hemisphere Winter Solstice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 descr="FIG02_01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smtClean="0"/>
              <a:t>Equinox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 descr="FIG02_015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chemeClr val="tx2"/>
                </a:solidFill>
              </a:rPr>
              <a:t>Northern Hemisphere Winter Solstice</a:t>
            </a:r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685800" y="5994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chemeClr val="tx2"/>
                </a:solidFill>
              </a:rPr>
              <a:t>Southern Hemisphere Summer Solstice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Module 1 Test Review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r>
              <a:rPr lang="en-US" dirty="0" smtClean="0"/>
              <a:t>Class period, </a:t>
            </a:r>
            <a:r>
              <a:rPr lang="en-US" b="1" dirty="0" smtClean="0"/>
              <a:t>Wednesday 12 September</a:t>
            </a:r>
          </a:p>
          <a:p>
            <a:r>
              <a:rPr lang="en-US" dirty="0" smtClean="0"/>
              <a:t>Bring any questions you have! (there are no stupid questions).</a:t>
            </a:r>
          </a:p>
          <a:p>
            <a:r>
              <a:rPr lang="en-US" dirty="0" smtClean="0"/>
              <a:t>We will work through some practice test questions, etc.</a:t>
            </a:r>
          </a:p>
          <a:p>
            <a:endParaRPr lang="en-US" dirty="0"/>
          </a:p>
          <a:p>
            <a:r>
              <a:rPr lang="en-US" dirty="0" smtClean="0"/>
              <a:t>Email me if you have any questions and want to meet one-on-one to discuss.</a:t>
            </a:r>
          </a:p>
          <a:p>
            <a:r>
              <a:rPr lang="en-US" dirty="0" smtClean="0"/>
              <a:t>I will be available after class each day as well.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95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5" descr="FIG02_01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901700"/>
            <a:ext cx="7623175" cy="571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7000"/>
            <a:ext cx="7772400" cy="1143000"/>
          </a:xfrm>
        </p:spPr>
        <p:txBody>
          <a:bodyPr/>
          <a:lstStyle/>
          <a:p>
            <a:r>
              <a:rPr lang="en-US" smtClean="0"/>
              <a:t>Impact of Latitude on Sun Angle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3200"/>
            <a:ext cx="7772400" cy="1143000"/>
          </a:xfrm>
        </p:spPr>
        <p:txBody>
          <a:bodyPr/>
          <a:lstStyle/>
          <a:p>
            <a:r>
              <a:rPr lang="en-US" smtClean="0"/>
              <a:t>Effects of Solar Angle</a:t>
            </a:r>
          </a:p>
        </p:txBody>
      </p:sp>
      <p:pic>
        <p:nvPicPr>
          <p:cNvPr id="40962" name="Picture 4" descr="FIG02_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06600" y="10160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3416300" y="1638300"/>
            <a:ext cx="4508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Direct overhead Sun</a:t>
            </a:r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3251200" y="5232400"/>
            <a:ext cx="4508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Sun that is not directly overhead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3416300" y="2552700"/>
            <a:ext cx="5257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As the angle of the flashlight changes what </a:t>
            </a:r>
            <a:r>
              <a:rPr lang="en-US" sz="2800" dirty="0" smtClean="0"/>
              <a:t>happens?</a:t>
            </a:r>
            <a:endParaRPr lang="en-US" sz="2800" dirty="0"/>
          </a:p>
          <a:p>
            <a:pPr lvl="1"/>
            <a:r>
              <a:rPr lang="en-US" dirty="0"/>
              <a:t>Light is spread out over a larger area</a:t>
            </a:r>
          </a:p>
          <a:p>
            <a:pPr lvl="1"/>
            <a:r>
              <a:rPr lang="en-US" dirty="0"/>
              <a:t>Brightness decreases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92298"/>
            <a:ext cx="7772400" cy="4114800"/>
          </a:xfrm>
        </p:spPr>
        <p:txBody>
          <a:bodyPr/>
          <a:lstStyle/>
          <a:p>
            <a:r>
              <a:rPr lang="en-US" dirty="0"/>
              <a:t>The uneven distribution of </a:t>
            </a:r>
            <a:r>
              <a:rPr lang="en-US" dirty="0" smtClean="0"/>
              <a:t>solar heating </a:t>
            </a:r>
            <a:r>
              <a:rPr lang="en-US" dirty="0"/>
              <a:t>from the </a:t>
            </a:r>
            <a:r>
              <a:rPr lang="en-US" dirty="0" smtClean="0"/>
              <a:t>sun (</a:t>
            </a:r>
            <a:r>
              <a:rPr lang="en-US" b="1" dirty="0" smtClean="0"/>
              <a:t>more at the equator </a:t>
            </a:r>
            <a:r>
              <a:rPr lang="en-US" dirty="0" smtClean="0"/>
              <a:t>than poles) </a:t>
            </a:r>
            <a:r>
              <a:rPr lang="en-US" dirty="0"/>
              <a:t>is the primary driver of the geographical variation of earth’s climate and weather.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331" y="2946796"/>
            <a:ext cx="6129337" cy="459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6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Using Infrared Sensor to Measure Temperature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9584"/>
            <a:ext cx="8229600" cy="2056415"/>
          </a:xfrm>
        </p:spPr>
        <p:txBody>
          <a:bodyPr/>
          <a:lstStyle/>
          <a:p>
            <a:r>
              <a:rPr lang="en-US" dirty="0" smtClean="0"/>
              <a:t>Objective: Use infrared sensor to measure temperature of different surfaces (snow, tree, concrete, hand, etc.)</a:t>
            </a:r>
          </a:p>
          <a:p>
            <a:r>
              <a:rPr lang="en-US" dirty="0" smtClean="0"/>
              <a:t>Outcome: turn in the assignment at the end of class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2920" y="133350"/>
            <a:ext cx="762000" cy="95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052" y="1752600"/>
            <a:ext cx="7413868" cy="223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2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44446"/>
          </a:xfrm>
        </p:spPr>
        <p:txBody>
          <a:bodyPr/>
          <a:lstStyle/>
          <a:p>
            <a:r>
              <a:rPr lang="en-US" sz="3600" dirty="0" smtClean="0"/>
              <a:t>Using Infrared Sensor to Measure Temperature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620000">
            <a:off x="1024101" y="2197255"/>
            <a:ext cx="2175546" cy="27194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544" y="2020529"/>
            <a:ext cx="3634705" cy="272845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flipH="1" flipV="1">
            <a:off x="3141406" y="5016910"/>
            <a:ext cx="822427" cy="1472381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4959544" y="4922736"/>
            <a:ext cx="708752" cy="1566554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59764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Test 1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r>
              <a:rPr lang="en-US" dirty="0" smtClean="0"/>
              <a:t>Entire class period, </a:t>
            </a:r>
            <a:r>
              <a:rPr lang="en-US" b="1" dirty="0" smtClean="0"/>
              <a:t>Monday September 17</a:t>
            </a:r>
            <a:r>
              <a:rPr lang="en-US" b="1" baseline="30000" dirty="0" smtClean="0"/>
              <a:t>th</a:t>
            </a:r>
            <a:endParaRPr lang="en-US" b="1" dirty="0" smtClean="0"/>
          </a:p>
          <a:p>
            <a:r>
              <a:rPr lang="en-US" b="1" dirty="0" smtClean="0"/>
              <a:t>No notes or textbook allowed.</a:t>
            </a:r>
          </a:p>
          <a:p>
            <a:r>
              <a:rPr lang="en-US" b="1" dirty="0" err="1" smtClean="0"/>
              <a:t>Scantron</a:t>
            </a:r>
            <a:r>
              <a:rPr lang="en-US" b="1" dirty="0" smtClean="0"/>
              <a:t> true, false, or multiple choice (see practice test.</a:t>
            </a:r>
          </a:p>
          <a:p>
            <a:r>
              <a:rPr lang="en-US" b="1" dirty="0" smtClean="0"/>
              <a:t>50 questions (2 points each).</a:t>
            </a:r>
          </a:p>
          <a:p>
            <a:r>
              <a:rPr lang="en-US" b="1" dirty="0" smtClean="0"/>
              <a:t>Look at study guide for few quantitative numbers, </a:t>
            </a:r>
            <a:r>
              <a:rPr lang="en-US" b="1" dirty="0" err="1" smtClean="0"/>
              <a:t>etc</a:t>
            </a:r>
            <a:r>
              <a:rPr lang="en-US" b="1" dirty="0" smtClean="0"/>
              <a:t> you need to memorize.</a:t>
            </a:r>
          </a:p>
        </p:txBody>
      </p:sp>
    </p:spTree>
    <p:extLst>
      <p:ext uri="{BB962C8B-B14F-4D97-AF65-F5344CB8AC3E}">
        <p14:creationId xmlns:p14="http://schemas.microsoft.com/office/powerpoint/2010/main" val="365821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What is Radiation? (Start of Chapter 5)</a:t>
            </a:r>
          </a:p>
        </p:txBody>
      </p:sp>
      <p:pic>
        <p:nvPicPr>
          <p:cNvPr id="18434" name="Picture 6" descr="FIG02_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4478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47800"/>
            <a:ext cx="5257800" cy="50292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 smtClean="0"/>
              <a:t>Transfer of energy by electromagnetic waves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Doesn’t require a medium for transport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Travels at the speed of light 186,000 miles per second!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Only takes 8.5 minutes to travel from the sun to the Earth</a:t>
            </a:r>
          </a:p>
        </p:txBody>
      </p:sp>
    </p:spTree>
    <p:extLst>
      <p:ext uri="{BB962C8B-B14F-4D97-AF65-F5344CB8AC3E}">
        <p14:creationId xmlns:p14="http://schemas.microsoft.com/office/powerpoint/2010/main" val="14460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366713"/>
            <a:ext cx="7772400" cy="1143000"/>
          </a:xfrm>
        </p:spPr>
        <p:txBody>
          <a:bodyPr/>
          <a:lstStyle/>
          <a:p>
            <a:r>
              <a:rPr lang="en-US" dirty="0" smtClean="0"/>
              <a:t>Types of Radiation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8" y="1752600"/>
            <a:ext cx="9014443" cy="4448175"/>
          </a:xfrm>
        </p:spPr>
      </p:pic>
    </p:spTree>
    <p:extLst>
      <p:ext uri="{BB962C8B-B14F-4D97-AF65-F5344CB8AC3E}">
        <p14:creationId xmlns:p14="http://schemas.microsoft.com/office/powerpoint/2010/main" val="302209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What Controls the Type of Radiation Emitted by an Object?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objects emit electromagnetic radiation</a:t>
            </a:r>
          </a:p>
          <a:p>
            <a:r>
              <a:rPr lang="en-US" dirty="0" smtClean="0"/>
              <a:t>Hotter objects emit shorter wavelengths of radiation</a:t>
            </a:r>
          </a:p>
          <a:p>
            <a:r>
              <a:rPr lang="en-US" dirty="0" smtClean="0"/>
              <a:t>Cooler objects emit longer wavelengths of radiation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www.youtube.com/watch?v=nNzDXXUiqRs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509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3669" y="3458134"/>
            <a:ext cx="3563471" cy="762000"/>
          </a:xfrm>
        </p:spPr>
        <p:txBody>
          <a:bodyPr/>
          <a:lstStyle/>
          <a:p>
            <a:r>
              <a:rPr lang="en-US" sz="3200" dirty="0" smtClean="0"/>
              <a:t>Shortwave solar radiation from sun</a:t>
            </a:r>
            <a:br>
              <a:rPr lang="en-US" sz="3200" dirty="0" smtClean="0"/>
            </a:br>
            <a:r>
              <a:rPr lang="en-US" sz="3200" dirty="0" smtClean="0"/>
              <a:t>Temperature = 9,941 F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9" y="3002614"/>
            <a:ext cx="4623880" cy="3572998"/>
          </a:xfr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163669" y="5217738"/>
            <a:ext cx="356347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n-US" i="0" kern="0" dirty="0" smtClean="0">
                <a:solidFill>
                  <a:srgbClr val="1C1C1C"/>
                </a:solidFill>
              </a:rPr>
              <a:t>Longwave radiation from Earth</a:t>
            </a:r>
          </a:p>
          <a:p>
            <a:r>
              <a:rPr lang="en-US" i="0" kern="0" dirty="0" smtClean="0">
                <a:solidFill>
                  <a:srgbClr val="1C1C1C"/>
                </a:solidFill>
              </a:rPr>
              <a:t>Temperature 58 F</a:t>
            </a:r>
            <a:endParaRPr lang="en-US" i="0" kern="0" dirty="0">
              <a:solidFill>
                <a:srgbClr val="1C1C1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" y="371474"/>
            <a:ext cx="9158288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01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7147</TotalTime>
  <Words>1182</Words>
  <Application>Microsoft Office PowerPoint</Application>
  <PresentationFormat>Overhead</PresentationFormat>
  <Paragraphs>184</Paragraphs>
  <Slides>44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Symbol</vt:lpstr>
      <vt:lpstr>Times New Roman</vt:lpstr>
      <vt:lpstr>Wingdings</vt:lpstr>
      <vt:lpstr>Office Theme</vt:lpstr>
      <vt:lpstr>ATMOS 1010: Severe and Unusual Weather FASB 295 MW 11:50-1:10 </vt:lpstr>
      <vt:lpstr> Assignments</vt:lpstr>
      <vt:lpstr> Module 1 Test </vt:lpstr>
      <vt:lpstr>Module 1 Test Review</vt:lpstr>
      <vt:lpstr>Test 1 </vt:lpstr>
      <vt:lpstr>What is Radiation? (Start of Chapter 5)</vt:lpstr>
      <vt:lpstr>Types of Radiation</vt:lpstr>
      <vt:lpstr>What Controls the Type of Radiation Emitted by an Object?</vt:lpstr>
      <vt:lpstr>Shortwave solar radiation from sun Temperature = 9,941 F</vt:lpstr>
      <vt:lpstr>Satellite Receives Thermal Longwave Radiation from Earth</vt:lpstr>
      <vt:lpstr>PowerPoint Presentation</vt:lpstr>
      <vt:lpstr>Visible ‘reflected solar’ image</vt:lpstr>
      <vt:lpstr>PowerPoint Presentation</vt:lpstr>
      <vt:lpstr>Satellite Observations (Chapter 2)</vt:lpstr>
      <vt:lpstr>Visible Satellite Observations</vt:lpstr>
      <vt:lpstr>Shortwave solar radiation from sun Temperature = 9,941 F</vt:lpstr>
      <vt:lpstr>Broadband visible: GOES</vt:lpstr>
      <vt:lpstr>Animation of Today’s Visible Imagery</vt:lpstr>
      <vt:lpstr>Infrared Satellite Observations</vt:lpstr>
      <vt:lpstr>GOES Infrared</vt:lpstr>
      <vt:lpstr>IR vs. Visible White (dark) = cold (warm) in IR White (dark) = more reflective (less reflective) in visible</vt:lpstr>
      <vt:lpstr>Animation of Today’s IR Imagery</vt:lpstr>
      <vt:lpstr>Comparing IR and Visible Imagery</vt:lpstr>
      <vt:lpstr>Water Vapor Satellite Observations</vt:lpstr>
      <vt:lpstr>GOES Water Vapor</vt:lpstr>
      <vt:lpstr>Energy Transfer Mechanisms (Chapter 5 1st Section Only)</vt:lpstr>
      <vt:lpstr>PowerPoint Presentation</vt:lpstr>
      <vt:lpstr>Measuring IR Radiation to Determine Temperature</vt:lpstr>
      <vt:lpstr>PowerPoint Presentation</vt:lpstr>
      <vt:lpstr>PowerPoint Presentation</vt:lpstr>
      <vt:lpstr>What is the Source of Most of Earth’s Energy?</vt:lpstr>
      <vt:lpstr>PowerPoint Presentation</vt:lpstr>
      <vt:lpstr>Earth’s Orbit is Not Circular</vt:lpstr>
      <vt:lpstr>What Causes the Seasons?</vt:lpstr>
      <vt:lpstr>Different Seasons Video  https://www.youtube.com/watch?v=WgHmqv_-UbQ </vt:lpstr>
      <vt:lpstr>PowerPoint Presentation</vt:lpstr>
      <vt:lpstr>Northern Hemisphere Summer Solstice</vt:lpstr>
      <vt:lpstr>Equinox</vt:lpstr>
      <vt:lpstr>PowerPoint Presentation</vt:lpstr>
      <vt:lpstr>Impact of Latitude on Sun Angle</vt:lpstr>
      <vt:lpstr>Effects of Solar Angle</vt:lpstr>
      <vt:lpstr>PowerPoint Presentation</vt:lpstr>
      <vt:lpstr>Using Infrared Sensor to Measure Temperature</vt:lpstr>
      <vt:lpstr>Using Infrared Sensor to Measure Temperature</vt:lpstr>
    </vt:vector>
  </TitlesOfParts>
  <Company>SJSU Meteorology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Convergence/Divergence</dc:title>
  <dc:creator>Kevin D. Perry</dc:creator>
  <cp:lastModifiedBy>Erik</cp:lastModifiedBy>
  <cp:revision>247</cp:revision>
  <cp:lastPrinted>1999-08-16T23:55:26Z</cp:lastPrinted>
  <dcterms:created xsi:type="dcterms:W3CDTF">1999-08-07T15:18:56Z</dcterms:created>
  <dcterms:modified xsi:type="dcterms:W3CDTF">2018-09-06T01:18:25Z</dcterms:modified>
</cp:coreProperties>
</file>