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581" r:id="rId2"/>
    <p:sldId id="559" r:id="rId3"/>
    <p:sldId id="569" r:id="rId4"/>
    <p:sldId id="655" r:id="rId5"/>
    <p:sldId id="571" r:id="rId6"/>
    <p:sldId id="575" r:id="rId7"/>
    <p:sldId id="576" r:id="rId8"/>
    <p:sldId id="585" r:id="rId9"/>
    <p:sldId id="657" r:id="rId10"/>
    <p:sldId id="658" r:id="rId11"/>
    <p:sldId id="583" r:id="rId12"/>
    <p:sldId id="656" r:id="rId13"/>
    <p:sldId id="603" r:id="rId14"/>
    <p:sldId id="605" r:id="rId15"/>
    <p:sldId id="590" r:id="rId16"/>
    <p:sldId id="602" r:id="rId17"/>
    <p:sldId id="606" r:id="rId18"/>
    <p:sldId id="607" r:id="rId19"/>
    <p:sldId id="593" r:id="rId20"/>
    <p:sldId id="594" r:id="rId21"/>
    <p:sldId id="666" r:id="rId22"/>
    <p:sldId id="667" r:id="rId23"/>
    <p:sldId id="670" r:id="rId24"/>
    <p:sldId id="671" r:id="rId25"/>
    <p:sldId id="672" r:id="rId26"/>
    <p:sldId id="668" r:id="rId27"/>
    <p:sldId id="596" r:id="rId28"/>
    <p:sldId id="609" r:id="rId29"/>
    <p:sldId id="623" r:id="rId30"/>
    <p:sldId id="639" r:id="rId31"/>
    <p:sldId id="653" r:id="rId32"/>
    <p:sldId id="640" r:id="rId33"/>
    <p:sldId id="638" r:id="rId34"/>
    <p:sldId id="635" r:id="rId35"/>
    <p:sldId id="652" r:id="rId36"/>
    <p:sldId id="651" r:id="rId37"/>
    <p:sldId id="636" r:id="rId38"/>
    <p:sldId id="637" r:id="rId39"/>
    <p:sldId id="611" r:id="rId40"/>
    <p:sldId id="608" r:id="rId41"/>
    <p:sldId id="619" r:id="rId42"/>
    <p:sldId id="620" r:id="rId43"/>
    <p:sldId id="649" r:id="rId44"/>
    <p:sldId id="624" r:id="rId45"/>
    <p:sldId id="642" r:id="rId46"/>
    <p:sldId id="548" r:id="rId47"/>
    <p:sldId id="644" r:id="rId48"/>
    <p:sldId id="647" r:id="rId49"/>
    <p:sldId id="628" r:id="rId50"/>
    <p:sldId id="633" r:id="rId51"/>
    <p:sldId id="547" r:id="rId52"/>
    <p:sldId id="62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Title Page - Starting Point" id="{74890923-7F02-9247-8FCF-6D1E0C7EB619}">
          <p14:sldIdLst>
            <p14:sldId id="581"/>
            <p14:sldId id="559"/>
            <p14:sldId id="569"/>
            <p14:sldId id="655"/>
            <p14:sldId id="571"/>
            <p14:sldId id="575"/>
            <p14:sldId id="576"/>
            <p14:sldId id="585"/>
            <p14:sldId id="657"/>
            <p14:sldId id="658"/>
            <p14:sldId id="583"/>
            <p14:sldId id="656"/>
            <p14:sldId id="603"/>
            <p14:sldId id="605"/>
            <p14:sldId id="590"/>
            <p14:sldId id="602"/>
            <p14:sldId id="606"/>
            <p14:sldId id="607"/>
            <p14:sldId id="593"/>
            <p14:sldId id="594"/>
            <p14:sldId id="666"/>
            <p14:sldId id="667"/>
            <p14:sldId id="670"/>
            <p14:sldId id="671"/>
            <p14:sldId id="672"/>
            <p14:sldId id="668"/>
            <p14:sldId id="596"/>
            <p14:sldId id="609"/>
            <p14:sldId id="623"/>
            <p14:sldId id="639"/>
            <p14:sldId id="653"/>
            <p14:sldId id="640"/>
            <p14:sldId id="638"/>
            <p14:sldId id="635"/>
            <p14:sldId id="652"/>
            <p14:sldId id="651"/>
            <p14:sldId id="636"/>
            <p14:sldId id="637"/>
            <p14:sldId id="611"/>
            <p14:sldId id="608"/>
            <p14:sldId id="619"/>
            <p14:sldId id="620"/>
            <p14:sldId id="649"/>
            <p14:sldId id="624"/>
            <p14:sldId id="642"/>
            <p14:sldId id="548"/>
            <p14:sldId id="644"/>
            <p14:sldId id="647"/>
            <p14:sldId id="628"/>
            <p14:sldId id="633"/>
            <p14:sldId id="547"/>
            <p14:sldId id="6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snapToObjects="1">
      <p:cViewPr varScale="1">
        <p:scale>
          <a:sx n="98" d="100"/>
          <a:sy n="98" d="100"/>
        </p:scale>
        <p:origin x="157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443F8F-2405-F841-9723-2BFB438E5B82}" type="datetimeFigureOut">
              <a:rPr lang="en-US" smtClean="0"/>
              <a:t>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DD6DEB-485A-834B-8D43-DC8B5E1D0476}" type="slidenum">
              <a:rPr lang="en-US" smtClean="0"/>
              <a:t>‹#›</a:t>
            </a:fld>
            <a:endParaRPr lang="en-US"/>
          </a:p>
        </p:txBody>
      </p:sp>
    </p:spTree>
    <p:extLst>
      <p:ext uri="{BB962C8B-B14F-4D97-AF65-F5344CB8AC3E}">
        <p14:creationId xmlns:p14="http://schemas.microsoft.com/office/powerpoint/2010/main" val="4031076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fld id="{A6CCD420-BCE8-4C0A-BD4B-2CC771F8C520}" type="slidenum">
              <a:rPr lang="en-US" altLang="en-US" sz="1200"/>
              <a:pPr/>
              <a:t>5</a:t>
            </a:fld>
            <a:endParaRPr lang="en-US" altLang="en-US" sz="120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8336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fld id="{827419E1-C3F4-488B-B698-93E3B01FCE17}" type="slidenum">
              <a:rPr lang="en-US" altLang="en-US" sz="1200"/>
              <a:pPr/>
              <a:t>6</a:t>
            </a:fld>
            <a:endParaRPr lang="en-US" altLang="en-US" sz="120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1513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D6DEB-485A-834B-8D43-DC8B5E1D0476}" type="slidenum">
              <a:rPr lang="en-US" smtClean="0"/>
              <a:t>8</a:t>
            </a:fld>
            <a:endParaRPr lang="en-US"/>
          </a:p>
        </p:txBody>
      </p:sp>
    </p:spTree>
    <p:extLst>
      <p:ext uri="{BB962C8B-B14F-4D97-AF65-F5344CB8AC3E}">
        <p14:creationId xmlns:p14="http://schemas.microsoft.com/office/powerpoint/2010/main" val="203989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a:spLocks noGrp="1" noRot="1" noChangeAspect="1" noChangeArrowheads="1" noTextEdit="1"/>
          </p:cNvSpPr>
          <p:nvPr>
            <p:ph type="sldImg"/>
          </p:nvPr>
        </p:nvSpPr>
        <p:spPr bwMode="auto">
          <a:xfrm>
            <a:off x="1733550" y="1366838"/>
            <a:ext cx="4306888" cy="3232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0" name="Text Box 2"/>
          <p:cNvSpPr txBox="1">
            <a:spLocks noGrp="1" noChangeArrowheads="1"/>
          </p:cNvSpPr>
          <p:nvPr>
            <p:ph type="body" idx="1"/>
          </p:nvPr>
        </p:nvSpPr>
        <p:spPr bwMode="auto">
          <a:xfrm>
            <a:off x="1563688" y="4813300"/>
            <a:ext cx="4645025" cy="3878263"/>
          </a:xfrm>
          <a:prstGeom prst="rect">
            <a:avLst/>
          </a:prstGeom>
          <a:solidFill>
            <a:srgbClr val="FFFFFF"/>
          </a:solidFill>
          <a:ln w="9360">
            <a:solidFill>
              <a:srgbClr val="000000"/>
            </a:solidFill>
            <a:miter lim="800000"/>
            <a:headEnd/>
            <a:tailEnd/>
          </a:ln>
        </p:spPr>
        <p:txBody>
          <a:bodyPr lIns="90000" tIns="46800" rIns="90000" bIns="46800">
            <a:spAutoFit/>
          </a:bodyPr>
          <a:lstStyle/>
          <a:p>
            <a:pPr marL="215900" indent="-215900" eaLnBrk="1">
              <a:lnSpc>
                <a:spcPct val="93000"/>
              </a:lnSpc>
              <a:spcBef>
                <a:spcPts val="450"/>
              </a:spcBef>
              <a:buSzPct val="45000"/>
              <a:buFont typeface="StarSymbol" charset="0"/>
              <a:buNone/>
              <a:tabLst>
                <a:tab pos="723900" algn="l"/>
                <a:tab pos="1447800" algn="l"/>
                <a:tab pos="2171700" algn="l"/>
                <a:tab pos="2895600" algn="l"/>
                <a:tab pos="3619500" algn="l"/>
                <a:tab pos="4343400" algn="l"/>
              </a:tabLst>
            </a:pPr>
            <a:r>
              <a:rPr lang="en-GB" altLang="en-US" sz="1900">
                <a:cs typeface="Gothic" charset="0"/>
              </a:rPr>
              <a:t>The greenhouse effect: certain “greenhouse” gases in the atmosphere permit sunlight to pass through the atmosphere, but absorb much of the  infrared (heat) radiation from Earth’s surface.  The atmosphere warms, and radiates additional heat to the surface. The planet’s temperature is therefore higher than it would be without greenhouse gases, and it stands to reason that adding more greenhouse gases to the atmosphere is likely to warm the planet.</a:t>
            </a:r>
          </a:p>
        </p:txBody>
      </p:sp>
    </p:spTree>
    <p:extLst>
      <p:ext uri="{BB962C8B-B14F-4D97-AF65-F5344CB8AC3E}">
        <p14:creationId xmlns:p14="http://schemas.microsoft.com/office/powerpoint/2010/main" val="204541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Slide Number Placeholder 6"/>
          <p:cNvSpPr>
            <a:spLocks noGrp="1"/>
          </p:cNvSpPr>
          <p:nvPr>
            <p:ph type="sldNum" sz="quarter" idx="4"/>
          </p:nvPr>
        </p:nvSpPr>
        <p:spPr>
          <a:xfrm>
            <a:off x="457200" y="5130477"/>
            <a:ext cx="4566356" cy="365125"/>
          </a:xfrm>
          <a:prstGeom prst="rect">
            <a:avLst/>
          </a:prstGeom>
        </p:spPr>
        <p:txBody>
          <a:bodyPr/>
          <a:lstStyle>
            <a:lvl1pPr>
              <a:defRPr sz="2000">
                <a:solidFill>
                  <a:srgbClr val="FFFFFF"/>
                </a:solidFill>
                <a:latin typeface="Times New Roman"/>
                <a:cs typeface="Times New Roman"/>
              </a:defRPr>
            </a:lvl1pPr>
          </a:lstStyle>
          <a:p>
            <a:r>
              <a:rPr lang="en-US" dirty="0"/>
              <a:t>Title of Presentation</a:t>
            </a:r>
          </a:p>
        </p:txBody>
      </p:sp>
    </p:spTree>
    <p:extLst>
      <p:ext uri="{BB962C8B-B14F-4D97-AF65-F5344CB8AC3E}">
        <p14:creationId xmlns:p14="http://schemas.microsoft.com/office/powerpoint/2010/main" val="266997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8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922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725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33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7873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048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7"/>
          <p:cNvSpPr>
            <a:spLocks noGrp="1"/>
          </p:cNvSpPr>
          <p:nvPr>
            <p:ph type="body" sz="quarter" idx="11" hasCustomPrompt="1"/>
          </p:nvPr>
        </p:nvSpPr>
        <p:spPr>
          <a:xfrm>
            <a:off x="457200" y="6438549"/>
            <a:ext cx="4102100" cy="263525"/>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FFFFFF"/>
                </a:solidFill>
              </a:defRPr>
            </a:lvl1pPr>
          </a:lstStyle>
          <a:p>
            <a:r>
              <a:rPr lang="en-US" dirty="0"/>
              <a:t>December 17, 2015</a:t>
            </a:r>
          </a:p>
        </p:txBody>
      </p:sp>
    </p:spTree>
    <p:extLst>
      <p:ext uri="{BB962C8B-B14F-4D97-AF65-F5344CB8AC3E}">
        <p14:creationId xmlns:p14="http://schemas.microsoft.com/office/powerpoint/2010/main" val="680429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380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854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6065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16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1"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nca2014.globalchange.gov/highlights/report-findings/our-changing-climate/graphics/observed-us-temperature-change"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ca2014.globalchange.gov/report/our-changing-climate/precipitation-chang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ca2018.globalchange.gov/chapter/1/"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nca2014.globalchange.gov/report/our-changing-climate/precipitation-change"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nca2014.globalchange.gov/report/our-changing-climate/precipitation-change/graphics/annual-maximum-precipitation"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hyperlink" Target="https://www.texasobserver.org/dry-season-the-texas-drought-of-2011/"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ribbble.com/shots/6613775-Texas-Heat"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eartheasy.com/articles/how-to-protect-your-garden-during-a-heat-wave/"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climate.nasa.gov/news/897/severe-thunderstorms-and-climate-chan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nature.com/articles/s41598-018-25212-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howdogardener.com/439-2/plant-hardiness-zon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climatecentral.org/gallery/graphics/fruit-trees-need-winter-chill-for-spring-growth"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bestpickreports.com/blog/post/drought-tolerant-plants-for-texas-yard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gardeningknowhow.com/special/xeriscape/drought-resistant-vegetables.ht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exashighways.com/wildflowers/texas-wildflower-season/"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txBox="1">
            <a:spLocks/>
          </p:cNvSpPr>
          <p:nvPr/>
        </p:nvSpPr>
        <p:spPr>
          <a:xfrm>
            <a:off x="1513693" y="2990455"/>
            <a:ext cx="6135996" cy="6868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2000" dirty="0">
              <a:solidFill>
                <a:srgbClr val="000000"/>
              </a:solidFill>
            </a:endParaRPr>
          </a:p>
        </p:txBody>
      </p:sp>
      <p:pic>
        <p:nvPicPr>
          <p:cNvPr id="24580" name="Picture 4" descr="Image result for Heat, drought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3274"/>
            <a:ext cx="5267325" cy="35147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61942"/>
            <a:ext cx="9144000" cy="3751805"/>
          </a:xfrm>
          <a:prstGeom prst="rect">
            <a:avLst/>
          </a:prstGeom>
          <a:solidFill>
            <a:schemeClr val="bg2">
              <a:lumMod val="90000"/>
            </a:schemeClr>
          </a:solidFill>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Times New Roman"/>
                <a:ea typeface="+mj-ea"/>
                <a:cs typeface="Times New Roman"/>
              </a:defRPr>
            </a:lvl1pPr>
          </a:lstStyle>
          <a:p>
            <a:endParaRPr lang="en-CA" sz="3500" dirty="0"/>
          </a:p>
          <a:p>
            <a:r>
              <a:rPr lang="en-CA" sz="3500" dirty="0"/>
              <a:t>Climate Change and Gardening in West Texas</a:t>
            </a:r>
          </a:p>
          <a:p>
            <a:r>
              <a:rPr lang="en-CA" sz="3500" dirty="0">
                <a:solidFill>
                  <a:schemeClr val="tx2"/>
                </a:solidFill>
              </a:rPr>
              <a:t> </a:t>
            </a:r>
          </a:p>
          <a:p>
            <a:r>
              <a:rPr lang="en-CA" sz="1800" dirty="0"/>
              <a:t>Dr. Erik Crosman</a:t>
            </a:r>
          </a:p>
          <a:p>
            <a:r>
              <a:rPr lang="en-CA" sz="1800" dirty="0"/>
              <a:t>Assistant Professor</a:t>
            </a:r>
          </a:p>
          <a:p>
            <a:r>
              <a:rPr lang="en-CA" sz="1800" dirty="0"/>
              <a:t>Department of Life, Earth and Environmental Sciences</a:t>
            </a:r>
          </a:p>
          <a:p>
            <a:r>
              <a:rPr lang="en-CA" sz="1800" dirty="0"/>
              <a:t>West Texas A&amp;M University</a:t>
            </a:r>
          </a:p>
          <a:p>
            <a:endParaRPr lang="en-CA" sz="1800" dirty="0"/>
          </a:p>
          <a:p>
            <a:r>
              <a:rPr lang="en-US" sz="2000" dirty="0"/>
              <a:t>Presentation to the Randall County Master Gardeners </a:t>
            </a:r>
          </a:p>
          <a:p>
            <a:r>
              <a:rPr lang="en-US" sz="2000" dirty="0"/>
              <a:t>9 February 2021</a:t>
            </a:r>
            <a:endParaRPr lang="en-CA" sz="2000" dirty="0"/>
          </a:p>
        </p:txBody>
      </p:sp>
      <p:pic>
        <p:nvPicPr>
          <p:cNvPr id="24582" name="Picture 6" descr="Image result for Heat, drought texas gard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114" y="3687308"/>
            <a:ext cx="4760686" cy="317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881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E62F-0EB9-4DDD-9478-645C3B64EFDC}"/>
              </a:ext>
            </a:extLst>
          </p:cNvPr>
          <p:cNvSpPr>
            <a:spLocks noGrp="1"/>
          </p:cNvSpPr>
          <p:nvPr>
            <p:ph type="title"/>
          </p:nvPr>
        </p:nvSpPr>
        <p:spPr/>
        <p:txBody>
          <a:bodyPr/>
          <a:lstStyle/>
          <a:p>
            <a:endParaRPr lang="en-US" dirty="0"/>
          </a:p>
        </p:txBody>
      </p:sp>
      <p:pic>
        <p:nvPicPr>
          <p:cNvPr id="33794" name="Picture 2" descr="2020 global carbon emissions dropped 7% amid COVID-19 - Los Angeles Times">
            <a:extLst>
              <a:ext uri="{FF2B5EF4-FFF2-40B4-BE49-F238E27FC236}">
                <a16:creationId xmlns:a16="http://schemas.microsoft.com/office/drawing/2014/main" id="{8BDE382A-1C67-466F-87F6-0EE54A22E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359"/>
            <a:ext cx="4572000" cy="660128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Nitrogen dioxide emissions in January (left) and February this year (right).">
            <a:extLst>
              <a:ext uri="{FF2B5EF4-FFF2-40B4-BE49-F238E27FC236}">
                <a16:creationId xmlns:a16="http://schemas.microsoft.com/office/drawing/2014/main" id="{D36B305C-DF58-4CE4-9F33-C33209B70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735" y="1869974"/>
            <a:ext cx="4803602" cy="27020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4E17B5-29D9-4188-979D-331F7BDD8F08}"/>
              </a:ext>
            </a:extLst>
          </p:cNvPr>
          <p:cNvSpPr txBox="1"/>
          <p:nvPr/>
        </p:nvSpPr>
        <p:spPr>
          <a:xfrm>
            <a:off x="4343400" y="4572000"/>
            <a:ext cx="4572000" cy="369332"/>
          </a:xfrm>
          <a:prstGeom prst="rect">
            <a:avLst/>
          </a:prstGeom>
          <a:noFill/>
        </p:spPr>
        <p:txBody>
          <a:bodyPr wrap="square">
            <a:spAutoFit/>
          </a:bodyPr>
          <a:lstStyle/>
          <a:p>
            <a:r>
              <a:rPr lang="en-US" sz="900" dirty="0"/>
              <a:t>https://www.euronews.com/2020/03/04/nasa-confirms-a-fall-in-greenhouse-gas-emissions-in-china-amid-coronavirus-outbreak</a:t>
            </a:r>
          </a:p>
        </p:txBody>
      </p:sp>
    </p:spTree>
    <p:extLst>
      <p:ext uri="{BB962C8B-B14F-4D97-AF65-F5344CB8AC3E}">
        <p14:creationId xmlns:p14="http://schemas.microsoft.com/office/powerpoint/2010/main" val="194937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1" y="811081"/>
            <a:ext cx="8493120" cy="510302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9218" name="Text Box 2"/>
          <p:cNvSpPr txBox="1">
            <a:spLocks noChangeArrowheads="1"/>
          </p:cNvSpPr>
          <p:nvPr/>
        </p:nvSpPr>
        <p:spPr bwMode="auto">
          <a:xfrm>
            <a:off x="2560719" y="323575"/>
            <a:ext cx="7463520"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1pPr>
            <a:lvl2pPr>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2pPr>
            <a:lvl3pPr>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3pPr>
            <a:lvl4pPr>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4pPr>
            <a:lvl5pPr>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Times New Roman" panose="02020603050405020304" pitchFamily="18" charset="0"/>
              </a:defRPr>
            </a:lvl9pPr>
          </a:lstStyle>
          <a:p>
            <a:pPr eaLnBrk="1">
              <a:lnSpc>
                <a:spcPct val="97000"/>
              </a:lnSpc>
              <a:buClr>
                <a:srgbClr val="000000"/>
              </a:buClr>
              <a:buSzPct val="45000"/>
              <a:buFont typeface="StarSymbol" charset="0"/>
              <a:buNone/>
            </a:pPr>
            <a:r>
              <a:rPr lang="en-GB" altLang="en-US" sz="3266" dirty="0">
                <a:solidFill>
                  <a:srgbClr val="000000"/>
                </a:solidFill>
                <a:latin typeface="Trebuchet MS" panose="020B0603020202020204" pitchFamily="34" charset="0"/>
              </a:rPr>
              <a:t>The Greenhouse Effect</a:t>
            </a:r>
          </a:p>
        </p:txBody>
      </p:sp>
      <p:sp>
        <p:nvSpPr>
          <p:cNvPr id="9219" name="Text Box 3"/>
          <p:cNvSpPr txBox="1">
            <a:spLocks noChangeArrowheads="1"/>
          </p:cNvSpPr>
          <p:nvPr/>
        </p:nvSpPr>
        <p:spPr bwMode="auto">
          <a:xfrm>
            <a:off x="7251841" y="1544041"/>
            <a:ext cx="37440" cy="30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33"/>
          </a:p>
        </p:txBody>
      </p:sp>
      <p:sp>
        <p:nvSpPr>
          <p:cNvPr id="9220" name="Text Box 4"/>
          <p:cNvSpPr txBox="1">
            <a:spLocks noChangeArrowheads="1"/>
          </p:cNvSpPr>
          <p:nvPr/>
        </p:nvSpPr>
        <p:spPr bwMode="auto">
          <a:xfrm>
            <a:off x="8604001" y="1047241"/>
            <a:ext cx="1440" cy="30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33"/>
          </a:p>
        </p:txBody>
      </p:sp>
      <p:sp>
        <p:nvSpPr>
          <p:cNvPr id="6" name="Text Box 6"/>
          <p:cNvSpPr txBox="1">
            <a:spLocks noChangeArrowheads="1"/>
          </p:cNvSpPr>
          <p:nvPr/>
        </p:nvSpPr>
        <p:spPr bwMode="auto">
          <a:xfrm>
            <a:off x="185394" y="5889192"/>
            <a:ext cx="8773212" cy="830997"/>
          </a:xfrm>
          <a:prstGeom prst="rect">
            <a:avLst/>
          </a:prstGeom>
          <a:solidFill>
            <a:schemeClr val="bg1"/>
          </a:solidFill>
          <a:ln>
            <a:noFill/>
          </a:ln>
          <a:effectLst/>
        </p:spPr>
        <p:txBody>
          <a:bodyPr wrap="square">
            <a:spAutoFit/>
          </a:bodyPr>
          <a:lstStyle/>
          <a:p>
            <a:pPr>
              <a:spcBef>
                <a:spcPct val="50000"/>
              </a:spcBef>
            </a:pPr>
            <a:r>
              <a:rPr lang="en-US" altLang="en-US" sz="2400" b="1" dirty="0"/>
              <a:t>Earth’s surface would be on average </a:t>
            </a:r>
            <a:r>
              <a:rPr lang="en-US" altLang="en-US" sz="2400" b="1" u="sng" dirty="0"/>
              <a:t>60 degrees F cooler than today</a:t>
            </a:r>
            <a:r>
              <a:rPr lang="en-US" altLang="en-US" sz="2400" b="1" dirty="0"/>
              <a:t>…no crops, no food, would not support life like it now does.</a:t>
            </a:r>
            <a:endParaRPr lang="en-US" altLang="en-US" b="1" dirty="0"/>
          </a:p>
        </p:txBody>
      </p:sp>
    </p:spTree>
    <p:extLst>
      <p:ext uri="{BB962C8B-B14F-4D97-AF65-F5344CB8AC3E}">
        <p14:creationId xmlns:p14="http://schemas.microsoft.com/office/powerpoint/2010/main" val="389558803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84-57D0-4995-8A70-182329CEA0C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9A322DC-5DF6-4300-9A09-73D38F5BDE93}"/>
              </a:ext>
            </a:extLst>
          </p:cNvPr>
          <p:cNvSpPr>
            <a:spLocks noGrp="1"/>
          </p:cNvSpPr>
          <p:nvPr>
            <p:ph idx="1"/>
          </p:nvPr>
        </p:nvSpPr>
        <p:spPr/>
        <p:txBody>
          <a:bodyPr/>
          <a:lstStyle/>
          <a:p>
            <a:endParaRPr lang="en-US"/>
          </a:p>
        </p:txBody>
      </p:sp>
      <p:pic>
        <p:nvPicPr>
          <p:cNvPr id="30722" name="Picture 2">
            <a:extLst>
              <a:ext uri="{FF2B5EF4-FFF2-40B4-BE49-F238E27FC236}">
                <a16:creationId xmlns:a16="http://schemas.microsoft.com/office/drawing/2014/main" id="{3DF831BD-7A66-48E4-B854-3ADF96562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409" y="0"/>
            <a:ext cx="11863420" cy="667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2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Climate warming thus far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777" y="1179871"/>
            <a:ext cx="6776372" cy="47047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195313"/>
            <a:ext cx="9144001" cy="1143000"/>
          </a:xfrm>
        </p:spPr>
        <p:txBody>
          <a:bodyPr>
            <a:normAutofit/>
          </a:bodyPr>
          <a:lstStyle/>
          <a:p>
            <a:r>
              <a:rPr lang="en-US" dirty="0"/>
              <a:t>Observed Warming</a:t>
            </a:r>
          </a:p>
        </p:txBody>
      </p:sp>
      <p:sp>
        <p:nvSpPr>
          <p:cNvPr id="3" name="Content Placeholder 2"/>
          <p:cNvSpPr>
            <a:spLocks noGrp="1"/>
          </p:cNvSpPr>
          <p:nvPr>
            <p:ph idx="1"/>
          </p:nvPr>
        </p:nvSpPr>
        <p:spPr>
          <a:xfrm>
            <a:off x="6828439" y="2945331"/>
            <a:ext cx="2536475" cy="4229986"/>
          </a:xfrm>
        </p:spPr>
        <p:txBody>
          <a:bodyPr/>
          <a:lstStyle/>
          <a:p>
            <a:r>
              <a:rPr lang="en-US" dirty="0"/>
              <a:t>1991-2012 vs </a:t>
            </a:r>
          </a:p>
          <a:p>
            <a:pPr marL="0" indent="0">
              <a:buNone/>
            </a:pPr>
            <a:r>
              <a:rPr lang="en-US" dirty="0"/>
              <a:t>   1901-1960  </a:t>
            </a:r>
          </a:p>
          <a:p>
            <a:pPr marL="0" indent="0">
              <a:buNone/>
            </a:pPr>
            <a:r>
              <a:rPr lang="en-US" dirty="0"/>
              <a:t>   Average</a:t>
            </a:r>
          </a:p>
        </p:txBody>
      </p:sp>
      <p:sp>
        <p:nvSpPr>
          <p:cNvPr id="4" name="Rectangle 3"/>
          <p:cNvSpPr/>
          <p:nvPr/>
        </p:nvSpPr>
        <p:spPr>
          <a:xfrm>
            <a:off x="-1" y="5911248"/>
            <a:ext cx="6150077" cy="923330"/>
          </a:xfrm>
          <a:prstGeom prst="rect">
            <a:avLst/>
          </a:prstGeom>
        </p:spPr>
        <p:txBody>
          <a:bodyPr wrap="square">
            <a:spAutoFit/>
          </a:bodyPr>
          <a:lstStyle/>
          <a:p>
            <a:r>
              <a:rPr lang="en-US" dirty="0">
                <a:hlinkClick r:id="rId3"/>
              </a:rPr>
              <a:t>https://nca2014.globalchange.gov/highlights/report-findings/our-changing-climate/graphics/observed-us-temperature-change</a:t>
            </a:r>
            <a:endParaRPr lang="en-US" dirty="0"/>
          </a:p>
        </p:txBody>
      </p:sp>
      <p:sp>
        <p:nvSpPr>
          <p:cNvPr id="5" name="Rectangle 4"/>
          <p:cNvSpPr/>
          <p:nvPr/>
        </p:nvSpPr>
        <p:spPr>
          <a:xfrm>
            <a:off x="3990628" y="3059668"/>
            <a:ext cx="2029017" cy="369332"/>
          </a:xfrm>
          <a:prstGeom prst="rect">
            <a:avLst/>
          </a:prstGeom>
        </p:spPr>
        <p:txBody>
          <a:bodyPr wrap="none">
            <a:spAutoFit/>
          </a:bodyPr>
          <a:lstStyle/>
          <a:p>
            <a:r>
              <a:rPr lang="en-US" dirty="0"/>
              <a:t>~+1.5 ◦F West Texas</a:t>
            </a:r>
          </a:p>
        </p:txBody>
      </p:sp>
    </p:spTree>
    <p:extLst>
      <p:ext uri="{BB962C8B-B14F-4D97-AF65-F5344CB8AC3E}">
        <p14:creationId xmlns:p14="http://schemas.microsoft.com/office/powerpoint/2010/main" val="122785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095"/>
            <a:ext cx="8229600" cy="1143000"/>
          </a:xfrm>
        </p:spPr>
        <p:txBody>
          <a:bodyPr>
            <a:normAutofit fontScale="90000"/>
          </a:bodyPr>
          <a:lstStyle/>
          <a:p>
            <a:r>
              <a:rPr lang="en-US" dirty="0"/>
              <a:t>Observed Changes in Precipitation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45095"/>
            <a:ext cx="6400799" cy="4680504"/>
          </a:xfrm>
        </p:spPr>
      </p:pic>
      <p:sp>
        <p:nvSpPr>
          <p:cNvPr id="5" name="Rectangle 4"/>
          <p:cNvSpPr/>
          <p:nvPr/>
        </p:nvSpPr>
        <p:spPr>
          <a:xfrm>
            <a:off x="147484" y="6225599"/>
            <a:ext cx="4572000" cy="461665"/>
          </a:xfrm>
          <a:prstGeom prst="rect">
            <a:avLst/>
          </a:prstGeom>
        </p:spPr>
        <p:txBody>
          <a:bodyPr>
            <a:spAutoFit/>
          </a:bodyPr>
          <a:lstStyle/>
          <a:p>
            <a:r>
              <a:rPr lang="en-US" sz="1200" dirty="0">
                <a:hlinkClick r:id="rId3"/>
              </a:rPr>
              <a:t>https://nca2014.globalchange.gov/report/our-changing-climate/precipitation-change</a:t>
            </a:r>
            <a:endParaRPr lang="en-US" sz="1200" dirty="0"/>
          </a:p>
        </p:txBody>
      </p:sp>
      <p:sp>
        <p:nvSpPr>
          <p:cNvPr id="6" name="Content Placeholder 2"/>
          <p:cNvSpPr txBox="1">
            <a:spLocks/>
          </p:cNvSpPr>
          <p:nvPr/>
        </p:nvSpPr>
        <p:spPr>
          <a:xfrm>
            <a:off x="6828439" y="2945331"/>
            <a:ext cx="2536475" cy="42299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1991-2012 vs </a:t>
            </a:r>
          </a:p>
          <a:p>
            <a:pPr marL="0" indent="0">
              <a:buFont typeface="Arial"/>
              <a:buNone/>
            </a:pPr>
            <a:r>
              <a:rPr lang="en-US"/>
              <a:t>   1901-1960  </a:t>
            </a:r>
          </a:p>
          <a:p>
            <a:pPr marL="0" indent="0">
              <a:buFont typeface="Arial"/>
              <a:buNone/>
            </a:pPr>
            <a:r>
              <a:rPr lang="en-US"/>
              <a:t>   Average</a:t>
            </a:r>
            <a:endParaRPr lang="en-US" dirty="0"/>
          </a:p>
        </p:txBody>
      </p:sp>
    </p:spTree>
    <p:extLst>
      <p:ext uri="{BB962C8B-B14F-4D97-AF65-F5344CB8AC3E}">
        <p14:creationId xmlns:p14="http://schemas.microsoft.com/office/powerpoint/2010/main" val="250039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513693" y="2990455"/>
            <a:ext cx="6135996" cy="6868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2000" dirty="0">
              <a:solidFill>
                <a:srgbClr val="000000"/>
              </a:solidFill>
            </a:endParaRPr>
          </a:p>
        </p:txBody>
      </p:sp>
      <p:sp>
        <p:nvSpPr>
          <p:cNvPr id="7" name="Title 1"/>
          <p:cNvSpPr txBox="1">
            <a:spLocks/>
          </p:cNvSpPr>
          <p:nvPr/>
        </p:nvSpPr>
        <p:spPr>
          <a:xfrm>
            <a:off x="0" y="-61942"/>
            <a:ext cx="9144000" cy="3212945"/>
          </a:xfrm>
          <a:prstGeom prst="rect">
            <a:avLst/>
          </a:prstGeom>
          <a:solidFill>
            <a:schemeClr val="bg2">
              <a:lumMod val="90000"/>
            </a:schemeClr>
          </a:solidFill>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Times New Roman"/>
                <a:ea typeface="+mj-ea"/>
                <a:cs typeface="Times New Roman"/>
              </a:defRPr>
            </a:lvl1pPr>
          </a:lstStyle>
          <a:p>
            <a:endParaRPr lang="en-CA" sz="3500" dirty="0"/>
          </a:p>
          <a:p>
            <a:r>
              <a:rPr lang="en-CA" sz="3500" dirty="0"/>
              <a:t>Climate Change in West Texas</a:t>
            </a:r>
          </a:p>
          <a:p>
            <a:endParaRPr lang="en-CA" sz="3500" dirty="0"/>
          </a:p>
          <a:p>
            <a:r>
              <a:rPr lang="en-CA" sz="3500" dirty="0"/>
              <a:t>What to Expect?</a:t>
            </a:r>
          </a:p>
          <a:p>
            <a:r>
              <a:rPr lang="en-CA" sz="3500" dirty="0">
                <a:solidFill>
                  <a:schemeClr val="tx2"/>
                </a:solidFill>
              </a:rPr>
              <a:t> </a:t>
            </a:r>
          </a:p>
        </p:txBody>
      </p:sp>
      <p:pic>
        <p:nvPicPr>
          <p:cNvPr id="31746" name="Picture 2" descr="Image result for how will climate change happen in west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350" y="3151004"/>
            <a:ext cx="4884650" cy="274835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how will climate change happen in west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1004"/>
            <a:ext cx="4568332" cy="274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6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788" y="411061"/>
            <a:ext cx="2480187" cy="6122786"/>
          </a:xfrm>
        </p:spPr>
        <p:txBody>
          <a:bodyPr>
            <a:normAutofit fontScale="70000" lnSpcReduction="20000"/>
          </a:bodyPr>
          <a:lstStyle/>
          <a:p>
            <a:pPr marL="0" indent="0">
              <a:buNone/>
            </a:pPr>
            <a:r>
              <a:rPr lang="en-US" sz="4600" b="1" dirty="0"/>
              <a:t>Climate Model Predictions for 2050: </a:t>
            </a:r>
          </a:p>
          <a:p>
            <a:pPr marL="0" indent="0">
              <a:buNone/>
            </a:pPr>
            <a:r>
              <a:rPr lang="en-US" sz="4600" b="1" dirty="0"/>
              <a:t>Temperature</a:t>
            </a:r>
          </a:p>
          <a:p>
            <a:pPr marL="0" indent="0">
              <a:buNone/>
            </a:pPr>
            <a:endParaRPr lang="en-US" dirty="0"/>
          </a:p>
          <a:p>
            <a:r>
              <a:rPr lang="en-US" dirty="0"/>
              <a:t>High CO2 emissions scenario</a:t>
            </a:r>
          </a:p>
          <a:p>
            <a:endParaRPr lang="en-US" dirty="0"/>
          </a:p>
          <a:p>
            <a:endParaRPr lang="en-US" dirty="0"/>
          </a:p>
          <a:p>
            <a:pPr marL="0" indent="0">
              <a:buNone/>
            </a:pPr>
            <a:endParaRPr lang="en-US" dirty="0"/>
          </a:p>
          <a:p>
            <a:r>
              <a:rPr lang="en-US" dirty="0"/>
              <a:t>Low CO</a:t>
            </a:r>
            <a:r>
              <a:rPr lang="en-US" baseline="-25000" dirty="0"/>
              <a:t>2 </a:t>
            </a:r>
            <a:r>
              <a:rPr lang="en-US" dirty="0"/>
              <a:t>emissions scenario</a:t>
            </a:r>
          </a:p>
        </p:txBody>
      </p:sp>
      <p:pic>
        <p:nvPicPr>
          <p:cNvPr id="38916" name="Picture 4" descr="[object 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975" y="478434"/>
            <a:ext cx="6364272" cy="5317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2788" y="6231888"/>
            <a:ext cx="7627922" cy="369332"/>
          </a:xfrm>
          <a:prstGeom prst="rect">
            <a:avLst/>
          </a:prstGeom>
          <a:solidFill>
            <a:schemeClr val="accent1"/>
          </a:solidFill>
        </p:spPr>
        <p:txBody>
          <a:bodyPr wrap="none">
            <a:spAutoFit/>
          </a:bodyPr>
          <a:lstStyle/>
          <a:p>
            <a:r>
              <a:rPr lang="en-US" dirty="0">
                <a:hlinkClick r:id="rId3"/>
              </a:rPr>
              <a:t>NATIONAL CLIMATE ASSESSMENT https://nca2018.globalchange.gov/chapter/1/</a:t>
            </a:r>
            <a:endParaRPr lang="en-US" dirty="0"/>
          </a:p>
        </p:txBody>
      </p:sp>
    </p:spTree>
    <p:extLst>
      <p:ext uri="{BB962C8B-B14F-4D97-AF65-F5344CB8AC3E}">
        <p14:creationId xmlns:p14="http://schemas.microsoft.com/office/powerpoint/2010/main" val="3335976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788" y="411061"/>
            <a:ext cx="2480187" cy="4927856"/>
          </a:xfrm>
        </p:spPr>
        <p:txBody>
          <a:bodyPr>
            <a:normAutofit fontScale="92500" lnSpcReduction="20000"/>
          </a:bodyPr>
          <a:lstStyle/>
          <a:p>
            <a:pPr marL="0" indent="0">
              <a:buNone/>
            </a:pPr>
            <a:r>
              <a:rPr lang="en-US" sz="3400" b="1" dirty="0"/>
              <a:t>Climate Model Predictions for 2050: </a:t>
            </a:r>
          </a:p>
          <a:p>
            <a:pPr marL="0" indent="0">
              <a:buNone/>
            </a:pPr>
            <a:r>
              <a:rPr lang="en-US" sz="3400" b="1" dirty="0"/>
              <a:t>Precipitation</a:t>
            </a:r>
          </a:p>
          <a:p>
            <a:pPr marL="0" indent="0">
              <a:buNone/>
            </a:pPr>
            <a:endParaRPr lang="en-US" dirty="0"/>
          </a:p>
          <a:p>
            <a:r>
              <a:rPr lang="en-US" dirty="0"/>
              <a:t>Drier Spring and Summers in Texas Panhandle</a:t>
            </a:r>
          </a:p>
        </p:txBody>
      </p:sp>
      <p:pic>
        <p:nvPicPr>
          <p:cNvPr id="43010" name="Picture 2" descr="Image result for Climate change precipitation trends thus far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096" y="241601"/>
            <a:ext cx="5058697" cy="6616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934670"/>
            <a:ext cx="3347883" cy="923330"/>
          </a:xfrm>
          <a:prstGeom prst="rect">
            <a:avLst/>
          </a:prstGeom>
        </p:spPr>
        <p:txBody>
          <a:bodyPr wrap="square">
            <a:spAutoFit/>
          </a:bodyPr>
          <a:lstStyle/>
          <a:p>
            <a:r>
              <a:rPr lang="en-US" dirty="0">
                <a:hlinkClick r:id="rId3"/>
              </a:rPr>
              <a:t>https://nca2014.globalchange.gov/report/our-changing-climate/precipitation-change</a:t>
            </a:r>
            <a:endParaRPr lang="en-US" dirty="0"/>
          </a:p>
        </p:txBody>
      </p:sp>
    </p:spTree>
    <p:extLst>
      <p:ext uri="{BB962C8B-B14F-4D97-AF65-F5344CB8AC3E}">
        <p14:creationId xmlns:p14="http://schemas.microsoft.com/office/powerpoint/2010/main" val="214532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nca2014.globalchange.gov/sites/all/themes/nca3/interactive/map-toggle/regional-uncertainty/img/map-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366817"/>
            <a:ext cx="11620500" cy="61520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11060"/>
            <a:ext cx="3819832" cy="6446939"/>
          </a:xfrm>
          <a:solidFill>
            <a:schemeClr val="bg2">
              <a:lumMod val="50000"/>
            </a:schemeClr>
          </a:solidFill>
        </p:spPr>
        <p:txBody>
          <a:bodyPr>
            <a:normAutofit/>
          </a:bodyPr>
          <a:lstStyle/>
          <a:p>
            <a:pPr marL="0" indent="0">
              <a:buNone/>
            </a:pPr>
            <a:r>
              <a:rPr lang="en-US" sz="3400" b="1" dirty="0"/>
              <a:t>Climate Model Predictions: </a:t>
            </a:r>
          </a:p>
          <a:p>
            <a:pPr marL="0" indent="0">
              <a:buNone/>
            </a:pPr>
            <a:r>
              <a:rPr lang="en-US" sz="3400" b="1" dirty="0"/>
              <a:t>Droughts</a:t>
            </a:r>
            <a:endParaRPr lang="en-US" dirty="0"/>
          </a:p>
          <a:p>
            <a:r>
              <a:rPr lang="en-US" dirty="0"/>
              <a:t>Longer/more intense droughts</a:t>
            </a:r>
          </a:p>
        </p:txBody>
      </p:sp>
      <p:sp>
        <p:nvSpPr>
          <p:cNvPr id="2" name="Rectangle 1"/>
          <p:cNvSpPr/>
          <p:nvPr/>
        </p:nvSpPr>
        <p:spPr>
          <a:xfrm>
            <a:off x="0" y="5934670"/>
            <a:ext cx="5220929" cy="923330"/>
          </a:xfrm>
          <a:prstGeom prst="rect">
            <a:avLst/>
          </a:prstGeom>
        </p:spPr>
        <p:txBody>
          <a:bodyPr wrap="square">
            <a:spAutoFit/>
          </a:bodyPr>
          <a:lstStyle/>
          <a:p>
            <a:r>
              <a:rPr lang="en-US" dirty="0">
                <a:hlinkClick r:id="rId3"/>
              </a:rPr>
              <a:t>https://nca2014.globalchange.gov/report/our-changing-climate/precipitation-change/graphics/annual-maximum-precipitation</a:t>
            </a:r>
            <a:endParaRPr lang="en-US" dirty="0"/>
          </a:p>
        </p:txBody>
      </p:sp>
      <p:pic>
        <p:nvPicPr>
          <p:cNvPr id="45060" name="Picture 4" descr="Image result for drought tex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16" y="3461915"/>
            <a:ext cx="30480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9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Drought of 2011</a:t>
            </a:r>
          </a:p>
        </p:txBody>
      </p:sp>
      <p:sp>
        <p:nvSpPr>
          <p:cNvPr id="3" name="Content Placeholder 2"/>
          <p:cNvSpPr>
            <a:spLocks noGrp="1"/>
          </p:cNvSpPr>
          <p:nvPr>
            <p:ph idx="1"/>
          </p:nvPr>
        </p:nvSpPr>
        <p:spPr>
          <a:xfrm>
            <a:off x="457200" y="1600201"/>
            <a:ext cx="2945876" cy="3716518"/>
          </a:xfrm>
          <a:solidFill>
            <a:schemeClr val="bg2">
              <a:lumMod val="75000"/>
            </a:schemeClr>
          </a:solidFill>
        </p:spPr>
        <p:txBody>
          <a:bodyPr>
            <a:normAutofit fontScale="55000" lnSpcReduction="20000"/>
          </a:bodyPr>
          <a:lstStyle/>
          <a:p>
            <a:r>
              <a:rPr lang="en-US" dirty="0"/>
              <a:t>For cattle ranchers in Texas, 2011 was a terrible year—the hottest and driest year observed since record keeping began in 1895. In 2011, Texas saw more than 90 days with temperatures over 100ºF (38ºC)—roughly double the normal number. Lakes, streams, and stock-watering ponds dried up and disappeared along with the grass on baking pastures, leaving cattle thirsty and starving. </a:t>
            </a:r>
          </a:p>
        </p:txBody>
      </p:sp>
      <p:pic>
        <p:nvPicPr>
          <p:cNvPr id="1026" name="Picture 2" descr="Image result for Texas drought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076" y="1600065"/>
            <a:ext cx="5048505" cy="33678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79581" y="4993553"/>
            <a:ext cx="4572000" cy="461665"/>
          </a:xfrm>
          <a:prstGeom prst="rect">
            <a:avLst/>
          </a:prstGeom>
        </p:spPr>
        <p:txBody>
          <a:bodyPr>
            <a:spAutoFit/>
          </a:bodyPr>
          <a:lstStyle/>
          <a:p>
            <a:r>
              <a:rPr lang="en-US" sz="1200" dirty="0">
                <a:hlinkClick r:id="rId3"/>
              </a:rPr>
              <a:t>Photo: https://www.texasobserver.org/dry-season-the-texas-drought-of-2011/</a:t>
            </a:r>
            <a:endParaRPr lang="en-US" sz="1200" dirty="0"/>
          </a:p>
        </p:txBody>
      </p:sp>
    </p:spTree>
    <p:extLst>
      <p:ext uri="{BB962C8B-B14F-4D97-AF65-F5344CB8AC3E}">
        <p14:creationId xmlns:p14="http://schemas.microsoft.com/office/powerpoint/2010/main" val="337690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739" y="274638"/>
            <a:ext cx="8229600" cy="1143000"/>
          </a:xfrm>
        </p:spPr>
        <p:txBody>
          <a:bodyPr/>
          <a:lstStyle/>
          <a:p>
            <a:r>
              <a:rPr lang="en-US" dirty="0"/>
              <a:t>Overview</a:t>
            </a:r>
          </a:p>
        </p:txBody>
      </p:sp>
      <p:sp>
        <p:nvSpPr>
          <p:cNvPr id="3" name="Content Placeholder 2"/>
          <p:cNvSpPr>
            <a:spLocks noGrp="1"/>
          </p:cNvSpPr>
          <p:nvPr>
            <p:ph idx="1"/>
          </p:nvPr>
        </p:nvSpPr>
        <p:spPr>
          <a:xfrm>
            <a:off x="197767" y="1462169"/>
            <a:ext cx="5500497" cy="4525963"/>
          </a:xfrm>
        </p:spPr>
        <p:txBody>
          <a:bodyPr/>
          <a:lstStyle/>
          <a:p>
            <a:r>
              <a:rPr lang="en-US" dirty="0"/>
              <a:t>Climate change overview </a:t>
            </a:r>
          </a:p>
          <a:p>
            <a:r>
              <a:rPr lang="en-US" dirty="0"/>
              <a:t>What can we expect to see in West Texas?</a:t>
            </a:r>
          </a:p>
          <a:p>
            <a:r>
              <a:rPr lang="en-US" dirty="0"/>
              <a:t>How will these climate changes impact gardening?</a:t>
            </a:r>
          </a:p>
          <a:p>
            <a:r>
              <a:rPr lang="en-US" dirty="0"/>
              <a:t>Advice for gardening in a changing climate</a:t>
            </a:r>
          </a:p>
        </p:txBody>
      </p:sp>
      <p:pic>
        <p:nvPicPr>
          <p:cNvPr id="32770" name="Picture 2" descr="Image result for drought resistant gard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264" y="274664"/>
            <a:ext cx="3422277" cy="228597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fires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264" y="2560638"/>
            <a:ext cx="3422277" cy="19118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Image result for drought tex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264" y="4472474"/>
            <a:ext cx="3479200" cy="228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7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Drought of 2011</a:t>
            </a:r>
          </a:p>
        </p:txBody>
      </p:sp>
      <p:sp>
        <p:nvSpPr>
          <p:cNvPr id="3" name="Content Placeholder 2"/>
          <p:cNvSpPr>
            <a:spLocks noGrp="1"/>
          </p:cNvSpPr>
          <p:nvPr>
            <p:ph idx="1"/>
          </p:nvPr>
        </p:nvSpPr>
        <p:spPr>
          <a:xfrm>
            <a:off x="126091" y="1417638"/>
            <a:ext cx="5325738" cy="5439886"/>
          </a:xfrm>
          <a:solidFill>
            <a:schemeClr val="bg2">
              <a:lumMod val="75000"/>
            </a:schemeClr>
          </a:solidFill>
        </p:spPr>
        <p:txBody>
          <a:bodyPr>
            <a:normAutofit fontScale="70000" lnSpcReduction="20000"/>
          </a:bodyPr>
          <a:lstStyle/>
          <a:p>
            <a:r>
              <a:rPr lang="en-US" dirty="0"/>
              <a:t>Texas ranchers were forced to sell or slaughter 1.4 million cattle --biggest sell-off in American history</a:t>
            </a:r>
          </a:p>
          <a:p>
            <a:pPr marL="0" indent="0">
              <a:buNone/>
            </a:pPr>
            <a:endParaRPr lang="en-US" dirty="0"/>
          </a:p>
          <a:p>
            <a:r>
              <a:rPr lang="en-US" dirty="0"/>
              <a:t>Just over half of the state’s 20 million acres of cropland were harvested. &gt;50% cotton crop failed</a:t>
            </a:r>
          </a:p>
          <a:p>
            <a:pPr marL="0" indent="0">
              <a:buNone/>
            </a:pPr>
            <a:r>
              <a:rPr lang="en-US" dirty="0"/>
              <a:t> </a:t>
            </a:r>
          </a:p>
          <a:p>
            <a:r>
              <a:rPr lang="en-US" dirty="0"/>
              <a:t>Total economic losses &gt; $10 billion</a:t>
            </a:r>
          </a:p>
          <a:p>
            <a:pPr marL="0" indent="0">
              <a:buNone/>
            </a:pPr>
            <a:endParaRPr lang="en-US" dirty="0"/>
          </a:p>
          <a:p>
            <a:r>
              <a:rPr lang="en-US" dirty="0"/>
              <a:t>Worst fires in Texas history. 4 million acres burned </a:t>
            </a:r>
          </a:p>
          <a:p>
            <a:pPr marL="0" indent="0">
              <a:buNone/>
            </a:pPr>
            <a:endParaRPr lang="en-US" dirty="0"/>
          </a:p>
          <a:p>
            <a:r>
              <a:rPr lang="en-US" dirty="0"/>
              <a:t>Industries such as petroleum refineries, a cornerstone of the Texas economy, threatened water shortage</a:t>
            </a:r>
          </a:p>
        </p:txBody>
      </p:sp>
      <p:pic>
        <p:nvPicPr>
          <p:cNvPr id="4" name="Picture 3"/>
          <p:cNvPicPr>
            <a:picLocks noChangeAspect="1"/>
          </p:cNvPicPr>
          <p:nvPr/>
        </p:nvPicPr>
        <p:blipFill>
          <a:blip r:embed="rId2"/>
          <a:stretch>
            <a:fillRect/>
          </a:stretch>
        </p:blipFill>
        <p:spPr>
          <a:xfrm>
            <a:off x="5532216" y="1600200"/>
            <a:ext cx="3611784" cy="3748249"/>
          </a:xfrm>
          <a:prstGeom prst="rect">
            <a:avLst/>
          </a:prstGeom>
        </p:spPr>
      </p:pic>
    </p:spTree>
    <p:extLst>
      <p:ext uri="{BB962C8B-B14F-4D97-AF65-F5344CB8AC3E}">
        <p14:creationId xmlns:p14="http://schemas.microsoft.com/office/powerpoint/2010/main" val="323164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Current Drought </a:t>
            </a:r>
          </a:p>
        </p:txBody>
      </p:sp>
      <p:sp>
        <p:nvSpPr>
          <p:cNvPr id="3" name="Content Placeholder 2"/>
          <p:cNvSpPr>
            <a:spLocks noGrp="1"/>
          </p:cNvSpPr>
          <p:nvPr>
            <p:ph idx="1"/>
          </p:nvPr>
        </p:nvSpPr>
        <p:spPr/>
        <p:txBody>
          <a:bodyPr/>
          <a:lstStyle/>
          <a:p>
            <a:endParaRPr lang="en-US"/>
          </a:p>
        </p:txBody>
      </p:sp>
      <p:pic>
        <p:nvPicPr>
          <p:cNvPr id="3076" name="Picture 4" descr="https://droughtmonitor.unl.edu/data/png/20210126/20210126_usd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672" y="912573"/>
            <a:ext cx="6863023" cy="53032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6672" y="6303709"/>
            <a:ext cx="4991623" cy="369332"/>
          </a:xfrm>
          <a:prstGeom prst="rect">
            <a:avLst/>
          </a:prstGeom>
          <a:solidFill>
            <a:schemeClr val="bg1"/>
          </a:solidFill>
        </p:spPr>
        <p:txBody>
          <a:bodyPr wrap="none">
            <a:spAutoFit/>
          </a:bodyPr>
          <a:lstStyle/>
          <a:p>
            <a:r>
              <a:rPr lang="en-US" dirty="0"/>
              <a:t>Drought Monitor: https://droughtmonitor.unl.edu/</a:t>
            </a:r>
          </a:p>
        </p:txBody>
      </p:sp>
    </p:spTree>
    <p:extLst>
      <p:ext uri="{BB962C8B-B14F-4D97-AF65-F5344CB8AC3E}">
        <p14:creationId xmlns:p14="http://schemas.microsoft.com/office/powerpoint/2010/main" val="99479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cpc.ncep.noaa.gov/products/predictions/long_range/lead01/off0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55" y="1041263"/>
            <a:ext cx="4404345" cy="4330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3437" y="6441015"/>
            <a:ext cx="6368282" cy="369332"/>
          </a:xfrm>
          <a:prstGeom prst="rect">
            <a:avLst/>
          </a:prstGeom>
          <a:solidFill>
            <a:schemeClr val="bg1"/>
          </a:solidFill>
        </p:spPr>
        <p:txBody>
          <a:bodyPr wrap="none">
            <a:spAutoFit/>
          </a:bodyPr>
          <a:lstStyle/>
          <a:p>
            <a:r>
              <a:rPr lang="en-US" dirty="0"/>
              <a:t>NOAA Climate Prediction Center: https://www.cpc.ncep.noaa.gov/</a:t>
            </a:r>
          </a:p>
        </p:txBody>
      </p:sp>
      <p:pic>
        <p:nvPicPr>
          <p:cNvPr id="6" name="Picture 2" descr="https://www.cpc.ncep.noaa.gov/products/predictions/long_range/lead01/off01_prcp.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51101" y="846138"/>
            <a:ext cx="460278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113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What is La Niña? | El Nino Theme Page - A comprehensive Resou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38" y="274638"/>
            <a:ext cx="8042953" cy="627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2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North American Impacts - El Niño | El Niño and La Niñ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8" y="256146"/>
            <a:ext cx="8314301" cy="638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66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 Nino Southern Oscillation (ENSO)</a:t>
            </a:r>
          </a:p>
        </p:txBody>
      </p:sp>
      <p:sp>
        <p:nvSpPr>
          <p:cNvPr id="3" name="Content Placeholder 2"/>
          <p:cNvSpPr>
            <a:spLocks noGrp="1"/>
          </p:cNvSpPr>
          <p:nvPr>
            <p:ph idx="1"/>
          </p:nvPr>
        </p:nvSpPr>
        <p:spPr>
          <a:xfrm>
            <a:off x="457200" y="4290646"/>
            <a:ext cx="8229600" cy="1835517"/>
          </a:xfrm>
        </p:spPr>
        <p:txBody>
          <a:bodyPr>
            <a:normAutofit fontScale="70000" lnSpcReduction="20000"/>
          </a:bodyPr>
          <a:lstStyle/>
          <a:p>
            <a:r>
              <a:rPr lang="en-US" dirty="0"/>
              <a:t>The El Niño Southern Oscillation (ENSO) is a periodic shift of the ocean-atmosphere system in the tropical Pacific that impacts weather around the world. It happens every 3-7 years (5 years on average) and typically lasts nine months to two years. It is associated with floods, droughts, and other global disturbances.</a:t>
            </a:r>
          </a:p>
        </p:txBody>
      </p:sp>
      <p:pic>
        <p:nvPicPr>
          <p:cNvPr id="9218" name="Picture 2" descr="El Nino Southern Oscillation | Reef Resil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91" y="1692617"/>
            <a:ext cx="8568017" cy="217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86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96862"/>
            <a:ext cx="7543800" cy="5829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53437" y="6308747"/>
            <a:ext cx="6368282" cy="369332"/>
          </a:xfrm>
          <a:prstGeom prst="rect">
            <a:avLst/>
          </a:prstGeom>
          <a:solidFill>
            <a:schemeClr val="bg1"/>
          </a:solidFill>
        </p:spPr>
        <p:txBody>
          <a:bodyPr wrap="none">
            <a:spAutoFit/>
          </a:bodyPr>
          <a:lstStyle/>
          <a:p>
            <a:r>
              <a:rPr lang="en-US" dirty="0"/>
              <a:t>NOAA Climate Prediction Center: https://www.cpc.ncep.noaa.gov/</a:t>
            </a:r>
          </a:p>
        </p:txBody>
      </p:sp>
    </p:spTree>
    <p:extLst>
      <p:ext uri="{BB962C8B-B14F-4D97-AF65-F5344CB8AC3E}">
        <p14:creationId xmlns:p14="http://schemas.microsoft.com/office/powerpoint/2010/main" val="230844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0"/>
            <a:ext cx="8229600" cy="1143000"/>
          </a:xfrm>
        </p:spPr>
        <p:txBody>
          <a:bodyPr/>
          <a:lstStyle/>
          <a:p>
            <a:r>
              <a:rPr lang="en-US" dirty="0"/>
              <a:t>Bottom Line</a:t>
            </a:r>
          </a:p>
        </p:txBody>
      </p:sp>
      <p:sp>
        <p:nvSpPr>
          <p:cNvPr id="3" name="Content Placeholder 2"/>
          <p:cNvSpPr>
            <a:spLocks noGrp="1"/>
          </p:cNvSpPr>
          <p:nvPr>
            <p:ph idx="1"/>
          </p:nvPr>
        </p:nvSpPr>
        <p:spPr>
          <a:xfrm>
            <a:off x="136688" y="1145787"/>
            <a:ext cx="5095188" cy="4669291"/>
          </a:xfrm>
          <a:solidFill>
            <a:schemeClr val="bg2">
              <a:lumMod val="75000"/>
            </a:schemeClr>
          </a:solidFill>
        </p:spPr>
        <p:txBody>
          <a:bodyPr>
            <a:normAutofit fontScale="70000" lnSpcReduction="20000"/>
          </a:bodyPr>
          <a:lstStyle/>
          <a:p>
            <a:r>
              <a:rPr lang="en-US" dirty="0"/>
              <a:t>The droughts seen across much of the southern and central United States, and many other regions of the world, </a:t>
            </a:r>
            <a:r>
              <a:rPr lang="en-US" b="1" i="1" dirty="0"/>
              <a:t>represent a long-term shift toward increased heat and energy storage in the atmosphere</a:t>
            </a:r>
            <a:r>
              <a:rPr lang="en-US" dirty="0"/>
              <a:t>. </a:t>
            </a:r>
          </a:p>
          <a:p>
            <a:pPr marL="0" indent="0">
              <a:buNone/>
            </a:pPr>
            <a:endParaRPr lang="en-US" dirty="0"/>
          </a:p>
          <a:p>
            <a:r>
              <a:rPr lang="en-US" dirty="0"/>
              <a:t>If we </a:t>
            </a:r>
            <a:r>
              <a:rPr lang="en-US" b="1" i="1" dirty="0"/>
              <a:t>don’t act soon </a:t>
            </a:r>
            <a:r>
              <a:rPr lang="en-US" dirty="0"/>
              <a:t>those changes will shift us to an </a:t>
            </a:r>
            <a:r>
              <a:rPr lang="en-US" b="1" i="1" dirty="0"/>
              <a:t>entirely new climate regime</a:t>
            </a:r>
            <a:r>
              <a:rPr lang="en-US" dirty="0"/>
              <a:t>. The evidence indicates that extreme summer heat, with drying soil and crops, will be the new normal for much of the southern US. Texas will look like Arizona. Illinois and Iowa, the center of our farm economy, will look like Texas today.</a:t>
            </a:r>
          </a:p>
        </p:txBody>
      </p:sp>
      <p:pic>
        <p:nvPicPr>
          <p:cNvPr id="3074" name="Picture 2" descr="Texas Heat texture scorched flaming flame summer fire heat hot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325" y="3495368"/>
            <a:ext cx="3447872" cy="23197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42809" y="5939094"/>
            <a:ext cx="4572000" cy="276999"/>
          </a:xfrm>
          <a:prstGeom prst="rect">
            <a:avLst/>
          </a:prstGeom>
        </p:spPr>
        <p:txBody>
          <a:bodyPr>
            <a:spAutoFit/>
          </a:bodyPr>
          <a:lstStyle/>
          <a:p>
            <a:r>
              <a:rPr lang="en-US" sz="1200" dirty="0">
                <a:hlinkClick r:id="rId3"/>
              </a:rPr>
              <a:t>https://dribbble.com/shots/6613775-Texas-Heat</a:t>
            </a:r>
            <a:endParaRPr lang="en-US" sz="1200" dirty="0"/>
          </a:p>
        </p:txBody>
      </p:sp>
      <p:pic>
        <p:nvPicPr>
          <p:cNvPr id="34818" name="Picture 2" descr="Image result for texas drou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324" y="1145787"/>
            <a:ext cx="3447873" cy="224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38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02"/>
            <a:ext cx="8229600" cy="1143000"/>
          </a:xfrm>
        </p:spPr>
        <p:txBody>
          <a:bodyPr>
            <a:normAutofit fontScale="90000"/>
          </a:bodyPr>
          <a:lstStyle/>
          <a:p>
            <a:r>
              <a:rPr lang="en-US" dirty="0"/>
              <a:t>How Will Climate Change Impact Gardening in West Texas?</a:t>
            </a:r>
          </a:p>
        </p:txBody>
      </p:sp>
      <p:sp>
        <p:nvSpPr>
          <p:cNvPr id="5" name="Content Placeholder 4"/>
          <p:cNvSpPr>
            <a:spLocks noGrp="1"/>
          </p:cNvSpPr>
          <p:nvPr>
            <p:ph idx="1"/>
          </p:nvPr>
        </p:nvSpPr>
        <p:spPr/>
        <p:txBody>
          <a:bodyPr/>
          <a:lstStyle/>
          <a:p>
            <a:endParaRPr lang="en-US" dirty="0"/>
          </a:p>
        </p:txBody>
      </p:sp>
      <p:pic>
        <p:nvPicPr>
          <p:cNvPr id="48132" name="Picture 4" descr="Image result for gardening in west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752600"/>
            <a:ext cx="57150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32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875"/>
            <a:ext cx="8229600" cy="1143000"/>
          </a:xfrm>
        </p:spPr>
        <p:txBody>
          <a:bodyPr>
            <a:normAutofit fontScale="90000"/>
          </a:bodyPr>
          <a:lstStyle/>
          <a:p>
            <a:r>
              <a:rPr lang="en-US" dirty="0"/>
              <a:t>Gardening in West Texas: Climate Change</a:t>
            </a:r>
          </a:p>
        </p:txBody>
      </p:sp>
      <p:sp>
        <p:nvSpPr>
          <p:cNvPr id="3" name="Content Placeholder 2"/>
          <p:cNvSpPr>
            <a:spLocks noGrp="1"/>
          </p:cNvSpPr>
          <p:nvPr>
            <p:ph idx="1"/>
          </p:nvPr>
        </p:nvSpPr>
        <p:spPr>
          <a:xfrm>
            <a:off x="356716" y="1720780"/>
            <a:ext cx="8229600" cy="4525963"/>
          </a:xfrm>
        </p:spPr>
        <p:txBody>
          <a:bodyPr/>
          <a:lstStyle/>
          <a:p>
            <a:r>
              <a:rPr lang="en-US" dirty="0"/>
              <a:t>Increased droughts</a:t>
            </a:r>
          </a:p>
          <a:p>
            <a:r>
              <a:rPr lang="en-US" dirty="0"/>
              <a:t>Increased heat and heat waves</a:t>
            </a:r>
          </a:p>
          <a:p>
            <a:r>
              <a:rPr lang="en-US" dirty="0"/>
              <a:t>Extension of the growing season</a:t>
            </a:r>
          </a:p>
          <a:p>
            <a:r>
              <a:rPr lang="en-US" dirty="0"/>
              <a:t>Later first fall frost</a:t>
            </a:r>
          </a:p>
          <a:p>
            <a:r>
              <a:rPr lang="en-US" dirty="0"/>
              <a:t>Earlier last spring frost</a:t>
            </a:r>
          </a:p>
          <a:p>
            <a:r>
              <a:rPr lang="en-US" dirty="0"/>
              <a:t>Pest issues uncertain</a:t>
            </a:r>
          </a:p>
          <a:p>
            <a:r>
              <a:rPr lang="en-US" dirty="0"/>
              <a:t>Heavier t-storms, hail uncertain</a:t>
            </a:r>
          </a:p>
        </p:txBody>
      </p:sp>
    </p:spTree>
    <p:extLst>
      <p:ext uri="{BB962C8B-B14F-4D97-AF65-F5344CB8AC3E}">
        <p14:creationId xmlns:p14="http://schemas.microsoft.com/office/powerpoint/2010/main" val="67600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vs. Weather</a:t>
            </a:r>
          </a:p>
        </p:txBody>
      </p:sp>
      <p:sp>
        <p:nvSpPr>
          <p:cNvPr id="3" name="Content Placeholder 2"/>
          <p:cNvSpPr>
            <a:spLocks noGrp="1"/>
          </p:cNvSpPr>
          <p:nvPr>
            <p:ph idx="1"/>
          </p:nvPr>
        </p:nvSpPr>
        <p:spPr>
          <a:xfrm>
            <a:off x="191729" y="1622323"/>
            <a:ext cx="9085006" cy="4525963"/>
          </a:xfrm>
        </p:spPr>
        <p:txBody>
          <a:bodyPr/>
          <a:lstStyle/>
          <a:p>
            <a:r>
              <a:rPr lang="en-US" b="1" dirty="0"/>
              <a:t>Climate</a:t>
            </a:r>
            <a:r>
              <a:rPr lang="en-US" dirty="0"/>
              <a:t> is the average state of the weather that has been collected over long periods (10-100 years). </a:t>
            </a:r>
            <a:endParaRPr lang="en-US" b="1" dirty="0"/>
          </a:p>
          <a:p>
            <a:r>
              <a:rPr lang="en-US" b="1" dirty="0"/>
              <a:t>Weather</a:t>
            </a:r>
            <a:r>
              <a:rPr lang="en-US" dirty="0"/>
              <a:t> is the state of the atmosphere at a given place or time. Always changing!</a:t>
            </a:r>
          </a:p>
          <a:p>
            <a:endParaRPr lang="en-US" dirty="0"/>
          </a:p>
        </p:txBody>
      </p:sp>
      <p:pic>
        <p:nvPicPr>
          <p:cNvPr id="33794" name="Picture 2" descr="Image result for climate versus wea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090" y="3878826"/>
            <a:ext cx="6135329" cy="297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85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32" y="525847"/>
            <a:ext cx="2934929" cy="1143000"/>
          </a:xfrm>
        </p:spPr>
        <p:txBody>
          <a:bodyPr>
            <a:normAutofit fontScale="90000"/>
          </a:bodyPr>
          <a:lstStyle/>
          <a:p>
            <a:r>
              <a:rPr lang="en-US" dirty="0"/>
              <a:t>The Heat is On!</a:t>
            </a:r>
          </a:p>
        </p:txBody>
      </p:sp>
      <p:sp>
        <p:nvSpPr>
          <p:cNvPr id="3" name="Content Placeholder 2"/>
          <p:cNvSpPr>
            <a:spLocks noGrp="1"/>
          </p:cNvSpPr>
          <p:nvPr>
            <p:ph idx="1"/>
          </p:nvPr>
        </p:nvSpPr>
        <p:spPr>
          <a:xfrm>
            <a:off x="296427" y="1851408"/>
            <a:ext cx="4070555" cy="4525963"/>
          </a:xfrm>
        </p:spPr>
        <p:txBody>
          <a:bodyPr/>
          <a:lstStyle/>
          <a:p>
            <a:r>
              <a:rPr lang="en-US" dirty="0"/>
              <a:t>Increasing number of summer days over 100 degrees with climate warming</a:t>
            </a:r>
          </a:p>
        </p:txBody>
      </p:sp>
      <p:pic>
        <p:nvPicPr>
          <p:cNvPr id="57346" name="Picture 2" descr="Image result for extreme heat waves texas climate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697" y="144683"/>
            <a:ext cx="3376869" cy="674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65" y="626331"/>
            <a:ext cx="8229600" cy="1143000"/>
          </a:xfrm>
        </p:spPr>
        <p:txBody>
          <a:bodyPr>
            <a:normAutofit fontScale="90000"/>
          </a:bodyPr>
          <a:lstStyle/>
          <a:p>
            <a:r>
              <a:rPr lang="en-US" dirty="0"/>
              <a:t>Climate Change Adaptation: Sheltering Plants from Heat</a:t>
            </a:r>
          </a:p>
        </p:txBody>
      </p:sp>
      <p:sp>
        <p:nvSpPr>
          <p:cNvPr id="3" name="Content Placeholder 2"/>
          <p:cNvSpPr>
            <a:spLocks noGrp="1"/>
          </p:cNvSpPr>
          <p:nvPr>
            <p:ph idx="1"/>
          </p:nvPr>
        </p:nvSpPr>
        <p:spPr>
          <a:xfrm>
            <a:off x="366765" y="2032279"/>
            <a:ext cx="8229600" cy="4525963"/>
          </a:xfrm>
        </p:spPr>
        <p:txBody>
          <a:bodyPr/>
          <a:lstStyle/>
          <a:p>
            <a:r>
              <a:rPr lang="en-US" dirty="0"/>
              <a:t>Shaded part of the day</a:t>
            </a:r>
          </a:p>
          <a:p>
            <a:r>
              <a:rPr lang="en-US" dirty="0"/>
              <a:t>Good mulch</a:t>
            </a:r>
          </a:p>
          <a:p>
            <a:r>
              <a:rPr lang="en-US" dirty="0"/>
              <a:t>Rocks</a:t>
            </a:r>
          </a:p>
          <a:p>
            <a:r>
              <a:rPr lang="en-US" dirty="0"/>
              <a:t>Protect from desiccating winds</a:t>
            </a:r>
          </a:p>
        </p:txBody>
      </p:sp>
    </p:spTree>
    <p:extLst>
      <p:ext uri="{BB962C8B-B14F-4D97-AF65-F5344CB8AC3E}">
        <p14:creationId xmlns:p14="http://schemas.microsoft.com/office/powerpoint/2010/main" val="774050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Recommended Gardener Response</a:t>
            </a:r>
          </a:p>
        </p:txBody>
      </p:sp>
      <p:sp>
        <p:nvSpPr>
          <p:cNvPr id="3" name="Content Placeholder 2"/>
          <p:cNvSpPr>
            <a:spLocks noGrp="1"/>
          </p:cNvSpPr>
          <p:nvPr>
            <p:ph idx="1"/>
          </p:nvPr>
        </p:nvSpPr>
        <p:spPr>
          <a:xfrm>
            <a:off x="399382" y="1314003"/>
            <a:ext cx="3554361" cy="4525963"/>
          </a:xfrm>
        </p:spPr>
        <p:txBody>
          <a:bodyPr>
            <a:normAutofit lnSpcReduction="10000"/>
          </a:bodyPr>
          <a:lstStyle/>
          <a:p>
            <a:r>
              <a:rPr lang="en-US" dirty="0"/>
              <a:t>Reflective (white/light color) mulch, will be cooler</a:t>
            </a:r>
          </a:p>
          <a:p>
            <a:r>
              <a:rPr lang="en-US" dirty="0"/>
              <a:t>Shaded side of wall, or shade cloth</a:t>
            </a:r>
          </a:p>
          <a:p>
            <a:r>
              <a:rPr lang="en-US" dirty="0"/>
              <a:t>Neighbor plant shading</a:t>
            </a:r>
          </a:p>
          <a:p>
            <a:endParaRPr lang="en-US" dirty="0"/>
          </a:p>
        </p:txBody>
      </p:sp>
      <p:pic>
        <p:nvPicPr>
          <p:cNvPr id="58370" name="Picture 2" descr="These young pepper and squash plants are mulched with dried grass clipp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793" y="2219044"/>
            <a:ext cx="4811149" cy="3608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5974" y="6126163"/>
            <a:ext cx="4572000" cy="646331"/>
          </a:xfrm>
          <a:prstGeom prst="rect">
            <a:avLst/>
          </a:prstGeom>
        </p:spPr>
        <p:txBody>
          <a:bodyPr>
            <a:spAutoFit/>
          </a:bodyPr>
          <a:lstStyle/>
          <a:p>
            <a:r>
              <a:rPr lang="en-US" dirty="0">
                <a:hlinkClick r:id="rId3"/>
              </a:rPr>
              <a:t>https://learn.eartheasy.com/articles/how-to-protect-your-garden-during-a-heat-wave/</a:t>
            </a:r>
            <a:endParaRPr lang="en-US" dirty="0"/>
          </a:p>
        </p:txBody>
      </p:sp>
      <p:pic>
        <p:nvPicPr>
          <p:cNvPr id="58372" name="Picture 4" descr="30% Sunblock Shade cloth for Plant Cover Greenhouse Barn 10ft Protect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093" y="2003987"/>
            <a:ext cx="4957849" cy="371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5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398"/>
            <a:ext cx="8229600" cy="1143000"/>
          </a:xfrm>
        </p:spPr>
        <p:txBody>
          <a:bodyPr>
            <a:normAutofit fontScale="90000"/>
          </a:bodyPr>
          <a:lstStyle/>
          <a:p>
            <a:r>
              <a:rPr lang="en-US" dirty="0"/>
              <a:t>Increase in Severe Thunderstorm Days?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398"/>
            <a:ext cx="6937834" cy="4429330"/>
          </a:xfrm>
        </p:spPr>
      </p:pic>
      <p:pic>
        <p:nvPicPr>
          <p:cNvPr id="56324" name="Picture 4" descr="Image result for severe thunderstorm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078" y="4100052"/>
            <a:ext cx="4136922" cy="27579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211669"/>
            <a:ext cx="4572000" cy="646331"/>
          </a:xfrm>
          <a:prstGeom prst="rect">
            <a:avLst/>
          </a:prstGeom>
        </p:spPr>
        <p:txBody>
          <a:bodyPr>
            <a:spAutoFit/>
          </a:bodyPr>
          <a:lstStyle/>
          <a:p>
            <a:r>
              <a:rPr lang="en-US" dirty="0">
                <a:hlinkClick r:id="rId4"/>
              </a:rPr>
              <a:t>https://climate.nasa.gov/news/897/severe-thunderstorms-and-climate-change/</a:t>
            </a:r>
            <a:endParaRPr lang="en-US" dirty="0"/>
          </a:p>
        </p:txBody>
      </p:sp>
    </p:spTree>
    <p:extLst>
      <p:ext uri="{BB962C8B-B14F-4D97-AF65-F5344CB8AC3E}">
        <p14:creationId xmlns:p14="http://schemas.microsoft.com/office/powerpoint/2010/main" val="2232536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3048000"/>
            <a:ext cx="5334000" cy="3810000"/>
          </a:xfrm>
        </p:spPr>
      </p:pic>
      <p:pic>
        <p:nvPicPr>
          <p:cNvPr id="55298" name="Picture 2" descr="Image result for hail storm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93" y="72743"/>
            <a:ext cx="5899354" cy="3688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0" y="3867150"/>
            <a:ext cx="2247900" cy="29908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9817" y="274638"/>
            <a:ext cx="3967357" cy="2639961"/>
          </a:xfrm>
          <a:prstGeom prst="rect">
            <a:avLst/>
          </a:prstGeom>
        </p:spPr>
      </p:pic>
    </p:spTree>
    <p:extLst>
      <p:ext uri="{BB962C8B-B14F-4D97-AF65-F5344CB8AC3E}">
        <p14:creationId xmlns:p14="http://schemas.microsoft.com/office/powerpoint/2010/main" val="252131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in Heavy Rainfall?</a:t>
            </a:r>
          </a:p>
        </p:txBody>
      </p:sp>
      <p:sp>
        <p:nvSpPr>
          <p:cNvPr id="3" name="Content Placeholder 2"/>
          <p:cNvSpPr>
            <a:spLocks noGrp="1"/>
          </p:cNvSpPr>
          <p:nvPr>
            <p:ph idx="1"/>
          </p:nvPr>
        </p:nvSpPr>
        <p:spPr/>
        <p:txBody>
          <a:bodyPr/>
          <a:lstStyle/>
          <a:p>
            <a:endParaRPr lang="en-US"/>
          </a:p>
        </p:txBody>
      </p:sp>
      <p:pic>
        <p:nvPicPr>
          <p:cNvPr id="68610" name="Picture 2" descr="Image result for Climate change increased heavy rainfall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6975"/>
            <a:ext cx="5576998" cy="4812411"/>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Image result for heavy rainf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161" y="2635516"/>
            <a:ext cx="3675642" cy="313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50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508"/>
            <a:ext cx="8229600" cy="1143000"/>
          </a:xfrm>
        </p:spPr>
        <p:txBody>
          <a:bodyPr/>
          <a:lstStyle/>
          <a:p>
            <a:r>
              <a:rPr lang="en-US" dirty="0"/>
              <a:t>Managing Deluges</a:t>
            </a:r>
          </a:p>
        </p:txBody>
      </p:sp>
      <p:sp>
        <p:nvSpPr>
          <p:cNvPr id="3" name="Content Placeholder 2"/>
          <p:cNvSpPr>
            <a:spLocks noGrp="1"/>
          </p:cNvSpPr>
          <p:nvPr>
            <p:ph idx="1"/>
          </p:nvPr>
        </p:nvSpPr>
        <p:spPr>
          <a:xfrm>
            <a:off x="296426" y="1248508"/>
            <a:ext cx="5478905" cy="4525963"/>
          </a:xfrm>
          <a:solidFill>
            <a:schemeClr val="bg2">
              <a:lumMod val="75000"/>
            </a:schemeClr>
          </a:solidFill>
        </p:spPr>
        <p:txBody>
          <a:bodyPr>
            <a:normAutofit fontScale="85000" lnSpcReduction="10000"/>
          </a:bodyPr>
          <a:lstStyle/>
          <a:p>
            <a:r>
              <a:rPr lang="en-US" dirty="0"/>
              <a:t>More frequent heavy rains are another outcome of climate change. </a:t>
            </a:r>
          </a:p>
          <a:p>
            <a:r>
              <a:rPr lang="en-US" dirty="0"/>
              <a:t>Gardeners will need to be able manage more rainfall on our properties. Heavy rain can damage soil structure, wash away topsoil and produce standing water. </a:t>
            </a:r>
          </a:p>
          <a:p>
            <a:r>
              <a:rPr lang="en-US" dirty="0"/>
              <a:t>You can protect your soil structure by mulching (yet another benefit of mulching.)</a:t>
            </a:r>
          </a:p>
        </p:txBody>
      </p:sp>
      <p:pic>
        <p:nvPicPr>
          <p:cNvPr id="63490" name="Picture 2" descr="Image result for Deluge rain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331" y="2857026"/>
            <a:ext cx="3316932" cy="186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49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Gardening in West Texas &amp; Climate Change: Bottom Line</a:t>
            </a:r>
          </a:p>
        </p:txBody>
      </p:sp>
      <p:sp>
        <p:nvSpPr>
          <p:cNvPr id="3" name="Content Placeholder 2"/>
          <p:cNvSpPr>
            <a:spLocks noGrp="1"/>
          </p:cNvSpPr>
          <p:nvPr>
            <p:ph idx="1"/>
          </p:nvPr>
        </p:nvSpPr>
        <p:spPr>
          <a:xfrm>
            <a:off x="280219" y="1517301"/>
            <a:ext cx="8598310" cy="4752870"/>
          </a:xfrm>
          <a:solidFill>
            <a:schemeClr val="bg2">
              <a:lumMod val="75000"/>
            </a:schemeClr>
          </a:solidFill>
        </p:spPr>
        <p:txBody>
          <a:bodyPr>
            <a:normAutofit fontScale="92500" lnSpcReduction="20000"/>
          </a:bodyPr>
          <a:lstStyle/>
          <a:p>
            <a:r>
              <a:rPr lang="en-US" dirty="0"/>
              <a:t>“Higher temperatures and shifting precipitation patterns are causing plants to bloom earlier, creating </a:t>
            </a:r>
            <a:r>
              <a:rPr lang="en-US" b="1" dirty="0"/>
              <a:t>unpredictable growing seasons</a:t>
            </a:r>
            <a:r>
              <a:rPr lang="en-US" dirty="0"/>
              <a:t>. </a:t>
            </a:r>
          </a:p>
          <a:p>
            <a:r>
              <a:rPr lang="en-US" b="1" dirty="0"/>
              <a:t>Invasive</a:t>
            </a:r>
            <a:r>
              <a:rPr lang="en-US" dirty="0"/>
              <a:t>, non-native </a:t>
            </a:r>
            <a:r>
              <a:rPr lang="en-US" b="1" dirty="0"/>
              <a:t>plants and animals’ ranges </a:t>
            </a:r>
            <a:r>
              <a:rPr lang="en-US" dirty="0"/>
              <a:t>are </a:t>
            </a:r>
            <a:r>
              <a:rPr lang="en-US" b="1" dirty="0"/>
              <a:t>expanding</a:t>
            </a:r>
            <a:r>
              <a:rPr lang="en-US" dirty="0"/>
              <a:t>.</a:t>
            </a:r>
          </a:p>
          <a:p>
            <a:r>
              <a:rPr lang="en-US" dirty="0"/>
              <a:t>Important connections between pollinators, breeding birds, insects, and other wildlife and the plants they depend on will be </a:t>
            </a:r>
            <a:r>
              <a:rPr lang="en-US" b="1" dirty="0"/>
              <a:t>disrupted</a:t>
            </a:r>
            <a:r>
              <a:rPr lang="en-US" dirty="0"/>
              <a:t>. </a:t>
            </a:r>
          </a:p>
          <a:p>
            <a:r>
              <a:rPr lang="en-US" dirty="0"/>
              <a:t>Pollinators such as hummingbirds and bees may arrive either too early or too late to feed on the flowers on which they normally rely.”</a:t>
            </a:r>
          </a:p>
        </p:txBody>
      </p:sp>
      <p:sp>
        <p:nvSpPr>
          <p:cNvPr id="4" name="Rectangle 3"/>
          <p:cNvSpPr/>
          <p:nvPr/>
        </p:nvSpPr>
        <p:spPr>
          <a:xfrm>
            <a:off x="80386" y="6199090"/>
            <a:ext cx="6725265" cy="646331"/>
          </a:xfrm>
          <a:prstGeom prst="rect">
            <a:avLst/>
          </a:prstGeom>
        </p:spPr>
        <p:txBody>
          <a:bodyPr wrap="square">
            <a:spAutoFit/>
          </a:bodyPr>
          <a:lstStyle/>
          <a:p>
            <a:r>
              <a:rPr lang="en-US" dirty="0"/>
              <a:t>https://www.nwf.org/Our-Work/Environmental-Threats/Climate-Change/Greenhouse-Gases/Gardening-for-Climate-Change</a:t>
            </a:r>
          </a:p>
        </p:txBody>
      </p:sp>
    </p:spTree>
    <p:extLst>
      <p:ext uri="{BB962C8B-B14F-4D97-AF65-F5344CB8AC3E}">
        <p14:creationId xmlns:p14="http://schemas.microsoft.com/office/powerpoint/2010/main" val="4146478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845" y="1439744"/>
            <a:ext cx="8598310" cy="4382724"/>
          </a:xfrm>
          <a:solidFill>
            <a:schemeClr val="bg2">
              <a:lumMod val="75000"/>
            </a:schemeClr>
          </a:solidFill>
        </p:spPr>
        <p:txBody>
          <a:bodyPr>
            <a:normAutofit/>
          </a:bodyPr>
          <a:lstStyle/>
          <a:p>
            <a:r>
              <a:rPr lang="en-US" dirty="0"/>
              <a:t>Studies show any potential benefits from a longer growing season will be outmatched by a host of problems—from watering restrictions and damaging storms, to the expansion of unruly weeds and garden pests. </a:t>
            </a:r>
          </a:p>
        </p:txBody>
      </p:sp>
      <p:sp>
        <p:nvSpPr>
          <p:cNvPr id="4" name="Rectangle 3"/>
          <p:cNvSpPr/>
          <p:nvPr/>
        </p:nvSpPr>
        <p:spPr>
          <a:xfrm>
            <a:off x="-1" y="5925997"/>
            <a:ext cx="6725265" cy="646331"/>
          </a:xfrm>
          <a:prstGeom prst="rect">
            <a:avLst/>
          </a:prstGeom>
        </p:spPr>
        <p:txBody>
          <a:bodyPr wrap="square">
            <a:spAutoFit/>
          </a:bodyPr>
          <a:lstStyle/>
          <a:p>
            <a:r>
              <a:rPr lang="en-US" dirty="0"/>
              <a:t>https://www.nwf.org/Our-Work/Environmental-Threats/Climate-Change/Greenhouse-Gases/Gardening-for-Climate-Change</a:t>
            </a:r>
          </a:p>
        </p:txBody>
      </p:sp>
      <p:pic>
        <p:nvPicPr>
          <p:cNvPr id="54274" name="Picture 2" descr="Image result for garden pests drou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665" y="3660519"/>
            <a:ext cx="3181964" cy="2161948"/>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Image result for hail storm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873" y="3978626"/>
            <a:ext cx="2458455" cy="18438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252533"/>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b="1" kern="1200">
                <a:solidFill>
                  <a:schemeClr val="tx1"/>
                </a:solidFill>
                <a:latin typeface="Times New Roman"/>
                <a:ea typeface="+mj-ea"/>
                <a:cs typeface="Times New Roman"/>
              </a:defRPr>
            </a:lvl1pPr>
          </a:lstStyle>
          <a:p>
            <a:r>
              <a:rPr lang="en-US" dirty="0"/>
              <a:t>Gardening in West Texas &amp; Climate Change: Bottom Line</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000787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Agroclimate</a:t>
            </a:r>
            <a:r>
              <a:rPr lang="en-US" dirty="0"/>
              <a:t> Indicators</a:t>
            </a:r>
          </a:p>
        </p:txBody>
      </p:sp>
      <p:sp>
        <p:nvSpPr>
          <p:cNvPr id="3" name="Content Placeholder 2"/>
          <p:cNvSpPr>
            <a:spLocks noGrp="1"/>
          </p:cNvSpPr>
          <p:nvPr>
            <p:ph idx="1"/>
          </p:nvPr>
        </p:nvSpPr>
        <p:spPr/>
        <p:txBody>
          <a:bodyPr/>
          <a:lstStyle/>
          <a:p>
            <a:r>
              <a:rPr lang="en-US" b="1" dirty="0"/>
              <a:t>First</a:t>
            </a:r>
            <a:r>
              <a:rPr lang="en-US" dirty="0"/>
              <a:t> fall </a:t>
            </a:r>
            <a:r>
              <a:rPr lang="en-US" b="1" dirty="0"/>
              <a:t>frost</a:t>
            </a:r>
            <a:r>
              <a:rPr lang="en-US" dirty="0"/>
              <a:t> (FFF)</a:t>
            </a:r>
          </a:p>
          <a:p>
            <a:r>
              <a:rPr lang="en-US" b="1" dirty="0"/>
              <a:t>Last</a:t>
            </a:r>
            <a:r>
              <a:rPr lang="en-US" dirty="0"/>
              <a:t> spring </a:t>
            </a:r>
            <a:r>
              <a:rPr lang="en-US" b="1" dirty="0"/>
              <a:t>frost</a:t>
            </a:r>
            <a:r>
              <a:rPr lang="en-US" dirty="0"/>
              <a:t> (LSF)</a:t>
            </a:r>
          </a:p>
          <a:p>
            <a:r>
              <a:rPr lang="en-US" b="1" dirty="0"/>
              <a:t>Growing season (GSL) length</a:t>
            </a:r>
          </a:p>
        </p:txBody>
      </p:sp>
      <p:sp>
        <p:nvSpPr>
          <p:cNvPr id="4" name="Rectangle 3"/>
          <p:cNvSpPr/>
          <p:nvPr/>
        </p:nvSpPr>
        <p:spPr>
          <a:xfrm>
            <a:off x="567732" y="3582463"/>
            <a:ext cx="4572000" cy="1200329"/>
          </a:xfrm>
          <a:prstGeom prst="rect">
            <a:avLst/>
          </a:prstGeom>
        </p:spPr>
        <p:txBody>
          <a:bodyPr>
            <a:spAutoFit/>
          </a:bodyPr>
          <a:lstStyle/>
          <a:p>
            <a:r>
              <a:rPr lang="en-US" dirty="0"/>
              <a:t>“Overall, we find that the observed changes in </a:t>
            </a:r>
            <a:r>
              <a:rPr lang="en-US" dirty="0" err="1"/>
              <a:t>agroclimate</a:t>
            </a:r>
            <a:r>
              <a:rPr lang="en-US" dirty="0"/>
              <a:t>, were beneficial for crop yields in the CONUS, albeit some crop and region specific exceptions.”</a:t>
            </a:r>
          </a:p>
        </p:txBody>
      </p:sp>
      <p:sp>
        <p:nvSpPr>
          <p:cNvPr id="5" name="Rectangle 4"/>
          <p:cNvSpPr/>
          <p:nvPr/>
        </p:nvSpPr>
        <p:spPr>
          <a:xfrm>
            <a:off x="648118" y="4817068"/>
            <a:ext cx="6214905" cy="369332"/>
          </a:xfrm>
          <a:prstGeom prst="rect">
            <a:avLst/>
          </a:prstGeom>
        </p:spPr>
        <p:txBody>
          <a:bodyPr wrap="square">
            <a:spAutoFit/>
          </a:bodyPr>
          <a:lstStyle/>
          <a:p>
            <a:r>
              <a:rPr lang="en-US" dirty="0">
                <a:hlinkClick r:id="rId2"/>
              </a:rPr>
              <a:t>https://www.nature.com/articles/s41598-018-25212-2</a:t>
            </a:r>
            <a:endParaRPr lang="en-US" dirty="0"/>
          </a:p>
        </p:txBody>
      </p:sp>
    </p:spTree>
    <p:extLst>
      <p:ext uri="{BB962C8B-B14F-4D97-AF65-F5344CB8AC3E}">
        <p14:creationId xmlns:p14="http://schemas.microsoft.com/office/powerpoint/2010/main" val="18452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1A16-35DF-408F-ACBE-9E344C28EB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26EE43-7B23-4393-BFFD-C27565A32138}"/>
              </a:ext>
            </a:extLst>
          </p:cNvPr>
          <p:cNvSpPr>
            <a:spLocks noGrp="1"/>
          </p:cNvSpPr>
          <p:nvPr>
            <p:ph idx="1"/>
          </p:nvPr>
        </p:nvSpPr>
        <p:spPr/>
        <p:txBody>
          <a:bodyPr/>
          <a:lstStyle/>
          <a:p>
            <a:endParaRPr lang="en-US"/>
          </a:p>
        </p:txBody>
      </p:sp>
      <p:pic>
        <p:nvPicPr>
          <p:cNvPr id="29698" name="Picture 2" descr="A photo from @txkegs | Texas humor, Texas weather, Weather memes">
            <a:extLst>
              <a:ext uri="{FF2B5EF4-FFF2-40B4-BE49-F238E27FC236}">
                <a16:creationId xmlns:a16="http://schemas.microsoft.com/office/drawing/2014/main" id="{B2808D11-FB81-48C8-ACB7-BB02D56AF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73" y="274638"/>
            <a:ext cx="7395081" cy="6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54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descr="Caption for figure 1.2 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86" y="274638"/>
            <a:ext cx="8491298" cy="55509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77086" y="2688216"/>
            <a:ext cx="231272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Growing Season Length is getting longer</a:t>
            </a:r>
          </a:p>
        </p:txBody>
      </p:sp>
      <p:sp>
        <p:nvSpPr>
          <p:cNvPr id="6" name="Content Placeholder 2"/>
          <p:cNvSpPr txBox="1">
            <a:spLocks/>
          </p:cNvSpPr>
          <p:nvPr/>
        </p:nvSpPr>
        <p:spPr>
          <a:xfrm>
            <a:off x="6828773" y="938855"/>
            <a:ext cx="2312722"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First Fall Frost 5+ days later</a:t>
            </a:r>
          </a:p>
          <a:p>
            <a:pPr marL="0" indent="0">
              <a:buFont typeface="Arial"/>
              <a:buNone/>
            </a:pPr>
            <a:endParaRPr lang="en-US" dirty="0"/>
          </a:p>
          <a:p>
            <a:r>
              <a:rPr lang="en-US" dirty="0"/>
              <a:t>Last Spring Frost 5+ days earlier </a:t>
            </a:r>
          </a:p>
        </p:txBody>
      </p:sp>
    </p:spTree>
    <p:extLst>
      <p:ext uri="{BB962C8B-B14F-4D97-AF65-F5344CB8AC3E}">
        <p14:creationId xmlns:p14="http://schemas.microsoft.com/office/powerpoint/2010/main" val="2771108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fontAlgn="base"/>
            <a:r>
              <a:rPr lang="en-US" dirty="0"/>
              <a:t>Plant Hardiness Zones are based on the lowest temperatures that can be expected each year for a given location. </a:t>
            </a:r>
          </a:p>
          <a:p>
            <a:pPr fontAlgn="base"/>
            <a:r>
              <a:rPr lang="en-US" dirty="0"/>
              <a:t>These temperatures are referred to as average annual minimum temperatures, and they play a </a:t>
            </a:r>
            <a:r>
              <a:rPr lang="en-US" b="1" dirty="0"/>
              <a:t>critical role in the ability of a plant to survive in a specific region</a:t>
            </a:r>
            <a:r>
              <a:rPr lang="en-US" dirty="0"/>
              <a:t>.</a:t>
            </a:r>
          </a:p>
          <a:p>
            <a:endParaRPr lang="en-US" dirty="0"/>
          </a:p>
        </p:txBody>
      </p:sp>
      <p:sp>
        <p:nvSpPr>
          <p:cNvPr id="4" name="Rectangle 3"/>
          <p:cNvSpPr/>
          <p:nvPr/>
        </p:nvSpPr>
        <p:spPr>
          <a:xfrm>
            <a:off x="191729" y="6120088"/>
            <a:ext cx="4572000" cy="646331"/>
          </a:xfrm>
          <a:prstGeom prst="rect">
            <a:avLst/>
          </a:prstGeom>
        </p:spPr>
        <p:txBody>
          <a:bodyPr>
            <a:spAutoFit/>
          </a:bodyPr>
          <a:lstStyle/>
          <a:p>
            <a:r>
              <a:rPr lang="en-US">
                <a:hlinkClick r:id="rId2"/>
              </a:rPr>
              <a:t>https://www.howdogardener.com/439-2/plant-hardiness-zones</a:t>
            </a:r>
            <a:endParaRPr lang="en-US"/>
          </a:p>
        </p:txBody>
      </p:sp>
      <p:sp>
        <p:nvSpPr>
          <p:cNvPr id="5" name="Title 4"/>
          <p:cNvSpPr>
            <a:spLocks noGrp="1"/>
          </p:cNvSpPr>
          <p:nvPr>
            <p:ph type="title"/>
          </p:nvPr>
        </p:nvSpPr>
        <p:spPr/>
        <p:txBody>
          <a:bodyPr/>
          <a:lstStyle/>
          <a:p>
            <a:r>
              <a:rPr lang="en-US" dirty="0"/>
              <a:t>Plant Hardiness Zones</a:t>
            </a:r>
          </a:p>
        </p:txBody>
      </p:sp>
    </p:spTree>
    <p:extLst>
      <p:ext uri="{BB962C8B-B14F-4D97-AF65-F5344CB8AC3E}">
        <p14:creationId xmlns:p14="http://schemas.microsoft.com/office/powerpoint/2010/main" val="3669970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descr="Image result for NOAA plant hardiness z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2946"/>
            <a:ext cx="9144000" cy="4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0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Image result for plant hardiness zones in changing clim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74637"/>
            <a:ext cx="7506929" cy="509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97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516" cy="5796116"/>
          </a:xfrm>
        </p:spPr>
      </p:pic>
    </p:spTree>
    <p:extLst>
      <p:ext uri="{BB962C8B-B14F-4D97-AF65-F5344CB8AC3E}">
        <p14:creationId xmlns:p14="http://schemas.microsoft.com/office/powerpoint/2010/main" val="2982116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descr="https://static01.nyt.com/newsgraphics/2019/05/16/planting-zones/91704a8e510a0e2581d828ee1e80ef70dfcf9c69/map_2011-Artboard_10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7238" cy="57666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a:p>
        </p:txBody>
      </p:sp>
      <p:sp>
        <p:nvSpPr>
          <p:cNvPr id="5" name="TextBox 4"/>
          <p:cNvSpPr txBox="1"/>
          <p:nvPr/>
        </p:nvSpPr>
        <p:spPr>
          <a:xfrm>
            <a:off x="6474542" y="398206"/>
            <a:ext cx="652743" cy="369332"/>
          </a:xfrm>
          <a:prstGeom prst="rect">
            <a:avLst/>
          </a:prstGeom>
          <a:noFill/>
        </p:spPr>
        <p:txBody>
          <a:bodyPr wrap="none" rtlCol="0">
            <a:spAutoFit/>
          </a:bodyPr>
          <a:lstStyle/>
          <a:p>
            <a:r>
              <a:rPr lang="en-US" b="1" dirty="0"/>
              <a:t>2040</a:t>
            </a:r>
          </a:p>
        </p:txBody>
      </p:sp>
    </p:spTree>
    <p:extLst>
      <p:ext uri="{BB962C8B-B14F-4D97-AF65-F5344CB8AC3E}">
        <p14:creationId xmlns:p14="http://schemas.microsoft.com/office/powerpoint/2010/main" val="1839333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1" y="457200"/>
            <a:ext cx="8229600" cy="1143000"/>
          </a:xfrm>
        </p:spPr>
        <p:txBody>
          <a:bodyPr>
            <a:normAutofit fontScale="90000"/>
          </a:bodyPr>
          <a:lstStyle/>
          <a:p>
            <a:r>
              <a:rPr lang="en-US" dirty="0"/>
              <a:t>It is Tough to Know What to Plant in The Future…</a:t>
            </a:r>
          </a:p>
        </p:txBody>
      </p:sp>
      <p:sp>
        <p:nvSpPr>
          <p:cNvPr id="3" name="Content Placeholder 2"/>
          <p:cNvSpPr>
            <a:spLocks noGrp="1"/>
          </p:cNvSpPr>
          <p:nvPr>
            <p:ph idx="1"/>
          </p:nvPr>
        </p:nvSpPr>
        <p:spPr>
          <a:xfrm>
            <a:off x="316523" y="1831312"/>
            <a:ext cx="8229600" cy="4525963"/>
          </a:xfrm>
        </p:spPr>
        <p:txBody>
          <a:bodyPr>
            <a:normAutofit/>
          </a:bodyPr>
          <a:lstStyle/>
          <a:p>
            <a:r>
              <a:rPr lang="en-US" dirty="0"/>
              <a:t>“Species recommendations are diﬃcult to make because large amounts of variability in response to stressors, such as extreme drought, reﬂects characteristics of the individual plants (e.g., age, size) and local site conditions (Fahey et al., 2013).”</a:t>
            </a:r>
          </a:p>
        </p:txBody>
      </p:sp>
    </p:spTree>
    <p:extLst>
      <p:ext uri="{BB962C8B-B14F-4D97-AF65-F5344CB8AC3E}">
        <p14:creationId xmlns:p14="http://schemas.microsoft.com/office/powerpoint/2010/main" val="119212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0147"/>
            <a:ext cx="8229600" cy="1143000"/>
          </a:xfrm>
        </p:spPr>
        <p:txBody>
          <a:bodyPr>
            <a:normAutofit fontScale="90000"/>
          </a:bodyPr>
          <a:lstStyle/>
          <a:p>
            <a:r>
              <a:rPr lang="en-US" dirty="0"/>
              <a:t>Fruit Trees Example: Climate Change</a:t>
            </a:r>
          </a:p>
        </p:txBody>
      </p:sp>
      <p:sp>
        <p:nvSpPr>
          <p:cNvPr id="3" name="Content Placeholder 2"/>
          <p:cNvSpPr>
            <a:spLocks noGrp="1"/>
          </p:cNvSpPr>
          <p:nvPr>
            <p:ph idx="1"/>
          </p:nvPr>
        </p:nvSpPr>
        <p:spPr>
          <a:xfrm>
            <a:off x="457200" y="1690635"/>
            <a:ext cx="8229600" cy="4525963"/>
          </a:xfrm>
        </p:spPr>
        <p:txBody>
          <a:bodyPr>
            <a:normAutofit fontScale="77500" lnSpcReduction="20000"/>
          </a:bodyPr>
          <a:lstStyle/>
          <a:p>
            <a:endParaRPr lang="en-US" dirty="0"/>
          </a:p>
          <a:p>
            <a:r>
              <a:rPr lang="en-US" dirty="0"/>
              <a:t>Warmer winters are causing problems, by allowing more pests to survive. </a:t>
            </a:r>
          </a:p>
          <a:p>
            <a:r>
              <a:rPr lang="en-US" dirty="0"/>
              <a:t>Warmer springs also make fruit trees flower earlier, increasing the risk of the blossom being damaged by late frosts. Apple growers lost a quarter of their fruit in 2017.</a:t>
            </a:r>
          </a:p>
          <a:p>
            <a:r>
              <a:rPr lang="en-US" dirty="0"/>
              <a:t>The good news is that scientists are working on creating </a:t>
            </a:r>
            <a:r>
              <a:rPr lang="en-US" b="1" dirty="0"/>
              <a:t>new breeds of trees to adapt to the changing climate.</a:t>
            </a:r>
          </a:p>
          <a:p>
            <a:r>
              <a:rPr lang="en-US" dirty="0"/>
              <a:t>However, </a:t>
            </a:r>
            <a:r>
              <a:rPr lang="en-US" b="1" dirty="0"/>
              <a:t>new</a:t>
            </a:r>
            <a:r>
              <a:rPr lang="en-US" dirty="0"/>
              <a:t> trees typically take two decades of methodical breeding to </a:t>
            </a:r>
            <a:r>
              <a:rPr lang="en-US" b="1" dirty="0"/>
              <a:t>create</a:t>
            </a:r>
            <a:r>
              <a:rPr lang="en-US" dirty="0"/>
              <a:t>, exposing existing </a:t>
            </a:r>
            <a:r>
              <a:rPr lang="en-US" b="1" dirty="0"/>
              <a:t>varieties</a:t>
            </a:r>
            <a:r>
              <a:rPr lang="en-US" dirty="0"/>
              <a:t> to the rapid climate changes</a:t>
            </a:r>
          </a:p>
        </p:txBody>
      </p:sp>
    </p:spTree>
    <p:extLst>
      <p:ext uri="{BB962C8B-B14F-4D97-AF65-F5344CB8AC3E}">
        <p14:creationId xmlns:p14="http://schemas.microsoft.com/office/powerpoint/2010/main" val="224663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27416" y="5934670"/>
            <a:ext cx="6318354" cy="646331"/>
          </a:xfrm>
          <a:prstGeom prst="rect">
            <a:avLst/>
          </a:prstGeom>
        </p:spPr>
        <p:txBody>
          <a:bodyPr wrap="square">
            <a:spAutoFit/>
          </a:bodyPr>
          <a:lstStyle/>
          <a:p>
            <a:r>
              <a:rPr lang="en-US" dirty="0">
                <a:hlinkClick r:id="rId2"/>
              </a:rPr>
              <a:t>https://www.climatecentral.org/gallery/graphics/fruit-trees-need-winter-chill-for-spring-growth</a:t>
            </a:r>
            <a:endParaRPr lang="en-US" dirty="0"/>
          </a:p>
        </p:txBody>
      </p:sp>
      <p:pic>
        <p:nvPicPr>
          <p:cNvPr id="59394" name="Picture 2" descr="Fruit Trees Need Winter Chill for Spring 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1599"/>
            <a:ext cx="9124447" cy="5534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ccimgs-2018.s3.amazonaws.com/2018WinterChilling/2018WinterChilling_Fruits_en_title_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01599"/>
            <a:ext cx="9253679" cy="565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84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606"/>
            <a:ext cx="8229600" cy="1143000"/>
          </a:xfrm>
        </p:spPr>
        <p:txBody>
          <a:bodyPr>
            <a:normAutofit fontScale="90000"/>
          </a:bodyPr>
          <a:lstStyle/>
          <a:p>
            <a:r>
              <a:rPr lang="en-US" dirty="0"/>
              <a:t>Drought-tolerant plants for the Texas Panhandle</a:t>
            </a:r>
            <a:br>
              <a:rPr lang="en-US" dirty="0"/>
            </a:br>
            <a:endParaRPr lang="en-US" dirty="0"/>
          </a:p>
        </p:txBody>
      </p:sp>
      <p:sp>
        <p:nvSpPr>
          <p:cNvPr id="4" name="Rectangle 3"/>
          <p:cNvSpPr/>
          <p:nvPr/>
        </p:nvSpPr>
        <p:spPr>
          <a:xfrm>
            <a:off x="191729" y="1508305"/>
            <a:ext cx="8760542" cy="5078313"/>
          </a:xfrm>
          <a:prstGeom prst="rect">
            <a:avLst/>
          </a:prstGeom>
          <a:solidFill>
            <a:schemeClr val="bg2">
              <a:lumMod val="75000"/>
            </a:schemeClr>
          </a:solidFill>
        </p:spPr>
        <p:txBody>
          <a:bodyPr wrap="square">
            <a:spAutoFit/>
          </a:bodyPr>
          <a:lstStyle/>
          <a:p>
            <a:pPr fontAlgn="base"/>
            <a:r>
              <a:rPr lang="en-US" b="1" dirty="0"/>
              <a:t>Drought-tolerant plants for the Texas Panhandle</a:t>
            </a:r>
          </a:p>
          <a:p>
            <a:pPr fontAlgn="base"/>
            <a:r>
              <a:rPr lang="en-US" dirty="0"/>
              <a:t>“The Texas Panhandle is well known for being hot, dry, and prone to spring tornados. It is a beautiful part of the state, however, especially if you can keep your yard healthy through the oppressive summer heat and humidity. Give the following plants a try:”</a:t>
            </a:r>
          </a:p>
          <a:p>
            <a:pPr fontAlgn="base"/>
            <a:endParaRPr lang="en-US" dirty="0"/>
          </a:p>
          <a:p>
            <a:pPr fontAlgn="base"/>
            <a:r>
              <a:rPr lang="en-US" dirty="0"/>
              <a:t>Agave (most varieties)</a:t>
            </a:r>
          </a:p>
          <a:p>
            <a:pPr fontAlgn="base"/>
            <a:r>
              <a:rPr lang="en-US" dirty="0"/>
              <a:t>Aster</a:t>
            </a:r>
          </a:p>
          <a:p>
            <a:pPr fontAlgn="base"/>
            <a:r>
              <a:rPr lang="en-US" dirty="0"/>
              <a:t>Bluestem grass</a:t>
            </a:r>
          </a:p>
          <a:p>
            <a:pPr fontAlgn="base"/>
            <a:r>
              <a:rPr lang="en-US" dirty="0"/>
              <a:t>Chrysanthemum</a:t>
            </a:r>
          </a:p>
          <a:p>
            <a:pPr fontAlgn="base"/>
            <a:r>
              <a:rPr lang="en-US" dirty="0"/>
              <a:t>Columbines</a:t>
            </a:r>
          </a:p>
          <a:p>
            <a:pPr fontAlgn="base"/>
            <a:r>
              <a:rPr lang="en-US" dirty="0"/>
              <a:t>Dianthus</a:t>
            </a:r>
          </a:p>
          <a:p>
            <a:pPr fontAlgn="base"/>
            <a:r>
              <a:rPr lang="en-US" dirty="0"/>
              <a:t>English lavender</a:t>
            </a:r>
          </a:p>
          <a:p>
            <a:pPr fontAlgn="base"/>
            <a:r>
              <a:rPr lang="en-US" dirty="0"/>
              <a:t>Evening primrose</a:t>
            </a:r>
          </a:p>
          <a:p>
            <a:pPr fontAlgn="base"/>
            <a:r>
              <a:rPr lang="en-US" dirty="0"/>
              <a:t>Hollyhocks</a:t>
            </a:r>
          </a:p>
          <a:p>
            <a:pPr fontAlgn="base"/>
            <a:r>
              <a:rPr lang="en-US" dirty="0"/>
              <a:t>Hyssop</a:t>
            </a:r>
          </a:p>
          <a:p>
            <a:pPr fontAlgn="base"/>
            <a:r>
              <a:rPr lang="en-US" dirty="0"/>
              <a:t>Phlox</a:t>
            </a:r>
          </a:p>
          <a:p>
            <a:pPr fontAlgn="base"/>
            <a:r>
              <a:rPr lang="en-US" dirty="0"/>
              <a:t>Prickly poppy</a:t>
            </a:r>
          </a:p>
          <a:p>
            <a:pPr fontAlgn="base"/>
            <a:r>
              <a:rPr lang="en-US" dirty="0"/>
              <a:t>Sage</a:t>
            </a:r>
          </a:p>
        </p:txBody>
      </p:sp>
      <p:sp>
        <p:nvSpPr>
          <p:cNvPr id="5" name="Rectangle 4"/>
          <p:cNvSpPr/>
          <p:nvPr/>
        </p:nvSpPr>
        <p:spPr>
          <a:xfrm>
            <a:off x="4114800" y="6011267"/>
            <a:ext cx="4572000" cy="646331"/>
          </a:xfrm>
          <a:prstGeom prst="rect">
            <a:avLst/>
          </a:prstGeom>
        </p:spPr>
        <p:txBody>
          <a:bodyPr>
            <a:spAutoFit/>
          </a:bodyPr>
          <a:lstStyle/>
          <a:p>
            <a:r>
              <a:rPr lang="en-US" dirty="0">
                <a:hlinkClick r:id="rId2"/>
              </a:rPr>
              <a:t>https://www.bestpickreports.com/blog/post/drought-tolerant-plants-for-texas-yards/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02933"/>
            <a:ext cx="2748224" cy="3208334"/>
          </a:xfrm>
          <a:prstGeom prst="rect">
            <a:avLst/>
          </a:prstGeom>
        </p:spPr>
      </p:pic>
      <p:sp>
        <p:nvSpPr>
          <p:cNvPr id="7" name="Content Placeholder 2"/>
          <p:cNvSpPr>
            <a:spLocks noGrp="1"/>
          </p:cNvSpPr>
          <p:nvPr>
            <p:ph idx="1"/>
          </p:nvPr>
        </p:nvSpPr>
        <p:spPr>
          <a:xfrm>
            <a:off x="2547257" y="2981769"/>
            <a:ext cx="8229600" cy="4525963"/>
          </a:xfrm>
        </p:spPr>
        <p:txBody>
          <a:bodyPr/>
          <a:lstStyle/>
          <a:p>
            <a:pPr marL="0" indent="0">
              <a:buNone/>
            </a:pPr>
            <a:r>
              <a:rPr lang="en-US" sz="1800" dirty="0" err="1">
                <a:latin typeface="+mj-lt"/>
              </a:rPr>
              <a:t>Zexmenia</a:t>
            </a:r>
            <a:endParaRPr lang="en-US" sz="1800" dirty="0">
              <a:latin typeface="+mj-lt"/>
            </a:endParaRPr>
          </a:p>
          <a:p>
            <a:pPr marL="0" indent="0">
              <a:buNone/>
            </a:pPr>
            <a:r>
              <a:rPr lang="en-US" sz="1800" dirty="0" err="1">
                <a:latin typeface="+mj-lt"/>
              </a:rPr>
              <a:t>Nandina</a:t>
            </a:r>
            <a:endParaRPr lang="en-US" sz="1800" dirty="0">
              <a:latin typeface="+mj-lt"/>
            </a:endParaRPr>
          </a:p>
          <a:p>
            <a:pPr marL="0" indent="0" fontAlgn="base">
              <a:buNone/>
            </a:pPr>
            <a:r>
              <a:rPr lang="en-US" sz="1800" dirty="0">
                <a:latin typeface="+mj-lt"/>
              </a:rPr>
              <a:t>Wild indigo</a:t>
            </a:r>
          </a:p>
          <a:p>
            <a:pPr marL="0" indent="0" fontAlgn="base">
              <a:buNone/>
            </a:pPr>
            <a:r>
              <a:rPr lang="en-US" sz="1800" dirty="0">
                <a:latin typeface="+mj-lt"/>
              </a:rPr>
              <a:t>Yarrow</a:t>
            </a:r>
          </a:p>
          <a:p>
            <a:pPr marL="0" indent="0">
              <a:buNone/>
            </a:pPr>
            <a:endParaRPr lang="en-US" sz="1800" dirty="0">
              <a:latin typeface="+mj-lt"/>
            </a:endParaRPr>
          </a:p>
          <a:p>
            <a:endParaRPr lang="en-US" dirty="0"/>
          </a:p>
        </p:txBody>
      </p:sp>
    </p:spTree>
    <p:extLst>
      <p:ext uri="{BB962C8B-B14F-4D97-AF65-F5344CB8AC3E}">
        <p14:creationId xmlns:p14="http://schemas.microsoft.com/office/powerpoint/2010/main" val="382520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435198"/>
            <a:ext cx="8229600" cy="1143000"/>
          </a:xfrm>
        </p:spPr>
        <p:txBody>
          <a:bodyPr/>
          <a:lstStyle/>
          <a:p>
            <a:r>
              <a:rPr lang="en-US" altLang="en-US" b="1" dirty="0"/>
              <a:t>What is Climate Change?</a:t>
            </a:r>
          </a:p>
        </p:txBody>
      </p:sp>
      <p:sp>
        <p:nvSpPr>
          <p:cNvPr id="215043" name="Rectangle 3"/>
          <p:cNvSpPr>
            <a:spLocks noGrp="1" noChangeArrowheads="1"/>
          </p:cNvSpPr>
          <p:nvPr>
            <p:ph type="body" idx="1"/>
          </p:nvPr>
        </p:nvSpPr>
        <p:spPr>
          <a:xfrm>
            <a:off x="232522" y="1600932"/>
            <a:ext cx="5471652" cy="4525963"/>
          </a:xfrm>
        </p:spPr>
        <p:txBody>
          <a:bodyPr>
            <a:normAutofit/>
          </a:bodyPr>
          <a:lstStyle/>
          <a:p>
            <a:r>
              <a:rPr lang="en-US" altLang="en-US" dirty="0">
                <a:latin typeface="Times" panose="02020603050405020304" pitchFamily="18" charset="0"/>
                <a:cs typeface="Times" panose="02020603050405020304" pitchFamily="18" charset="0"/>
              </a:rPr>
              <a:t>Climate change - A large shift in the “average” weather</a:t>
            </a:r>
          </a:p>
          <a:p>
            <a:r>
              <a:rPr lang="en-US" altLang="en-US" dirty="0">
                <a:latin typeface="Times" panose="02020603050405020304" pitchFamily="18" charset="0"/>
                <a:cs typeface="Times" panose="02020603050405020304" pitchFamily="18" charset="0"/>
              </a:rPr>
              <a:t>Occurs on many time and space scales</a:t>
            </a:r>
          </a:p>
          <a:p>
            <a:r>
              <a:rPr lang="en-US" altLang="en-US" dirty="0">
                <a:latin typeface="Times" panose="02020603050405020304" pitchFamily="18" charset="0"/>
                <a:cs typeface="Times" panose="02020603050405020304" pitchFamily="18" charset="0"/>
              </a:rPr>
              <a:t>Evidence indicates the climate of the Earth has changed many times</a:t>
            </a:r>
          </a:p>
        </p:txBody>
      </p:sp>
      <p:pic>
        <p:nvPicPr>
          <p:cNvPr id="36866" name="Picture 2" descr="Image result for earth vari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767" y="2399044"/>
            <a:ext cx="2934119" cy="233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22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Drought Tolerant Vegetable Varieties</a:t>
            </a:r>
          </a:p>
        </p:txBody>
      </p:sp>
      <p:sp>
        <p:nvSpPr>
          <p:cNvPr id="3" name="Content Placeholder 2"/>
          <p:cNvSpPr>
            <a:spLocks noGrp="1"/>
          </p:cNvSpPr>
          <p:nvPr>
            <p:ph idx="1"/>
          </p:nvPr>
        </p:nvSpPr>
        <p:spPr>
          <a:xfrm>
            <a:off x="140677" y="1760973"/>
            <a:ext cx="9003323" cy="4525963"/>
          </a:xfrm>
        </p:spPr>
        <p:txBody>
          <a:bodyPr>
            <a:normAutofit fontScale="70000" lnSpcReduction="20000"/>
          </a:bodyPr>
          <a:lstStyle/>
          <a:p>
            <a:r>
              <a:rPr lang="en-US" dirty="0"/>
              <a:t>Drought resistant vegetables are often those with </a:t>
            </a:r>
            <a:r>
              <a:rPr lang="en-US" b="1" dirty="0"/>
              <a:t>short days to maturity</a:t>
            </a:r>
            <a:r>
              <a:rPr lang="en-US" dirty="0"/>
              <a:t>.</a:t>
            </a:r>
          </a:p>
          <a:p>
            <a:pPr marL="0" indent="0">
              <a:buNone/>
            </a:pPr>
            <a:r>
              <a:rPr lang="en-US" dirty="0"/>
              <a:t> </a:t>
            </a:r>
          </a:p>
          <a:p>
            <a:r>
              <a:rPr lang="en-US" dirty="0"/>
              <a:t>Other options include the miniature varieties, bell peppers and eggplant for example. They </a:t>
            </a:r>
            <a:r>
              <a:rPr lang="en-US" b="1" dirty="0"/>
              <a:t>need less water for development </a:t>
            </a:r>
            <a:r>
              <a:rPr lang="en-US" dirty="0"/>
              <a:t>than their larger cousins. </a:t>
            </a:r>
          </a:p>
          <a:p>
            <a:endParaRPr lang="en-US" dirty="0"/>
          </a:p>
          <a:p>
            <a:r>
              <a:rPr lang="en-US" b="1" dirty="0"/>
              <a:t>Rhubarb</a:t>
            </a:r>
            <a:r>
              <a:rPr lang="en-US" dirty="0"/>
              <a:t> (once mature) </a:t>
            </a:r>
            <a:r>
              <a:rPr lang="en-US" b="1" dirty="0"/>
              <a:t>Swiss chard ‘Hopi Pink’ corn ‘Black Aztec’ corn Asparagus</a:t>
            </a:r>
            <a:r>
              <a:rPr lang="en-US" dirty="0"/>
              <a:t> (once established) </a:t>
            </a:r>
            <a:r>
              <a:rPr lang="en-US" b="1" dirty="0"/>
              <a:t>Sweet potato Jerusalem artichoke Green-striped </a:t>
            </a:r>
            <a:r>
              <a:rPr lang="en-US" b="1" dirty="0" err="1"/>
              <a:t>cushaw</a:t>
            </a:r>
            <a:r>
              <a:rPr lang="en-US" b="1" dirty="0"/>
              <a:t> squash ‘Iroquois’ cantaloupe Eggplant</a:t>
            </a:r>
            <a:r>
              <a:rPr lang="en-US" dirty="0"/>
              <a:t> </a:t>
            </a:r>
            <a:r>
              <a:rPr lang="en-US" b="1" dirty="0"/>
              <a:t>Mustard greens</a:t>
            </a:r>
            <a:r>
              <a:rPr lang="en-US" dirty="0"/>
              <a:t> </a:t>
            </a:r>
            <a:r>
              <a:rPr lang="en-US" b="1" dirty="0"/>
              <a:t>Okra Peppers Armenian cucumber Legumes</a:t>
            </a:r>
            <a:r>
              <a:rPr lang="en-US" dirty="0"/>
              <a:t> (Chickpea </a:t>
            </a:r>
            <a:r>
              <a:rPr lang="en-US" dirty="0" err="1"/>
              <a:t>Tepary</a:t>
            </a:r>
            <a:r>
              <a:rPr lang="en-US" dirty="0"/>
              <a:t> bean Moth bean Cowpea (black-eyed pea) ‘Jackson Wonder’ lima bean)</a:t>
            </a:r>
            <a:br>
              <a:rPr lang="en-US" dirty="0"/>
            </a:br>
            <a:br>
              <a:rPr lang="en-US" dirty="0"/>
            </a:br>
            <a:r>
              <a:rPr lang="en-US" sz="1700" i="1" dirty="0"/>
              <a:t>Gardening Know How: Drought Resistant Vegetables: Growing Drought Tolerant Vegetables In Gardens </a:t>
            </a:r>
            <a:r>
              <a:rPr lang="en-US" sz="1700" i="1" dirty="0">
                <a:hlinkClick r:id="rId2"/>
              </a:rPr>
              <a:t>https://www.gardeningknowhow.com/special/xeriscape/drought-resistant-vegetables.htm</a:t>
            </a:r>
            <a:endParaRPr lang="en-US" sz="1700" i="1" dirty="0"/>
          </a:p>
        </p:txBody>
      </p:sp>
    </p:spTree>
    <p:extLst>
      <p:ext uri="{BB962C8B-B14F-4D97-AF65-F5344CB8AC3E}">
        <p14:creationId xmlns:p14="http://schemas.microsoft.com/office/powerpoint/2010/main" val="1689063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1" y="597891"/>
            <a:ext cx="8229600" cy="1143000"/>
          </a:xfrm>
        </p:spPr>
        <p:txBody>
          <a:bodyPr>
            <a:normAutofit fontScale="90000"/>
          </a:bodyPr>
          <a:lstStyle/>
          <a:p>
            <a:r>
              <a:rPr lang="en-US" dirty="0"/>
              <a:t>Final Thoughts: Benefits of Gardens For Combating Climate Change</a:t>
            </a:r>
          </a:p>
        </p:txBody>
      </p:sp>
      <p:sp>
        <p:nvSpPr>
          <p:cNvPr id="3" name="Content Placeholder 2"/>
          <p:cNvSpPr>
            <a:spLocks noGrp="1"/>
          </p:cNvSpPr>
          <p:nvPr>
            <p:ph idx="1"/>
          </p:nvPr>
        </p:nvSpPr>
        <p:spPr>
          <a:xfrm>
            <a:off x="457200" y="1908810"/>
            <a:ext cx="5601956" cy="4525963"/>
          </a:xfrm>
        </p:spPr>
        <p:txBody>
          <a:bodyPr/>
          <a:lstStyle/>
          <a:p>
            <a:r>
              <a:rPr lang="en-US" dirty="0"/>
              <a:t>Moisture collection </a:t>
            </a:r>
          </a:p>
          <a:p>
            <a:r>
              <a:rPr lang="en-US" dirty="0"/>
              <a:t>Improved air circulation and cooling through plant transpiration and shading</a:t>
            </a:r>
          </a:p>
          <a:p>
            <a:r>
              <a:rPr lang="en-US" dirty="0"/>
              <a:t>Mitigate and adapt to the urban heat island effect</a:t>
            </a:r>
          </a:p>
        </p:txBody>
      </p:sp>
      <p:sp>
        <p:nvSpPr>
          <p:cNvPr id="4" name="Rectangle 3"/>
          <p:cNvSpPr/>
          <p:nvPr/>
        </p:nvSpPr>
        <p:spPr>
          <a:xfrm>
            <a:off x="125730" y="6111608"/>
            <a:ext cx="4572000" cy="646331"/>
          </a:xfrm>
          <a:prstGeom prst="rect">
            <a:avLst/>
          </a:prstGeom>
        </p:spPr>
        <p:txBody>
          <a:bodyPr>
            <a:spAutoFit/>
          </a:bodyPr>
          <a:lstStyle/>
          <a:p>
            <a:r>
              <a:rPr lang="en-US" dirty="0"/>
              <a:t>https://link.springer.com/chapter/10.1007/978-3-319-56091-5_14</a:t>
            </a:r>
          </a:p>
        </p:txBody>
      </p:sp>
      <p:pic>
        <p:nvPicPr>
          <p:cNvPr id="2050" name="Picture 2" descr="60 Gallon Rain Barr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339" y="1979525"/>
            <a:ext cx="3359512" cy="335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8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Wildflowers in West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638"/>
            <a:ext cx="9430172" cy="62817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21626" y="3126658"/>
            <a:ext cx="2595716" cy="707923"/>
          </a:xfrm>
          <a:solidFill>
            <a:schemeClr val="bg1"/>
          </a:solidFill>
        </p:spPr>
        <p:txBody>
          <a:bodyPr>
            <a:noAutofit/>
          </a:bodyPr>
          <a:lstStyle/>
          <a:p>
            <a:pPr marL="0" indent="0">
              <a:buNone/>
            </a:pPr>
            <a:r>
              <a:rPr lang="en-US" sz="4000" b="1" dirty="0"/>
              <a:t>Questions?</a:t>
            </a:r>
          </a:p>
        </p:txBody>
      </p:sp>
      <p:sp>
        <p:nvSpPr>
          <p:cNvPr id="4" name="Rectangle 3"/>
          <p:cNvSpPr/>
          <p:nvPr/>
        </p:nvSpPr>
        <p:spPr>
          <a:xfrm>
            <a:off x="73742" y="6488668"/>
            <a:ext cx="6695768" cy="369332"/>
          </a:xfrm>
          <a:prstGeom prst="rect">
            <a:avLst/>
          </a:prstGeom>
        </p:spPr>
        <p:txBody>
          <a:bodyPr wrap="square">
            <a:spAutoFit/>
          </a:bodyPr>
          <a:lstStyle/>
          <a:p>
            <a:r>
              <a:rPr lang="en-US" dirty="0">
                <a:hlinkClick r:id="rId3"/>
              </a:rPr>
              <a:t>https://texashighways.com/wildflowers/texas-wildflower-season/</a:t>
            </a:r>
            <a:endParaRPr lang="en-US" dirty="0"/>
          </a:p>
        </p:txBody>
      </p:sp>
      <p:sp>
        <p:nvSpPr>
          <p:cNvPr id="5" name="Rectangle 4"/>
          <p:cNvSpPr/>
          <p:nvPr/>
        </p:nvSpPr>
        <p:spPr>
          <a:xfrm>
            <a:off x="0" y="6187019"/>
            <a:ext cx="3916457" cy="369332"/>
          </a:xfrm>
          <a:prstGeom prst="rect">
            <a:avLst/>
          </a:prstGeom>
        </p:spPr>
        <p:txBody>
          <a:bodyPr wrap="none">
            <a:spAutoFit/>
          </a:bodyPr>
          <a:lstStyle/>
          <a:p>
            <a:r>
              <a:rPr lang="en-US" dirty="0">
                <a:solidFill>
                  <a:srgbClr val="909090"/>
                </a:solidFill>
                <a:latin typeface="Breve Sans Text Book"/>
              </a:rPr>
              <a:t>Photo by Rob </a:t>
            </a:r>
            <a:r>
              <a:rPr lang="en-US" dirty="0" err="1">
                <a:solidFill>
                  <a:srgbClr val="909090"/>
                </a:solidFill>
                <a:latin typeface="Breve Sans Text Book"/>
              </a:rPr>
              <a:t>Greebon</a:t>
            </a:r>
            <a:r>
              <a:rPr lang="en-US" dirty="0">
                <a:solidFill>
                  <a:srgbClr val="909090"/>
                </a:solidFill>
                <a:latin typeface="Breve Sans Text Book"/>
              </a:rPr>
              <a:t> Photography</a:t>
            </a:r>
            <a:endParaRPr lang="en-US" dirty="0"/>
          </a:p>
        </p:txBody>
      </p:sp>
    </p:spTree>
    <p:extLst>
      <p:ext uri="{BB962C8B-B14F-4D97-AF65-F5344CB8AC3E}">
        <p14:creationId xmlns:p14="http://schemas.microsoft.com/office/powerpoint/2010/main" val="65052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09575"/>
            <a:ext cx="8229600" cy="1143000"/>
          </a:xfrm>
        </p:spPr>
        <p:txBody>
          <a:bodyPr>
            <a:normAutofit fontScale="90000"/>
          </a:bodyPr>
          <a:lstStyle/>
          <a:p>
            <a:r>
              <a:rPr lang="en-US" altLang="en-US" b="1" dirty="0"/>
              <a:t>Natural Climate Changes </a:t>
            </a:r>
            <a:r>
              <a:rPr lang="en-US" altLang="en-US" dirty="0"/>
              <a:t>Impacted</a:t>
            </a:r>
            <a:r>
              <a:rPr lang="en-US" altLang="en-US" b="1" dirty="0"/>
              <a:t> Mankind</a:t>
            </a:r>
          </a:p>
        </p:txBody>
      </p:sp>
      <p:pic>
        <p:nvPicPr>
          <p:cNvPr id="16387" name="Picture 3" descr="temp europe 1000 b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0772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533400" y="5943600"/>
            <a:ext cx="8305800" cy="457200"/>
          </a:xfrm>
          <a:prstGeom prst="rect">
            <a:avLst/>
          </a:prstGeom>
          <a:solidFill>
            <a:schemeClr val="bg2">
              <a:lumMod val="50000"/>
            </a:schemeClr>
          </a:solid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50000"/>
              </a:spcBef>
            </a:pPr>
            <a:r>
              <a:rPr lang="en-US" altLang="en-US" b="1" dirty="0">
                <a:solidFill>
                  <a:srgbClr val="FFCC00"/>
                </a:solidFill>
              </a:rPr>
              <a:t>Temperatures for eastern Europe during the last 1200 years.</a:t>
            </a:r>
            <a:endParaRPr lang="en-US" altLang="en-US" dirty="0">
              <a:solidFill>
                <a:srgbClr val="FFCC00"/>
              </a:solidFill>
            </a:endParaRPr>
          </a:p>
        </p:txBody>
      </p:sp>
      <p:sp>
        <p:nvSpPr>
          <p:cNvPr id="16389" name="Text Box 5"/>
          <p:cNvSpPr txBox="1">
            <a:spLocks noChangeArrowheads="1"/>
          </p:cNvSpPr>
          <p:nvPr/>
        </p:nvSpPr>
        <p:spPr bwMode="auto">
          <a:xfrm>
            <a:off x="4800600" y="31242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a:t>Viking settlements lost in Greenland</a:t>
            </a:r>
            <a:endParaRPr lang="en-US" altLang="en-US"/>
          </a:p>
        </p:txBody>
      </p:sp>
      <p:sp>
        <p:nvSpPr>
          <p:cNvPr id="16390" name="Text Box 6"/>
          <p:cNvSpPr txBox="1">
            <a:spLocks noChangeArrowheads="1"/>
          </p:cNvSpPr>
          <p:nvPr/>
        </p:nvSpPr>
        <p:spPr bwMode="auto">
          <a:xfrm>
            <a:off x="2362200" y="348932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a:t>Viking colonization in Greenland</a:t>
            </a:r>
            <a:endParaRPr lang="en-US" altLang="en-US"/>
          </a:p>
        </p:txBody>
      </p:sp>
      <p:sp>
        <p:nvSpPr>
          <p:cNvPr id="16391" name="Text Box 7"/>
          <p:cNvSpPr txBox="1">
            <a:spLocks noChangeArrowheads="1"/>
          </p:cNvSpPr>
          <p:nvPr/>
        </p:nvSpPr>
        <p:spPr bwMode="auto">
          <a:xfrm>
            <a:off x="6553200" y="53340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400" b="1"/>
              <a:t>Ahrens, Fig 13.4</a:t>
            </a:r>
            <a:endParaRPr lang="en-US" altLang="en-US" sz="1600"/>
          </a:p>
        </p:txBody>
      </p:sp>
    </p:spTree>
    <p:extLst>
      <p:ext uri="{BB962C8B-B14F-4D97-AF65-F5344CB8AC3E}">
        <p14:creationId xmlns:p14="http://schemas.microsoft.com/office/powerpoint/2010/main" val="3613112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Rapid Recent Climate Changes</a:t>
            </a:r>
          </a:p>
        </p:txBody>
      </p:sp>
      <p:sp>
        <p:nvSpPr>
          <p:cNvPr id="3" name="Content Placeholder 2"/>
          <p:cNvSpPr>
            <a:spLocks noGrp="1"/>
          </p:cNvSpPr>
          <p:nvPr>
            <p:ph idx="1"/>
          </p:nvPr>
        </p:nvSpPr>
        <p:spPr>
          <a:xfrm>
            <a:off x="457199" y="1600200"/>
            <a:ext cx="8482519" cy="4525963"/>
          </a:xfrm>
        </p:spPr>
        <p:txBody>
          <a:bodyPr>
            <a:normAutofit/>
          </a:bodyPr>
          <a:lstStyle/>
          <a:p>
            <a:r>
              <a:rPr lang="en-US" dirty="0"/>
              <a:t>The Earth’s climate has been changing for a long, long time</a:t>
            </a:r>
          </a:p>
          <a:p>
            <a:r>
              <a:rPr lang="en-US" dirty="0"/>
              <a:t>…much longer than humans have been emitting significant fossil fuel greenhouse gases</a:t>
            </a:r>
          </a:p>
          <a:p>
            <a:r>
              <a:rPr lang="en-US" dirty="0"/>
              <a:t>However, the </a:t>
            </a:r>
            <a:r>
              <a:rPr lang="en-US" b="1" i="1" dirty="0"/>
              <a:t>rate of change </a:t>
            </a:r>
            <a:r>
              <a:rPr lang="en-US" dirty="0"/>
              <a:t>of the climate change we are currently experiencing is unprecedented due to greenhouse gas emissions</a:t>
            </a:r>
          </a:p>
        </p:txBody>
      </p:sp>
    </p:spTree>
    <p:extLst>
      <p:ext uri="{BB962C8B-B14F-4D97-AF65-F5344CB8AC3E}">
        <p14:creationId xmlns:p14="http://schemas.microsoft.com/office/powerpoint/2010/main" val="197712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92178"/>
            <a:ext cx="8531225" cy="1143000"/>
          </a:xfrm>
          <a:solidFill>
            <a:schemeClr val="bg2">
              <a:lumMod val="75000"/>
            </a:schemeClr>
          </a:solidFill>
        </p:spPr>
        <p:txBody>
          <a:bodyPr>
            <a:normAutofit fontScale="90000"/>
          </a:bodyPr>
          <a:lstStyle/>
          <a:p>
            <a:r>
              <a:rPr lang="en-US" dirty="0"/>
              <a:t>Increasing Carbon Dioxide (CO</a:t>
            </a:r>
            <a:r>
              <a:rPr lang="en-US" baseline="-25000" dirty="0"/>
              <a:t>2</a:t>
            </a:r>
            <a:r>
              <a:rPr lang="en-US" dirty="0"/>
              <a:t>) Emissions</a:t>
            </a:r>
          </a:p>
        </p:txBody>
      </p:sp>
      <p:sp>
        <p:nvSpPr>
          <p:cNvPr id="3" name="Content Placeholder 2"/>
          <p:cNvSpPr>
            <a:spLocks noGrp="1"/>
          </p:cNvSpPr>
          <p:nvPr>
            <p:ph idx="1"/>
          </p:nvPr>
        </p:nvSpPr>
        <p:spPr/>
        <p:txBody>
          <a:bodyPr/>
          <a:lstStyle/>
          <a:p>
            <a:endParaRPr lang="en-US" dirty="0"/>
          </a:p>
        </p:txBody>
      </p:sp>
      <p:sp>
        <p:nvSpPr>
          <p:cNvPr id="4" name="AutoShape 2" descr="Image result for Global GDP versus carbon emissions over 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04" name="Picture 4" descr="Image result for Global GDP versus carbon emissions over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178"/>
            <a:ext cx="6341806" cy="54049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e result for activities that emit car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806" y="2286000"/>
            <a:ext cx="2760893" cy="43541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3625" y="3753008"/>
            <a:ext cx="2693250" cy="1569660"/>
          </a:xfrm>
          <a:prstGeom prst="rect">
            <a:avLst/>
          </a:prstGeom>
        </p:spPr>
        <p:txBody>
          <a:bodyPr wrap="square">
            <a:spAutoFit/>
          </a:bodyPr>
          <a:lstStyle/>
          <a:p>
            <a:r>
              <a:rPr lang="en-US" sz="2400" dirty="0"/>
              <a:t>(CO</a:t>
            </a:r>
            <a:r>
              <a:rPr lang="en-US" sz="2400" baseline="-25000" dirty="0"/>
              <a:t>2</a:t>
            </a:r>
            <a:r>
              <a:rPr lang="en-US" sz="2400" dirty="0"/>
              <a:t>) stays in the atmosphere for </a:t>
            </a:r>
            <a:r>
              <a:rPr lang="en-US" sz="2400" b="1" dirty="0"/>
              <a:t>hundreds of years </a:t>
            </a:r>
            <a:r>
              <a:rPr lang="en-US" sz="2400" dirty="0"/>
              <a:t>on average!</a:t>
            </a:r>
          </a:p>
        </p:txBody>
      </p:sp>
    </p:spTree>
    <p:extLst>
      <p:ext uri="{BB962C8B-B14F-4D97-AF65-F5344CB8AC3E}">
        <p14:creationId xmlns:p14="http://schemas.microsoft.com/office/powerpoint/2010/main" val="103676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2096-3A84-49D7-B6C3-8AE6C5334D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1C2BA1-5C42-4C16-AF1E-37C6EE40B275}"/>
              </a:ext>
            </a:extLst>
          </p:cNvPr>
          <p:cNvSpPr>
            <a:spLocks noGrp="1"/>
          </p:cNvSpPr>
          <p:nvPr>
            <p:ph idx="1"/>
          </p:nvPr>
        </p:nvSpPr>
        <p:spPr/>
        <p:txBody>
          <a:bodyPr/>
          <a:lstStyle/>
          <a:p>
            <a:endParaRPr lang="en-US"/>
          </a:p>
        </p:txBody>
      </p:sp>
      <p:pic>
        <p:nvPicPr>
          <p:cNvPr id="32770" name="Picture 2" descr="Graphic: The relentless rise of carbon dioxide – Climate Change: Vital  Signs of the Planet">
            <a:extLst>
              <a:ext uri="{FF2B5EF4-FFF2-40B4-BE49-F238E27FC236}">
                <a16:creationId xmlns:a16="http://schemas.microsoft.com/office/drawing/2014/main" id="{829607F0-1C89-44A2-A003-F3FA0A60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84" y="217572"/>
            <a:ext cx="9963203" cy="642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355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4012</TotalTime>
  <Words>1880</Words>
  <Application>Microsoft Office PowerPoint</Application>
  <PresentationFormat>On-screen Show (4:3)</PresentationFormat>
  <Paragraphs>195</Paragraphs>
  <Slides>52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Breve Sans Text Book</vt:lpstr>
      <vt:lpstr>Calibri</vt:lpstr>
      <vt:lpstr>StarSymbol</vt:lpstr>
      <vt:lpstr>Times</vt:lpstr>
      <vt:lpstr>Times New Roman</vt:lpstr>
      <vt:lpstr>Trebuchet MS</vt:lpstr>
      <vt:lpstr>Office Theme</vt:lpstr>
      <vt:lpstr>PowerPoint Presentation</vt:lpstr>
      <vt:lpstr>Overview</vt:lpstr>
      <vt:lpstr>Climate vs. Weather</vt:lpstr>
      <vt:lpstr>PowerPoint Presentation</vt:lpstr>
      <vt:lpstr>What is Climate Change?</vt:lpstr>
      <vt:lpstr>Natural Climate Changes Impacted Mankind</vt:lpstr>
      <vt:lpstr>Rapid Recent Climate Changes</vt:lpstr>
      <vt:lpstr>Increasing Carbon Dioxide (CO2) Emissions</vt:lpstr>
      <vt:lpstr>PowerPoint Presentation</vt:lpstr>
      <vt:lpstr>PowerPoint Presentation</vt:lpstr>
      <vt:lpstr>PowerPoint Presentation</vt:lpstr>
      <vt:lpstr>PowerPoint Presentation</vt:lpstr>
      <vt:lpstr>Observed Warming</vt:lpstr>
      <vt:lpstr>Observed Changes in Precipitation</vt:lpstr>
      <vt:lpstr>PowerPoint Presentation</vt:lpstr>
      <vt:lpstr>PowerPoint Presentation</vt:lpstr>
      <vt:lpstr>PowerPoint Presentation</vt:lpstr>
      <vt:lpstr>PowerPoint Presentation</vt:lpstr>
      <vt:lpstr>Texas Drought of 2011</vt:lpstr>
      <vt:lpstr>Texas Drought of 2011</vt:lpstr>
      <vt:lpstr>Current Drought </vt:lpstr>
      <vt:lpstr>PowerPoint Presentation</vt:lpstr>
      <vt:lpstr>PowerPoint Presentation</vt:lpstr>
      <vt:lpstr>PowerPoint Presentation</vt:lpstr>
      <vt:lpstr>El Nino Southern Oscillation (ENSO)</vt:lpstr>
      <vt:lpstr>PowerPoint Presentation</vt:lpstr>
      <vt:lpstr>Bottom Line</vt:lpstr>
      <vt:lpstr>How Will Climate Change Impact Gardening in West Texas?</vt:lpstr>
      <vt:lpstr>Gardening in West Texas: Climate Change</vt:lpstr>
      <vt:lpstr>The Heat is On!</vt:lpstr>
      <vt:lpstr>Climate Change Adaptation: Sheltering Plants from Heat</vt:lpstr>
      <vt:lpstr>Recommended Gardener Response</vt:lpstr>
      <vt:lpstr>Increase in Severe Thunderstorm Days?</vt:lpstr>
      <vt:lpstr>PowerPoint Presentation</vt:lpstr>
      <vt:lpstr>Increase in Heavy Rainfall?</vt:lpstr>
      <vt:lpstr>Managing Deluges</vt:lpstr>
      <vt:lpstr>Gardening in West Texas &amp; Climate Change: Bottom Line</vt:lpstr>
      <vt:lpstr>PowerPoint Presentation</vt:lpstr>
      <vt:lpstr>Agroclimate Indicators</vt:lpstr>
      <vt:lpstr>PowerPoint Presentation</vt:lpstr>
      <vt:lpstr>Plant Hardiness Zones</vt:lpstr>
      <vt:lpstr>PowerPoint Presentation</vt:lpstr>
      <vt:lpstr>PowerPoint Presentation</vt:lpstr>
      <vt:lpstr>PowerPoint Presentation</vt:lpstr>
      <vt:lpstr>PowerPoint Presentation</vt:lpstr>
      <vt:lpstr>It is Tough to Know What to Plant in The Future…</vt:lpstr>
      <vt:lpstr>Fruit Trees Example: Climate Change</vt:lpstr>
      <vt:lpstr>PowerPoint Presentation</vt:lpstr>
      <vt:lpstr>Drought-tolerant plants for the Texas Panhandle </vt:lpstr>
      <vt:lpstr>Drought Tolerant Vegetable Varieties</vt:lpstr>
      <vt:lpstr>Final Thoughts: Benefits of Gardens For Combating Climate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McGovern, Catherine</dc:creator>
  <cp:lastModifiedBy>Erik Crosman</cp:lastModifiedBy>
  <cp:revision>293</cp:revision>
  <cp:lastPrinted>2015-12-18T16:32:08Z</cp:lastPrinted>
  <dcterms:created xsi:type="dcterms:W3CDTF">2015-12-17T21:50:18Z</dcterms:created>
  <dcterms:modified xsi:type="dcterms:W3CDTF">2021-02-04T04:47:11Z</dcterms:modified>
</cp:coreProperties>
</file>