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2" r:id="rId3"/>
    <p:sldId id="273" r:id="rId4"/>
    <p:sldId id="274" r:id="rId5"/>
    <p:sldId id="275" r:id="rId6"/>
    <p:sldId id="276" r:id="rId7"/>
    <p:sldId id="277" r:id="rId8"/>
    <p:sldId id="279" r:id="rId9"/>
    <p:sldId id="278" r:id="rId10"/>
    <p:sldId id="280" r:id="rId11"/>
    <p:sldId id="281" r:id="rId12"/>
    <p:sldId id="282" r:id="rId13"/>
    <p:sldId id="283" r:id="rId14"/>
    <p:sldId id="285" r:id="rId15"/>
    <p:sldId id="271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DED62-0825-4683-AF67-9859370AA5B5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D33EA-BFAC-488B-AC6F-50BF969775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29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7F94E9-0508-4785-B939-AE551BA778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7F94E9-0508-4785-B939-AE551BA778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4C54-BAA1-401F-B8AD-7B61F74B4DE4}" type="datetimeFigureOut">
              <a:rPr lang="en-US" smtClean="0"/>
              <a:pPr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EFE12-C399-4FFB-8CE0-9C3A52A46A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rosman\Pictures\2013-02-08\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04800" y="77450"/>
            <a:ext cx="8686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Meteorological Overview of 1-10 February 2013 Cold Air Pool</a:t>
            </a:r>
            <a:endParaRPr lang="en-US" sz="4400" b="1" dirty="0">
              <a:latin typeface="Calibri" pitchFamily="34" charset="0"/>
            </a:endParaRPr>
          </a:p>
        </p:txBody>
      </p:sp>
      <p:sp>
        <p:nvSpPr>
          <p:cNvPr id="3078" name="TextBox 8"/>
          <p:cNvSpPr txBox="1">
            <a:spLocks noChangeArrowheads="1"/>
          </p:cNvSpPr>
          <p:nvPr/>
        </p:nvSpPr>
        <p:spPr bwMode="auto">
          <a:xfrm>
            <a:off x="0" y="15240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Erik Crosman 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John Horel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Others: Matt Lammers, Alex Jacques, Nola Lucke, John Lawson, Maggie Schoonover, Erik </a:t>
            </a:r>
            <a:r>
              <a:rPr lang="en-US" dirty="0" err="1" smtClean="0">
                <a:latin typeface="Calibri" pitchFamily="34" charset="0"/>
              </a:rPr>
              <a:t>Neemann</a:t>
            </a:r>
            <a:r>
              <a:rPr lang="en-US" dirty="0" smtClean="0">
                <a:latin typeface="Calibri" pitchFamily="34" charset="0"/>
              </a:rPr>
              <a:t>,  Joe Young</a:t>
            </a:r>
            <a:endParaRPr lang="en-US" dirty="0">
              <a:latin typeface="Calibri" pitchFamily="34" charset="0"/>
            </a:endParaRPr>
          </a:p>
          <a:p>
            <a:pPr algn="ctr"/>
            <a:r>
              <a:rPr lang="en-US" dirty="0">
                <a:latin typeface="Calibri" pitchFamily="34" charset="0"/>
              </a:rPr>
              <a:t>University of Utah</a:t>
            </a:r>
          </a:p>
          <a:p>
            <a:pPr algn="ctr"/>
            <a:r>
              <a:rPr lang="en-US" dirty="0">
                <a:latin typeface="Calibri" pitchFamily="34" charset="0"/>
              </a:rPr>
              <a:t>Department of Atmospheric Sciences</a:t>
            </a:r>
          </a:p>
        </p:txBody>
      </p:sp>
      <p:sp>
        <p:nvSpPr>
          <p:cNvPr id="3080" name="AutoShape 1" descr="https://www.umail.utah.edu/owa/attachment.ashx?id=RgAAAABESGPHtSF1To%2bDKRJdvzE3BwDfLBXHh2OdSoL5YT8CCXuyAAAACBQLAAB6HAzQ59mnRYbNi0gHRCDyAAAQolAPAAAJ&amp;attcnt=1&amp;attid0=BAAAAAAA&amp;attcid0=907743AF-B6D9-47C3-AE45-0CE211051380%40hsd1.ut.comcast.net."/>
          <p:cNvSpPr>
            <a:spLocks noChangeAspect="1" noChangeArrowheads="1"/>
          </p:cNvSpPr>
          <p:nvPr/>
        </p:nvSpPr>
        <p:spPr bwMode="auto">
          <a:xfrm>
            <a:off x="0" y="0"/>
            <a:ext cx="5962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1" name="AutoShape 2" descr="https://www.umail.utah.edu/owa/attachment.ashx?id=RgAAAABESGPHtSF1To%2bDKRJdvzE3BwDfLBXHh2OdSoL5YT8CCXuyAAAACBQLAAB6HAzQ59mnRYbNi0gHRCDyAAAQolAPAAAJ&amp;attcnt=1&amp;attid0=BAAAAAAA&amp;attcid0=907743AF-B6D9-47C3-AE45-0CE211051380%40hsd1.ut.comcast.net."/>
          <p:cNvSpPr>
            <a:spLocks noChangeAspect="1" noChangeArrowheads="1"/>
          </p:cNvSpPr>
          <p:nvPr/>
        </p:nvSpPr>
        <p:spPr bwMode="auto">
          <a:xfrm>
            <a:off x="0" y="123825"/>
            <a:ext cx="5962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858000" y="4114800"/>
            <a:ext cx="2133600" cy="2611438"/>
            <a:chOff x="6858000" y="4114800"/>
            <a:chExt cx="2133600" cy="2610809"/>
          </a:xfrm>
        </p:grpSpPr>
        <p:pic>
          <p:nvPicPr>
            <p:cNvPr id="3084" name="Picture 6" descr="http://www.cc.utah.edu/~djl3109/images/uunew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66271" y="4114800"/>
              <a:ext cx="2125329" cy="1590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12" descr="mtn_met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5791200"/>
              <a:ext cx="2066925" cy="934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February 12 UTC NAM Analysis</a:t>
            </a:r>
            <a:endParaRPr lang="en-US" dirty="0"/>
          </a:p>
        </p:txBody>
      </p:sp>
      <p:pic>
        <p:nvPicPr>
          <p:cNvPr id="34818" name="Picture 2" descr="http://weather.utah.edu/20130207/images/models/nam212/NAMSY_WE20130207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39000" cy="5422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dirty="0" smtClean="0"/>
              <a:t> February 12 UTC NAM Analysis</a:t>
            </a:r>
            <a:endParaRPr lang="en-US" dirty="0"/>
          </a:p>
        </p:txBody>
      </p:sp>
      <p:pic>
        <p:nvPicPr>
          <p:cNvPr id="35842" name="Picture 2" descr="http://weather.utah.edu/20130208/images/models/nam212/NAMSY_WE20130208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6424142" cy="4812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Evolution of University of Utah Roosevelt Soundings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1-4 February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1600200"/>
            <a:ext cx="1828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Cold pool deepens below 600 m AGL with moderate westerly winds  above 900 m AGL buffeting basin (and research aircraft) on every day but 2 Feb.</a:t>
            </a:r>
          </a:p>
          <a:p>
            <a:r>
              <a:rPr lang="en-US" sz="2000" dirty="0" smtClean="0"/>
              <a:t>NOTE: Starting height for soundings is 1562 m (</a:t>
            </a:r>
            <a:r>
              <a:rPr lang="en-US" sz="2000" dirty="0" smtClean="0"/>
              <a:t>0 m </a:t>
            </a:r>
            <a:r>
              <a:rPr lang="en-US" sz="2000" dirty="0" smtClean="0"/>
              <a:t>AGL on graphs)</a:t>
            </a:r>
          </a:p>
          <a:p>
            <a:endParaRPr lang="en-US" sz="2000" dirty="0"/>
          </a:p>
        </p:txBody>
      </p:sp>
      <p:pic>
        <p:nvPicPr>
          <p:cNvPr id="37891" name="Picture 3" descr="C:\Users\ecrosman\AppData\Local\Temp\compare1_4Feb-5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6324600" cy="4975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4-8 February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036637"/>
            <a:ext cx="2514600" cy="5287963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Cold pool becomes shallower between 4 and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 as a descending subsidence inversion (on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and weak northerly </a:t>
            </a:r>
            <a:r>
              <a:rPr lang="en-US" sz="2000" dirty="0" err="1" smtClean="0"/>
              <a:t>downslope</a:t>
            </a:r>
            <a:r>
              <a:rPr lang="en-US" sz="2000" dirty="0" smtClean="0"/>
              <a:t> flow off Uintah Mountains (on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 warms layer 400-1000 m AGL and infrared warming of near surface results in a warmer but very shallow mixed layer (~100 m at 11 am) below an overlying stable layer on the highest ozone day (Feb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).  Cooling aloft associated with wind shift and cloud effects (not shown) result in deeper mixed layers near surface (~200m) and lower near-surface ozone concentrations on 7 and 8 Feb.</a:t>
            </a:r>
          </a:p>
          <a:p>
            <a:endParaRPr lang="en-US" sz="2000" dirty="0" smtClean="0"/>
          </a:p>
          <a:p>
            <a:r>
              <a:rPr lang="en-US" sz="2000" dirty="0" smtClean="0"/>
              <a:t>NOTE: Starting height for soundings is 1562 m (0 m AGL on graphs)</a:t>
            </a:r>
            <a:endParaRPr lang="en-US" sz="2000" dirty="0"/>
          </a:p>
        </p:txBody>
      </p:sp>
      <p:pic>
        <p:nvPicPr>
          <p:cNvPr id="38915" name="Picture 3" descr="C:\Users\ecrosman\AppData\Local\Microsoft\Windows\Temporary Internet Files\Content.IE5\compare4_8Feb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6199323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Mobile Ozone/Met Observations </a:t>
            </a:r>
            <a:r>
              <a:rPr lang="en-US" sz="2000" dirty="0" smtClean="0"/>
              <a:t>6</a:t>
            </a:r>
            <a:r>
              <a:rPr lang="en-US" sz="2000" dirty="0" smtClean="0"/>
              <a:t> February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http://home.chpc.utah.edu/~u0732636/Mobile_Viewer/mapUBOSO3.html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" t="71005" r="96980" b="2953"/>
          <a:stretch/>
        </p:blipFill>
        <p:spPr bwMode="auto">
          <a:xfrm>
            <a:off x="213360" y="4572000"/>
            <a:ext cx="332276" cy="182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033791"/>
            <a:ext cx="1752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Mobile consistent with measurements at fixed sites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Interactive display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98748" y="2133600"/>
            <a:ext cx="8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Roosevelt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122133" y="1207531"/>
            <a:ext cx="653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Vernal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718273" y="3048000"/>
            <a:ext cx="936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Horsepool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127822" y="1033791"/>
            <a:ext cx="2010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Ozone (ppb)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267200" y="4724400"/>
            <a:ext cx="1133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nr </a:t>
            </a:r>
            <a:r>
              <a:rPr lang="en-US" sz="1400" dirty="0" err="1" smtClean="0"/>
              <a:t>Horsepool</a:t>
            </a:r>
            <a:endParaRPr lang="en-US" sz="14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689356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413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28600"/>
            <a:ext cx="8166226" cy="6374802"/>
          </a:xfrm>
          <a:prstGeom prst="rect">
            <a:avLst/>
          </a:prstGeom>
        </p:spPr>
      </p:pic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304800" y="1604427"/>
            <a:ext cx="8686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UU UBOS Webpage: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http://home.chpc.utah.edu/~u0198116/uintahbasin.html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080" name="AutoShape 1" descr="https://www.umail.utah.edu/owa/attachment.ashx?id=RgAAAABESGPHtSF1To%2bDKRJdvzE3BwDfLBXHh2OdSoL5YT8CCXuyAAAACBQLAAB6HAzQ59mnRYbNi0gHRCDyAAAQolAPAAAJ&amp;attcnt=1&amp;attid0=BAAAAAAA&amp;attcid0=907743AF-B6D9-47C3-AE45-0CE211051380%40hsd1.ut.comcast.net."/>
          <p:cNvSpPr>
            <a:spLocks noChangeAspect="1" noChangeArrowheads="1"/>
          </p:cNvSpPr>
          <p:nvPr/>
        </p:nvSpPr>
        <p:spPr bwMode="auto">
          <a:xfrm>
            <a:off x="0" y="0"/>
            <a:ext cx="5962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081" name="AutoShape 2" descr="https://www.umail.utah.edu/owa/attachment.ashx?id=RgAAAABESGPHtSF1To%2bDKRJdvzE3BwDfLBXHh2OdSoL5YT8CCXuyAAAACBQLAAB6HAzQ59mnRYbNi0gHRCDyAAAQolAPAAAJ&amp;attcnt=1&amp;attid0=BAAAAAAA&amp;attcid0=907743AF-B6D9-47C3-AE45-0CE211051380%40hsd1.ut.comcast.net."/>
          <p:cNvSpPr>
            <a:spLocks noChangeAspect="1" noChangeArrowheads="1"/>
          </p:cNvSpPr>
          <p:nvPr/>
        </p:nvSpPr>
        <p:spPr bwMode="auto">
          <a:xfrm>
            <a:off x="0" y="123825"/>
            <a:ext cx="5962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85800" y="29718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Ceilometers/Sonic Anemometer/Rawinsonde/mobile data </a:t>
            </a:r>
          </a:p>
          <a:p>
            <a:pPr algn="ctr"/>
            <a:r>
              <a:rPr lang="en-US" sz="2000" b="1" dirty="0" smtClean="0">
                <a:latin typeface="Calibri" pitchFamily="34" charset="0"/>
              </a:rPr>
              <a:t>available under ‘observations’</a:t>
            </a:r>
            <a:endParaRPr lang="en-US" sz="2000" b="1" dirty="0"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828800" y="533400"/>
            <a:ext cx="304800" cy="2514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3962401"/>
            <a:ext cx="2666999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1"/>
            <a:ext cx="2667000" cy="18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1600200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Feb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"/>
            <a:ext cx="2667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52400"/>
            <a:ext cx="2982893" cy="184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1336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39571" y="1600200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dirty="0" smtClean="0"/>
              <a:t> Feb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35171" y="1600200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dirty="0" smtClean="0"/>
              <a:t> Feb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3364468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dirty="0" smtClean="0"/>
              <a:t> Feb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2133600"/>
            <a:ext cx="279784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2133600"/>
            <a:ext cx="2971800" cy="179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971800" y="4114800"/>
            <a:ext cx="6018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clear skies outside of patchy low clouds and fog on</a:t>
            </a:r>
          </a:p>
          <a:p>
            <a:r>
              <a:rPr lang="en-US" dirty="0" smtClean="0"/>
              <a:t>1 and 2 February gave way to variable mid and high clouds 3-6</a:t>
            </a:r>
          </a:p>
          <a:p>
            <a:r>
              <a:rPr lang="en-US" dirty="0" smtClean="0"/>
              <a:t>February. Clearing aloft on 7 February was noted but the </a:t>
            </a:r>
          </a:p>
          <a:p>
            <a:r>
              <a:rPr lang="en-US" dirty="0" smtClean="0"/>
              <a:t>m</a:t>
            </a:r>
            <a:r>
              <a:rPr lang="en-US" dirty="0" smtClean="0"/>
              <a:t>ost persistent low cloud deck of entire period was noted in </a:t>
            </a:r>
          </a:p>
          <a:p>
            <a:r>
              <a:rPr lang="en-US" dirty="0" smtClean="0"/>
              <a:t>basin.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63371" y="3352800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Feb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35171" y="3352800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Feb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5193268"/>
            <a:ext cx="69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Feb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Tale of Two Inversions</a:t>
            </a:r>
            <a:endParaRPr lang="en-US" dirty="0"/>
          </a:p>
        </p:txBody>
      </p:sp>
      <p:pic>
        <p:nvPicPr>
          <p:cNvPr id="3074" name="Picture 2" descr="http://mesowest.utah.edu/cgi-bin/droman/time_chart.cgi?stn=MYT5&amp;unit=1&amp;month1=02&amp;day1=10&amp;year1=2013&amp;hour1=19&amp;timeout=1900&amp;past=1&amp;time=LOCAL&amp;hours=240&amp;graph=TTD&amp;gsize=1%20&amp;gauto=1&amp;gmin=&amp;gmax=&amp;linetype=color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962400"/>
            <a:ext cx="4762500" cy="2381250"/>
          </a:xfrm>
          <a:prstGeom prst="rect">
            <a:avLst/>
          </a:prstGeom>
          <a:noFill/>
        </p:spPr>
      </p:pic>
      <p:pic>
        <p:nvPicPr>
          <p:cNvPr id="3076" name="Picture 4" descr="http://mesowest.utah.edu/cgi-bin/droman/time_chart.cgi?stn=MYT5&amp;unit=1&amp;month1=01&amp;day1=26&amp;year1=2013&amp;hour1=19&amp;timeout=1900&amp;past=1&amp;time=LOCAL&amp;hours=240&amp;graph=TTD&amp;gsize=1%20&amp;gauto=1&amp;gmin=&amp;gmax=&amp;linetype=color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52550"/>
            <a:ext cx="4762500" cy="23812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1600200"/>
            <a:ext cx="3494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air pool 1: 14-28 January 2013</a:t>
            </a:r>
          </a:p>
          <a:p>
            <a:r>
              <a:rPr lang="en-US" dirty="0" smtClean="0"/>
              <a:t>Very cold air in place at start </a:t>
            </a:r>
          </a:p>
          <a:p>
            <a:r>
              <a:rPr lang="en-US" dirty="0" smtClean="0"/>
              <a:t>Temperatures slowly warm over</a:t>
            </a:r>
          </a:p>
          <a:p>
            <a:r>
              <a:rPr lang="en-US" dirty="0" smtClean="0"/>
              <a:t>event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7182" y="4038600"/>
            <a:ext cx="3566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air pool 2: 1-10 February 2013</a:t>
            </a:r>
          </a:p>
          <a:p>
            <a:r>
              <a:rPr lang="en-US" dirty="0" smtClean="0"/>
              <a:t>Not as cold at start </a:t>
            </a:r>
          </a:p>
          <a:p>
            <a:r>
              <a:rPr lang="en-US" dirty="0" smtClean="0"/>
              <a:t>Mean temperatures cool through</a:t>
            </a:r>
          </a:p>
          <a:p>
            <a:r>
              <a:rPr lang="en-US" dirty="0" smtClean="0"/>
              <a:t>February 5</a:t>
            </a:r>
            <a:r>
              <a:rPr lang="en-US" baseline="30000" dirty="0" smtClean="0"/>
              <a:t>th</a:t>
            </a:r>
            <a:r>
              <a:rPr lang="en-US" dirty="0" smtClean="0"/>
              <a:t>, then fluctuate through</a:t>
            </a:r>
          </a:p>
          <a:p>
            <a:r>
              <a:rPr lang="en-US" dirty="0" smtClean="0"/>
              <a:t>t</a:t>
            </a:r>
            <a:r>
              <a:rPr lang="en-US" dirty="0" smtClean="0"/>
              <a:t>he rest of the event. 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90600" y="5181600"/>
            <a:ext cx="167640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90600" y="2971800"/>
            <a:ext cx="2362200" cy="152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February 12 UTC NAM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http://weather.utah.edu/20130201/images/models/nam212/NAMSY_WE20130201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492365" cy="5592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dirty="0" smtClean="0"/>
              <a:t> February 12 UTC NAM Analysis</a:t>
            </a:r>
            <a:endParaRPr lang="en-US" dirty="0"/>
          </a:p>
        </p:txBody>
      </p:sp>
      <p:pic>
        <p:nvPicPr>
          <p:cNvPr id="29698" name="Picture 2" descr="http://weather.utah.edu/20130202/images/models/nam212/NAMSY_WE20130202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2225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February 12 UTC NAM Analysis</a:t>
            </a:r>
            <a:endParaRPr lang="en-US" dirty="0"/>
          </a:p>
        </p:txBody>
      </p:sp>
      <p:pic>
        <p:nvPicPr>
          <p:cNvPr id="30722" name="Picture 2" descr="http://weather.utah.edu/20130203/images/models/nam212/NAMSY_WE20130203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211664" cy="5402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dirty="0" smtClean="0"/>
              <a:t> February 12 UTC NAM Analysis</a:t>
            </a:r>
            <a:endParaRPr lang="en-US" dirty="0"/>
          </a:p>
        </p:txBody>
      </p:sp>
      <p:pic>
        <p:nvPicPr>
          <p:cNvPr id="31746" name="Picture 2" descr="http://weather.utah.edu/20130204/images/models/nam212/NAMSY_WE20130204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917092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February 12 UTC NAM Analysis</a:t>
            </a:r>
            <a:endParaRPr lang="en-US" dirty="0"/>
          </a:p>
        </p:txBody>
      </p:sp>
      <p:pic>
        <p:nvPicPr>
          <p:cNvPr id="32770" name="Picture 2" descr="http://weather.utah.edu/20130205/images/models/nam212/NAMSY_WE20130205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934200" cy="5194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en-US" dirty="0" smtClean="0"/>
              <a:t> February 12 UTC NAM Analysis</a:t>
            </a:r>
            <a:endParaRPr lang="en-US" dirty="0"/>
          </a:p>
        </p:txBody>
      </p:sp>
      <p:pic>
        <p:nvPicPr>
          <p:cNvPr id="32772" name="Picture 4" descr="http://weather.utah.edu/20130206/images/models/nam212/NAMSY_WE2013020612F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722225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425</Words>
  <Application>Microsoft Office PowerPoint</Application>
  <PresentationFormat>On-screen Show (4:3)</PresentationFormat>
  <Paragraphs>59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A Tale of Two Inversions</vt:lpstr>
      <vt:lpstr>1 February 12 UTC NAM Analysis</vt:lpstr>
      <vt:lpstr>2 February 12 UTC NAM Analysis</vt:lpstr>
      <vt:lpstr>3 February 12 UTC NAM Analysis</vt:lpstr>
      <vt:lpstr>4 February 12 UTC NAM Analysis</vt:lpstr>
      <vt:lpstr>5 February 12 UTC NAM Analysis</vt:lpstr>
      <vt:lpstr>6 February 12 UTC NAM Analysis</vt:lpstr>
      <vt:lpstr>7 February 12 UTC NAM Analysis</vt:lpstr>
      <vt:lpstr>8 February 12 UTC NAM Analysis</vt:lpstr>
      <vt:lpstr>Evolution of University of Utah Roosevelt Soundings</vt:lpstr>
      <vt:lpstr>1-4 February</vt:lpstr>
      <vt:lpstr>4-8 February</vt:lpstr>
      <vt:lpstr>Mobile Ozone/Met Observations 6 February http://home.chpc.utah.edu/~u0732636/Mobile_Viewer/mapUBOSO3.html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ecrosman</dc:creator>
  <cp:lastModifiedBy>ecrosman</cp:lastModifiedBy>
  <cp:revision>73</cp:revision>
  <dcterms:created xsi:type="dcterms:W3CDTF">2013-01-31T00:36:35Z</dcterms:created>
  <dcterms:modified xsi:type="dcterms:W3CDTF">2013-02-13T20:41:53Z</dcterms:modified>
</cp:coreProperties>
</file>