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6"/>
  </p:notesMasterIdLst>
  <p:sldIdLst>
    <p:sldId id="412" r:id="rId2"/>
    <p:sldId id="413" r:id="rId3"/>
    <p:sldId id="418" r:id="rId4"/>
    <p:sldId id="419" r:id="rId5"/>
    <p:sldId id="420" r:id="rId6"/>
    <p:sldId id="384" r:id="rId7"/>
    <p:sldId id="380" r:id="rId8"/>
    <p:sldId id="415" r:id="rId9"/>
    <p:sldId id="421" r:id="rId10"/>
    <p:sldId id="424" r:id="rId11"/>
    <p:sldId id="416" r:id="rId12"/>
    <p:sldId id="417" r:id="rId13"/>
    <p:sldId id="422" r:id="rId14"/>
    <p:sldId id="42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 autoAdjust="0"/>
  </p:normalViewPr>
  <p:slideViewPr>
    <p:cSldViewPr>
      <p:cViewPr varScale="1">
        <p:scale>
          <a:sx n="71" d="100"/>
          <a:sy n="71" d="100"/>
        </p:scale>
        <p:origin x="6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8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A0F18-5256-455C-992D-00175CA49AF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4E36-182D-4255-B90F-F4EBC2B6E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4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429000" cy="4800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947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2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air.utah.ed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tahaq.chpc.utah.edu/aqmobile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il.utah.edu/owa/redir.aspx?C=9Cw2kaRe4oKZ3LK7ESIGCU-mpLNbEsm6jZdt21vIZDdaBOmVTqXVCA..&amp;URL=http%3a%2f%2futahaq.chpc.utah.edu%2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050"/>
            <a:ext cx="7820118" cy="1446550"/>
          </a:xfrm>
        </p:spPr>
        <p:txBody>
          <a:bodyPr>
            <a:spAutoFit/>
          </a:bodyPr>
          <a:lstStyle/>
          <a:p>
            <a:r>
              <a:rPr lang="en-US" sz="4400" dirty="0"/>
              <a:t>TRAX Monitoring of Air Quality in the Salt Lake Valley</a:t>
            </a:r>
          </a:p>
        </p:txBody>
      </p:sp>
      <p:pic>
        <p:nvPicPr>
          <p:cNvPr id="1028" name="Picture 4" descr="C:\Users\Logan\Desktop\resized\Green_line_Trax_at_Gallivan_Pla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65" y="2752345"/>
            <a:ext cx="4539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ogan\Documents\Research\Meetings\Logos\UTA TRAX\afd-622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415" y="2904062"/>
            <a:ext cx="3118936" cy="10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umail.utah.edu/owa/14.3.361.1/themes/resources/clear1x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1" y="1949824"/>
            <a:ext cx="4215384" cy="551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1" y="4364770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800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Added this slide in response to John H’ comment will let him fill in…info alon</a:t>
            </a:r>
            <a:r>
              <a:rPr lang="en-US" sz="2000" b="1" dirty="0" smtClean="0"/>
              <a:t>g the lines of:</a:t>
            </a:r>
          </a:p>
          <a:p>
            <a:r>
              <a:rPr lang="en-US" sz="2000" dirty="0" smtClean="0"/>
              <a:t>Goal is to provide a high resolution data (temporally order ~1 minute, spatially order 1 km) that </a:t>
            </a:r>
            <a:r>
              <a:rPr lang="en-US" sz="2000" dirty="0" smtClean="0"/>
              <a:t>can be used synergistically with DEQ FEM fixed site air quality data</a:t>
            </a:r>
            <a:r>
              <a:rPr lang="en-US" sz="2000" dirty="0" smtClean="0"/>
              <a:t> for health scientists and public policy makers to characterize the variability in criteria pollutants along the TRAX train routes </a:t>
            </a:r>
          </a:p>
          <a:p>
            <a:r>
              <a:rPr lang="en-US" sz="2000" dirty="0" smtClean="0"/>
              <a:t>Value of this data for looking at meteorological controls on pollution variability (e.g., dust storms, lake breezes, shallow inversions) has already been shown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Year 1 TRAX Air Quality </a:t>
            </a:r>
            <a:r>
              <a:rPr lang="en-US" dirty="0" smtClean="0"/>
              <a:t>Deliverables Continued…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305425"/>
            <a:ext cx="32004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" y="5617972"/>
            <a:ext cx="4215384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Pilot project was successful but did not include funding for quality control or validation of the data </a:t>
            </a:r>
            <a:r>
              <a:rPr lang="en-US" sz="2400" dirty="0" smtClean="0"/>
              <a:t>collected.</a:t>
            </a:r>
          </a:p>
          <a:p>
            <a:pPr marL="85725" indent="0">
              <a:buNone/>
            </a:pPr>
            <a:endParaRPr lang="en-US" sz="2400" dirty="0"/>
          </a:p>
          <a:p>
            <a:r>
              <a:rPr lang="en-US" sz="2400" dirty="0" smtClean="0"/>
              <a:t>Frequent calibration and inspection/flow checking of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and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sensors</a:t>
            </a:r>
          </a:p>
          <a:p>
            <a:endParaRPr lang="en-US" sz="2400" dirty="0"/>
          </a:p>
          <a:p>
            <a:r>
              <a:rPr lang="en-US" sz="2400" dirty="0" smtClean="0"/>
              <a:t>Due to recommendations of Air Quality Advisory board chairperson </a:t>
            </a:r>
            <a:r>
              <a:rPr lang="en-US" sz="2400" b="1" dirty="0" smtClean="0"/>
              <a:t>Kerry Kelly </a:t>
            </a:r>
            <a:r>
              <a:rPr lang="en-US" sz="2400" dirty="0" smtClean="0"/>
              <a:t>and Dept. of </a:t>
            </a:r>
            <a:r>
              <a:rPr lang="en-US" sz="2400" dirty="0" err="1" smtClean="0"/>
              <a:t>Atmos</a:t>
            </a:r>
            <a:r>
              <a:rPr lang="en-US" sz="2400" dirty="0" smtClean="0"/>
              <a:t> </a:t>
            </a:r>
            <a:r>
              <a:rPr lang="en-US" sz="2400" dirty="0" err="1" smtClean="0"/>
              <a:t>Sci</a:t>
            </a:r>
            <a:r>
              <a:rPr lang="en-US" sz="2400" dirty="0" smtClean="0"/>
              <a:t> Professor </a:t>
            </a:r>
            <a:r>
              <a:rPr lang="en-US" sz="2400" b="1" dirty="0" smtClean="0"/>
              <a:t>Gannet </a:t>
            </a:r>
            <a:r>
              <a:rPr lang="en-US" sz="2400" b="1" dirty="0" err="1" smtClean="0"/>
              <a:t>Hallar</a:t>
            </a:r>
            <a:r>
              <a:rPr lang="en-US" sz="2400" dirty="0" smtClean="0"/>
              <a:t>, we will deploy </a:t>
            </a:r>
            <a:r>
              <a:rPr lang="en-US" sz="2400" b="1" dirty="0" smtClean="0"/>
              <a:t>2 </a:t>
            </a:r>
            <a:r>
              <a:rPr lang="en-US" sz="2400" b="1" dirty="0" smtClean="0"/>
              <a:t>PM</a:t>
            </a:r>
            <a:r>
              <a:rPr lang="en-US" sz="2400" b="1" baseline="-25000" dirty="0" smtClean="0"/>
              <a:t>2.5</a:t>
            </a:r>
            <a:r>
              <a:rPr lang="en-US" sz="2400" b="1" dirty="0" smtClean="0"/>
              <a:t> validation </a:t>
            </a:r>
            <a:r>
              <a:rPr lang="en-US" sz="2400" b="1" dirty="0" smtClean="0"/>
              <a:t>stations with identical instruments as on the train – one at the DEQ Hawthorne location and one located along the TRAX line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Data Usable and Trustworthy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43272" y="78308"/>
            <a:ext cx="7238999" cy="794702"/>
          </a:xfrm>
        </p:spPr>
        <p:txBody>
          <a:bodyPr>
            <a:noAutofit/>
          </a:bodyPr>
          <a:lstStyle/>
          <a:p>
            <a:r>
              <a:rPr lang="en-US" sz="3200" dirty="0" smtClean="0"/>
              <a:t>Purchase New Air </a:t>
            </a:r>
            <a:r>
              <a:rPr lang="en-US" sz="3200" dirty="0"/>
              <a:t>Quality  </a:t>
            </a:r>
            <a:r>
              <a:rPr lang="en-US" sz="3200" dirty="0" smtClean="0"/>
              <a:t>Sensors</a:t>
            </a:r>
            <a:endParaRPr lang="en-US" sz="32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1143000"/>
            <a:ext cx="2530931" cy="4251960"/>
          </a:xfrm>
          <a:prstGeom prst="rect">
            <a:avLst/>
          </a:prstGeom>
        </p:spPr>
      </p:pic>
      <p:pic>
        <p:nvPicPr>
          <p:cNvPr id="10" name="Picture 2" descr="C:\Users\Alex\Desktop\DSCN06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2195450"/>
            <a:ext cx="1910567" cy="377605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home.chpc.utah.edu/~u0198116/TRAX_25_Sept/Clean_bo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4504" y="1972393"/>
            <a:ext cx="2769415" cy="197223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1761" y="4017008"/>
            <a:ext cx="2762158" cy="21367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E05924-5EDF-4095-8C7A-A891BE512E80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5774" y="6223683"/>
            <a:ext cx="8024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are publicly available via the web </a:t>
            </a:r>
            <a:r>
              <a:rPr lang="en-US" dirty="0" smtClean="0"/>
              <a:t>links: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utahaq.chpc.utah.edu/aqmobile</a:t>
            </a:r>
            <a:endParaRPr lang="en-US" dirty="0" smtClean="0"/>
          </a:p>
          <a:p>
            <a:pPr algn="ctr"/>
            <a:r>
              <a:rPr lang="en-US" dirty="0">
                <a:hlinkClick r:id="rId7"/>
              </a:rPr>
              <a:t>https://air.utah.edu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17336" y="922975"/>
            <a:ext cx="3306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 one ES-642 </a:t>
            </a:r>
            <a:r>
              <a:rPr lang="en-US" b="1" dirty="0" err="1" smtClean="0"/>
              <a:t>Nephalometer</a:t>
            </a:r>
            <a:endParaRPr lang="en-US" b="1" dirty="0" smtClean="0"/>
          </a:p>
          <a:p>
            <a:r>
              <a:rPr lang="en-US" b="1" dirty="0" smtClean="0"/>
              <a:t>Temperature/Humidity/Pressure</a:t>
            </a:r>
          </a:p>
          <a:p>
            <a:r>
              <a:rPr lang="en-US" b="1" dirty="0" smtClean="0"/>
              <a:t>GPS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2500" y="1263892"/>
            <a:ext cx="2791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2B Ozone 205 FEM monitor</a:t>
            </a:r>
          </a:p>
          <a:p>
            <a:r>
              <a:rPr lang="en-US" b="1" dirty="0" smtClean="0"/>
              <a:t>Data loggers</a:t>
            </a:r>
          </a:p>
          <a:p>
            <a:r>
              <a:rPr lang="en-US" b="1" dirty="0" smtClean="0"/>
              <a:t>Cell modems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8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460" y="1066800"/>
            <a:ext cx="3352800" cy="5029200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000" dirty="0" smtClean="0"/>
              <a:t>Replace aging instrument and communications equipment</a:t>
            </a:r>
            <a:endParaRPr lang="en-US" sz="2000" dirty="0"/>
          </a:p>
          <a:p>
            <a:pPr marL="85725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Monthly inspections</a:t>
            </a:r>
          </a:p>
          <a:p>
            <a:pPr lvl="1"/>
            <a:r>
              <a:rPr lang="en-US" sz="2000" dirty="0" smtClean="0"/>
              <a:t>Maintenance/repairs</a:t>
            </a:r>
          </a:p>
          <a:p>
            <a:pPr lvl="1"/>
            <a:r>
              <a:rPr lang="en-US" sz="2000" dirty="0" smtClean="0"/>
              <a:t>Calibration</a:t>
            </a:r>
          </a:p>
          <a:p>
            <a:pPr lvl="1"/>
            <a:r>
              <a:rPr lang="en-US" sz="2000" dirty="0" smtClean="0"/>
              <a:t>Validation</a:t>
            </a:r>
          </a:p>
          <a:p>
            <a:pPr lvl="1"/>
            <a:r>
              <a:rPr lang="en-US" sz="2000" dirty="0" smtClean="0"/>
              <a:t>Data QC and archive for public health</a:t>
            </a:r>
          </a:p>
          <a:p>
            <a:pPr lvl="1"/>
            <a:r>
              <a:rPr lang="en-US" sz="2000" dirty="0" smtClean="0"/>
              <a:t>Public access to data</a:t>
            </a:r>
          </a:p>
          <a:p>
            <a:pPr lvl="1"/>
            <a:r>
              <a:rPr lang="en-US" sz="2000" dirty="0" smtClean="0"/>
              <a:t>Data user support</a:t>
            </a:r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Draft Year 1 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23269"/>
              </p:ext>
            </p:extLst>
          </p:nvPr>
        </p:nvGraphicFramePr>
        <p:xfrm>
          <a:off x="4114800" y="1299236"/>
          <a:ext cx="5029200" cy="456432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226036"/>
                <a:gridCol w="803164"/>
              </a:tblGrid>
              <a:tr h="863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2018-2019 Budget </a:t>
                      </a:r>
                      <a:r>
                        <a:rPr lang="en-US" sz="1800" dirty="0">
                          <a:effectLst/>
                        </a:rPr>
                        <a:t>for TRAX Sensor </a:t>
                      </a:r>
                      <a:r>
                        <a:rPr lang="en-US" sz="1800" dirty="0" smtClean="0">
                          <a:effectLst/>
                        </a:rPr>
                        <a:t>System</a:t>
                      </a:r>
                      <a:r>
                        <a:rPr lang="en-US" sz="1800" baseline="0" dirty="0" smtClean="0">
                          <a:effectLst/>
                        </a:rPr>
                        <a:t> Ongoing Operation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Subtotal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71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O&amp;M for 2 train sensor systems per year: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1 part-time maintenance technician (</a:t>
                      </a:r>
                      <a:r>
                        <a:rPr lang="en-US" sz="1400" b="0" baseline="0" dirty="0" smtClean="0">
                          <a:effectLst/>
                        </a:rPr>
                        <a:t>inspections; repairs; calibration)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~20,000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4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part-time research scientists (grad student; post-doc) for QC</a:t>
                      </a:r>
                      <a:r>
                        <a:rPr lang="en-US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3-year data archive validation/calibration, research and public access and user support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~20,911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Sensor repair, maintenance (pumps, filters, factory calibration), cellular communications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~10,000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Replacement</a:t>
                      </a:r>
                      <a:r>
                        <a:rPr lang="en-US" sz="1400" b="0" baseline="0" dirty="0" smtClean="0">
                          <a:effectLst/>
                        </a:rPr>
                        <a:t> of sensors (no indirect cost)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~40,000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University of Utah indirect cost for state agencies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9,091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Subtotal for ongoing annual costs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E05924-5EDF-4095-8C7A-A891BE512E80}" type="slidenum">
              <a:rPr lang="en-US" smtClean="0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7" descr="C:\Users\Logan\Documents\Research\Meetings\Logos\UTA TRAX\afd-622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195" y="5220404"/>
            <a:ext cx="3118936" cy="10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381000"/>
            <a:ext cx="3510457" cy="5897562"/>
          </a:xfrm>
          <a:prstGeom prst="rect">
            <a:avLst/>
          </a:prstGeom>
        </p:spPr>
      </p:pic>
      <p:pic>
        <p:nvPicPr>
          <p:cNvPr id="7" name="Picture 4" descr="http://www.ucair.org/wp-content/themes/ucair/images/temphome/deq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895600"/>
            <a:ext cx="2689331" cy="19972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5" y="1456869"/>
            <a:ext cx="4267200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6019800"/>
          </a:xfrm>
        </p:spPr>
        <p:txBody>
          <a:bodyPr>
            <a:normAutofit fontScale="55000" lnSpcReduction="20000"/>
          </a:bodyPr>
          <a:lstStyle/>
          <a:p>
            <a:pPr lvl="1">
              <a:buNone/>
            </a:pPr>
            <a:endParaRPr lang="en-US" dirty="0"/>
          </a:p>
          <a:p>
            <a:pPr marL="571500" indent="-571500" eaLnBrk="0" hangingPunct="0">
              <a:tabLst>
                <a:tab pos="4286250" algn="l"/>
              </a:tabLst>
            </a:pPr>
            <a:r>
              <a:rPr lang="en-US" sz="4200" b="1" dirty="0">
                <a:cs typeface="Times New Roman" panose="02020603050405020304" pitchFamily="18" charset="0"/>
              </a:rPr>
              <a:t>Focused on understanding the spatial and temporal distributions of pollutants as well as how pollution episodes develop and </a:t>
            </a:r>
            <a:r>
              <a:rPr lang="en-US" sz="4200" b="1" dirty="0" smtClean="0">
                <a:cs typeface="Times New Roman" panose="02020603050405020304" pitchFamily="18" charset="0"/>
              </a:rPr>
              <a:t>evolve</a:t>
            </a:r>
          </a:p>
          <a:p>
            <a:pPr marL="571500" indent="-571500" eaLnBrk="0" hangingPunct="0">
              <a:tabLst>
                <a:tab pos="4286250" algn="l"/>
              </a:tabLst>
            </a:pPr>
            <a:endParaRPr lang="en-US" sz="2400" b="1" i="1" dirty="0"/>
          </a:p>
          <a:p>
            <a:pPr marL="571500" indent="-571500" eaLnBrk="0" hangingPunct="0">
              <a:tabLst>
                <a:tab pos="4286250" algn="l"/>
              </a:tabLst>
            </a:pPr>
            <a:r>
              <a:rPr lang="en-US" sz="4200" b="1" dirty="0"/>
              <a:t>Two sets of pollution monitors installed on TRAX </a:t>
            </a:r>
            <a:endParaRPr lang="en-US" sz="4200" b="1" u="sng" dirty="0"/>
          </a:p>
          <a:p>
            <a:pPr marL="342900" indent="-342900" eaLnBrk="0" hangingPunct="0">
              <a:tabLst>
                <a:tab pos="4286250" algn="l"/>
              </a:tabLst>
            </a:pPr>
            <a:r>
              <a:rPr lang="en-US" sz="4200" b="1" dirty="0"/>
              <a:t>    Car 1136 </a:t>
            </a:r>
            <a:r>
              <a:rPr lang="en-US" sz="4200" b="1" dirty="0">
                <a:sym typeface="Wingdings" panose="05000000000000000000" pitchFamily="2" charset="2"/>
              </a:rPr>
              <a:t> </a:t>
            </a:r>
            <a:r>
              <a:rPr lang="en-US" sz="4200" dirty="0"/>
              <a:t>December 2, 2014 </a:t>
            </a:r>
          </a:p>
          <a:p>
            <a:pPr marL="342900" indent="-342900" eaLnBrk="0" hangingPunct="0">
              <a:tabLst>
                <a:tab pos="4286250" algn="l"/>
              </a:tabLst>
            </a:pPr>
            <a:r>
              <a:rPr lang="en-US" sz="4200" b="1" dirty="0"/>
              <a:t>    Car 1104 </a:t>
            </a:r>
            <a:r>
              <a:rPr lang="en-US" sz="4200" b="1" dirty="0">
                <a:sym typeface="Wingdings" panose="05000000000000000000" pitchFamily="2" charset="2"/>
              </a:rPr>
              <a:t> </a:t>
            </a:r>
            <a:r>
              <a:rPr lang="en-US" sz="4200" dirty="0"/>
              <a:t>February 2, 2016 </a:t>
            </a:r>
          </a:p>
          <a:p>
            <a:pPr marL="342900" indent="-342900" eaLnBrk="0" hangingPunct="0">
              <a:tabLst>
                <a:tab pos="4286250" algn="l"/>
              </a:tabLst>
            </a:pPr>
            <a:r>
              <a:rPr lang="en-US" sz="4200" b="1" dirty="0"/>
              <a:t>    Requires monthly maintenance &amp; inspection visits</a:t>
            </a:r>
            <a:endParaRPr lang="en-US" sz="4200" dirty="0"/>
          </a:p>
          <a:p>
            <a:pPr marL="457200" indent="-457200" eaLnBrk="0" hangingPunct="0">
              <a:buNone/>
            </a:pPr>
            <a:endParaRPr lang="en-US" sz="4200" b="1" dirty="0"/>
          </a:p>
          <a:p>
            <a:pPr marL="457200" indent="-457200" eaLnBrk="0" hangingPunct="0">
              <a:buNone/>
            </a:pPr>
            <a:r>
              <a:rPr lang="en-US" sz="4200" b="1" dirty="0"/>
              <a:t> </a:t>
            </a:r>
            <a:r>
              <a:rPr lang="en-US" sz="4200" b="1" u="sng" dirty="0"/>
              <a:t>Outcomes:</a:t>
            </a:r>
          </a:p>
          <a:p>
            <a:pPr marL="342900" indent="-342900" eaLnBrk="0" hangingPunct="0"/>
            <a:r>
              <a:rPr lang="en-US" sz="4200" b="1" dirty="0">
                <a:solidFill>
                  <a:srgbClr val="FF0000"/>
                </a:solidFill>
              </a:rPr>
              <a:t>Air quality information available via the internet to the public, educators, and </a:t>
            </a:r>
            <a:r>
              <a:rPr lang="en-US" sz="4200" b="1" dirty="0" smtClean="0">
                <a:solidFill>
                  <a:srgbClr val="FF0000"/>
                </a:solidFill>
              </a:rPr>
              <a:t>researchers    </a:t>
            </a:r>
            <a:r>
              <a:rPr lang="en-US" sz="4400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US" sz="4400" dirty="0">
                <a:solidFill>
                  <a:srgbClr val="FF0000"/>
                </a:solidFill>
                <a:hlinkClick r:id="rId2"/>
              </a:rPr>
              <a:t>://utahaq.chpc.utah.edu/</a:t>
            </a:r>
            <a:endParaRPr lang="en-US" sz="4400" b="1" dirty="0">
              <a:solidFill>
                <a:srgbClr val="FF0000"/>
              </a:solidFill>
            </a:endParaRPr>
          </a:p>
          <a:p>
            <a:pPr marL="342900" indent="-342900" eaLnBrk="0" hangingPunct="0"/>
            <a:r>
              <a:rPr lang="en-US" sz="4200" b="1" dirty="0"/>
              <a:t>Several dozen TV &amp; radio news stories, blogs &amp; press releases</a:t>
            </a:r>
          </a:p>
          <a:p>
            <a:pPr marL="342900" indent="-342900" eaLnBrk="0" hangingPunct="0"/>
            <a:r>
              <a:rPr lang="en-US" sz="4200" b="1" dirty="0"/>
              <a:t>Two published scientific papers, several in preparation</a:t>
            </a:r>
          </a:p>
          <a:p>
            <a:pPr marL="342900" indent="-342900" eaLnBrk="0" hangingPunct="0"/>
            <a:r>
              <a:rPr lang="en-US" sz="4200" b="1" dirty="0"/>
              <a:t>Over 12 presentations in United States air quality conferences</a:t>
            </a:r>
          </a:p>
          <a:p>
            <a:pPr marL="342900" indent="-342900" eaLnBrk="0" hangingPunct="0"/>
            <a:r>
              <a:rPr lang="en-US" sz="4200" b="1" dirty="0">
                <a:solidFill>
                  <a:srgbClr val="FF0000"/>
                </a:solidFill>
              </a:rPr>
              <a:t>Many presentations involving educators and K-12 students</a:t>
            </a:r>
            <a:r>
              <a:rPr lang="en-US" sz="2400" b="1" dirty="0"/>
              <a:t>         </a:t>
            </a:r>
            <a:endParaRPr lang="en-US" sz="2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794702"/>
          </a:xfrm>
        </p:spPr>
        <p:txBody>
          <a:bodyPr>
            <a:normAutofit/>
          </a:bodyPr>
          <a:lstStyle/>
          <a:p>
            <a:r>
              <a:rPr lang="en-US" sz="3200" dirty="0"/>
              <a:t>History of TRAX Pilot Project 2014-2018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E05924-5EDF-4095-8C7A-A891BE512E80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0" y="1138371"/>
            <a:ext cx="2286000" cy="6463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 2015 – Sept 2015</a:t>
            </a:r>
          </a:p>
          <a:p>
            <a:pPr algn="ctr"/>
            <a:r>
              <a:rPr lang="en-US" dirty="0"/>
              <a:t>Hours: 0400-2400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57251" y="1314452"/>
            <a:ext cx="7943849" cy="2872832"/>
            <a:chOff x="1143000" y="609600"/>
            <a:chExt cx="10591799" cy="3830443"/>
          </a:xfrm>
        </p:grpSpPr>
        <p:sp>
          <p:nvSpPr>
            <p:cNvPr id="5" name="TextBox 4"/>
            <p:cNvSpPr txBox="1"/>
            <p:nvPr/>
          </p:nvSpPr>
          <p:spPr>
            <a:xfrm>
              <a:off x="4838700" y="609600"/>
              <a:ext cx="2514600" cy="861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Higher O</a:t>
              </a:r>
              <a:r>
                <a:rPr lang="en-US" baseline="-25000" dirty="0"/>
                <a:t>3</a:t>
              </a:r>
              <a:r>
                <a:rPr lang="en-US" dirty="0"/>
                <a:t> on urban periphery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9982200" y="1752600"/>
              <a:ext cx="1752599" cy="1696843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1143000" y="2743200"/>
              <a:ext cx="1752599" cy="1696843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" name="Straight Arrow Connector 8"/>
            <p:cNvCxnSpPr>
              <a:stCxn id="5" idx="2"/>
              <a:endCxn id="7" idx="1"/>
            </p:cNvCxnSpPr>
            <p:nvPr/>
          </p:nvCxnSpPr>
          <p:spPr>
            <a:xfrm>
              <a:off x="6096000" y="1471375"/>
              <a:ext cx="4142863" cy="52972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7"/>
            </p:cNvCxnSpPr>
            <p:nvPr/>
          </p:nvCxnSpPr>
          <p:spPr>
            <a:xfrm flipH="1">
              <a:off x="2638937" y="1440597"/>
              <a:ext cx="3457063" cy="155110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133155" y="4021314"/>
            <a:ext cx="2763643" cy="888052"/>
            <a:chOff x="5510871" y="4218752"/>
            <a:chExt cx="3684857" cy="1184070"/>
          </a:xfrm>
        </p:grpSpPr>
        <p:sp>
          <p:nvSpPr>
            <p:cNvPr id="16" name="TextBox 15"/>
            <p:cNvSpPr txBox="1"/>
            <p:nvPr/>
          </p:nvSpPr>
          <p:spPr>
            <a:xfrm rot="19716724">
              <a:off x="6661812" y="4541047"/>
              <a:ext cx="2514600" cy="861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Lower O</a:t>
              </a:r>
              <a:r>
                <a:rPr lang="en-US" baseline="-25000" dirty="0"/>
                <a:t>3</a:t>
              </a:r>
              <a:r>
                <a:rPr lang="en-US" dirty="0"/>
                <a:t> in urban corridor </a:t>
              </a:r>
            </a:p>
          </p:txBody>
        </p:sp>
        <p:sp>
          <p:nvSpPr>
            <p:cNvPr id="17" name="Right Brace 16"/>
            <p:cNvSpPr/>
            <p:nvPr/>
          </p:nvSpPr>
          <p:spPr>
            <a:xfrm rot="3635935">
              <a:off x="7162800" y="2566823"/>
              <a:ext cx="381000" cy="3684857"/>
            </a:xfrm>
            <a:prstGeom prst="rightBrac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5861" y="257531"/>
            <a:ext cx="829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Average Summer Ozone along the Red and Green lines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E05924-5EDF-4095-8C7A-A891BE512E80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M25_case_study_Dec20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143000"/>
            <a:ext cx="912876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8600" y="119698"/>
            <a:ext cx="8610600" cy="794702"/>
          </a:xfrm>
        </p:spPr>
        <p:txBody>
          <a:bodyPr>
            <a:normAutofit fontScale="90000"/>
          </a:bodyPr>
          <a:lstStyle/>
          <a:p>
            <a:r>
              <a:rPr lang="en-US" dirty="0"/>
              <a:t>Spatial PM</a:t>
            </a:r>
            <a:r>
              <a:rPr lang="en-US" sz="1200" dirty="0"/>
              <a:t>2.5  </a:t>
            </a:r>
            <a:r>
              <a:rPr lang="en-US" dirty="0"/>
              <a:t>  Concentrations -- Inversion Episode from TRAX</a:t>
            </a:r>
          </a:p>
        </p:txBody>
      </p:sp>
    </p:spTree>
    <p:extLst>
      <p:ext uri="{BB962C8B-B14F-4D97-AF65-F5344CB8AC3E}">
        <p14:creationId xmlns:p14="http://schemas.microsoft.com/office/powerpoint/2010/main" val="25260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5278"/>
            <a:ext cx="8382000" cy="4950460"/>
          </a:xfrm>
        </p:spPr>
        <p:txBody>
          <a:bodyPr/>
          <a:lstStyle/>
          <a:p>
            <a:r>
              <a:rPr lang="en-US" dirty="0"/>
              <a:t>Evaluated the TRAX observations against the Utah Division of Air Quality (DAQ) Hawthorne site maintained by the state of Utah for US EPA regulatory purposes February 2016 PM</a:t>
            </a:r>
            <a:r>
              <a:rPr lang="en-US" baseline="-25000" dirty="0"/>
              <a:t>2.5    </a:t>
            </a:r>
            <a:r>
              <a:rPr lang="en-US" dirty="0"/>
              <a:t>(</a:t>
            </a:r>
            <a:r>
              <a:rPr lang="en-US" b="1" dirty="0"/>
              <a:t>correlation coefficients ~0.87-0.92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Summer 2016 – Summer 2017 O</a:t>
            </a:r>
            <a:r>
              <a:rPr lang="en-US" baseline="-25000" dirty="0"/>
              <a:t>3 </a:t>
            </a:r>
            <a:r>
              <a:rPr lang="en-US" dirty="0"/>
              <a:t>(</a:t>
            </a:r>
            <a:r>
              <a:rPr lang="en-US" b="1" dirty="0"/>
              <a:t>correlation coefficients 0.80-0.86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Much more rigorous validation planned as part of new funded study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85792"/>
          </a:xfrm>
        </p:spPr>
        <p:txBody>
          <a:bodyPr/>
          <a:lstStyle/>
          <a:p>
            <a:r>
              <a:rPr lang="en-US" dirty="0"/>
              <a:t>Research-grade Instrumentation Initial Validation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243580"/>
            <a:ext cx="3840480" cy="2809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463" y="2819400"/>
            <a:ext cx="16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</a:t>
            </a:r>
            <a:r>
              <a:rPr lang="en-US" baseline="-25000" dirty="0"/>
              <a:t>2.5 </a:t>
            </a:r>
            <a:r>
              <a:rPr lang="en-US" dirty="0"/>
              <a:t>validation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6" y="3298427"/>
            <a:ext cx="5466668" cy="2667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7789" y="2840659"/>
            <a:ext cx="137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 </a:t>
            </a:r>
            <a:r>
              <a:rPr lang="en-US" dirty="0"/>
              <a:t>validation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6189" y="2819400"/>
            <a:ext cx="152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2 </a:t>
            </a:r>
            <a:r>
              <a:rPr lang="en-US" dirty="0"/>
              <a:t>validation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2438400"/>
            <a:ext cx="29718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71289" y="2552119"/>
            <a:ext cx="254336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1400" spc="-50" dirty="0">
                <a:ea typeface="Times New Roman" panose="02020603050405020304" pitchFamily="18" charset="0"/>
                <a:cs typeface="Times New Roman" panose="02020603050405020304" pitchFamily="18" charset="0"/>
              </a:rPr>
              <a:t>Monitoring of greenhouse gases and pollutants across an urban area using a light-rail public transit </a:t>
            </a:r>
            <a:r>
              <a:rPr lang="en-US" sz="1400" b="1" kern="1400" spc="-5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endParaRPr lang="en-US" sz="1400" b="1" kern="1400" spc="-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ea typeface="Times New Roman" panose="02020603050405020304" pitchFamily="18" charset="0"/>
              </a:rPr>
              <a:t>Logan E. Mitchell</a:t>
            </a:r>
            <a:r>
              <a:rPr lang="en-US" sz="1400" baseline="30000" dirty="0">
                <a:ea typeface="Times New Roman" panose="02020603050405020304" pitchFamily="18" charset="0"/>
              </a:rPr>
              <a:t>1,*</a:t>
            </a:r>
            <a:r>
              <a:rPr lang="en-US" sz="1400" dirty="0">
                <a:ea typeface="Times New Roman" panose="02020603050405020304" pitchFamily="18" charset="0"/>
              </a:rPr>
              <a:t>, Erik T. Crosman</a:t>
            </a:r>
            <a:r>
              <a:rPr lang="en-US" sz="1400" baseline="30000" dirty="0">
                <a:ea typeface="Times New Roman" panose="02020603050405020304" pitchFamily="18" charset="0"/>
              </a:rPr>
              <a:t>1</a:t>
            </a:r>
            <a:r>
              <a:rPr lang="en-US" sz="1400" dirty="0">
                <a:ea typeface="Times New Roman" panose="02020603050405020304" pitchFamily="18" charset="0"/>
              </a:rPr>
              <a:t>, Alexander A. Jacques</a:t>
            </a:r>
            <a:r>
              <a:rPr lang="en-US" sz="1400" baseline="30000" dirty="0">
                <a:ea typeface="Times New Roman" panose="02020603050405020304" pitchFamily="18" charset="0"/>
              </a:rPr>
              <a:t>1</a:t>
            </a:r>
            <a:r>
              <a:rPr lang="en-US" sz="1400" dirty="0">
                <a:ea typeface="Times New Roman" panose="02020603050405020304" pitchFamily="18" charset="0"/>
              </a:rPr>
              <a:t>, Benjamin Fasoli</a:t>
            </a:r>
            <a:r>
              <a:rPr lang="en-US" sz="1400" baseline="30000" dirty="0">
                <a:ea typeface="Times New Roman" panose="02020603050405020304" pitchFamily="18" charset="0"/>
              </a:rPr>
              <a:t>1</a:t>
            </a:r>
            <a:r>
              <a:rPr lang="en-US" sz="1400" dirty="0">
                <a:ea typeface="Times New Roman" panose="02020603050405020304" pitchFamily="18" charset="0"/>
              </a:rPr>
              <a:t>, Luke Leclair-Marzolf</a:t>
            </a:r>
            <a:r>
              <a:rPr lang="en-US" sz="1400" baseline="30000" dirty="0">
                <a:ea typeface="Times New Roman" panose="02020603050405020304" pitchFamily="18" charset="0"/>
              </a:rPr>
              <a:t>1</a:t>
            </a:r>
            <a:r>
              <a:rPr lang="en-US" sz="1400" dirty="0">
                <a:ea typeface="Times New Roman" panose="02020603050405020304" pitchFamily="18" charset="0"/>
              </a:rPr>
              <a:t>, John Horel</a:t>
            </a:r>
            <a:r>
              <a:rPr lang="en-US" sz="1400" baseline="30000" dirty="0">
                <a:ea typeface="Times New Roman" panose="02020603050405020304" pitchFamily="18" charset="0"/>
              </a:rPr>
              <a:t>1</a:t>
            </a:r>
            <a:r>
              <a:rPr lang="en-US" sz="1400" dirty="0">
                <a:ea typeface="Times New Roman" panose="02020603050405020304" pitchFamily="18" charset="0"/>
              </a:rPr>
              <a:t>, David R. Bowling</a:t>
            </a:r>
            <a:r>
              <a:rPr lang="en-US" sz="1400" baseline="30000" dirty="0">
                <a:ea typeface="Times New Roman" panose="02020603050405020304" pitchFamily="18" charset="0"/>
              </a:rPr>
              <a:t>2</a:t>
            </a:r>
            <a:r>
              <a:rPr lang="en-US" sz="1400" dirty="0">
                <a:ea typeface="Times New Roman" panose="02020603050405020304" pitchFamily="18" charset="0"/>
              </a:rPr>
              <a:t>, James R. Ehleringer</a:t>
            </a:r>
            <a:r>
              <a:rPr lang="en-US" sz="1400" baseline="30000" dirty="0">
                <a:ea typeface="Times New Roman" panose="02020603050405020304" pitchFamily="18" charset="0"/>
              </a:rPr>
              <a:t>2</a:t>
            </a:r>
            <a:r>
              <a:rPr lang="en-US" sz="1400" dirty="0">
                <a:ea typeface="Times New Roman" panose="02020603050405020304" pitchFamily="18" charset="0"/>
              </a:rPr>
              <a:t>, John C. </a:t>
            </a:r>
            <a:r>
              <a:rPr lang="en-US" sz="1400" dirty="0" smtClean="0">
                <a:ea typeface="Times New Roman" panose="02020603050405020304" pitchFamily="18" charset="0"/>
              </a:rPr>
              <a:t>Lin</a:t>
            </a:r>
            <a:r>
              <a:rPr lang="en-US" sz="1400" baseline="30000" dirty="0" smtClean="0">
                <a:ea typeface="Times New Roman" panose="02020603050405020304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endParaRPr lang="en-US" sz="1400" baseline="30000" dirty="0"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ea typeface="Times New Roman" panose="02020603050405020304" pitchFamily="18" charset="0"/>
              </a:rPr>
              <a:t>Atmospheric Environment, In review</a:t>
            </a:r>
          </a:p>
          <a:p>
            <a:pPr>
              <a:lnSpc>
                <a:spcPct val="150000"/>
              </a:lnSpc>
            </a:pPr>
            <a:endParaRPr lang="en-US" sz="1400" baseline="30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800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Sen. </a:t>
            </a:r>
            <a:r>
              <a:rPr lang="en-US" sz="2000" b="1" dirty="0"/>
              <a:t>Luz Escamilla </a:t>
            </a:r>
            <a:r>
              <a:rPr lang="en-US" sz="2000" dirty="0"/>
              <a:t>and </a:t>
            </a:r>
            <a:r>
              <a:rPr lang="en-US" sz="2000" b="1" dirty="0" smtClean="0"/>
              <a:t>Rep. Angela </a:t>
            </a:r>
            <a:r>
              <a:rPr lang="en-US" sz="2000" b="1" dirty="0"/>
              <a:t>Romero </a:t>
            </a:r>
            <a:r>
              <a:rPr lang="en-US" sz="2000" dirty="0" smtClean="0"/>
              <a:t>showed </a:t>
            </a:r>
            <a:r>
              <a:rPr lang="en-US" sz="2000" dirty="0"/>
              <a:t>interest </a:t>
            </a:r>
            <a:r>
              <a:rPr lang="en-US" sz="2000" dirty="0" smtClean="0"/>
              <a:t>in the TRAX pilot project. </a:t>
            </a:r>
            <a:r>
              <a:rPr lang="en-US" sz="2000" dirty="0"/>
              <a:t>Of particular interest to them is to obtain </a:t>
            </a:r>
            <a:r>
              <a:rPr lang="en-US" sz="2000" dirty="0" smtClean="0"/>
              <a:t>data </a:t>
            </a:r>
            <a:r>
              <a:rPr lang="en-US" sz="2000" dirty="0"/>
              <a:t>on the west side communities where </a:t>
            </a:r>
            <a:r>
              <a:rPr lang="en-US" sz="2000" dirty="0" smtClean="0"/>
              <a:t>no </a:t>
            </a:r>
            <a:r>
              <a:rPr lang="en-US" sz="2000" dirty="0"/>
              <a:t>UDAQ </a:t>
            </a:r>
            <a:r>
              <a:rPr lang="en-US" sz="2000" dirty="0" smtClean="0"/>
              <a:t>regulatory observation </a:t>
            </a:r>
            <a:r>
              <a:rPr lang="en-US" sz="2000" dirty="0"/>
              <a:t>sites </a:t>
            </a:r>
            <a:r>
              <a:rPr lang="en-US" sz="2000" dirty="0" smtClean="0"/>
              <a:t>exist.</a:t>
            </a:r>
          </a:p>
          <a:p>
            <a:r>
              <a:rPr lang="en-US" sz="2000" dirty="0" smtClean="0"/>
              <a:t>Sen</a:t>
            </a:r>
            <a:r>
              <a:rPr lang="en-US" sz="2000" dirty="0"/>
              <a:t>. Escamilla </a:t>
            </a:r>
            <a:r>
              <a:rPr lang="en-US" sz="2000" dirty="0" smtClean="0"/>
              <a:t>proposed </a:t>
            </a:r>
            <a:r>
              <a:rPr lang="en-US" sz="2000" dirty="0"/>
              <a:t>an appropriation of $100,000 ongoing for 5 </a:t>
            </a:r>
            <a:r>
              <a:rPr lang="en-US" sz="2000" dirty="0" smtClean="0"/>
              <a:t>years. Daniel </a:t>
            </a:r>
            <a:r>
              <a:rPr lang="en-US" sz="2000" dirty="0"/>
              <a:t>and Erik </a:t>
            </a:r>
            <a:r>
              <a:rPr lang="en-US" sz="2000" dirty="0" smtClean="0"/>
              <a:t>garner support with </a:t>
            </a:r>
            <a:r>
              <a:rPr lang="en-US" sz="2000" dirty="0"/>
              <a:t>key appropriations committee members alongside Rep. Romero to make sure legislative support is there for the proposed </a:t>
            </a:r>
            <a:r>
              <a:rPr lang="en-US" sz="2000" dirty="0" smtClean="0"/>
              <a:t>appropriation. Presentations made </a:t>
            </a:r>
            <a:r>
              <a:rPr lang="en-US" sz="2000" dirty="0"/>
              <a:t>to Appropriation </a:t>
            </a:r>
            <a:r>
              <a:rPr lang="en-US" sz="2000" dirty="0" smtClean="0"/>
              <a:t>Committee and air quality advisory board.</a:t>
            </a:r>
            <a:endParaRPr lang="en-US" sz="2000" dirty="0"/>
          </a:p>
          <a:p>
            <a:r>
              <a:rPr lang="en-US" sz="2000" dirty="0" smtClean="0"/>
              <a:t>Funding </a:t>
            </a:r>
            <a:r>
              <a:rPr lang="en-US" sz="2000" dirty="0"/>
              <a:t>appropriation request was </a:t>
            </a:r>
            <a:r>
              <a:rPr lang="en-US" sz="2000" dirty="0" smtClean="0"/>
              <a:t>approved in March 2018 </a:t>
            </a:r>
            <a:r>
              <a:rPr lang="en-US" sz="2000" dirty="0"/>
              <a:t>alongside Utah state budget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94702"/>
          </a:xfrm>
        </p:spPr>
        <p:txBody>
          <a:bodyPr>
            <a:normAutofit/>
          </a:bodyPr>
          <a:lstStyle/>
          <a:p>
            <a:r>
              <a:rPr lang="en-US" dirty="0" smtClean="0"/>
              <a:t>Legislative Support for TRAX in 2018 Session</a:t>
            </a:r>
            <a:endParaRPr lang="en-US" dirty="0"/>
          </a:p>
        </p:txBody>
      </p:sp>
      <p:sp>
        <p:nvSpPr>
          <p:cNvPr id="4" name="AutoShape 2" descr="Image result for Utah state capit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4232457"/>
            <a:ext cx="4381500" cy="245848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5" y="4418761"/>
            <a:ext cx="3505200" cy="22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800600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2400" b="1" dirty="0" smtClean="0"/>
              <a:t>The </a:t>
            </a:r>
            <a:r>
              <a:rPr lang="en-US" sz="2400" b="1" dirty="0" smtClean="0"/>
              <a:t>TRAX </a:t>
            </a:r>
            <a:r>
              <a:rPr lang="en-US" sz="2400" b="1" dirty="0" smtClean="0"/>
              <a:t>Pilot Project </a:t>
            </a:r>
            <a:r>
              <a:rPr lang="en-US" sz="2400" b="1" dirty="0"/>
              <a:t>has been successful improving understanding of characteristics of air pollution </a:t>
            </a:r>
            <a:r>
              <a:rPr lang="en-US" sz="2400" b="1" dirty="0" smtClean="0"/>
              <a:t>episodes </a:t>
            </a:r>
            <a:r>
              <a:rPr lang="en-US" sz="2400" b="1" dirty="0"/>
              <a:t>experienced by Salt Lake Valley residents</a:t>
            </a:r>
          </a:p>
          <a:p>
            <a:pPr marL="0" indent="0" eaLnBrk="0" hangingPunct="0">
              <a:buNone/>
            </a:pPr>
            <a:endParaRPr lang="en-US" sz="2400" b="1" dirty="0"/>
          </a:p>
          <a:p>
            <a:pPr marL="0" indent="0" eaLnBrk="0" hangingPunct="0">
              <a:buNone/>
            </a:pPr>
            <a:r>
              <a:rPr lang="en-US" sz="2400" b="1" dirty="0" smtClean="0"/>
              <a:t>Therefore, continued support of PM2.5 and O3 data collection requires:</a:t>
            </a:r>
            <a:endParaRPr lang="en-US" sz="2400" b="1" dirty="0"/>
          </a:p>
          <a:p>
            <a:pPr marL="457200" indent="-457200" eaLnBrk="0" hangingPunct="0"/>
            <a:r>
              <a:rPr lang="en-US" sz="2400" b="1" dirty="0"/>
              <a:t>Sustained air quality monitoring (sensors need replacement or repair/maintenance)</a:t>
            </a:r>
          </a:p>
          <a:p>
            <a:pPr marL="457200" indent="-457200" eaLnBrk="0" hangingPunct="0"/>
            <a:r>
              <a:rPr lang="en-US" sz="2400" b="1" dirty="0"/>
              <a:t>Calibrating/QC of data so that </a:t>
            </a:r>
            <a:r>
              <a:rPr lang="en-US" sz="2400" b="1" dirty="0" smtClean="0"/>
              <a:t>it is suitable </a:t>
            </a:r>
            <a:r>
              <a:rPr lang="en-US" sz="2400" b="1" dirty="0"/>
              <a:t>for public health usage (both real-time exposure and health research)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Message During </a:t>
            </a:r>
            <a:r>
              <a:rPr lang="en-US" dirty="0" smtClean="0"/>
              <a:t>Legislative Appropriations </a:t>
            </a:r>
            <a:r>
              <a:rPr lang="en-US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0825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Funding </a:t>
            </a:r>
            <a:r>
              <a:rPr lang="en-US" sz="2400" dirty="0" smtClean="0"/>
              <a:t>was appropriated to the Utah DEQ from the Utah </a:t>
            </a:r>
            <a:r>
              <a:rPr lang="en-US" sz="2400" dirty="0"/>
              <a:t>DNR </a:t>
            </a:r>
            <a:r>
              <a:rPr lang="en-US" sz="2400" dirty="0" smtClean="0"/>
              <a:t>fund</a:t>
            </a:r>
          </a:p>
          <a:p>
            <a:r>
              <a:rPr lang="en-US" sz="2400" dirty="0" smtClean="0"/>
              <a:t>We were told the next step will be to write a proposal to DEQ on deliverables, report schedule, </a:t>
            </a:r>
            <a:r>
              <a:rPr lang="en-US" sz="2400" dirty="0" err="1" smtClean="0"/>
              <a:t>etc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Look forward to</a:t>
            </a:r>
            <a:r>
              <a:rPr lang="en-US" sz="2400" dirty="0" smtClean="0"/>
              <a:t> working </a:t>
            </a:r>
            <a:r>
              <a:rPr lang="en-US" sz="2400" dirty="0" smtClean="0"/>
              <a:t>synergistically with DAQ </a:t>
            </a:r>
            <a:r>
              <a:rPr lang="en-US" sz="2400" dirty="0"/>
              <a:t>to provide spatially resolved data for health studies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budget and statement of work already on public record to the legislature will need to be fleshed out in more </a:t>
            </a:r>
            <a:r>
              <a:rPr lang="en-US" sz="2400" dirty="0" smtClean="0"/>
              <a:t>detail in </a:t>
            </a:r>
            <a:r>
              <a:rPr lang="en-US" sz="2400" dirty="0" smtClean="0"/>
              <a:t>proposal to DEQ</a:t>
            </a:r>
            <a:endParaRPr lang="en-US" sz="2400" dirty="0"/>
          </a:p>
          <a:p>
            <a:r>
              <a:rPr lang="en-US" sz="2400" dirty="0" smtClean="0"/>
              <a:t>Monthly/annual reports </a:t>
            </a:r>
            <a:r>
              <a:rPr lang="en-US" sz="2400" dirty="0"/>
              <a:t>submitted to DEQ on deliverable tasks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 Transitioning from Pilot Study to Operational Data Collection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305425"/>
            <a:ext cx="32004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819775"/>
            <a:ext cx="3038899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800600"/>
          </a:xfrm>
        </p:spPr>
        <p:txBody>
          <a:bodyPr>
            <a:normAutofit/>
          </a:bodyPr>
          <a:lstStyle/>
          <a:p>
            <a:pPr marL="457200" indent="-457200" eaLnBrk="0" hangingPunct="0"/>
            <a:r>
              <a:rPr lang="en-US" sz="2400" b="1" dirty="0"/>
              <a:t>Replace aging instruments </a:t>
            </a:r>
            <a:r>
              <a:rPr lang="en-US" sz="2400" dirty="0"/>
              <a:t>for PM</a:t>
            </a:r>
            <a:r>
              <a:rPr lang="en-US" sz="2400" baseline="-25000" dirty="0"/>
              <a:t>2.5</a:t>
            </a:r>
            <a:r>
              <a:rPr lang="en-US" sz="2400" dirty="0"/>
              <a:t> and ozone and support communication and other sensor maintenance </a:t>
            </a:r>
            <a:r>
              <a:rPr lang="en-US" sz="2400" dirty="0" smtClean="0"/>
              <a:t>costs</a:t>
            </a:r>
          </a:p>
          <a:p>
            <a:pPr marL="457200" indent="-457200" eaLnBrk="0" hangingPunct="0"/>
            <a:r>
              <a:rPr lang="en-US" sz="2400" dirty="0"/>
              <a:t>Support research time to </a:t>
            </a:r>
            <a:r>
              <a:rPr lang="en-US" sz="2400" b="1" dirty="0"/>
              <a:t>conduct rigorous quality control/validation </a:t>
            </a:r>
            <a:endParaRPr lang="en-US" sz="2400" dirty="0"/>
          </a:p>
          <a:p>
            <a:pPr marL="457200" indent="-457200" eaLnBrk="0" hangingPunct="0"/>
            <a:r>
              <a:rPr lang="en-US" sz="2400" dirty="0" smtClean="0"/>
              <a:t>Support</a:t>
            </a:r>
            <a:r>
              <a:rPr lang="en-US" sz="2400" b="1" dirty="0" smtClean="0"/>
              <a:t> data archive </a:t>
            </a:r>
            <a:r>
              <a:rPr lang="en-US" sz="2400" dirty="0"/>
              <a:t>for use by scientific and public community</a:t>
            </a:r>
          </a:p>
          <a:p>
            <a:pPr marL="457200" indent="-457200" eaLnBrk="0" hangingPunct="0"/>
            <a:r>
              <a:rPr lang="en-US" sz="2400" dirty="0"/>
              <a:t>Support technician time to install/repair instruments, filters, and required UTA monthly safety </a:t>
            </a:r>
            <a:r>
              <a:rPr lang="en-US" sz="2400" dirty="0" smtClean="0"/>
              <a:t>inspections</a:t>
            </a:r>
          </a:p>
          <a:p>
            <a:pPr marL="457200" indent="-457200" eaLnBrk="0" hangingPunct="0"/>
            <a:r>
              <a:rPr lang="en-US" sz="2400" dirty="0" smtClean="0"/>
              <a:t>Provide detailed</a:t>
            </a:r>
            <a:r>
              <a:rPr lang="en-US" sz="2400" b="1" dirty="0" smtClean="0"/>
              <a:t> documentation </a:t>
            </a:r>
            <a:r>
              <a:rPr lang="en-US" sz="2400" dirty="0" smtClean="0"/>
              <a:t>(monthly updates, annual report) </a:t>
            </a:r>
            <a:r>
              <a:rPr lang="en-US" sz="2400" b="1" dirty="0" smtClean="0"/>
              <a:t>to DEQ </a:t>
            </a:r>
            <a:r>
              <a:rPr lang="en-US" sz="2400" dirty="0" smtClean="0"/>
              <a:t>of data archive, QC, validation comparison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Year 1 TRAX Air Quality Deliverables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305425"/>
            <a:ext cx="32004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" y="5617972"/>
            <a:ext cx="4215384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16648</TotalTime>
  <Words>997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</vt:lpstr>
      <vt:lpstr>Adjacency</vt:lpstr>
      <vt:lpstr>TRAX Monitoring of Air Quality in the Salt Lake Valley</vt:lpstr>
      <vt:lpstr>History of TRAX Pilot Project 2014-2018</vt:lpstr>
      <vt:lpstr>PowerPoint Presentation</vt:lpstr>
      <vt:lpstr>Spatial PM2.5    Concentrations -- Inversion Episode from TRAX</vt:lpstr>
      <vt:lpstr>Research-grade Instrumentation Initial Validation</vt:lpstr>
      <vt:lpstr>Legislative Support for TRAX in 2018 Session</vt:lpstr>
      <vt:lpstr>Key Message During Legislative Appropriations Process</vt:lpstr>
      <vt:lpstr>Next Steps Transitioning from Pilot Study to Operational Data Collection </vt:lpstr>
      <vt:lpstr>Proposed Year 1 TRAX Air Quality Deliverables</vt:lpstr>
      <vt:lpstr>Proposed Year 1 TRAX Air Quality Deliverables Continued…</vt:lpstr>
      <vt:lpstr>Making the Data Usable and Trustworthy</vt:lpstr>
      <vt:lpstr>Purchase New Air Quality  Sensors</vt:lpstr>
      <vt:lpstr>Preliminary Draft Year 1 Budget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Atmospheric Measurements on a Utah Transit Authority TRAX S70 LRV:  Summary of Pilot Project Results</dc:title>
  <dc:creator>Logan Mitchell</dc:creator>
  <cp:lastModifiedBy>Erik</cp:lastModifiedBy>
  <cp:revision>355</cp:revision>
  <dcterms:created xsi:type="dcterms:W3CDTF">2014-09-26T01:54:22Z</dcterms:created>
  <dcterms:modified xsi:type="dcterms:W3CDTF">2018-04-18T17:08:13Z</dcterms:modified>
</cp:coreProperties>
</file>