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media7.gif" ContentType="video/unknown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52"/>
  </p:notesMasterIdLst>
  <p:handoutMasterIdLst>
    <p:handoutMasterId r:id="rId53"/>
  </p:handoutMasterIdLst>
  <p:sldIdLst>
    <p:sldId id="432" r:id="rId2"/>
    <p:sldId id="510" r:id="rId3"/>
    <p:sldId id="543" r:id="rId4"/>
    <p:sldId id="544" r:id="rId5"/>
    <p:sldId id="545" r:id="rId6"/>
    <p:sldId id="455" r:id="rId7"/>
    <p:sldId id="281" r:id="rId8"/>
    <p:sldId id="529" r:id="rId9"/>
    <p:sldId id="531" r:id="rId10"/>
    <p:sldId id="279" r:id="rId11"/>
    <p:sldId id="523" r:id="rId12"/>
    <p:sldId id="334" r:id="rId13"/>
    <p:sldId id="437" r:id="rId14"/>
    <p:sldId id="438" r:id="rId15"/>
    <p:sldId id="597" r:id="rId16"/>
    <p:sldId id="513" r:id="rId17"/>
    <p:sldId id="311" r:id="rId18"/>
    <p:sldId id="439" r:id="rId19"/>
    <p:sldId id="360" r:id="rId20"/>
    <p:sldId id="394" r:id="rId21"/>
    <p:sldId id="462" r:id="rId22"/>
    <p:sldId id="499" r:id="rId23"/>
    <p:sldId id="308" r:id="rId24"/>
    <p:sldId id="466" r:id="rId25"/>
    <p:sldId id="458" r:id="rId26"/>
    <p:sldId id="401" r:id="rId27"/>
    <p:sldId id="504" r:id="rId28"/>
    <p:sldId id="505" r:id="rId29"/>
    <p:sldId id="317" r:id="rId30"/>
    <p:sldId id="573" r:id="rId31"/>
    <p:sldId id="574" r:id="rId32"/>
    <p:sldId id="575" r:id="rId33"/>
    <p:sldId id="576" r:id="rId34"/>
    <p:sldId id="577" r:id="rId35"/>
    <p:sldId id="578" r:id="rId36"/>
    <p:sldId id="579" r:id="rId37"/>
    <p:sldId id="580" r:id="rId38"/>
    <p:sldId id="581" r:id="rId39"/>
    <p:sldId id="582" r:id="rId40"/>
    <p:sldId id="583" r:id="rId41"/>
    <p:sldId id="584" r:id="rId42"/>
    <p:sldId id="585" r:id="rId43"/>
    <p:sldId id="586" r:id="rId44"/>
    <p:sldId id="587" r:id="rId45"/>
    <p:sldId id="588" r:id="rId46"/>
    <p:sldId id="589" r:id="rId47"/>
    <p:sldId id="590" r:id="rId48"/>
    <p:sldId id="591" r:id="rId49"/>
    <p:sldId id="598" r:id="rId50"/>
    <p:sldId id="572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8D5"/>
    <a:srgbClr val="407FB4"/>
    <a:srgbClr val="2B7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50" autoAdjust="0"/>
    <p:restoredTop sz="90667" autoAdjust="0"/>
  </p:normalViewPr>
  <p:slideViewPr>
    <p:cSldViewPr snapToGrid="0" snapToObjects="1" showGuides="1">
      <p:cViewPr varScale="1">
        <p:scale>
          <a:sx n="88" d="100"/>
          <a:sy n="88" d="100"/>
        </p:scale>
        <p:origin x="-448" y="-104"/>
      </p:cViewPr>
      <p:guideLst>
        <p:guide orient="horz" pos="404"/>
        <p:guide/>
      </p:guideLst>
    </p:cSldViewPr>
  </p:slideViewPr>
  <p:outlineViewPr>
    <p:cViewPr>
      <p:scale>
        <a:sx n="33" d="100"/>
        <a:sy n="33" d="100"/>
      </p:scale>
      <p:origin x="0" y="27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E0859-1E4A-6146-832C-4D6FFCC66DF6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67776-5A9B-5944-B28C-4A3885DF9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5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E1A1D-7E62-BF48-8760-D8FC1181966A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38155-8B11-3F4C-A4B1-7BFE55EB2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Orographic Effects on Precipitation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92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04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04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04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32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3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16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22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1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1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Taiwan – heavy </a:t>
            </a:r>
            <a:r>
              <a:rPr lang="en-US" dirty="0" err="1" smtClean="0"/>
              <a:t>precip</a:t>
            </a:r>
            <a:r>
              <a:rPr lang="en-US" dirty="0" smtClean="0"/>
              <a:t> events that lead to flash floods</a:t>
            </a:r>
          </a:p>
          <a:p>
            <a:r>
              <a:rPr lang="en-US" dirty="0" smtClean="0"/>
              <a:t>Hawaii – large island</a:t>
            </a:r>
          </a:p>
          <a:p>
            <a:r>
              <a:rPr lang="en-US" dirty="0" smtClean="0"/>
              <a:t>Dominica – typical</a:t>
            </a:r>
            <a:r>
              <a:rPr lang="en-US" baseline="0" dirty="0" smtClean="0"/>
              <a:t> island convection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3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73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89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03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33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33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33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41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83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81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4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6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6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83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97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84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(Say: Upon lifting, the moist parcels hit their LCL first and quickly develop buoyancy through latent heat release)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73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51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55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Say: Short wavelength density anomalies (</a:t>
            </a:r>
            <a:r>
              <a:rPr lang="en-US" sz="1200" dirty="0" err="1" smtClean="0"/>
              <a:t>kH</a:t>
            </a:r>
            <a:r>
              <a:rPr lang="en-US" sz="1200" dirty="0" smtClean="0"/>
              <a:t>&lt;&lt;1) accelerate quickly consistent with reduced gravity</a:t>
            </a:r>
          </a:p>
          <a:p>
            <a:r>
              <a:rPr lang="en-US" sz="1200" dirty="0" smtClean="0"/>
              <a:t>Longer wavelength density anomalies accelerate more slowly due to the lateral circulations that must develop to allow parcels to rise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High-pass filter removes non-physical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72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view the </a:t>
            </a:r>
            <a:r>
              <a:rPr lang="en-US" baseline="0" dirty="0" err="1" smtClean="0"/>
              <a:t>std</a:t>
            </a:r>
            <a:r>
              <a:rPr lang="en-US" baseline="0" dirty="0" smtClean="0"/>
              <a:t> of acceleration as a statistical measure of the tendency of the layer to break up into upward and downward motions that may lead to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2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48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51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356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0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209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7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81EE-DBBD-CD4B-9A68-3BFA6A424E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8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0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69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4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0A85D-6625-4948-A3A5-C6968B851A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0A85D-6625-4948-A3A5-C6968B851A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34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38155-8B11-3F4C-A4B1-7BFE55EB2F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-1868" y="92697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DAB7BD-83BA-7448-B7B2-94215D886764}" type="datetimeFigureOut">
              <a:rPr lang="en-US" smtClean="0"/>
              <a:t>4/9/15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105102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16258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6258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42884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FD00AFA-DB42-5B4B-94DC-1980FB2753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charset="2"/>
        <a:buChar char="u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80000"/>
        <a:buFont typeface="Wingdings" charset="2"/>
        <a:buChar char="§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3"/>
        </a:buClr>
        <a:buSzPct val="75000"/>
        <a:buFont typeface="Courier New"/>
        <a:buChar char="o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openxmlformats.org/officeDocument/2006/relationships/image" Target="../media/image38.emf"/><Relationship Id="rId6" Type="http://schemas.openxmlformats.org/officeDocument/2006/relationships/image" Target="../media/image20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20.png"/><Relationship Id="rId6" Type="http://schemas.openxmlformats.org/officeDocument/2006/relationships/image" Target="../media/image39.png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2.xml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20.pn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65.png"/><Relationship Id="rId1" Type="http://schemas.microsoft.com/office/2007/relationships/media" Target="../media/media7.gif"/><Relationship Id="rId2" Type="http://schemas.openxmlformats.org/officeDocument/2006/relationships/video" Target="../media/media7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microsoft.com/office/2007/relationships/hdphoto" Target="../media/hdphoto2.wdp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oisIlet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602289" y="930795"/>
            <a:ext cx="8089504" cy="230454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Orographic Convection in the Tropics: Wind Speed Control and Convective Initiation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893825"/>
            <a:ext cx="838200" cy="88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1932" t="10000" r="80676" b="10000"/>
          <a:stretch>
            <a:fillRect/>
          </a:stretch>
        </p:blipFill>
        <p:spPr bwMode="auto">
          <a:xfrm>
            <a:off x="1067368" y="5976933"/>
            <a:ext cx="857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Screen shot 2011-07-25 at 9.13.09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09"/>
          <a:stretch/>
        </p:blipFill>
        <p:spPr>
          <a:xfrm>
            <a:off x="2066794" y="5976933"/>
            <a:ext cx="800294" cy="7620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79444" y="4967111"/>
            <a:ext cx="2994667" cy="205568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Collaborators: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Ronald B. Smith,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Justin R. Minder,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and Campbell D. Watson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Yale University</a:t>
            </a:r>
          </a:p>
          <a:p>
            <a:pPr lvl="0" algn="ctr"/>
            <a:r>
              <a:rPr lang="en-US" dirty="0">
                <a:solidFill>
                  <a:schemeClr val="tx1"/>
                </a:solidFill>
              </a:rPr>
              <a:t>NSF Grant # 0930356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32088" y="3501036"/>
            <a:ext cx="5026377" cy="153031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</a:rPr>
              <a:t>Alison D. Nugent</a:t>
            </a:r>
          </a:p>
          <a:p>
            <a:pPr algn="ctr"/>
            <a:r>
              <a:rPr lang="en-US" sz="3300" dirty="0" smtClean="0">
                <a:solidFill>
                  <a:schemeClr val="bg1"/>
                </a:solidFill>
              </a:rPr>
              <a:t>University of Utah Seminar</a:t>
            </a:r>
          </a:p>
          <a:p>
            <a:pPr algn="ctr"/>
            <a:r>
              <a:rPr lang="en-US" sz="3300" dirty="0" smtClean="0">
                <a:solidFill>
                  <a:schemeClr val="bg1"/>
                </a:solidFill>
              </a:rPr>
              <a:t>April </a:t>
            </a:r>
            <a:r>
              <a:rPr lang="en-US" sz="3300" dirty="0" smtClean="0">
                <a:solidFill>
                  <a:schemeClr val="bg1"/>
                </a:solidFill>
              </a:rPr>
              <a:t>16</a:t>
            </a:r>
            <a:r>
              <a:rPr lang="en-US" sz="3300" dirty="0" smtClean="0">
                <a:solidFill>
                  <a:schemeClr val="bg1"/>
                </a:solidFill>
              </a:rPr>
              <a:t>, </a:t>
            </a:r>
            <a:r>
              <a:rPr lang="en-US" sz="3300" dirty="0" smtClean="0">
                <a:solidFill>
                  <a:schemeClr val="bg1"/>
                </a:solidFill>
              </a:rPr>
              <a:t>2015</a:t>
            </a:r>
          </a:p>
          <a:p>
            <a:pPr algn="ctr"/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8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DOMEX - April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7528" y="1600200"/>
            <a:ext cx="4284472" cy="51086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In-situ measurements from the Wyoming King Air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21 research flights with fixed flight tracks</a:t>
            </a:r>
          </a:p>
          <a:p>
            <a:endParaRPr lang="en-US" sz="2400" dirty="0" smtClean="0"/>
          </a:p>
          <a:p>
            <a:r>
              <a:rPr lang="en-US" sz="2400" dirty="0" smtClean="0"/>
              <a:t>Dynamical and microphysical quantities measured</a:t>
            </a:r>
          </a:p>
        </p:txBody>
      </p:sp>
      <p:pic>
        <p:nvPicPr>
          <p:cNvPr id="5" name="Content Placeholder 4" descr="FlightM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6401" r="1024" b="4331"/>
          <a:stretch/>
        </p:blipFill>
        <p:spPr>
          <a:xfrm>
            <a:off x="4846003" y="1712682"/>
            <a:ext cx="3911914" cy="50386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7848929" y="2906256"/>
            <a:ext cx="284499" cy="171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SCN02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40508" r="16189" b="26754"/>
          <a:stretch/>
        </p:blipFill>
        <p:spPr>
          <a:xfrm>
            <a:off x="713540" y="2611212"/>
            <a:ext cx="3507934" cy="10844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29202" y="2622806"/>
            <a:ext cx="33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56770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9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F13_Leg31to41_fast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0656"/>
          </a:xfrm>
          <a:prstGeom prst="rect">
            <a:avLst/>
          </a:prstGeom>
        </p:spPr>
      </p:pic>
      <p:pic>
        <p:nvPicPr>
          <p:cNvPr id="3" name="Content Placeholder 4" descr="FlightMap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t="10215" r="15567" b="8400"/>
          <a:stretch/>
        </p:blipFill>
        <p:spPr>
          <a:xfrm>
            <a:off x="7489333" y="-1"/>
            <a:ext cx="1689029" cy="25009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092147" y="561683"/>
            <a:ext cx="641557" cy="11620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895948" y="644655"/>
            <a:ext cx="706312" cy="124088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901913" y="561683"/>
            <a:ext cx="209292" cy="9267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 rot="16200000">
            <a:off x="7531873" y="3779265"/>
            <a:ext cx="2919969" cy="36335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Courtesy of C. Watson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1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28" y="228600"/>
            <a:ext cx="8702524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Variable Conditions During DOMEX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287528" y="5871762"/>
            <a:ext cx="8541162" cy="83711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21 research flights sampled a range of wind speeds and rain conditions</a:t>
            </a:r>
          </a:p>
        </p:txBody>
      </p:sp>
      <p:sp>
        <p:nvSpPr>
          <p:cNvPr id="1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435100"/>
            <a:ext cx="9144000" cy="4387525"/>
            <a:chOff x="0" y="1435100"/>
            <a:chExt cx="9144000" cy="4387525"/>
          </a:xfrm>
        </p:grpSpPr>
        <p:pic>
          <p:nvPicPr>
            <p:cNvPr id="7" name="Picture 6" descr="VariableWindswith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5100"/>
              <a:ext cx="9144000" cy="4387525"/>
            </a:xfrm>
            <a:prstGeom prst="rect">
              <a:avLst/>
            </a:prstGeom>
          </p:spPr>
        </p:pic>
        <p:pic>
          <p:nvPicPr>
            <p:cNvPr id="4" name="Picture 3" descr="Screen shot 2012-08-08 at 2.26.2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652" y="1953458"/>
              <a:ext cx="241300" cy="177800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4556462" y="1980258"/>
            <a:ext cx="64008" cy="6400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8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28" y="228600"/>
            <a:ext cx="8702524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Variable Conditions: Low Wind</a:t>
            </a:r>
            <a:endParaRPr lang="en-US" dirty="0"/>
          </a:p>
        </p:txBody>
      </p:sp>
      <p:sp>
        <p:nvSpPr>
          <p:cNvPr id="1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435100"/>
            <a:ext cx="9144000" cy="4387525"/>
            <a:chOff x="0" y="1435100"/>
            <a:chExt cx="9144000" cy="4387525"/>
          </a:xfrm>
        </p:grpSpPr>
        <p:pic>
          <p:nvPicPr>
            <p:cNvPr id="7" name="Picture 6" descr="VariableWindswith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5100"/>
              <a:ext cx="9144000" cy="4387525"/>
            </a:xfrm>
            <a:prstGeom prst="rect">
              <a:avLst/>
            </a:prstGeom>
          </p:spPr>
        </p:pic>
        <p:pic>
          <p:nvPicPr>
            <p:cNvPr id="4" name="Picture 3" descr="Screen shot 2012-08-08 at 2.26.2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652" y="1953458"/>
              <a:ext cx="241300" cy="1778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32500" y="3962400"/>
              <a:ext cx="1176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 Wind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241524" y="1790097"/>
            <a:ext cx="1705428" cy="3567239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83237" y="1790097"/>
            <a:ext cx="3289906" cy="3579334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73239" y="1790097"/>
            <a:ext cx="2019906" cy="3567239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42221" y="4307542"/>
            <a:ext cx="1548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Wind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66163" y="3253619"/>
            <a:ext cx="14053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Low </a:t>
            </a:r>
            <a:r>
              <a:rPr lang="en-US" dirty="0" err="1" smtClean="0"/>
              <a:t>Precip</a:t>
            </a:r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289904" y="1879678"/>
            <a:ext cx="16251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3302448" y="1925844"/>
            <a:ext cx="15804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Diurnal Cycle</a:t>
            </a:r>
          </a:p>
        </p:txBody>
      </p:sp>
    </p:spTree>
    <p:extLst>
      <p:ext uri="{BB962C8B-B14F-4D97-AF65-F5344CB8AC3E}">
        <p14:creationId xmlns:p14="http://schemas.microsoft.com/office/powerpoint/2010/main" val="71018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28" y="228600"/>
            <a:ext cx="8702524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Variable Conditions: High Wind</a:t>
            </a:r>
            <a:endParaRPr lang="en-US" dirty="0"/>
          </a:p>
        </p:txBody>
      </p:sp>
      <p:sp>
        <p:nvSpPr>
          <p:cNvPr id="1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435100"/>
            <a:ext cx="9144000" cy="4387525"/>
            <a:chOff x="0" y="1435100"/>
            <a:chExt cx="9144000" cy="4387525"/>
          </a:xfrm>
        </p:grpSpPr>
        <p:pic>
          <p:nvPicPr>
            <p:cNvPr id="7" name="Picture 6" descr="VariableWindswith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5100"/>
              <a:ext cx="9144000" cy="4387525"/>
            </a:xfrm>
            <a:prstGeom prst="rect">
              <a:avLst/>
            </a:prstGeom>
          </p:spPr>
        </p:pic>
        <p:pic>
          <p:nvPicPr>
            <p:cNvPr id="4" name="Picture 3" descr="Screen shot 2012-08-08 at 2.26.2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652" y="1953458"/>
              <a:ext cx="241300" cy="1778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111447" y="1753809"/>
            <a:ext cx="1705428" cy="3618863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69562" y="4963821"/>
            <a:ext cx="13112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Wind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9827" y="1853068"/>
            <a:ext cx="15330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 Constant 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7672" y="1741713"/>
            <a:ext cx="3857419" cy="3618863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52874" y="1741714"/>
            <a:ext cx="1408173" cy="3594673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87257" y="3127118"/>
            <a:ext cx="827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Heavy </a:t>
            </a:r>
            <a:r>
              <a:rPr lang="en-US" dirty="0" err="1" smtClean="0"/>
              <a:t>Precip</a:t>
            </a:r>
            <a:endParaRPr lang="en-US" dirty="0" smtClean="0"/>
          </a:p>
        </p:txBody>
      </p:sp>
      <p:sp>
        <p:nvSpPr>
          <p:cNvPr id="17" name="Oval 16"/>
          <p:cNvSpPr/>
          <p:nvPr/>
        </p:nvSpPr>
        <p:spPr>
          <a:xfrm>
            <a:off x="4556462" y="1980258"/>
            <a:ext cx="64008" cy="6400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0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sz="quarter" idx="1"/>
          </p:nvPr>
        </p:nvSpPr>
        <p:spPr>
          <a:xfrm>
            <a:off x="4953000" y="4753134"/>
            <a:ext cx="3352800" cy="1980426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  <a:buSzPct val="130000"/>
              <a:buFont typeface="Tw Cen MT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Background flow encounters elevated terrain</a:t>
            </a:r>
          </a:p>
          <a:p>
            <a:pPr>
              <a:buClr>
                <a:schemeClr val="accent1"/>
              </a:buClr>
              <a:buSzPct val="130000"/>
              <a:buFont typeface="Tw Cen MT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Air is forced up over the terrain</a:t>
            </a:r>
          </a:p>
          <a:p>
            <a:pPr>
              <a:buClr>
                <a:schemeClr val="accent1"/>
              </a:buClr>
              <a:buSzPct val="130000"/>
              <a:buFont typeface="Tw Cen MT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Rising air forms clouds and precipitation</a:t>
            </a: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79003" y="2914842"/>
            <a:ext cx="3429000" cy="1478902"/>
            <a:chOff x="4724400" y="2209800"/>
            <a:chExt cx="3429000" cy="1478902"/>
          </a:xfrm>
          <a:effectLst/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0" name="Freeform 29"/>
            <p:cNvSpPr/>
            <p:nvPr/>
          </p:nvSpPr>
          <p:spPr>
            <a:xfrm>
              <a:off x="4724400" y="2754086"/>
              <a:ext cx="1486886" cy="934616"/>
            </a:xfrm>
            <a:custGeom>
              <a:avLst/>
              <a:gdLst>
                <a:gd name="connsiteX0" fmla="*/ 0 w 2155372"/>
                <a:gd name="connsiteY0" fmla="*/ 1308463 h 1308463"/>
                <a:gd name="connsiteX1" fmla="*/ 1162595 w 2155372"/>
                <a:gd name="connsiteY1" fmla="*/ 15240 h 1308463"/>
                <a:gd name="connsiteX2" fmla="*/ 2155372 w 2155372"/>
                <a:gd name="connsiteY2" fmla="*/ 1217023 h 130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372" h="1308463">
                  <a:moveTo>
                    <a:pt x="0" y="1308463"/>
                  </a:moveTo>
                  <a:cubicBezTo>
                    <a:pt x="401683" y="669471"/>
                    <a:pt x="803366" y="30480"/>
                    <a:pt x="1162595" y="15240"/>
                  </a:cubicBezTo>
                  <a:cubicBezTo>
                    <a:pt x="1521824" y="0"/>
                    <a:pt x="1838598" y="608511"/>
                    <a:pt x="2155372" y="1217023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10800000">
              <a:off x="7470033" y="3243943"/>
              <a:ext cx="683367" cy="1134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loud 31"/>
            <p:cNvSpPr/>
            <p:nvPr/>
          </p:nvSpPr>
          <p:spPr>
            <a:xfrm>
              <a:off x="5618033" y="2209800"/>
              <a:ext cx="841067" cy="489857"/>
            </a:xfrm>
            <a:prstGeom prst="cloud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urved Connector 32"/>
            <p:cNvCxnSpPr/>
            <p:nvPr/>
          </p:nvCxnSpPr>
          <p:spPr>
            <a:xfrm rot="10800000">
              <a:off x="6143700" y="2481943"/>
              <a:ext cx="841067" cy="762000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ardrop 33"/>
            <p:cNvSpPr/>
            <p:nvPr/>
          </p:nvSpPr>
          <p:spPr>
            <a:xfrm>
              <a:off x="5853832" y="2699657"/>
              <a:ext cx="105133" cy="108857"/>
            </a:xfrm>
            <a:prstGeom prst="teardrop">
              <a:avLst/>
            </a:prstGeom>
            <a:solidFill>
              <a:schemeClr val="bg2">
                <a:lumMod val="90000"/>
                <a:alpha val="21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ardrop 34"/>
            <p:cNvSpPr/>
            <p:nvPr/>
          </p:nvSpPr>
          <p:spPr>
            <a:xfrm>
              <a:off x="5880867" y="2862943"/>
              <a:ext cx="105133" cy="108857"/>
            </a:xfrm>
            <a:prstGeom prst="teardrop">
              <a:avLst/>
            </a:prstGeom>
            <a:solidFill>
              <a:schemeClr val="bg2">
                <a:lumMod val="90000"/>
                <a:alpha val="21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ardrop 35"/>
            <p:cNvSpPr/>
            <p:nvPr/>
          </p:nvSpPr>
          <p:spPr>
            <a:xfrm>
              <a:off x="5670600" y="2699657"/>
              <a:ext cx="105133" cy="108857"/>
            </a:xfrm>
            <a:prstGeom prst="teardrop">
              <a:avLst/>
            </a:prstGeom>
            <a:solidFill>
              <a:schemeClr val="bg2">
                <a:lumMod val="90000"/>
                <a:alpha val="21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099088" y="2217617"/>
            <a:ext cx="3101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2. High Wind: Mechanical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6366" y="2212678"/>
            <a:ext cx="2787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002060"/>
                </a:solidFill>
              </a:rPr>
              <a:t>Low Wind: Thermal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762000" y="4753134"/>
            <a:ext cx="3657600" cy="20566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Sun heats surface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Surface warms air above it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becomes buoyant and </a:t>
            </a:r>
            <a:r>
              <a:rPr lang="en-US" sz="2000" dirty="0" smtClean="0">
                <a:solidFill>
                  <a:srgbClr val="002060"/>
                </a:solidFill>
              </a:rPr>
              <a:t>rises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Rising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air forms clouds and sometimes precipitation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56770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40761" y="2591189"/>
            <a:ext cx="1885998" cy="2123558"/>
            <a:chOff x="1301254" y="2026383"/>
            <a:chExt cx="1885998" cy="2123558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26" name="Cloud 25"/>
            <p:cNvSpPr/>
            <p:nvPr/>
          </p:nvSpPr>
          <p:spPr>
            <a:xfrm>
              <a:off x="2100372" y="2250305"/>
              <a:ext cx="841067" cy="489857"/>
            </a:xfrm>
            <a:prstGeom prst="cloud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un 52"/>
            <p:cNvSpPr/>
            <p:nvPr/>
          </p:nvSpPr>
          <p:spPr>
            <a:xfrm>
              <a:off x="1301254" y="2026383"/>
              <a:ext cx="685800" cy="685800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878167" y="2712183"/>
              <a:ext cx="362171" cy="553686"/>
            </a:xfrm>
            <a:custGeom>
              <a:avLst/>
              <a:gdLst>
                <a:gd name="connsiteX0" fmla="*/ 14441 w 362171"/>
                <a:gd name="connsiteY0" fmla="*/ 0 h 553686"/>
                <a:gd name="connsiteX1" fmla="*/ 27320 w 362171"/>
                <a:gd name="connsiteY1" fmla="*/ 128789 h 553686"/>
                <a:gd name="connsiteX2" fmla="*/ 130351 w 362171"/>
                <a:gd name="connsiteY2" fmla="*/ 141668 h 553686"/>
                <a:gd name="connsiteX3" fmla="*/ 143230 w 362171"/>
                <a:gd name="connsiteY3" fmla="*/ 180304 h 553686"/>
                <a:gd name="connsiteX4" fmla="*/ 156109 w 362171"/>
                <a:gd name="connsiteY4" fmla="*/ 334851 h 553686"/>
                <a:gd name="connsiteX5" fmla="*/ 259140 w 362171"/>
                <a:gd name="connsiteY5" fmla="*/ 347730 h 553686"/>
                <a:gd name="connsiteX6" fmla="*/ 272018 w 362171"/>
                <a:gd name="connsiteY6" fmla="*/ 386366 h 553686"/>
                <a:gd name="connsiteX7" fmla="*/ 362171 w 362171"/>
                <a:gd name="connsiteY7" fmla="*/ 528034 h 5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171" h="553686">
                  <a:moveTo>
                    <a:pt x="14441" y="0"/>
                  </a:moveTo>
                  <a:cubicBezTo>
                    <a:pt x="18734" y="42930"/>
                    <a:pt x="0" y="95398"/>
                    <a:pt x="27320" y="128789"/>
                  </a:cubicBezTo>
                  <a:cubicBezTo>
                    <a:pt x="49237" y="155576"/>
                    <a:pt x="98723" y="127611"/>
                    <a:pt x="130351" y="141668"/>
                  </a:cubicBezTo>
                  <a:cubicBezTo>
                    <a:pt x="142756" y="147181"/>
                    <a:pt x="138937" y="167425"/>
                    <a:pt x="143230" y="180304"/>
                  </a:cubicBezTo>
                  <a:cubicBezTo>
                    <a:pt x="147523" y="231820"/>
                    <a:pt x="126684" y="292348"/>
                    <a:pt x="156109" y="334851"/>
                  </a:cubicBezTo>
                  <a:cubicBezTo>
                    <a:pt x="175810" y="363308"/>
                    <a:pt x="227512" y="333673"/>
                    <a:pt x="259140" y="347730"/>
                  </a:cubicBezTo>
                  <a:cubicBezTo>
                    <a:pt x="271545" y="353243"/>
                    <a:pt x="267725" y="373487"/>
                    <a:pt x="272018" y="386366"/>
                  </a:cubicBezTo>
                  <a:cubicBezTo>
                    <a:pt x="287229" y="553686"/>
                    <a:pt x="237480" y="528034"/>
                    <a:pt x="362171" y="528034"/>
                  </a:cubicBez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1987054" y="2661639"/>
              <a:ext cx="362171" cy="553686"/>
            </a:xfrm>
            <a:custGeom>
              <a:avLst/>
              <a:gdLst>
                <a:gd name="connsiteX0" fmla="*/ 14441 w 362171"/>
                <a:gd name="connsiteY0" fmla="*/ 0 h 553686"/>
                <a:gd name="connsiteX1" fmla="*/ 27320 w 362171"/>
                <a:gd name="connsiteY1" fmla="*/ 128789 h 553686"/>
                <a:gd name="connsiteX2" fmla="*/ 130351 w 362171"/>
                <a:gd name="connsiteY2" fmla="*/ 141668 h 553686"/>
                <a:gd name="connsiteX3" fmla="*/ 143230 w 362171"/>
                <a:gd name="connsiteY3" fmla="*/ 180304 h 553686"/>
                <a:gd name="connsiteX4" fmla="*/ 156109 w 362171"/>
                <a:gd name="connsiteY4" fmla="*/ 334851 h 553686"/>
                <a:gd name="connsiteX5" fmla="*/ 259140 w 362171"/>
                <a:gd name="connsiteY5" fmla="*/ 347730 h 553686"/>
                <a:gd name="connsiteX6" fmla="*/ 272018 w 362171"/>
                <a:gd name="connsiteY6" fmla="*/ 386366 h 553686"/>
                <a:gd name="connsiteX7" fmla="*/ 362171 w 362171"/>
                <a:gd name="connsiteY7" fmla="*/ 528034 h 5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171" h="553686">
                  <a:moveTo>
                    <a:pt x="14441" y="0"/>
                  </a:moveTo>
                  <a:cubicBezTo>
                    <a:pt x="18734" y="42930"/>
                    <a:pt x="0" y="95398"/>
                    <a:pt x="27320" y="128789"/>
                  </a:cubicBezTo>
                  <a:cubicBezTo>
                    <a:pt x="49237" y="155576"/>
                    <a:pt x="98723" y="127611"/>
                    <a:pt x="130351" y="141668"/>
                  </a:cubicBezTo>
                  <a:cubicBezTo>
                    <a:pt x="142756" y="147181"/>
                    <a:pt x="138937" y="167425"/>
                    <a:pt x="143230" y="180304"/>
                  </a:cubicBezTo>
                  <a:cubicBezTo>
                    <a:pt x="147523" y="231820"/>
                    <a:pt x="126684" y="292348"/>
                    <a:pt x="156109" y="334851"/>
                  </a:cubicBezTo>
                  <a:cubicBezTo>
                    <a:pt x="175810" y="363308"/>
                    <a:pt x="227512" y="333673"/>
                    <a:pt x="259140" y="347730"/>
                  </a:cubicBezTo>
                  <a:cubicBezTo>
                    <a:pt x="271545" y="353243"/>
                    <a:pt x="267725" y="373487"/>
                    <a:pt x="272018" y="386366"/>
                  </a:cubicBezTo>
                  <a:cubicBezTo>
                    <a:pt x="287229" y="553686"/>
                    <a:pt x="237480" y="528034"/>
                    <a:pt x="362171" y="528034"/>
                  </a:cubicBez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1758454" y="2814039"/>
              <a:ext cx="362171" cy="553686"/>
            </a:xfrm>
            <a:custGeom>
              <a:avLst/>
              <a:gdLst>
                <a:gd name="connsiteX0" fmla="*/ 14441 w 362171"/>
                <a:gd name="connsiteY0" fmla="*/ 0 h 553686"/>
                <a:gd name="connsiteX1" fmla="*/ 27320 w 362171"/>
                <a:gd name="connsiteY1" fmla="*/ 128789 h 553686"/>
                <a:gd name="connsiteX2" fmla="*/ 130351 w 362171"/>
                <a:gd name="connsiteY2" fmla="*/ 141668 h 553686"/>
                <a:gd name="connsiteX3" fmla="*/ 143230 w 362171"/>
                <a:gd name="connsiteY3" fmla="*/ 180304 h 553686"/>
                <a:gd name="connsiteX4" fmla="*/ 156109 w 362171"/>
                <a:gd name="connsiteY4" fmla="*/ 334851 h 553686"/>
                <a:gd name="connsiteX5" fmla="*/ 259140 w 362171"/>
                <a:gd name="connsiteY5" fmla="*/ 347730 h 553686"/>
                <a:gd name="connsiteX6" fmla="*/ 272018 w 362171"/>
                <a:gd name="connsiteY6" fmla="*/ 386366 h 553686"/>
                <a:gd name="connsiteX7" fmla="*/ 362171 w 362171"/>
                <a:gd name="connsiteY7" fmla="*/ 528034 h 5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171" h="553686">
                  <a:moveTo>
                    <a:pt x="14441" y="0"/>
                  </a:moveTo>
                  <a:cubicBezTo>
                    <a:pt x="18734" y="42930"/>
                    <a:pt x="0" y="95398"/>
                    <a:pt x="27320" y="128789"/>
                  </a:cubicBezTo>
                  <a:cubicBezTo>
                    <a:pt x="49237" y="155576"/>
                    <a:pt x="98723" y="127611"/>
                    <a:pt x="130351" y="141668"/>
                  </a:cubicBezTo>
                  <a:cubicBezTo>
                    <a:pt x="142756" y="147181"/>
                    <a:pt x="138937" y="167425"/>
                    <a:pt x="143230" y="180304"/>
                  </a:cubicBezTo>
                  <a:cubicBezTo>
                    <a:pt x="147523" y="231820"/>
                    <a:pt x="126684" y="292348"/>
                    <a:pt x="156109" y="334851"/>
                  </a:cubicBezTo>
                  <a:cubicBezTo>
                    <a:pt x="175810" y="363308"/>
                    <a:pt x="227512" y="333673"/>
                    <a:pt x="259140" y="347730"/>
                  </a:cubicBezTo>
                  <a:cubicBezTo>
                    <a:pt x="271545" y="353243"/>
                    <a:pt x="267725" y="373487"/>
                    <a:pt x="272018" y="386366"/>
                  </a:cubicBezTo>
                  <a:cubicBezTo>
                    <a:pt x="287229" y="553686"/>
                    <a:pt x="237480" y="528034"/>
                    <a:pt x="362171" y="528034"/>
                  </a:cubicBez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1758454" y="3391299"/>
              <a:ext cx="240604" cy="29740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>
              <a:off x="1700366" y="3215325"/>
              <a:ext cx="1486886" cy="934616"/>
            </a:xfrm>
            <a:custGeom>
              <a:avLst/>
              <a:gdLst>
                <a:gd name="connsiteX0" fmla="*/ 0 w 2155372"/>
                <a:gd name="connsiteY0" fmla="*/ 1308463 h 1308463"/>
                <a:gd name="connsiteX1" fmla="*/ 1162595 w 2155372"/>
                <a:gd name="connsiteY1" fmla="*/ 15240 h 1308463"/>
                <a:gd name="connsiteX2" fmla="*/ 2155372 w 2155372"/>
                <a:gd name="connsiteY2" fmla="*/ 1217023 h 130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372" h="1308463">
                  <a:moveTo>
                    <a:pt x="0" y="1308463"/>
                  </a:moveTo>
                  <a:cubicBezTo>
                    <a:pt x="401683" y="669471"/>
                    <a:pt x="803366" y="30480"/>
                    <a:pt x="1162595" y="15240"/>
                  </a:cubicBezTo>
                  <a:cubicBezTo>
                    <a:pt x="1521824" y="0"/>
                    <a:pt x="1838598" y="608511"/>
                    <a:pt x="2155372" y="1217023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034211" y="3248137"/>
              <a:ext cx="894399" cy="423857"/>
            </a:xfrm>
            <a:custGeom>
              <a:avLst/>
              <a:gdLst>
                <a:gd name="connsiteX0" fmla="*/ 0 w 2155372"/>
                <a:gd name="connsiteY0" fmla="*/ 1308463 h 1308463"/>
                <a:gd name="connsiteX1" fmla="*/ 1162595 w 2155372"/>
                <a:gd name="connsiteY1" fmla="*/ 15240 h 1308463"/>
                <a:gd name="connsiteX2" fmla="*/ 2155372 w 2155372"/>
                <a:gd name="connsiteY2" fmla="*/ 1217023 h 130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372" h="1308463">
                  <a:moveTo>
                    <a:pt x="0" y="1308463"/>
                  </a:moveTo>
                  <a:cubicBezTo>
                    <a:pt x="401683" y="669471"/>
                    <a:pt x="803366" y="30480"/>
                    <a:pt x="1162595" y="15240"/>
                  </a:cubicBezTo>
                  <a:cubicBezTo>
                    <a:pt x="1521824" y="0"/>
                    <a:pt x="1838598" y="608511"/>
                    <a:pt x="2155372" y="1217023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 flipV="1">
              <a:off x="2935462" y="3347304"/>
              <a:ext cx="251790" cy="32469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5-Point Star 26"/>
          <p:cNvSpPr/>
          <p:nvPr/>
        </p:nvSpPr>
        <p:spPr>
          <a:xfrm>
            <a:off x="1179948" y="4522062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4779368" y="4235125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Screen Shot 2014-09-09 at 4.0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" y="2012984"/>
            <a:ext cx="9180576" cy="327410"/>
          </a:xfrm>
          <a:prstGeom prst="rect">
            <a:avLst/>
          </a:prstGeom>
        </p:spPr>
      </p:pic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-1701" y="-5192"/>
            <a:ext cx="9143999" cy="189707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Q1: </a:t>
            </a:r>
            <a:r>
              <a:rPr lang="en-US" dirty="0" smtClean="0"/>
              <a:t>How </a:t>
            </a:r>
            <a:r>
              <a:rPr lang="en-US" dirty="0"/>
              <a:t>do the dynamics of tropical orographic convection depend on wind speed? </a:t>
            </a:r>
          </a:p>
        </p:txBody>
      </p:sp>
      <p:sp>
        <p:nvSpPr>
          <p:cNvPr id="40" name="Slide Number Placeholder 48"/>
          <p:cNvSpPr txBox="1">
            <a:spLocks/>
          </p:cNvSpPr>
          <p:nvPr/>
        </p:nvSpPr>
        <p:spPr>
          <a:xfrm>
            <a:off x="-7308" y="2052571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37468-B21D-4CCB-8752-4C0CA34BED6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6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 err="1" smtClean="0"/>
              <a:t>vs</a:t>
            </a:r>
            <a:r>
              <a:rPr lang="en-US" dirty="0" smtClean="0"/>
              <a:t> Low Wind Convection</a:t>
            </a:r>
            <a:endParaRPr lang="en-US" dirty="0"/>
          </a:p>
        </p:txBody>
      </p:sp>
      <p:pic>
        <p:nvPicPr>
          <p:cNvPr id="7" name="Apr-27_Cam4_da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6825" y="2216476"/>
            <a:ext cx="4487174" cy="3365380"/>
          </a:xfrm>
          <a:prstGeom prst="rect">
            <a:avLst/>
          </a:prstGeom>
        </p:spPr>
      </p:pic>
      <p:pic>
        <p:nvPicPr>
          <p:cNvPr id="8" name="Apr-18_Cam4_evening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2216475"/>
            <a:ext cx="4487176" cy="3365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4803" y="1613994"/>
            <a:ext cx="3101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2. High Wind: Mechanical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173" y="1613994"/>
            <a:ext cx="2787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002060"/>
                </a:solidFill>
              </a:rPr>
              <a:t>Low Wind: Thermal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61018" y="6494641"/>
            <a:ext cx="2452318" cy="363359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Courtesy of C. Watson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394513" y="5825348"/>
            <a:ext cx="2026962" cy="880188"/>
            <a:chOff x="4724400" y="2209800"/>
            <a:chExt cx="3429000" cy="1478902"/>
          </a:xfrm>
          <a:effectLst/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3" name="Freeform 12"/>
            <p:cNvSpPr/>
            <p:nvPr/>
          </p:nvSpPr>
          <p:spPr>
            <a:xfrm>
              <a:off x="4724400" y="2754086"/>
              <a:ext cx="1486886" cy="934616"/>
            </a:xfrm>
            <a:custGeom>
              <a:avLst/>
              <a:gdLst>
                <a:gd name="connsiteX0" fmla="*/ 0 w 2155372"/>
                <a:gd name="connsiteY0" fmla="*/ 1308463 h 1308463"/>
                <a:gd name="connsiteX1" fmla="*/ 1162595 w 2155372"/>
                <a:gd name="connsiteY1" fmla="*/ 15240 h 1308463"/>
                <a:gd name="connsiteX2" fmla="*/ 2155372 w 2155372"/>
                <a:gd name="connsiteY2" fmla="*/ 1217023 h 130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372" h="1308463">
                  <a:moveTo>
                    <a:pt x="0" y="1308463"/>
                  </a:moveTo>
                  <a:cubicBezTo>
                    <a:pt x="401683" y="669471"/>
                    <a:pt x="803366" y="30480"/>
                    <a:pt x="1162595" y="15240"/>
                  </a:cubicBezTo>
                  <a:cubicBezTo>
                    <a:pt x="1521824" y="0"/>
                    <a:pt x="1838598" y="608511"/>
                    <a:pt x="2155372" y="1217023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0800000">
              <a:off x="7470033" y="3243943"/>
              <a:ext cx="683367" cy="1134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loud 14"/>
            <p:cNvSpPr/>
            <p:nvPr/>
          </p:nvSpPr>
          <p:spPr>
            <a:xfrm>
              <a:off x="5618033" y="2209800"/>
              <a:ext cx="841067" cy="489857"/>
            </a:xfrm>
            <a:prstGeom prst="cloud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/>
            <p:cNvCxnSpPr/>
            <p:nvPr/>
          </p:nvCxnSpPr>
          <p:spPr>
            <a:xfrm rot="10800000">
              <a:off x="6143700" y="2481943"/>
              <a:ext cx="841067" cy="762000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ardrop 16"/>
            <p:cNvSpPr/>
            <p:nvPr/>
          </p:nvSpPr>
          <p:spPr>
            <a:xfrm>
              <a:off x="5853832" y="2699657"/>
              <a:ext cx="105133" cy="108857"/>
            </a:xfrm>
            <a:prstGeom prst="teardrop">
              <a:avLst/>
            </a:prstGeom>
            <a:solidFill>
              <a:schemeClr val="bg2">
                <a:lumMod val="90000"/>
                <a:alpha val="21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ardrop 17"/>
            <p:cNvSpPr/>
            <p:nvPr/>
          </p:nvSpPr>
          <p:spPr>
            <a:xfrm>
              <a:off x="5880867" y="2862943"/>
              <a:ext cx="105133" cy="108857"/>
            </a:xfrm>
            <a:prstGeom prst="teardrop">
              <a:avLst/>
            </a:prstGeom>
            <a:solidFill>
              <a:schemeClr val="bg2">
                <a:lumMod val="90000"/>
                <a:alpha val="21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ardrop 18"/>
            <p:cNvSpPr/>
            <p:nvPr/>
          </p:nvSpPr>
          <p:spPr>
            <a:xfrm>
              <a:off x="5670600" y="2699657"/>
              <a:ext cx="105133" cy="108857"/>
            </a:xfrm>
            <a:prstGeom prst="teardrop">
              <a:avLst/>
            </a:prstGeom>
            <a:solidFill>
              <a:schemeClr val="bg2">
                <a:lumMod val="90000"/>
                <a:alpha val="21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23064" y="5711625"/>
            <a:ext cx="939084" cy="1078488"/>
            <a:chOff x="1301254" y="2026383"/>
            <a:chExt cx="1885998" cy="2123558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21" name="Cloud 20"/>
            <p:cNvSpPr/>
            <p:nvPr/>
          </p:nvSpPr>
          <p:spPr>
            <a:xfrm>
              <a:off x="2100372" y="2250305"/>
              <a:ext cx="841067" cy="489857"/>
            </a:xfrm>
            <a:prstGeom prst="cloud">
              <a:avLst/>
            </a:prstGeom>
            <a:solidFill>
              <a:schemeClr val="tx2">
                <a:lumMod val="40000"/>
                <a:lumOff val="60000"/>
                <a:alpha val="31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un 21"/>
            <p:cNvSpPr/>
            <p:nvPr/>
          </p:nvSpPr>
          <p:spPr>
            <a:xfrm>
              <a:off x="1301254" y="2026383"/>
              <a:ext cx="685800" cy="685800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878167" y="2712183"/>
              <a:ext cx="362171" cy="553686"/>
            </a:xfrm>
            <a:custGeom>
              <a:avLst/>
              <a:gdLst>
                <a:gd name="connsiteX0" fmla="*/ 14441 w 362171"/>
                <a:gd name="connsiteY0" fmla="*/ 0 h 553686"/>
                <a:gd name="connsiteX1" fmla="*/ 27320 w 362171"/>
                <a:gd name="connsiteY1" fmla="*/ 128789 h 553686"/>
                <a:gd name="connsiteX2" fmla="*/ 130351 w 362171"/>
                <a:gd name="connsiteY2" fmla="*/ 141668 h 553686"/>
                <a:gd name="connsiteX3" fmla="*/ 143230 w 362171"/>
                <a:gd name="connsiteY3" fmla="*/ 180304 h 553686"/>
                <a:gd name="connsiteX4" fmla="*/ 156109 w 362171"/>
                <a:gd name="connsiteY4" fmla="*/ 334851 h 553686"/>
                <a:gd name="connsiteX5" fmla="*/ 259140 w 362171"/>
                <a:gd name="connsiteY5" fmla="*/ 347730 h 553686"/>
                <a:gd name="connsiteX6" fmla="*/ 272018 w 362171"/>
                <a:gd name="connsiteY6" fmla="*/ 386366 h 553686"/>
                <a:gd name="connsiteX7" fmla="*/ 362171 w 362171"/>
                <a:gd name="connsiteY7" fmla="*/ 528034 h 5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171" h="553686">
                  <a:moveTo>
                    <a:pt x="14441" y="0"/>
                  </a:moveTo>
                  <a:cubicBezTo>
                    <a:pt x="18734" y="42930"/>
                    <a:pt x="0" y="95398"/>
                    <a:pt x="27320" y="128789"/>
                  </a:cubicBezTo>
                  <a:cubicBezTo>
                    <a:pt x="49237" y="155576"/>
                    <a:pt x="98723" y="127611"/>
                    <a:pt x="130351" y="141668"/>
                  </a:cubicBezTo>
                  <a:cubicBezTo>
                    <a:pt x="142756" y="147181"/>
                    <a:pt x="138937" y="167425"/>
                    <a:pt x="143230" y="180304"/>
                  </a:cubicBezTo>
                  <a:cubicBezTo>
                    <a:pt x="147523" y="231820"/>
                    <a:pt x="126684" y="292348"/>
                    <a:pt x="156109" y="334851"/>
                  </a:cubicBezTo>
                  <a:cubicBezTo>
                    <a:pt x="175810" y="363308"/>
                    <a:pt x="227512" y="333673"/>
                    <a:pt x="259140" y="347730"/>
                  </a:cubicBezTo>
                  <a:cubicBezTo>
                    <a:pt x="271545" y="353243"/>
                    <a:pt x="267725" y="373487"/>
                    <a:pt x="272018" y="386366"/>
                  </a:cubicBezTo>
                  <a:cubicBezTo>
                    <a:pt x="287229" y="553686"/>
                    <a:pt x="237480" y="528034"/>
                    <a:pt x="362171" y="528034"/>
                  </a:cubicBez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987054" y="2661639"/>
              <a:ext cx="362171" cy="553686"/>
            </a:xfrm>
            <a:custGeom>
              <a:avLst/>
              <a:gdLst>
                <a:gd name="connsiteX0" fmla="*/ 14441 w 362171"/>
                <a:gd name="connsiteY0" fmla="*/ 0 h 553686"/>
                <a:gd name="connsiteX1" fmla="*/ 27320 w 362171"/>
                <a:gd name="connsiteY1" fmla="*/ 128789 h 553686"/>
                <a:gd name="connsiteX2" fmla="*/ 130351 w 362171"/>
                <a:gd name="connsiteY2" fmla="*/ 141668 h 553686"/>
                <a:gd name="connsiteX3" fmla="*/ 143230 w 362171"/>
                <a:gd name="connsiteY3" fmla="*/ 180304 h 553686"/>
                <a:gd name="connsiteX4" fmla="*/ 156109 w 362171"/>
                <a:gd name="connsiteY4" fmla="*/ 334851 h 553686"/>
                <a:gd name="connsiteX5" fmla="*/ 259140 w 362171"/>
                <a:gd name="connsiteY5" fmla="*/ 347730 h 553686"/>
                <a:gd name="connsiteX6" fmla="*/ 272018 w 362171"/>
                <a:gd name="connsiteY6" fmla="*/ 386366 h 553686"/>
                <a:gd name="connsiteX7" fmla="*/ 362171 w 362171"/>
                <a:gd name="connsiteY7" fmla="*/ 528034 h 5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171" h="553686">
                  <a:moveTo>
                    <a:pt x="14441" y="0"/>
                  </a:moveTo>
                  <a:cubicBezTo>
                    <a:pt x="18734" y="42930"/>
                    <a:pt x="0" y="95398"/>
                    <a:pt x="27320" y="128789"/>
                  </a:cubicBezTo>
                  <a:cubicBezTo>
                    <a:pt x="49237" y="155576"/>
                    <a:pt x="98723" y="127611"/>
                    <a:pt x="130351" y="141668"/>
                  </a:cubicBezTo>
                  <a:cubicBezTo>
                    <a:pt x="142756" y="147181"/>
                    <a:pt x="138937" y="167425"/>
                    <a:pt x="143230" y="180304"/>
                  </a:cubicBezTo>
                  <a:cubicBezTo>
                    <a:pt x="147523" y="231820"/>
                    <a:pt x="126684" y="292348"/>
                    <a:pt x="156109" y="334851"/>
                  </a:cubicBezTo>
                  <a:cubicBezTo>
                    <a:pt x="175810" y="363308"/>
                    <a:pt x="227512" y="333673"/>
                    <a:pt x="259140" y="347730"/>
                  </a:cubicBezTo>
                  <a:cubicBezTo>
                    <a:pt x="271545" y="353243"/>
                    <a:pt x="267725" y="373487"/>
                    <a:pt x="272018" y="386366"/>
                  </a:cubicBezTo>
                  <a:cubicBezTo>
                    <a:pt x="287229" y="553686"/>
                    <a:pt x="237480" y="528034"/>
                    <a:pt x="362171" y="528034"/>
                  </a:cubicBez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758454" y="2814039"/>
              <a:ext cx="362171" cy="553686"/>
            </a:xfrm>
            <a:custGeom>
              <a:avLst/>
              <a:gdLst>
                <a:gd name="connsiteX0" fmla="*/ 14441 w 362171"/>
                <a:gd name="connsiteY0" fmla="*/ 0 h 553686"/>
                <a:gd name="connsiteX1" fmla="*/ 27320 w 362171"/>
                <a:gd name="connsiteY1" fmla="*/ 128789 h 553686"/>
                <a:gd name="connsiteX2" fmla="*/ 130351 w 362171"/>
                <a:gd name="connsiteY2" fmla="*/ 141668 h 553686"/>
                <a:gd name="connsiteX3" fmla="*/ 143230 w 362171"/>
                <a:gd name="connsiteY3" fmla="*/ 180304 h 553686"/>
                <a:gd name="connsiteX4" fmla="*/ 156109 w 362171"/>
                <a:gd name="connsiteY4" fmla="*/ 334851 h 553686"/>
                <a:gd name="connsiteX5" fmla="*/ 259140 w 362171"/>
                <a:gd name="connsiteY5" fmla="*/ 347730 h 553686"/>
                <a:gd name="connsiteX6" fmla="*/ 272018 w 362171"/>
                <a:gd name="connsiteY6" fmla="*/ 386366 h 553686"/>
                <a:gd name="connsiteX7" fmla="*/ 362171 w 362171"/>
                <a:gd name="connsiteY7" fmla="*/ 528034 h 5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171" h="553686">
                  <a:moveTo>
                    <a:pt x="14441" y="0"/>
                  </a:moveTo>
                  <a:cubicBezTo>
                    <a:pt x="18734" y="42930"/>
                    <a:pt x="0" y="95398"/>
                    <a:pt x="27320" y="128789"/>
                  </a:cubicBezTo>
                  <a:cubicBezTo>
                    <a:pt x="49237" y="155576"/>
                    <a:pt x="98723" y="127611"/>
                    <a:pt x="130351" y="141668"/>
                  </a:cubicBezTo>
                  <a:cubicBezTo>
                    <a:pt x="142756" y="147181"/>
                    <a:pt x="138937" y="167425"/>
                    <a:pt x="143230" y="180304"/>
                  </a:cubicBezTo>
                  <a:cubicBezTo>
                    <a:pt x="147523" y="231820"/>
                    <a:pt x="126684" y="292348"/>
                    <a:pt x="156109" y="334851"/>
                  </a:cubicBezTo>
                  <a:cubicBezTo>
                    <a:pt x="175810" y="363308"/>
                    <a:pt x="227512" y="333673"/>
                    <a:pt x="259140" y="347730"/>
                  </a:cubicBezTo>
                  <a:cubicBezTo>
                    <a:pt x="271545" y="353243"/>
                    <a:pt x="267725" y="373487"/>
                    <a:pt x="272018" y="386366"/>
                  </a:cubicBezTo>
                  <a:cubicBezTo>
                    <a:pt x="287229" y="553686"/>
                    <a:pt x="237480" y="528034"/>
                    <a:pt x="362171" y="528034"/>
                  </a:cubicBez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1758454" y="3391299"/>
              <a:ext cx="240604" cy="29740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1700366" y="3215325"/>
              <a:ext cx="1486886" cy="934616"/>
            </a:xfrm>
            <a:custGeom>
              <a:avLst/>
              <a:gdLst>
                <a:gd name="connsiteX0" fmla="*/ 0 w 2155372"/>
                <a:gd name="connsiteY0" fmla="*/ 1308463 h 1308463"/>
                <a:gd name="connsiteX1" fmla="*/ 1162595 w 2155372"/>
                <a:gd name="connsiteY1" fmla="*/ 15240 h 1308463"/>
                <a:gd name="connsiteX2" fmla="*/ 2155372 w 2155372"/>
                <a:gd name="connsiteY2" fmla="*/ 1217023 h 130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372" h="1308463">
                  <a:moveTo>
                    <a:pt x="0" y="1308463"/>
                  </a:moveTo>
                  <a:cubicBezTo>
                    <a:pt x="401683" y="669471"/>
                    <a:pt x="803366" y="30480"/>
                    <a:pt x="1162595" y="15240"/>
                  </a:cubicBezTo>
                  <a:cubicBezTo>
                    <a:pt x="1521824" y="0"/>
                    <a:pt x="1838598" y="608511"/>
                    <a:pt x="2155372" y="1217023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034211" y="3248137"/>
              <a:ext cx="894399" cy="423857"/>
            </a:xfrm>
            <a:custGeom>
              <a:avLst/>
              <a:gdLst>
                <a:gd name="connsiteX0" fmla="*/ 0 w 2155372"/>
                <a:gd name="connsiteY0" fmla="*/ 1308463 h 1308463"/>
                <a:gd name="connsiteX1" fmla="*/ 1162595 w 2155372"/>
                <a:gd name="connsiteY1" fmla="*/ 15240 h 1308463"/>
                <a:gd name="connsiteX2" fmla="*/ 2155372 w 2155372"/>
                <a:gd name="connsiteY2" fmla="*/ 1217023 h 130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372" h="1308463">
                  <a:moveTo>
                    <a:pt x="0" y="1308463"/>
                  </a:moveTo>
                  <a:cubicBezTo>
                    <a:pt x="401683" y="669471"/>
                    <a:pt x="803366" y="30480"/>
                    <a:pt x="1162595" y="15240"/>
                  </a:cubicBezTo>
                  <a:cubicBezTo>
                    <a:pt x="1521824" y="0"/>
                    <a:pt x="1838598" y="608511"/>
                    <a:pt x="2155372" y="1217023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2935462" y="3347304"/>
              <a:ext cx="251790" cy="32469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5-Point Star 29"/>
          <p:cNvSpPr/>
          <p:nvPr/>
        </p:nvSpPr>
        <p:spPr>
          <a:xfrm>
            <a:off x="1600088" y="6614964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6207742" y="6541358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Signs of a Transition</a:t>
            </a:r>
            <a:endParaRPr lang="en-US" dirty="0"/>
          </a:p>
        </p:txBody>
      </p:sp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1263" y="3678827"/>
            <a:ext cx="2027011" cy="42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9392" y="3467088"/>
            <a:ext cx="2027011" cy="42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nvectiveMod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5" b="5502"/>
          <a:stretch/>
        </p:blipFill>
        <p:spPr>
          <a:xfrm>
            <a:off x="910870" y="3467088"/>
            <a:ext cx="7440928" cy="30167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5203" y="1510606"/>
            <a:ext cx="8842330" cy="2168221"/>
          </a:xfrm>
        </p:spPr>
        <p:txBody>
          <a:bodyPr>
            <a:normAutofit/>
          </a:bodyPr>
          <a:lstStyle/>
          <a:p>
            <a:r>
              <a:rPr lang="en-US" sz="2300" dirty="0" smtClean="0"/>
              <a:t>Signs of the transition between </a:t>
            </a:r>
            <a:r>
              <a:rPr lang="en-US" sz="2300" u="sng" dirty="0" smtClean="0"/>
              <a:t>Thermally</a:t>
            </a:r>
            <a:r>
              <a:rPr lang="en-US" sz="2300" dirty="0" smtClean="0"/>
              <a:t> and </a:t>
            </a:r>
            <a:r>
              <a:rPr lang="en-US" sz="2300" u="sng" dirty="0" smtClean="0"/>
              <a:t>Mechanically</a:t>
            </a:r>
            <a:r>
              <a:rPr lang="en-US" sz="2300" dirty="0" smtClean="0"/>
              <a:t> driven convection</a:t>
            </a:r>
          </a:p>
          <a:p>
            <a:pPr marL="365760" lvl="1" indent="0">
              <a:buNone/>
            </a:pPr>
            <a:r>
              <a:rPr lang="en-US" sz="2300" dirty="0" smtClean="0"/>
              <a:t>1. Airflow divergence above mountain (div)</a:t>
            </a:r>
          </a:p>
          <a:p>
            <a:pPr marL="365760" lvl="1" indent="0">
              <a:buNone/>
            </a:pPr>
            <a:r>
              <a:rPr lang="en-US" sz="2300" dirty="0" smtClean="0"/>
              <a:t>2. Shift in location of cloud fraction (CF)</a:t>
            </a:r>
          </a:p>
          <a:p>
            <a:pPr marL="365760" lvl="1" indent="0">
              <a:buNone/>
            </a:pPr>
            <a:r>
              <a:rPr lang="en-US" sz="2300" dirty="0">
                <a:solidFill>
                  <a:srgbClr val="000000"/>
                </a:solidFill>
              </a:rPr>
              <a:t>3</a:t>
            </a:r>
            <a:r>
              <a:rPr lang="en-US" sz="2300" dirty="0" smtClean="0">
                <a:solidFill>
                  <a:srgbClr val="000000"/>
                </a:solidFill>
              </a:rPr>
              <a:t>. Mountain Top Temperature</a:t>
            </a:r>
          </a:p>
        </p:txBody>
      </p:sp>
      <p:sp>
        <p:nvSpPr>
          <p:cNvPr id="11" name="Oval 10"/>
          <p:cNvSpPr/>
          <p:nvPr/>
        </p:nvSpPr>
        <p:spPr>
          <a:xfrm>
            <a:off x="1701800" y="4940300"/>
            <a:ext cx="1790700" cy="381000"/>
          </a:xfrm>
          <a:prstGeom prst="ellipse">
            <a:avLst/>
          </a:prstGeom>
          <a:noFill/>
          <a:ln w="48133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56200" y="4940300"/>
            <a:ext cx="1790700" cy="381000"/>
          </a:xfrm>
          <a:prstGeom prst="ellipse">
            <a:avLst/>
          </a:prstGeom>
          <a:noFill/>
          <a:ln w="48133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7711" y="4532868"/>
            <a:ext cx="3969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5" name="Up Arrow 14"/>
          <p:cNvSpPr/>
          <p:nvPr/>
        </p:nvSpPr>
        <p:spPr>
          <a:xfrm>
            <a:off x="2028470" y="5270500"/>
            <a:ext cx="194030" cy="31750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384570" y="5175250"/>
            <a:ext cx="194030" cy="31750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36180" y="5448300"/>
            <a:ext cx="3969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2"/>
                </a:solidFill>
              </a:rPr>
              <a:t>2</a:t>
            </a:r>
            <a:endParaRPr lang="en-US" sz="3000" dirty="0" smtClean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6239535"/>
            <a:ext cx="9147533" cy="759061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buFont typeface="Wingdings" charset="2"/>
              <a:buNone/>
            </a:pPr>
            <a:r>
              <a:rPr lang="en-US" dirty="0" smtClean="0"/>
              <a:t>Can a model capture the differences between the two mechanisms?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 rot="16200000">
            <a:off x="7847154" y="4588597"/>
            <a:ext cx="1929618" cy="363359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Smith,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1"/>
      <p:bldP spid="13" grpId="2"/>
      <p:bldP spid="15" grpId="0" animBg="1"/>
      <p:bldP spid="15" grpId="1" animBg="1"/>
      <p:bldP spid="16" grpId="0" animBg="1"/>
      <p:bldP spid="16" grpId="1" animBg="1"/>
      <p:bldP spid="17" grpId="2"/>
      <p:bldP spid="17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3-07-31 at 8.21.03 PM.png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r="3597"/>
          <a:stretch/>
        </p:blipFill>
        <p:spPr>
          <a:xfrm>
            <a:off x="132284" y="1514816"/>
            <a:ext cx="4537276" cy="5144598"/>
          </a:xfrm>
          <a:prstGeom prst="rect">
            <a:avLst/>
          </a:prstGeom>
        </p:spPr>
      </p:pic>
      <p:pic>
        <p:nvPicPr>
          <p:cNvPr id="9" name="Picture 8" descr="skewtforjas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03" y="-26188"/>
            <a:ext cx="4524891" cy="3567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v3.2.1</a:t>
            </a:r>
            <a:endParaRPr lang="en-US" dirty="0"/>
          </a:p>
        </p:txBody>
      </p:sp>
      <p:sp>
        <p:nvSpPr>
          <p:cNvPr id="7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4306" y="1470287"/>
            <a:ext cx="4578597" cy="530914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3d domain with ridge shaped “Dominica like” mountain</a:t>
            </a:r>
          </a:p>
          <a:p>
            <a:pPr lvl="1"/>
            <a:r>
              <a:rPr lang="en-US" sz="2200" dirty="0" smtClean="0"/>
              <a:t>h=1km, a=10km, </a:t>
            </a:r>
            <a:r>
              <a:rPr lang="en-US" sz="2200" dirty="0"/>
              <a:t>b</a:t>
            </a:r>
            <a:r>
              <a:rPr lang="en-US" sz="2200" dirty="0" smtClean="0"/>
              <a:t>=40 km</a:t>
            </a:r>
          </a:p>
          <a:p>
            <a:r>
              <a:rPr lang="en-US" sz="2200" dirty="0" smtClean="0"/>
              <a:t>Conditionally unstable sounding</a:t>
            </a:r>
          </a:p>
          <a:p>
            <a:r>
              <a:rPr lang="en-US" sz="2200" dirty="0" smtClean="0"/>
              <a:t>200 </a:t>
            </a:r>
            <a:r>
              <a:rPr lang="en-US" sz="2200" dirty="0"/>
              <a:t>m grid spacing</a:t>
            </a:r>
          </a:p>
          <a:p>
            <a:r>
              <a:rPr lang="en-US" sz="2200" dirty="0" smtClean="0"/>
              <a:t>Periodic </a:t>
            </a:r>
            <a:r>
              <a:rPr lang="en-US" sz="2200" dirty="0"/>
              <a:t>B.C.s</a:t>
            </a:r>
          </a:p>
          <a:p>
            <a:r>
              <a:rPr lang="en-US" sz="2200" dirty="0" smtClean="0"/>
              <a:t>Sheared wind profiles:</a:t>
            </a:r>
          </a:p>
          <a:p>
            <a:pPr lvl="1"/>
            <a:r>
              <a:rPr lang="en-US" sz="2200" dirty="0" smtClean="0"/>
              <a:t> high (10 ms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) and low (2 ms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200 Wm</a:t>
            </a:r>
            <a:r>
              <a:rPr lang="en-US" sz="2200" baseline="30000" dirty="0" smtClean="0"/>
              <a:t>-2</a:t>
            </a:r>
            <a:r>
              <a:rPr lang="en-US" sz="2200" dirty="0" smtClean="0"/>
              <a:t> SH flux over terrain</a:t>
            </a:r>
          </a:p>
          <a:p>
            <a:r>
              <a:rPr lang="en-US" sz="2200" dirty="0" smtClean="0"/>
              <a:t>Thompson microphysics scheme</a:t>
            </a:r>
          </a:p>
          <a:p>
            <a:r>
              <a:rPr lang="en-US" sz="2200" dirty="0" smtClean="0"/>
              <a:t>Additional simplified 2D simulations at every wind speed 0-15 ms</a:t>
            </a:r>
            <a:r>
              <a:rPr lang="en-US" sz="2200" baseline="30000" dirty="0" smtClean="0"/>
              <a:t>-1</a:t>
            </a:r>
            <a:endParaRPr lang="en-US" sz="2200" dirty="0" smtClean="0"/>
          </a:p>
        </p:txBody>
      </p:sp>
      <p:pic>
        <p:nvPicPr>
          <p:cNvPr id="3" name="Picture 2" descr="Wind2and1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74" y="3534905"/>
            <a:ext cx="4430793" cy="3323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96148" y="49491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70548" y="494914"/>
            <a:ext cx="37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2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elMean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6"/>
          <a:stretch/>
        </p:blipFill>
        <p:spPr>
          <a:xfrm>
            <a:off x="4212974" y="2050773"/>
            <a:ext cx="4918931" cy="3752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D Model Mean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2001" y="6049813"/>
            <a:ext cx="8844447" cy="681183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 smtClean="0"/>
              <a:t>Colors:</a:t>
            </a:r>
            <a:r>
              <a:rPr lang="en-US" sz="2500" dirty="0" smtClean="0"/>
              <a:t> Wind speed, </a:t>
            </a:r>
            <a:r>
              <a:rPr lang="en-US" sz="2500" b="1" dirty="0" smtClean="0"/>
              <a:t>Contours:</a:t>
            </a:r>
            <a:r>
              <a:rPr lang="en-US" sz="2500" dirty="0" smtClean="0"/>
              <a:t> Isotherms, </a:t>
            </a:r>
            <a:r>
              <a:rPr lang="en-US" sz="2500" b="1" dirty="0" smtClean="0"/>
              <a:t>Dark Outline: </a:t>
            </a:r>
            <a:r>
              <a:rPr lang="en-US" sz="2500" dirty="0" smtClean="0"/>
              <a:t>Average Qc</a:t>
            </a:r>
          </a:p>
        </p:txBody>
      </p:sp>
      <p:sp>
        <p:nvSpPr>
          <p:cNvPr id="7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93802" y="1505275"/>
            <a:ext cx="3247798" cy="533403"/>
          </a:xfrm>
          <a:prstGeom prst="rect">
            <a:avLst/>
          </a:prstGeom>
          <a:noFill/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 smtClean="0"/>
              <a:t>High Wind/ Mechanical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86916" y="1524559"/>
            <a:ext cx="2967106" cy="426259"/>
          </a:xfrm>
          <a:prstGeom prst="rect">
            <a:avLst/>
          </a:prstGeom>
          <a:noFill/>
        </p:spPr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 smtClean="0"/>
              <a:t>Low Wind/ Thermal</a:t>
            </a:r>
          </a:p>
        </p:txBody>
      </p:sp>
      <p:pic>
        <p:nvPicPr>
          <p:cNvPr id="12" name="Picture 11" descr="lowwindMODmea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" y="2038678"/>
            <a:ext cx="4523130" cy="37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 smtClean="0"/>
              <a:t>Basic Orographic Mechanisms</a:t>
            </a:r>
            <a:endParaRPr lang="en-US" dirty="0"/>
          </a:p>
        </p:txBody>
      </p:sp>
      <p:pic>
        <p:nvPicPr>
          <p:cNvPr id="2" name="Picture 1" descr="Screen Shot 2014-09-02 at 11.32.0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t="573" r="12199" b="53986"/>
          <a:stretch/>
        </p:blipFill>
        <p:spPr>
          <a:xfrm>
            <a:off x="4797040" y="2800553"/>
            <a:ext cx="4346960" cy="31163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3075528"/>
            <a:ext cx="3943804" cy="3581946"/>
          </a:xfrm>
        </p:spPr>
        <p:txBody>
          <a:bodyPr>
            <a:normAutofit/>
          </a:bodyPr>
          <a:lstStyle/>
          <a:p>
            <a:pPr marL="514350" indent="-514350">
              <a:buAutoNum type="alphaLcParenBoth"/>
            </a:pPr>
            <a:r>
              <a:rPr lang="en-US" sz="2400" dirty="0" smtClean="0"/>
              <a:t>Stable upslope flow</a:t>
            </a:r>
          </a:p>
          <a:p>
            <a:pPr marL="514350" indent="-514350">
              <a:buAutoNum type="alphaLcParenBoth"/>
            </a:pPr>
            <a:r>
              <a:rPr lang="en-US" sz="2400" dirty="0" smtClean="0"/>
              <a:t>Unstable upslope flow</a:t>
            </a:r>
          </a:p>
          <a:p>
            <a:pPr marL="514350" indent="-514350">
              <a:buAutoNum type="alphaLcParenBoth"/>
            </a:pPr>
            <a:r>
              <a:rPr lang="en-US" sz="2400" dirty="0" smtClean="0"/>
              <a:t>Thermal heating</a:t>
            </a:r>
          </a:p>
          <a:p>
            <a:pPr marL="514350" indent="-514350">
              <a:buAutoNum type="alphaLcParenBoth"/>
            </a:pPr>
            <a:r>
              <a:rPr lang="en-US" sz="2400" dirty="0" smtClean="0"/>
              <a:t>Katabatic flow</a:t>
            </a:r>
          </a:p>
          <a:p>
            <a:pPr marL="514350" indent="-514350">
              <a:buAutoNum type="alphaLcParenBoth"/>
            </a:pPr>
            <a:r>
              <a:rPr lang="en-US" sz="2400" dirty="0" smtClean="0"/>
              <a:t>Orographic enhancement</a:t>
            </a:r>
          </a:p>
          <a:p>
            <a:pPr marL="514350" indent="-514350">
              <a:buAutoNum type="alphaLcParenBoth"/>
            </a:pPr>
            <a:r>
              <a:rPr lang="en-US" sz="2400" dirty="0" smtClean="0"/>
              <a:t>Seeder feeder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214382" y="6494641"/>
            <a:ext cx="1929618" cy="363359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Houze</a:t>
            </a:r>
            <a:r>
              <a:rPr lang="en-US" dirty="0" smtClean="0"/>
              <a:t> et al. 2012</a:t>
            </a:r>
          </a:p>
          <a:p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346629" y="3739236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46629" y="4184433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6446" y="1631694"/>
            <a:ext cx="852001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Orography provides the necessary lifting for clouds </a:t>
            </a:r>
            <a:r>
              <a:rPr lang="en-US" sz="2400" dirty="0" smtClean="0"/>
              <a:t>and precipitation to form  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400" dirty="0" smtClean="0">
                <a:sym typeface="Wingdings"/>
              </a:rPr>
              <a:t>p</a:t>
            </a:r>
            <a:r>
              <a:rPr lang="en-US" sz="2400" dirty="0" smtClean="0"/>
              <a:t>recipitation can be strongly </a:t>
            </a:r>
            <a:r>
              <a:rPr lang="en-US" sz="2400" dirty="0"/>
              <a:t>controlled by orography</a:t>
            </a:r>
          </a:p>
        </p:txBody>
      </p:sp>
    </p:spTree>
    <p:extLst>
      <p:ext uri="{BB962C8B-B14F-4D97-AF65-F5344CB8AC3E}">
        <p14:creationId xmlns:p14="http://schemas.microsoft.com/office/powerpoint/2010/main" val="39862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Divergence Aloft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49217" y="5925173"/>
            <a:ext cx="3059209" cy="83711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 smtClean="0"/>
              <a:t>Negative Divergence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790448" y="5913619"/>
            <a:ext cx="3059209" cy="8371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Positive Divergence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37166" y="1665926"/>
            <a:ext cx="2811589" cy="533403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 smtClean="0"/>
              <a:t>Low Wind/Thermal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6938" y="1652447"/>
            <a:ext cx="3181637" cy="533403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 smtClean="0"/>
              <a:t>High Wind/Mechanical</a:t>
            </a:r>
          </a:p>
        </p:txBody>
      </p:sp>
      <p:sp>
        <p:nvSpPr>
          <p:cNvPr id="11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 descr="DivergenceU3DHig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64" y="2148494"/>
            <a:ext cx="4805035" cy="3836923"/>
          </a:xfrm>
          <a:prstGeom prst="rect">
            <a:avLst/>
          </a:prstGeom>
        </p:spPr>
      </p:pic>
      <p:pic>
        <p:nvPicPr>
          <p:cNvPr id="4" name="Picture 3" descr="DivergenceU3D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/>
          <a:stretch/>
        </p:blipFill>
        <p:spPr>
          <a:xfrm>
            <a:off x="209492" y="2137069"/>
            <a:ext cx="4447184" cy="37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Divergence Aloft : </a:t>
            </a:r>
            <a:r>
              <a:rPr lang="en-US" dirty="0" err="1" smtClean="0"/>
              <a:t>Obs</a:t>
            </a:r>
            <a:r>
              <a:rPr lang="en-US" dirty="0" smtClean="0"/>
              <a:t> &amp; 3D</a:t>
            </a:r>
            <a:endParaRPr lang="en-US" dirty="0"/>
          </a:p>
        </p:txBody>
      </p:sp>
      <p:sp>
        <p:nvSpPr>
          <p:cNvPr id="16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36819" y="2697073"/>
            <a:ext cx="5022272" cy="4031824"/>
            <a:chOff x="1193579" y="1535937"/>
            <a:chExt cx="6365945" cy="5110510"/>
          </a:xfrm>
        </p:grpSpPr>
        <p:pic>
          <p:nvPicPr>
            <p:cNvPr id="20" name="Picture 19" descr="divergenceOB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79" y="1535937"/>
              <a:ext cx="6365945" cy="5110510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2588380" y="2491619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10535" y="5075114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5421824" y="2781896"/>
            <a:ext cx="3168953" cy="641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37234" y="2798829"/>
            <a:ext cx="799966" cy="29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3-06-12 at 9.49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77" y="2053024"/>
            <a:ext cx="3683000" cy="596900"/>
          </a:xfrm>
          <a:prstGeom prst="rect">
            <a:avLst/>
          </a:prstGeom>
        </p:spPr>
      </p:pic>
      <p:pic>
        <p:nvPicPr>
          <p:cNvPr id="27" name="Picture 26" descr="Area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4172857"/>
            <a:ext cx="3380376" cy="257300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44554" y="1630623"/>
            <a:ext cx="2672108" cy="2542234"/>
            <a:chOff x="5092861" y="2394594"/>
            <a:chExt cx="3161542" cy="3519129"/>
          </a:xfrm>
        </p:grpSpPr>
        <p:pic>
          <p:nvPicPr>
            <p:cNvPr id="29" name="Content Placeholder 4" descr="FlightMap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6" t="18482" r="12568" b="19171"/>
            <a:stretch/>
          </p:blipFill>
          <p:spPr>
            <a:xfrm>
              <a:off x="5092861" y="2394594"/>
              <a:ext cx="3161542" cy="3519129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6160515" y="2979310"/>
              <a:ext cx="1233448" cy="227124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799755" y="3183022"/>
              <a:ext cx="1233448" cy="227124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ontent Placeholder 2"/>
          <p:cNvSpPr>
            <a:spLocks noGrp="1"/>
          </p:cNvSpPr>
          <p:nvPr>
            <p:ph sz="quarter" idx="1"/>
          </p:nvPr>
        </p:nvSpPr>
        <p:spPr>
          <a:xfrm>
            <a:off x="1962333" y="2635171"/>
            <a:ext cx="790299" cy="2302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Leg 3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057369" y="2955844"/>
            <a:ext cx="790299" cy="230284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1400" dirty="0" smtClean="0"/>
              <a:t>Leg 4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712656" y="2112286"/>
            <a:ext cx="284499" cy="171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692929" y="1828836"/>
            <a:ext cx="33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6" name="Picture 35" descr="Screen shot 2013-06-12 at 9.37.0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60" y="1529299"/>
            <a:ext cx="36195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8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Divergence Aloft : 2D &amp; 3D</a:t>
            </a:r>
            <a:endParaRPr lang="en-US" dirty="0"/>
          </a:p>
        </p:txBody>
      </p:sp>
      <p:sp>
        <p:nvSpPr>
          <p:cNvPr id="16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421824" y="2781896"/>
            <a:ext cx="3168953" cy="641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37234" y="2798829"/>
            <a:ext cx="799966" cy="29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3-06-12 at 9.49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77" y="2053024"/>
            <a:ext cx="3683000" cy="596900"/>
          </a:xfrm>
          <a:prstGeom prst="rect">
            <a:avLst/>
          </a:prstGeom>
        </p:spPr>
      </p:pic>
      <p:pic>
        <p:nvPicPr>
          <p:cNvPr id="27" name="Picture 26" descr="Area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4172857"/>
            <a:ext cx="3380376" cy="257300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44554" y="1630623"/>
            <a:ext cx="2672108" cy="2542234"/>
            <a:chOff x="5092861" y="2394594"/>
            <a:chExt cx="3161542" cy="3519129"/>
          </a:xfrm>
        </p:grpSpPr>
        <p:pic>
          <p:nvPicPr>
            <p:cNvPr id="29" name="Content Placeholder 4" descr="FlightMap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6" t="18482" r="12568" b="19171"/>
            <a:stretch/>
          </p:blipFill>
          <p:spPr>
            <a:xfrm>
              <a:off x="5092861" y="2394594"/>
              <a:ext cx="3161542" cy="3519129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6160515" y="2979310"/>
              <a:ext cx="1233448" cy="227124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799755" y="3183022"/>
              <a:ext cx="1233448" cy="227124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ontent Placeholder 2"/>
          <p:cNvSpPr>
            <a:spLocks noGrp="1"/>
          </p:cNvSpPr>
          <p:nvPr>
            <p:ph sz="quarter" idx="1"/>
          </p:nvPr>
        </p:nvSpPr>
        <p:spPr>
          <a:xfrm>
            <a:off x="1962333" y="2635171"/>
            <a:ext cx="790299" cy="2302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Leg 3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057369" y="2955844"/>
            <a:ext cx="790299" cy="230284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1400" dirty="0" smtClean="0"/>
              <a:t>Leg 4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712656" y="2112286"/>
            <a:ext cx="284499" cy="171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692929" y="1828836"/>
            <a:ext cx="33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6" name="Picture 35" descr="Screen shot 2013-06-12 at 9.37.0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60" y="1529299"/>
            <a:ext cx="3619500" cy="584200"/>
          </a:xfrm>
          <a:prstGeom prst="rect">
            <a:avLst/>
          </a:prstGeom>
        </p:spPr>
      </p:pic>
      <p:pic>
        <p:nvPicPr>
          <p:cNvPr id="23" name="Picture 22" descr="divOBSandMOD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0"/>
          <a:stretch/>
        </p:blipFill>
        <p:spPr>
          <a:xfrm>
            <a:off x="3789632" y="2630868"/>
            <a:ext cx="5062541" cy="41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6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Cloud Fraction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831" y="6222649"/>
            <a:ext cx="9258169" cy="83711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Convection location shifts upwind with increasing wind speed</a:t>
            </a:r>
          </a:p>
        </p:txBody>
      </p:sp>
      <p:sp>
        <p:nvSpPr>
          <p:cNvPr id="9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62388" y="1522601"/>
            <a:ext cx="2811589" cy="533403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 smtClean="0"/>
              <a:t>Low Wind/Thermal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239134" y="1532983"/>
            <a:ext cx="3181637" cy="533403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 smtClean="0"/>
              <a:t>High Wind/Mechanical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014788" y="5476334"/>
            <a:ext cx="3059209" cy="6011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 smtClean="0"/>
              <a:t>Over </a:t>
            </a:r>
            <a:r>
              <a:rPr lang="en-US" dirty="0" err="1" smtClean="0"/>
              <a:t>Mtn</a:t>
            </a:r>
            <a:r>
              <a:rPr lang="en-US" dirty="0" smtClean="0"/>
              <a:t> Clouds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61689" y="5509223"/>
            <a:ext cx="3525594" cy="83711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 smtClean="0"/>
              <a:t>Windward Side Clouds</a:t>
            </a:r>
          </a:p>
        </p:txBody>
      </p:sp>
      <p:pic>
        <p:nvPicPr>
          <p:cNvPr id="3" name="Picture 2" descr="CloudFraction3DHig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65" y="1892720"/>
            <a:ext cx="4568133" cy="3681779"/>
          </a:xfrm>
          <a:prstGeom prst="rect">
            <a:avLst/>
          </a:prstGeom>
        </p:spPr>
      </p:pic>
      <p:pic>
        <p:nvPicPr>
          <p:cNvPr id="4" name="Picture 3" descr="CloudFraction3DLow2h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" y="1905172"/>
            <a:ext cx="4524303" cy="36464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683572" y="2265343"/>
            <a:ext cx="357631" cy="596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5261689" y="2278512"/>
            <a:ext cx="357631" cy="596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0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Cloud Fraction : </a:t>
            </a:r>
            <a:r>
              <a:rPr lang="en-US" dirty="0" err="1" smtClean="0"/>
              <a:t>Obs</a:t>
            </a:r>
            <a:r>
              <a:rPr lang="en-US" dirty="0" smtClean="0"/>
              <a:t> &amp; 3D</a:t>
            </a:r>
            <a:endParaRPr lang="en-US" dirty="0"/>
          </a:p>
        </p:txBody>
      </p:sp>
      <p:sp>
        <p:nvSpPr>
          <p:cNvPr id="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56770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3296" y="3244815"/>
            <a:ext cx="4468746" cy="3548465"/>
            <a:chOff x="4687349" y="2602579"/>
            <a:chExt cx="4468746" cy="3548465"/>
          </a:xfrm>
        </p:grpSpPr>
        <p:pic>
          <p:nvPicPr>
            <p:cNvPr id="3" name="Picture 2" descr="cfOBS_leg3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349" y="2602579"/>
              <a:ext cx="4468746" cy="3524275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816682" y="4111113"/>
              <a:ext cx="118872" cy="11887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708951" y="4467963"/>
              <a:ext cx="118872" cy="11887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698713" y="5933128"/>
              <a:ext cx="799966" cy="217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83754" y="3275014"/>
            <a:ext cx="5057589" cy="3531328"/>
            <a:chOff x="10539" y="2614674"/>
            <a:chExt cx="5057589" cy="3531328"/>
          </a:xfrm>
        </p:grpSpPr>
        <p:pic>
          <p:nvPicPr>
            <p:cNvPr id="5" name="Picture 4" descr="cfOBS_leg4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9" y="2614674"/>
              <a:ext cx="4468746" cy="3524275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584101" y="2620985"/>
              <a:ext cx="2484027" cy="363945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/>
                <a:buNone/>
              </a:pPr>
              <a:r>
                <a:rPr lang="en-US" sz="1800" dirty="0" smtClean="0"/>
                <a:t>Downstream Side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3055931" y="5335277"/>
              <a:ext cx="118872" cy="118872"/>
            </a:xfrm>
            <a:prstGeom prst="rect">
              <a:avLst/>
            </a:prstGeom>
            <a:noFill/>
            <a:ln w="25908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4939" y="4415593"/>
              <a:ext cx="118872" cy="118872"/>
            </a:xfrm>
            <a:prstGeom prst="rect">
              <a:avLst/>
            </a:prstGeom>
            <a:noFill/>
            <a:ln w="25908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012245" y="5933127"/>
              <a:ext cx="799966" cy="21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25421" y="1954413"/>
            <a:ext cx="2032000" cy="980309"/>
            <a:chOff x="3739641" y="1462929"/>
            <a:chExt cx="2032000" cy="980309"/>
          </a:xfrm>
        </p:grpSpPr>
        <p:pic>
          <p:nvPicPr>
            <p:cNvPr id="7" name="Picture 6" descr="Screen shot 2013-11-17 at 2.58.3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641" y="1462929"/>
              <a:ext cx="2032000" cy="8890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flipV="1">
              <a:off x="4245053" y="1846334"/>
              <a:ext cx="357631" cy="596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602757" y="3286011"/>
            <a:ext cx="2388414" cy="26468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 smtClean="0"/>
              <a:t>Upstream Side</a:t>
            </a:r>
          </a:p>
        </p:txBody>
      </p:sp>
    </p:spTree>
    <p:extLst>
      <p:ext uri="{BB962C8B-B14F-4D97-AF65-F5344CB8AC3E}">
        <p14:creationId xmlns:p14="http://schemas.microsoft.com/office/powerpoint/2010/main" val="320680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Mountain Top Temperature</a:t>
            </a:r>
            <a:endParaRPr lang="en-US" dirty="0"/>
          </a:p>
        </p:txBody>
      </p:sp>
      <p:pic>
        <p:nvPicPr>
          <p:cNvPr id="4" name="HighWi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6476"/>
          <a:stretch/>
        </p:blipFill>
        <p:spPr>
          <a:xfrm>
            <a:off x="4584723" y="1898295"/>
            <a:ext cx="4208112" cy="3778628"/>
          </a:xfrm>
          <a:prstGeom prst="rect">
            <a:avLst/>
          </a:prstGeom>
        </p:spPr>
      </p:pic>
      <p:pic>
        <p:nvPicPr>
          <p:cNvPr id="5" name="LowWin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2007150"/>
            <a:ext cx="4705048" cy="352878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1412148"/>
            <a:ext cx="3846192" cy="75236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dirty="0" smtClean="0"/>
              <a:t>Low Wind/Thermal: 2 ms</a:t>
            </a:r>
            <a:r>
              <a:rPr lang="en-US" sz="2400" baseline="30000" dirty="0" smtClean="0"/>
              <a:t>-1</a:t>
            </a:r>
            <a:endParaRPr lang="en-US" sz="24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72283" y="1461401"/>
            <a:ext cx="4094025" cy="700195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2400" dirty="0" smtClean="0"/>
              <a:t>High Wind/Mechanical: 10 ms</a:t>
            </a:r>
            <a:r>
              <a:rPr lang="en-US" sz="2400" baseline="30000" dirty="0" smtClean="0"/>
              <a:t>-1</a:t>
            </a:r>
            <a:endParaRPr lang="en-US" sz="24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2973" y="5785003"/>
            <a:ext cx="9039285" cy="1181077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dirty="0" smtClean="0"/>
              <a:t>Wind L to R, Surface T (°C), Qc Contours 0.2 g kg</a:t>
            </a:r>
            <a:r>
              <a:rPr lang="en-US" sz="2400" baseline="30000" dirty="0" smtClean="0"/>
              <a:t>-1</a:t>
            </a:r>
            <a:endParaRPr lang="en-US" sz="2400" dirty="0"/>
          </a:p>
          <a:p>
            <a:pPr marL="0" indent="0">
              <a:buFont typeface="Wingdings" charset="2"/>
              <a:buNone/>
            </a:pPr>
            <a:r>
              <a:rPr lang="en-US" sz="2400" dirty="0" smtClean="0"/>
              <a:t>10 min increments for 3 </a:t>
            </a:r>
            <a:r>
              <a:rPr lang="en-US" sz="2400" dirty="0" err="1" smtClean="0"/>
              <a:t>hrs</a:t>
            </a:r>
            <a:r>
              <a:rPr lang="en-US" sz="2400" dirty="0" smtClean="0"/>
              <a:t> while the model reaches steady state</a:t>
            </a:r>
          </a:p>
        </p:txBody>
      </p:sp>
      <p:sp>
        <p:nvSpPr>
          <p:cNvPr id="9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7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</a:t>
            </a:r>
            <a:r>
              <a:rPr lang="en-US" dirty="0" smtClean="0"/>
              <a:t>. Mountain Top Temperature</a:t>
            </a:r>
            <a:endParaRPr lang="en-US" dirty="0"/>
          </a:p>
        </p:txBody>
      </p:sp>
      <p:pic>
        <p:nvPicPr>
          <p:cNvPr id="19" name="Picture 18" descr="Screen shot 2013-11-17 at 3.1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28" y="1964105"/>
            <a:ext cx="1689100" cy="914400"/>
          </a:xfrm>
          <a:prstGeom prst="rect">
            <a:avLst/>
          </a:prstGeom>
        </p:spPr>
      </p:pic>
      <p:pic>
        <p:nvPicPr>
          <p:cNvPr id="3" name="Picture 2" descr="QValue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r="8998"/>
          <a:stretch/>
        </p:blipFill>
        <p:spPr>
          <a:xfrm>
            <a:off x="2905007" y="1409945"/>
            <a:ext cx="6201842" cy="5334000"/>
          </a:xfrm>
          <a:prstGeom prst="rect">
            <a:avLst/>
          </a:prstGeom>
        </p:spPr>
      </p:pic>
      <p:pic>
        <p:nvPicPr>
          <p:cNvPr id="20" name="Picture 19" descr="Screen shot 2013-11-17 at 3.13.2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7591" r="11346" b="13673"/>
          <a:stretch/>
        </p:blipFill>
        <p:spPr>
          <a:xfrm>
            <a:off x="5394421" y="1964106"/>
            <a:ext cx="1400978" cy="628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73904" y="1448100"/>
            <a:ext cx="28023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</a:rPr>
              <a:t>Extension of Smith 2011 BL theory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5834" y="3306931"/>
            <a:ext cx="1870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000000"/>
                </a:solidFill>
              </a:rPr>
              <a:t>Heat accumulates at low wind speeds</a:t>
            </a:r>
          </a:p>
        </p:txBody>
      </p:sp>
    </p:spTree>
    <p:extLst>
      <p:ext uri="{BB962C8B-B14F-4D97-AF65-F5344CB8AC3E}">
        <p14:creationId xmlns:p14="http://schemas.microsoft.com/office/powerpoint/2010/main" val="425619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ValuesAndOb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r="8476"/>
          <a:stretch/>
        </p:blipFill>
        <p:spPr>
          <a:xfrm>
            <a:off x="2905002" y="1409945"/>
            <a:ext cx="6238998" cy="5334000"/>
          </a:xfrm>
          <a:prstGeom prst="rect">
            <a:avLst/>
          </a:prstGeom>
        </p:spPr>
      </p:pic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7990" y="1697436"/>
            <a:ext cx="2237680" cy="2341534"/>
            <a:chOff x="224042" y="2579813"/>
            <a:chExt cx="2672108" cy="2542234"/>
          </a:xfrm>
        </p:grpSpPr>
        <p:pic>
          <p:nvPicPr>
            <p:cNvPr id="13" name="Content Placeholder 4" descr="FlightMap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6" t="18482" r="12568" b="19171"/>
            <a:stretch/>
          </p:blipFill>
          <p:spPr>
            <a:xfrm>
              <a:off x="224042" y="2579813"/>
              <a:ext cx="2672108" cy="254223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2461722" y="2978149"/>
              <a:ext cx="284499" cy="17122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441995" y="2694699"/>
              <a:ext cx="332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U</a:t>
              </a:r>
              <a:endPara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</a:t>
            </a:r>
            <a:r>
              <a:rPr lang="en-US" dirty="0" smtClean="0"/>
              <a:t>. Mountain Top Temperature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0042" y="4684949"/>
            <a:ext cx="19956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000000"/>
                </a:solidFill>
              </a:rPr>
              <a:t>– especially during clear sky conditions!</a:t>
            </a:r>
          </a:p>
        </p:txBody>
      </p:sp>
      <p:sp>
        <p:nvSpPr>
          <p:cNvPr id="11" name="Oval 10"/>
          <p:cNvSpPr/>
          <p:nvPr/>
        </p:nvSpPr>
        <p:spPr>
          <a:xfrm>
            <a:off x="7137185" y="3020526"/>
            <a:ext cx="64008" cy="6400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37185" y="3282923"/>
            <a:ext cx="81070" cy="82296"/>
          </a:xfrm>
          <a:prstGeom prst="rect">
            <a:avLst/>
          </a:prstGeom>
          <a:noFill/>
          <a:ln w="2921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3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Data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r="8476"/>
          <a:stretch/>
        </p:blipFill>
        <p:spPr>
          <a:xfrm>
            <a:off x="2905002" y="1371970"/>
            <a:ext cx="6238998" cy="5334000"/>
          </a:xfrm>
          <a:prstGeom prst="rect">
            <a:avLst/>
          </a:prstGeom>
        </p:spPr>
      </p:pic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7990" y="1697436"/>
            <a:ext cx="2237680" cy="2341534"/>
            <a:chOff x="224042" y="2579813"/>
            <a:chExt cx="2672108" cy="2542234"/>
          </a:xfrm>
        </p:grpSpPr>
        <p:pic>
          <p:nvPicPr>
            <p:cNvPr id="13" name="Content Placeholder 4" descr="FlightMap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6" t="18482" r="12568" b="19171"/>
            <a:stretch/>
          </p:blipFill>
          <p:spPr>
            <a:xfrm>
              <a:off x="224042" y="2579813"/>
              <a:ext cx="2672108" cy="254223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2461722" y="2978149"/>
              <a:ext cx="284499" cy="17122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441995" y="2694699"/>
              <a:ext cx="332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U</a:t>
              </a:r>
              <a:endPara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</a:t>
            </a:r>
            <a:r>
              <a:rPr lang="en-US" dirty="0" smtClean="0"/>
              <a:t>. Mountain Top Temperature</a:t>
            </a:r>
            <a:endParaRPr lang="en-US" dirty="0"/>
          </a:p>
        </p:txBody>
      </p:sp>
      <p:pic>
        <p:nvPicPr>
          <p:cNvPr id="11" name="Picture 10" descr="Area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701"/>
            <a:ext cx="3165121" cy="240916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98754" y="3828957"/>
            <a:ext cx="118872" cy="118872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137185" y="3020526"/>
            <a:ext cx="64008" cy="6400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37185" y="3282923"/>
            <a:ext cx="81070" cy="82296"/>
          </a:xfrm>
          <a:prstGeom prst="rect">
            <a:avLst/>
          </a:prstGeom>
          <a:noFill/>
          <a:ln w="2921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9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912"/>
            <a:ext cx="9143999" cy="189707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Q1: </a:t>
            </a:r>
            <a:r>
              <a:rPr lang="en-US" dirty="0" smtClean="0"/>
              <a:t>How </a:t>
            </a:r>
            <a:r>
              <a:rPr lang="en-US" dirty="0"/>
              <a:t>do the dynamics of tropical orographic convection depend on wind speed?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653" y="2419255"/>
            <a:ext cx="9055429" cy="443874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900" dirty="0" smtClean="0"/>
              <a:t>The boundary between low and high wind, and thus the transition from thermally to mechanically driven convection is found to be </a:t>
            </a:r>
            <a:r>
              <a:rPr lang="en-US" sz="4000" dirty="0" smtClean="0"/>
              <a:t>3</a:t>
            </a:r>
            <a:r>
              <a:rPr lang="en-US" sz="4000" dirty="0"/>
              <a:t>-6 m/</a:t>
            </a:r>
            <a:r>
              <a:rPr lang="en-US" sz="4000" dirty="0" smtClean="0"/>
              <a:t>s</a:t>
            </a:r>
          </a:p>
          <a:p>
            <a:pPr marL="0" indent="0">
              <a:buNone/>
            </a:pP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With increasing wind…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3400" dirty="0"/>
              <a:t>d</a:t>
            </a:r>
            <a:r>
              <a:rPr lang="en-US" sz="3400" dirty="0" smtClean="0"/>
              <a:t>ivergence (associated with cloud top outflow) changes to convergence (associated with plunging flow)</a:t>
            </a:r>
          </a:p>
          <a:p>
            <a:endParaRPr lang="en-US" sz="3400" dirty="0" smtClean="0"/>
          </a:p>
          <a:p>
            <a:r>
              <a:rPr lang="en-US" sz="3400" dirty="0" smtClean="0"/>
              <a:t>convection shifts upstream from the leeward to the windward side of the mountain (</a:t>
            </a:r>
            <a:r>
              <a:rPr lang="en-US" sz="3400" dirty="0"/>
              <a:t>associated with a </a:t>
            </a:r>
            <a:r>
              <a:rPr lang="en-US" sz="3400" dirty="0" smtClean="0"/>
              <a:t>change </a:t>
            </a:r>
            <a:r>
              <a:rPr lang="en-US" sz="3400" dirty="0"/>
              <a:t>in the </a:t>
            </a:r>
            <a:r>
              <a:rPr lang="en-US" sz="3400" dirty="0" smtClean="0"/>
              <a:t>initiation </a:t>
            </a:r>
            <a:r>
              <a:rPr lang="en-US" sz="3400" dirty="0"/>
              <a:t>mechanism</a:t>
            </a:r>
            <a:r>
              <a:rPr lang="en-US" sz="3400" dirty="0" smtClean="0"/>
              <a:t>) </a:t>
            </a:r>
          </a:p>
          <a:p>
            <a:endParaRPr lang="en-US" sz="3400" dirty="0"/>
          </a:p>
          <a:p>
            <a:r>
              <a:rPr lang="en-US" sz="3400" dirty="0" smtClean="0"/>
              <a:t>mountain top temperature decreases (due to increased heat ventilation and shading)</a:t>
            </a:r>
          </a:p>
          <a:p>
            <a:endParaRPr lang="en-US" sz="3400" dirty="0" smtClean="0"/>
          </a:p>
          <a:p>
            <a:endParaRPr lang="en-US" sz="34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8221" y="7183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4-09-09 at 4.0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" y="2012984"/>
            <a:ext cx="9180576" cy="327410"/>
          </a:xfrm>
          <a:prstGeom prst="rect">
            <a:avLst/>
          </a:prstGeom>
        </p:spPr>
      </p:pic>
      <p:sp>
        <p:nvSpPr>
          <p:cNvPr id="8" name="Slide Number Placeholder 48"/>
          <p:cNvSpPr txBox="1">
            <a:spLocks/>
          </p:cNvSpPr>
          <p:nvPr/>
        </p:nvSpPr>
        <p:spPr>
          <a:xfrm>
            <a:off x="15455" y="2047697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37468-B21D-4CCB-8752-4C0CA34BED6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 smtClean="0"/>
              <a:t>Mid-Latitude Focus, Complex </a:t>
            </a:r>
            <a:r>
              <a:rPr lang="en-US" dirty="0" err="1" smtClean="0"/>
              <a:t>Topo</a:t>
            </a:r>
            <a:endParaRPr lang="en-US" dirty="0"/>
          </a:p>
        </p:txBody>
      </p:sp>
      <p:pic>
        <p:nvPicPr>
          <p:cNvPr id="2" name="Picture 1" descr="earth5_surf2c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3" t="4089" b="17885"/>
          <a:stretch/>
        </p:blipFill>
        <p:spPr>
          <a:xfrm>
            <a:off x="896650" y="2378352"/>
            <a:ext cx="7386063" cy="379789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734287" y="2167788"/>
            <a:ext cx="784435" cy="11001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5563030" y="1800014"/>
            <a:ext cx="1929618" cy="7120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MAP, 1999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358780" y="5730946"/>
            <a:ext cx="712259" cy="6694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6177716" y="6214330"/>
            <a:ext cx="1929618" cy="7120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 smtClean="0"/>
              <a:t>SALPEX, 1996</a:t>
            </a:r>
          </a:p>
          <a:p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09384" y="1899358"/>
            <a:ext cx="336186" cy="12689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7037573" y="1740908"/>
            <a:ext cx="1500654" cy="4506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ALPEX, 1982</a:t>
            </a:r>
          </a:p>
          <a:p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08120" y="1409945"/>
            <a:ext cx="1307669" cy="4465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COPS, 2007</a:t>
            </a:r>
            <a:endParaRPr lang="en-US" sz="1400" dirty="0"/>
          </a:p>
          <a:p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067809" y="1856505"/>
            <a:ext cx="964809" cy="265457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IPEX, 2000</a:t>
            </a:r>
            <a:endParaRPr lang="en-US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37014" y="2202587"/>
            <a:ext cx="681394" cy="13418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3309930" y="1720888"/>
            <a:ext cx="1223156" cy="271233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PyrEx</a:t>
            </a:r>
            <a:r>
              <a:rPr lang="en-US" dirty="0" smtClean="0"/>
              <a:t>, 1990</a:t>
            </a:r>
          </a:p>
          <a:p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79859" y="2029693"/>
            <a:ext cx="464667" cy="13353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690706" y="2167788"/>
            <a:ext cx="2386971" cy="11990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63" idx="4"/>
          </p:cNvCxnSpPr>
          <p:nvPr/>
        </p:nvCxnSpPr>
        <p:spPr>
          <a:xfrm flipH="1" flipV="1">
            <a:off x="3361423" y="4333141"/>
            <a:ext cx="384699" cy="18431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 txBox="1">
            <a:spLocks/>
          </p:cNvSpPr>
          <p:nvPr/>
        </p:nvSpPr>
        <p:spPr>
          <a:xfrm>
            <a:off x="3201058" y="6265642"/>
            <a:ext cx="1500654" cy="450662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600" b="1" dirty="0" smtClean="0">
                <a:solidFill>
                  <a:srgbClr val="FF0000"/>
                </a:solidFill>
              </a:rPr>
              <a:t>DOMEX, 2011</a:t>
            </a:r>
          </a:p>
          <a:p>
            <a:endParaRPr lang="en-US" dirty="0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309590" y="6400384"/>
            <a:ext cx="1917516" cy="44899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 smtClean="0"/>
              <a:t>CuPIDO</a:t>
            </a:r>
            <a:r>
              <a:rPr lang="en-US" sz="1400" dirty="0" smtClean="0"/>
              <a:t>, 2006</a:t>
            </a:r>
            <a:endParaRPr lang="en-US" sz="1400" dirty="0"/>
          </a:p>
          <a:p>
            <a:endParaRPr lang="en-US" sz="1400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190997" y="3713681"/>
            <a:ext cx="127411" cy="25519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/>
          <p:cNvSpPr txBox="1">
            <a:spLocks/>
          </p:cNvSpPr>
          <p:nvPr/>
        </p:nvSpPr>
        <p:spPr>
          <a:xfrm>
            <a:off x="-80208" y="4763569"/>
            <a:ext cx="1640613" cy="706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PACJETS, 2003</a:t>
            </a: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CALJETS, 2003</a:t>
            </a:r>
            <a:endParaRPr lang="en-US" sz="1400" dirty="0"/>
          </a:p>
          <a:p>
            <a:endParaRPr lang="en-US" sz="14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800449" y="3584540"/>
            <a:ext cx="1363812" cy="12592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/>
          <p:cNvSpPr txBox="1">
            <a:spLocks/>
          </p:cNvSpPr>
          <p:nvPr/>
        </p:nvSpPr>
        <p:spPr>
          <a:xfrm>
            <a:off x="-41735" y="2116244"/>
            <a:ext cx="1917516" cy="889204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IMPROVE, 2001</a:t>
            </a:r>
            <a:endParaRPr lang="en-US" sz="1400" dirty="0"/>
          </a:p>
          <a:p>
            <a:endParaRPr lang="en-US" sz="14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048390" y="2576432"/>
            <a:ext cx="1035742" cy="6647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 txBox="1">
            <a:spLocks/>
          </p:cNvSpPr>
          <p:nvPr/>
        </p:nvSpPr>
        <p:spPr>
          <a:xfrm>
            <a:off x="0" y="4005928"/>
            <a:ext cx="1640613" cy="706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 smtClean="0"/>
              <a:t>HaRP</a:t>
            </a:r>
            <a:r>
              <a:rPr lang="en-US" sz="1400" dirty="0" smtClean="0"/>
              <a:t>, 1990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7966751" y="3154617"/>
            <a:ext cx="1262661" cy="706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 smtClean="0"/>
              <a:t>TAMEX1987</a:t>
            </a:r>
            <a:endParaRPr lang="en-US" sz="1400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7145855" y="3522460"/>
            <a:ext cx="1189658" cy="4412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81030" y="4005928"/>
            <a:ext cx="52856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/>
          <p:cNvSpPr txBox="1">
            <a:spLocks/>
          </p:cNvSpPr>
          <p:nvPr/>
        </p:nvSpPr>
        <p:spPr>
          <a:xfrm>
            <a:off x="7928710" y="3713681"/>
            <a:ext cx="1262661" cy="706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1400" dirty="0"/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7893939" y="3522460"/>
            <a:ext cx="1262661" cy="706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ClrTx/>
              <a:buSzTx/>
              <a:buNone/>
              <a:defRPr/>
            </a:pPr>
            <a:r>
              <a:rPr lang="en-US" sz="1400" dirty="0" smtClean="0"/>
              <a:t>TIMREX, 2008</a:t>
            </a:r>
            <a:endParaRPr lang="en-US" sz="1400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3201058" y="4005928"/>
            <a:ext cx="320730" cy="327213"/>
          </a:xfrm>
          <a:prstGeom prst="ellipse">
            <a:avLst/>
          </a:prstGeom>
          <a:noFill/>
          <a:ln w="38608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389555" y="6591509"/>
            <a:ext cx="45191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annebobroffhajal.com</a:t>
            </a:r>
            <a:r>
              <a:rPr lang="en-US" sz="1100" dirty="0"/>
              <a:t>/2009/07/the-most-exposed-terrain-on-earth/</a:t>
            </a:r>
          </a:p>
        </p:txBody>
      </p:sp>
    </p:spTree>
    <p:extLst>
      <p:ext uri="{BB962C8B-B14F-4D97-AF65-F5344CB8AC3E}">
        <p14:creationId xmlns:p14="http://schemas.microsoft.com/office/powerpoint/2010/main" val="130345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63" y="2209454"/>
            <a:ext cx="8288028" cy="451760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Two conceptual layer lifting methods:</a:t>
            </a:r>
          </a:p>
          <a:p>
            <a:pPr marL="457200" lvl="1" indent="0">
              <a:buNone/>
            </a:pPr>
            <a:r>
              <a:rPr lang="en-US" dirty="0" smtClean="0"/>
              <a:t>1. Non-uniform lifting by complex terrain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2. Uniform lifting of a nonhomogeneous atmosphere</a:t>
            </a:r>
          </a:p>
          <a:p>
            <a:endParaRPr lang="en-US" dirty="0" smtClean="0"/>
          </a:p>
          <a:p>
            <a:r>
              <a:rPr lang="en-US" dirty="0" smtClean="0"/>
              <a:t>Both have been used to generate convection in numerical models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This study will analyze the second model with observational data and basic thermodynamics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45" y="77396"/>
            <a:ext cx="9143999" cy="1897073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504D"/>
                </a:solidFill>
              </a:rPr>
              <a:t>Q</a:t>
            </a:r>
            <a:r>
              <a:rPr lang="en-US" dirty="0" smtClean="0">
                <a:solidFill>
                  <a:srgbClr val="C0504D"/>
                </a:solidFill>
              </a:rPr>
              <a:t>2</a:t>
            </a:r>
            <a:r>
              <a:rPr lang="en-US" dirty="0">
                <a:solidFill>
                  <a:srgbClr val="C0504D"/>
                </a:solidFill>
              </a:rPr>
              <a:t>: </a:t>
            </a:r>
            <a:r>
              <a:rPr lang="en-US" dirty="0"/>
              <a:t>How is convection initiated upon orographic uplift? </a:t>
            </a:r>
          </a:p>
        </p:txBody>
      </p:sp>
      <p:pic>
        <p:nvPicPr>
          <p:cNvPr id="6" name="Picture 5" descr="Screen Shot 2014-09-09 at 4.0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" y="2012984"/>
            <a:ext cx="9180576" cy="327410"/>
          </a:xfrm>
          <a:prstGeom prst="rect">
            <a:avLst/>
          </a:prstGeom>
        </p:spPr>
      </p:pic>
      <p:sp>
        <p:nvSpPr>
          <p:cNvPr id="7" name="Slide Number Placeholder 48"/>
          <p:cNvSpPr txBox="1">
            <a:spLocks/>
          </p:cNvSpPr>
          <p:nvPr/>
        </p:nvSpPr>
        <p:spPr>
          <a:xfrm>
            <a:off x="15455" y="2047697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37468-B21D-4CCB-8752-4C0CA34BED6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8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2772959"/>
            <a:ext cx="2752318" cy="3768238"/>
          </a:xfrm>
        </p:spPr>
        <p:txBody>
          <a:bodyPr>
            <a:normAutofit/>
          </a:bodyPr>
          <a:lstStyle/>
          <a:p>
            <a:r>
              <a:rPr lang="en-US" sz="2400" dirty="0"/>
              <a:t>Non-homogeneous </a:t>
            </a:r>
            <a:r>
              <a:rPr lang="en-US" sz="2400" dirty="0" smtClean="0"/>
              <a:t>temperature (T) </a:t>
            </a:r>
            <a:r>
              <a:rPr lang="en-US" sz="2400" dirty="0"/>
              <a:t>and </a:t>
            </a:r>
            <a:r>
              <a:rPr lang="en-US" sz="2400" dirty="0" smtClean="0"/>
              <a:t>humidity (Q) </a:t>
            </a:r>
            <a:r>
              <a:rPr lang="en-US" sz="2400" dirty="0"/>
              <a:t>data from upstream Leg 1L used to investigate uniform lifting</a:t>
            </a:r>
          </a:p>
          <a:p>
            <a:endParaRPr lang="en-US" sz="2400" dirty="0"/>
          </a:p>
        </p:txBody>
      </p:sp>
      <p:pic>
        <p:nvPicPr>
          <p:cNvPr id="4" name="Content Placeholder 4" descr="FlightM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6401" r="1024" b="4331"/>
          <a:stretch/>
        </p:blipFill>
        <p:spPr>
          <a:xfrm>
            <a:off x="3812544" y="2275386"/>
            <a:ext cx="3540785" cy="45606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696308" y="3016639"/>
            <a:ext cx="1125276" cy="2129316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Up Arrow 5"/>
          <p:cNvSpPr/>
          <p:nvPr/>
        </p:nvSpPr>
        <p:spPr>
          <a:xfrm flipV="1">
            <a:off x="6594330" y="3105027"/>
            <a:ext cx="219823" cy="943918"/>
          </a:xfrm>
          <a:prstGeom prst="upArrow">
            <a:avLst>
              <a:gd name="adj1" fmla="val 5974"/>
              <a:gd name="adj2" fmla="val 46331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20244" y="3271981"/>
            <a:ext cx="122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300 m high</a:t>
            </a:r>
          </a:p>
          <a:p>
            <a:pPr algn="ctr"/>
            <a:r>
              <a:rPr lang="en-US" dirty="0" smtClean="0"/>
              <a:t>70 km long</a:t>
            </a:r>
          </a:p>
        </p:txBody>
      </p:sp>
      <p:sp>
        <p:nvSpPr>
          <p:cNvPr id="8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45" y="77396"/>
            <a:ext cx="9143999" cy="1897073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504D"/>
                </a:solidFill>
              </a:rPr>
              <a:t>Q</a:t>
            </a:r>
            <a:r>
              <a:rPr lang="en-US" dirty="0" smtClean="0">
                <a:solidFill>
                  <a:srgbClr val="C0504D"/>
                </a:solidFill>
              </a:rPr>
              <a:t>2</a:t>
            </a:r>
            <a:r>
              <a:rPr lang="en-US" dirty="0">
                <a:solidFill>
                  <a:srgbClr val="C0504D"/>
                </a:solidFill>
              </a:rPr>
              <a:t>: </a:t>
            </a:r>
            <a:r>
              <a:rPr lang="en-US" dirty="0"/>
              <a:t>How is convection initiated upon orographic uplift? </a:t>
            </a:r>
          </a:p>
        </p:txBody>
      </p:sp>
      <p:pic>
        <p:nvPicPr>
          <p:cNvPr id="12" name="Picture 11" descr="Screen Shot 2014-09-09 at 4.03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" y="2012984"/>
            <a:ext cx="9180576" cy="327410"/>
          </a:xfrm>
          <a:prstGeom prst="rect">
            <a:avLst/>
          </a:prstGeom>
        </p:spPr>
      </p:pic>
      <p:sp>
        <p:nvSpPr>
          <p:cNvPr id="13" name="Slide Number Placeholder 48"/>
          <p:cNvSpPr txBox="1">
            <a:spLocks/>
          </p:cNvSpPr>
          <p:nvPr/>
        </p:nvSpPr>
        <p:spPr>
          <a:xfrm>
            <a:off x="15455" y="2047697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37468-B21D-4CCB-8752-4C0CA34BED6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1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3" y="133542"/>
            <a:ext cx="872200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T’ &amp; Q’ Along Leg 1L</a:t>
            </a:r>
            <a:endParaRPr lang="en-US" dirty="0"/>
          </a:p>
        </p:txBody>
      </p:sp>
      <p:pic>
        <p:nvPicPr>
          <p:cNvPr id="4" name="Picture 3" descr="TSerie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r="3038"/>
          <a:stretch/>
        </p:blipFill>
        <p:spPr>
          <a:xfrm>
            <a:off x="0" y="1574393"/>
            <a:ext cx="9218393" cy="4644807"/>
          </a:xfrm>
          <a:prstGeom prst="rect">
            <a:avLst/>
          </a:prstGeom>
        </p:spPr>
      </p:pic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8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SeriesTV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3074" b="3026"/>
          <a:stretch/>
        </p:blipFill>
        <p:spPr>
          <a:xfrm>
            <a:off x="-37353" y="1574393"/>
            <a:ext cx="9218394" cy="4476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3" y="133542"/>
            <a:ext cx="872200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Virtual Temperature</a:t>
            </a:r>
            <a:endParaRPr lang="en-US" dirty="0"/>
          </a:p>
        </p:txBody>
      </p:sp>
      <p:pic>
        <p:nvPicPr>
          <p:cNvPr id="7" name="Picture 6" descr="Screen shot 2012-04-10 at 10.16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40" y="6051179"/>
            <a:ext cx="2540000" cy="508000"/>
          </a:xfrm>
          <a:prstGeom prst="rect">
            <a:avLst/>
          </a:prstGeom>
        </p:spPr>
      </p:pic>
      <p:sp>
        <p:nvSpPr>
          <p:cNvPr id="6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3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3" y="133542"/>
            <a:ext cx="872200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Virtual Temperature</a:t>
            </a:r>
            <a:endParaRPr lang="en-US" dirty="0"/>
          </a:p>
        </p:txBody>
      </p:sp>
      <p:pic>
        <p:nvPicPr>
          <p:cNvPr id="3" name="Picture 2" descr="TVscatterforGC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45" y="1276542"/>
            <a:ext cx="7523669" cy="53108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9011" y="3474789"/>
            <a:ext cx="121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Correlation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= -0.81</a:t>
            </a:r>
          </a:p>
        </p:txBody>
      </p:sp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2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Temperature</a:t>
            </a:r>
            <a:endParaRPr lang="en-US" dirty="0"/>
          </a:p>
        </p:txBody>
      </p:sp>
      <p:pic>
        <p:nvPicPr>
          <p:cNvPr id="4" name="Picture 3" descr="TQCorrStrengt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9" y="1546022"/>
            <a:ext cx="6892325" cy="5178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9011" y="3474789"/>
            <a:ext cx="1216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Average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Correlation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= -0.78</a:t>
            </a:r>
          </a:p>
        </p:txBody>
      </p:sp>
      <p:sp>
        <p:nvSpPr>
          <p:cNvPr id="6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N099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59" b="15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180481" y="2609875"/>
            <a:ext cx="23518" cy="1704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63609" y="2522145"/>
            <a:ext cx="23518" cy="1704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433514" y="3360507"/>
            <a:ext cx="23518" cy="940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2573" y="133542"/>
            <a:ext cx="8722006" cy="1143000"/>
          </a:xfrm>
        </p:spPr>
        <p:txBody>
          <a:bodyPr>
            <a:normAutofit/>
          </a:bodyPr>
          <a:lstStyle/>
          <a:p>
            <a:r>
              <a:rPr lang="en-US" sz="3700" dirty="0" smtClean="0">
                <a:solidFill>
                  <a:schemeClr val="bg1"/>
                </a:solidFill>
                <a:latin typeface="+mn-lt"/>
              </a:rPr>
              <a:t>“Seeds” of plume convection</a:t>
            </a:r>
            <a:endParaRPr lang="en-US" sz="37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52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6932" cy="4547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a non-homogeneous layer of atmosphere at flight level is lifted uniformly by the terrain, how much differential buoyancy is generated?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Lift each parcel observed by the aircraft through the LCL (400-600 m) neglecting entrainment</a:t>
            </a:r>
          </a:p>
          <a:p>
            <a:pPr marL="514350" indent="-514350">
              <a:buAutoNum type="arabicPeriod"/>
            </a:pPr>
            <a:r>
              <a:rPr lang="en-US" dirty="0" smtClean="0"/>
              <a:t>Compute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v</a:t>
            </a:r>
            <a:r>
              <a:rPr lang="en-US" dirty="0" smtClean="0"/>
              <a:t>’ and its standard deviation </a:t>
            </a:r>
          </a:p>
          <a:p>
            <a:pPr marL="514350" indent="-514350">
              <a:buAutoNum type="arabicPeriod"/>
            </a:pPr>
            <a:r>
              <a:rPr lang="en-US" dirty="0" smtClean="0"/>
              <a:t>Estimate vertical accelerations (</a:t>
            </a:r>
            <a:r>
              <a:rPr lang="en-US" dirty="0" err="1" smtClean="0"/>
              <a:t>w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pPr marL="514350" indent="-514350">
              <a:buAutoNum type="arabicPeriod"/>
            </a:pPr>
            <a:r>
              <a:rPr lang="en-US" dirty="0" smtClean="0"/>
              <a:t>Interpret magnitude and scale of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4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Lifting Parcels Through the LCL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888252"/>
            <a:ext cx="2780137" cy="4091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Due to the atmosphere’s non-homogeneities, </a:t>
            </a:r>
            <a:r>
              <a:rPr lang="en-US" sz="2800" dirty="0"/>
              <a:t>differential buoyancy is </a:t>
            </a:r>
            <a:r>
              <a:rPr lang="en-US" sz="2800" dirty="0" smtClean="0"/>
              <a:t>generated when a layer is lifted</a:t>
            </a:r>
            <a:endParaRPr lang="en-US" sz="2800" dirty="0"/>
          </a:p>
          <a:p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18074" y="1472133"/>
            <a:ext cx="47036" cy="50325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903963" y="6490555"/>
            <a:ext cx="5101480" cy="34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291989" y="3104178"/>
            <a:ext cx="2904452" cy="338637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662859" y="2257584"/>
            <a:ext cx="475305" cy="18225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092088" y="2257584"/>
            <a:ext cx="205315" cy="84659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65110" y="3104178"/>
            <a:ext cx="505444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41" idx="2"/>
          </p:cNvCxnSpPr>
          <p:nvPr/>
        </p:nvCxnSpPr>
        <p:spPr>
          <a:xfrm>
            <a:off x="2964243" y="4080108"/>
            <a:ext cx="505531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32931" y="3745311"/>
            <a:ext cx="204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 for Moist Parcel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79500" y="2769381"/>
            <a:ext cx="18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 for Dry Parcel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092088" y="2198791"/>
            <a:ext cx="57077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147377" y="1814752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Δ 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35345" y="6446461"/>
            <a:ext cx="1554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Temperature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2328023" y="3880053"/>
            <a:ext cx="872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Height</a:t>
            </a:r>
          </a:p>
        </p:txBody>
      </p:sp>
      <p:sp>
        <p:nvSpPr>
          <p:cNvPr id="42" name="TextBox 41"/>
          <p:cNvSpPr txBox="1"/>
          <p:nvPr/>
        </p:nvSpPr>
        <p:spPr>
          <a:xfrm rot="2898684">
            <a:off x="5580249" y="4945176"/>
            <a:ext cx="129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Adiabat</a:t>
            </a:r>
          </a:p>
        </p:txBody>
      </p:sp>
      <p:sp>
        <p:nvSpPr>
          <p:cNvPr id="43" name="TextBox 42"/>
          <p:cNvSpPr txBox="1"/>
          <p:nvPr/>
        </p:nvSpPr>
        <p:spPr>
          <a:xfrm rot="4483757">
            <a:off x="4252766" y="286056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Moist Adiabat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32160" y="5502089"/>
            <a:ext cx="1361708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Two parcels, </a:t>
            </a:r>
          </a:p>
          <a:p>
            <a:pPr algn="ctr"/>
            <a:r>
              <a:rPr lang="en-US" dirty="0" smtClean="0"/>
              <a:t>one moist, </a:t>
            </a:r>
          </a:p>
          <a:p>
            <a:pPr algn="ctr"/>
            <a:r>
              <a:rPr lang="en-US" dirty="0" smtClean="0"/>
              <a:t>one dry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46447" y="1855282"/>
            <a:ext cx="866681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Initially</a:t>
            </a:r>
          </a:p>
          <a:p>
            <a:pPr algn="ctr"/>
            <a:r>
              <a:rPr lang="en-US" dirty="0" smtClean="0"/>
              <a:t>Moist</a:t>
            </a:r>
          </a:p>
          <a:p>
            <a:pPr algn="ctr"/>
            <a:r>
              <a:rPr lang="en-US" dirty="0" smtClean="0"/>
              <a:t>Parcel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96199" y="1888252"/>
            <a:ext cx="866681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Initially</a:t>
            </a:r>
          </a:p>
          <a:p>
            <a:pPr algn="ctr"/>
            <a:r>
              <a:rPr lang="en-US" dirty="0" smtClean="0"/>
              <a:t>Dry</a:t>
            </a:r>
          </a:p>
          <a:p>
            <a:pPr algn="ctr"/>
            <a:r>
              <a:rPr lang="en-US" dirty="0" smtClean="0"/>
              <a:t>Parcel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024" y="6471028"/>
            <a:ext cx="1928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Woodcock, 1960</a:t>
            </a:r>
          </a:p>
        </p:txBody>
      </p:sp>
      <p:sp>
        <p:nvSpPr>
          <p:cNvPr id="23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3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3350"/>
            <a:ext cx="41370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Perturbation</a:t>
            </a:r>
            <a:br>
              <a:rPr lang="en-US" dirty="0" smtClean="0"/>
            </a:br>
            <a:r>
              <a:rPr lang="en-US" dirty="0" smtClean="0"/>
              <a:t>Activation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-1906430" y="5485218"/>
            <a:ext cx="4398008" cy="1311922"/>
          </a:xfrm>
          <a:custGeom>
            <a:avLst/>
            <a:gdLst>
              <a:gd name="connsiteX0" fmla="*/ 0 w 2155372"/>
              <a:gd name="connsiteY0" fmla="*/ 1308463 h 1308463"/>
              <a:gd name="connsiteX1" fmla="*/ 1162595 w 2155372"/>
              <a:gd name="connsiteY1" fmla="*/ 15240 h 1308463"/>
              <a:gd name="connsiteX2" fmla="*/ 2155372 w 2155372"/>
              <a:gd name="connsiteY2" fmla="*/ 1217023 h 130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372" h="1308463">
                <a:moveTo>
                  <a:pt x="0" y="1308463"/>
                </a:moveTo>
                <a:cubicBezTo>
                  <a:pt x="401683" y="669471"/>
                  <a:pt x="803366" y="30480"/>
                  <a:pt x="1162595" y="15240"/>
                </a:cubicBezTo>
                <a:cubicBezTo>
                  <a:pt x="1521824" y="0"/>
                  <a:pt x="1838598" y="608511"/>
                  <a:pt x="2155372" y="1217023"/>
                </a:cubicBez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258200" y="5211106"/>
            <a:ext cx="6654374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481152" y="4846143"/>
            <a:ext cx="6442714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716796" y="4399248"/>
            <a:ext cx="6207069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987250" y="3984571"/>
            <a:ext cx="5936615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808887" y="5485218"/>
            <a:ext cx="1093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808887" y="6343113"/>
            <a:ext cx="1093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358502" y="5637819"/>
            <a:ext cx="451962" cy="543824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 flipH="1" flipV="1">
            <a:off x="1819074" y="5405245"/>
            <a:ext cx="891906" cy="605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2265027" y="4623458"/>
            <a:ext cx="891906" cy="59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3156933" y="133543"/>
            <a:ext cx="5380015" cy="385102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223685" y="2674407"/>
            <a:ext cx="2989664" cy="386044"/>
            <a:chOff x="4267771" y="3236131"/>
            <a:chExt cx="2989664" cy="386044"/>
          </a:xfrm>
        </p:grpSpPr>
        <p:sp>
          <p:nvSpPr>
            <p:cNvPr id="63" name="Teardrop 62"/>
            <p:cNvSpPr/>
            <p:nvPr/>
          </p:nvSpPr>
          <p:spPr>
            <a:xfrm>
              <a:off x="4779302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ardrop 63"/>
            <p:cNvSpPr/>
            <p:nvPr/>
          </p:nvSpPr>
          <p:spPr>
            <a:xfrm>
              <a:off x="4543283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ardrop 64"/>
            <p:cNvSpPr/>
            <p:nvPr/>
          </p:nvSpPr>
          <p:spPr>
            <a:xfrm>
              <a:off x="4296346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ardrop 65"/>
            <p:cNvSpPr/>
            <p:nvPr/>
          </p:nvSpPr>
          <p:spPr>
            <a:xfrm>
              <a:off x="5026328" y="3344187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267771" y="328362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740576" y="326379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23442" y="326035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541238" y="3272566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73" name="Teardrop 72"/>
            <p:cNvSpPr/>
            <p:nvPr/>
          </p:nvSpPr>
          <p:spPr>
            <a:xfrm>
              <a:off x="5765183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ardrop 73"/>
            <p:cNvSpPr/>
            <p:nvPr/>
          </p:nvSpPr>
          <p:spPr>
            <a:xfrm>
              <a:off x="5529164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ardrop 74"/>
            <p:cNvSpPr/>
            <p:nvPr/>
          </p:nvSpPr>
          <p:spPr>
            <a:xfrm>
              <a:off x="5282227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ardrop 75"/>
            <p:cNvSpPr/>
            <p:nvPr/>
          </p:nvSpPr>
          <p:spPr>
            <a:xfrm>
              <a:off x="6012209" y="3341201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53652" y="328063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726457" y="3260808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09323" y="325736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527119" y="326958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81" name="Teardrop 80"/>
            <p:cNvSpPr/>
            <p:nvPr/>
          </p:nvSpPr>
          <p:spPr>
            <a:xfrm>
              <a:off x="6739954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>
              <a:off x="6503935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>
              <a:off x="6256998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ardrop 109"/>
            <p:cNvSpPr/>
            <p:nvPr/>
          </p:nvSpPr>
          <p:spPr>
            <a:xfrm>
              <a:off x="6986980" y="3319968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228423" y="3259402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701228" y="323957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984094" y="323613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501890" y="3248347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858124" y="2509795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3843934" y="3203345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4755285" y="1844061"/>
            <a:ext cx="0" cy="600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6960038" y="1844061"/>
            <a:ext cx="0" cy="600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5038244" y="1838945"/>
            <a:ext cx="15940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Layer</a:t>
            </a:r>
          </a:p>
          <a:p>
            <a:pPr algn="ctr"/>
            <a:r>
              <a:rPr lang="en-US" sz="1600" dirty="0" smtClean="0"/>
              <a:t>Uniformly Lifted 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4277997" y="1135980"/>
            <a:ext cx="2989664" cy="386044"/>
            <a:chOff x="4267771" y="3236131"/>
            <a:chExt cx="2989664" cy="386044"/>
          </a:xfrm>
        </p:grpSpPr>
        <p:sp>
          <p:nvSpPr>
            <p:cNvPr id="151" name="Teardrop 150"/>
            <p:cNvSpPr/>
            <p:nvPr/>
          </p:nvSpPr>
          <p:spPr>
            <a:xfrm>
              <a:off x="4779302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ardrop 151"/>
            <p:cNvSpPr/>
            <p:nvPr/>
          </p:nvSpPr>
          <p:spPr>
            <a:xfrm>
              <a:off x="4543283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ardrop 152"/>
            <p:cNvSpPr/>
            <p:nvPr/>
          </p:nvSpPr>
          <p:spPr>
            <a:xfrm>
              <a:off x="4296346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ardrop 153"/>
            <p:cNvSpPr/>
            <p:nvPr/>
          </p:nvSpPr>
          <p:spPr>
            <a:xfrm>
              <a:off x="5026328" y="3344187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267771" y="328362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740576" y="326379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5023442" y="326035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541238" y="3272566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59" name="Teardrop 158"/>
            <p:cNvSpPr/>
            <p:nvPr/>
          </p:nvSpPr>
          <p:spPr>
            <a:xfrm>
              <a:off x="5765183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ardrop 159"/>
            <p:cNvSpPr/>
            <p:nvPr/>
          </p:nvSpPr>
          <p:spPr>
            <a:xfrm>
              <a:off x="5529164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ardrop 160"/>
            <p:cNvSpPr/>
            <p:nvPr/>
          </p:nvSpPr>
          <p:spPr>
            <a:xfrm>
              <a:off x="5282227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ardrop 161"/>
            <p:cNvSpPr/>
            <p:nvPr/>
          </p:nvSpPr>
          <p:spPr>
            <a:xfrm>
              <a:off x="6012209" y="3341201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253652" y="328063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726457" y="3260808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009323" y="325736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527119" y="326958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67" name="Teardrop 166"/>
            <p:cNvSpPr/>
            <p:nvPr/>
          </p:nvSpPr>
          <p:spPr>
            <a:xfrm>
              <a:off x="6739954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ardrop 167"/>
            <p:cNvSpPr/>
            <p:nvPr/>
          </p:nvSpPr>
          <p:spPr>
            <a:xfrm>
              <a:off x="6503935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ardrop 168"/>
            <p:cNvSpPr/>
            <p:nvPr/>
          </p:nvSpPr>
          <p:spPr>
            <a:xfrm>
              <a:off x="6256998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ardrop 169"/>
            <p:cNvSpPr/>
            <p:nvPr/>
          </p:nvSpPr>
          <p:spPr>
            <a:xfrm>
              <a:off x="6986980" y="3319968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28423" y="3259402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701228" y="323957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984094" y="323613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501890" y="3248347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</p:grpSp>
      <p:cxnSp>
        <p:nvCxnSpPr>
          <p:cNvPr id="175" name="Straight Connector 174"/>
          <p:cNvCxnSpPr/>
          <p:nvPr/>
        </p:nvCxnSpPr>
        <p:spPr>
          <a:xfrm>
            <a:off x="3912436" y="912578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3945282" y="1782498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4886110" y="93825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5385641" y="92993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V="1">
            <a:off x="5879485" y="92993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6365853" y="914736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V="1">
            <a:off x="6878377" y="92993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4399492" y="941811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 rot="10800000">
            <a:off x="4640042" y="1477978"/>
            <a:ext cx="2478885" cy="297585"/>
            <a:chOff x="628325" y="2570310"/>
            <a:chExt cx="2478885" cy="297585"/>
          </a:xfrm>
        </p:grpSpPr>
        <p:cxnSp>
          <p:nvCxnSpPr>
            <p:cNvPr id="183" name="Straight Arrow Connector 182"/>
            <p:cNvCxnSpPr/>
            <p:nvPr/>
          </p:nvCxnSpPr>
          <p:spPr>
            <a:xfrm flipV="1">
              <a:off x="1114943" y="259382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1614474" y="258550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2108318" y="258550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flipV="1">
              <a:off x="2594686" y="2570310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flipV="1">
              <a:off x="3107210" y="258550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 flipV="1">
              <a:off x="628325" y="2597385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Box 189"/>
          <p:cNvSpPr txBox="1"/>
          <p:nvPr/>
        </p:nvSpPr>
        <p:spPr>
          <a:xfrm>
            <a:off x="3632474" y="2666614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91" name="TextBox 190"/>
          <p:cNvSpPr txBox="1"/>
          <p:nvPr/>
        </p:nvSpPr>
        <p:spPr>
          <a:xfrm>
            <a:off x="3644233" y="1972419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631410" y="1244036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193" name="TextBox 192"/>
          <p:cNvSpPr txBox="1"/>
          <p:nvPr/>
        </p:nvSpPr>
        <p:spPr>
          <a:xfrm>
            <a:off x="62973" y="1603604"/>
            <a:ext cx="2537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Anti-correlated patches upstream</a:t>
            </a:r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Layer uniformly lifted by terrain</a:t>
            </a:r>
          </a:p>
          <a:p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Differential buoyancy is generated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6527862" y="5753346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95" name="TextBox 194"/>
          <p:cNvSpPr txBox="1"/>
          <p:nvPr/>
        </p:nvSpPr>
        <p:spPr>
          <a:xfrm>
            <a:off x="2951175" y="5449326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1305280" y="4405775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197" name="Teardrop 196"/>
          <p:cNvSpPr/>
          <p:nvPr/>
        </p:nvSpPr>
        <p:spPr>
          <a:xfrm>
            <a:off x="6789377" y="4355609"/>
            <a:ext cx="223419" cy="246924"/>
          </a:xfrm>
          <a:prstGeom prst="teardrop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6786491" y="4271772"/>
            <a:ext cx="273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</a:t>
            </a:r>
          </a:p>
        </p:txBody>
      </p:sp>
      <p:sp>
        <p:nvSpPr>
          <p:cNvPr id="199" name="Teardrop 198"/>
          <p:cNvSpPr/>
          <p:nvPr/>
        </p:nvSpPr>
        <p:spPr>
          <a:xfrm>
            <a:off x="6789894" y="4670770"/>
            <a:ext cx="223419" cy="246924"/>
          </a:xfrm>
          <a:prstGeom prst="teardrop">
            <a:avLst/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extBox 199"/>
          <p:cNvSpPr txBox="1"/>
          <p:nvPr/>
        </p:nvSpPr>
        <p:spPr>
          <a:xfrm>
            <a:off x="6751168" y="4578619"/>
            <a:ext cx="273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201" name="TextBox 200"/>
          <p:cNvSpPr txBox="1"/>
          <p:nvPr/>
        </p:nvSpPr>
        <p:spPr>
          <a:xfrm>
            <a:off x="6997226" y="4250298"/>
            <a:ext cx="135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Warm &amp; Dry</a:t>
            </a:r>
            <a:endParaRPr lang="en-US" sz="1600" dirty="0"/>
          </a:p>
        </p:txBody>
      </p:sp>
      <p:sp>
        <p:nvSpPr>
          <p:cNvPr id="202" name="TextBox 201"/>
          <p:cNvSpPr txBox="1"/>
          <p:nvPr/>
        </p:nvSpPr>
        <p:spPr>
          <a:xfrm>
            <a:off x="7008313" y="4588946"/>
            <a:ext cx="135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Cool &amp; Moist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6657142" y="4250298"/>
            <a:ext cx="1691664" cy="7426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3" name="Group 202"/>
          <p:cNvGrpSpPr/>
          <p:nvPr/>
        </p:nvGrpSpPr>
        <p:grpSpPr>
          <a:xfrm>
            <a:off x="3491398" y="6043452"/>
            <a:ext cx="4703947" cy="776525"/>
            <a:chOff x="3749148" y="5578369"/>
            <a:chExt cx="4703947" cy="776525"/>
          </a:xfrm>
        </p:grpSpPr>
        <p:grpSp>
          <p:nvGrpSpPr>
            <p:cNvPr id="204" name="Group 203"/>
            <p:cNvGrpSpPr/>
            <p:nvPr/>
          </p:nvGrpSpPr>
          <p:grpSpPr>
            <a:xfrm>
              <a:off x="3749148" y="5578369"/>
              <a:ext cx="3621504" cy="774032"/>
              <a:chOff x="4500904" y="5913306"/>
              <a:chExt cx="3621504" cy="774032"/>
            </a:xfrm>
          </p:grpSpPr>
          <p:sp>
            <p:nvSpPr>
              <p:cNvPr id="207" name="Arc 206"/>
              <p:cNvSpPr/>
              <p:nvPr/>
            </p:nvSpPr>
            <p:spPr>
              <a:xfrm rot="8272472">
                <a:off x="4500904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Arc 207"/>
              <p:cNvSpPr/>
              <p:nvPr/>
            </p:nvSpPr>
            <p:spPr>
              <a:xfrm rot="8272472">
                <a:off x="5036128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Arc 208"/>
              <p:cNvSpPr/>
              <p:nvPr/>
            </p:nvSpPr>
            <p:spPr>
              <a:xfrm rot="8272472">
                <a:off x="5609632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Arc 209"/>
              <p:cNvSpPr/>
              <p:nvPr/>
            </p:nvSpPr>
            <p:spPr>
              <a:xfrm rot="8272472">
                <a:off x="6167096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Arc 210"/>
              <p:cNvSpPr/>
              <p:nvPr/>
            </p:nvSpPr>
            <p:spPr>
              <a:xfrm rot="8272472">
                <a:off x="6724560" y="592175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Arc 211"/>
              <p:cNvSpPr/>
              <p:nvPr/>
            </p:nvSpPr>
            <p:spPr>
              <a:xfrm rot="8272472">
                <a:off x="7284208" y="592533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Arc 204"/>
            <p:cNvSpPr/>
            <p:nvPr/>
          </p:nvSpPr>
          <p:spPr>
            <a:xfrm rot="8272472">
              <a:off x="7081494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Arc 205"/>
            <p:cNvSpPr/>
            <p:nvPr/>
          </p:nvSpPr>
          <p:spPr>
            <a:xfrm rot="8272472">
              <a:off x="7614895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2386556" y="6041916"/>
            <a:ext cx="4703947" cy="776525"/>
            <a:chOff x="3749148" y="5578369"/>
            <a:chExt cx="4703947" cy="776525"/>
          </a:xfrm>
        </p:grpSpPr>
        <p:grpSp>
          <p:nvGrpSpPr>
            <p:cNvPr id="214" name="Group 213"/>
            <p:cNvGrpSpPr/>
            <p:nvPr/>
          </p:nvGrpSpPr>
          <p:grpSpPr>
            <a:xfrm>
              <a:off x="3749148" y="5578369"/>
              <a:ext cx="3621504" cy="774032"/>
              <a:chOff x="4500904" y="5913306"/>
              <a:chExt cx="3621504" cy="774032"/>
            </a:xfrm>
          </p:grpSpPr>
          <p:sp>
            <p:nvSpPr>
              <p:cNvPr id="217" name="Arc 216"/>
              <p:cNvSpPr/>
              <p:nvPr/>
            </p:nvSpPr>
            <p:spPr>
              <a:xfrm rot="8272472">
                <a:off x="4500904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Arc 217"/>
              <p:cNvSpPr/>
              <p:nvPr/>
            </p:nvSpPr>
            <p:spPr>
              <a:xfrm rot="8272472">
                <a:off x="5036128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>
              <a:xfrm rot="8272472">
                <a:off x="5609632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Arc 219"/>
              <p:cNvSpPr/>
              <p:nvPr/>
            </p:nvSpPr>
            <p:spPr>
              <a:xfrm rot="8272472">
                <a:off x="6167096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Arc 220"/>
              <p:cNvSpPr/>
              <p:nvPr/>
            </p:nvSpPr>
            <p:spPr>
              <a:xfrm rot="8272472">
                <a:off x="6724560" y="592175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Arc 221"/>
              <p:cNvSpPr/>
              <p:nvPr/>
            </p:nvSpPr>
            <p:spPr>
              <a:xfrm rot="8272472">
                <a:off x="7284208" y="592533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5" name="Arc 214"/>
            <p:cNvSpPr/>
            <p:nvPr/>
          </p:nvSpPr>
          <p:spPr>
            <a:xfrm rot="8272472">
              <a:off x="7081494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Arc 215"/>
            <p:cNvSpPr/>
            <p:nvPr/>
          </p:nvSpPr>
          <p:spPr>
            <a:xfrm rot="8272472">
              <a:off x="7614895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3" name="TextBox 222"/>
          <p:cNvSpPr txBox="1"/>
          <p:nvPr/>
        </p:nvSpPr>
        <p:spPr>
          <a:xfrm>
            <a:off x="7700445" y="5740848"/>
            <a:ext cx="992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300 m</a:t>
            </a:r>
            <a:endParaRPr lang="en-US" sz="1600" dirty="0"/>
          </a:p>
        </p:txBody>
      </p:sp>
      <p:sp>
        <p:nvSpPr>
          <p:cNvPr id="225" name="TextBox 224"/>
          <p:cNvSpPr txBox="1"/>
          <p:nvPr/>
        </p:nvSpPr>
        <p:spPr>
          <a:xfrm>
            <a:off x="6919287" y="6226373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~7 m/s</a:t>
            </a:r>
            <a:endParaRPr lang="en-US" sz="1200" dirty="0"/>
          </a:p>
        </p:txBody>
      </p:sp>
      <p:sp>
        <p:nvSpPr>
          <p:cNvPr id="226" name="TextBox 225"/>
          <p:cNvSpPr txBox="1"/>
          <p:nvPr/>
        </p:nvSpPr>
        <p:spPr>
          <a:xfrm>
            <a:off x="4969831" y="6201477"/>
            <a:ext cx="882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Easterlies</a:t>
            </a:r>
            <a:endParaRPr lang="en-US" sz="1400" dirty="0"/>
          </a:p>
        </p:txBody>
      </p:sp>
      <p:sp>
        <p:nvSpPr>
          <p:cNvPr id="144" name="TextBox 143"/>
          <p:cNvSpPr txBox="1"/>
          <p:nvPr/>
        </p:nvSpPr>
        <p:spPr>
          <a:xfrm>
            <a:off x="4118941" y="5677297"/>
            <a:ext cx="472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</a:t>
            </a:r>
            <a:endParaRPr lang="en-US" sz="1600" dirty="0"/>
          </a:p>
        </p:txBody>
      </p:sp>
      <p:sp>
        <p:nvSpPr>
          <p:cNvPr id="145" name="Up-Down Arrow 144"/>
          <p:cNvSpPr/>
          <p:nvPr/>
        </p:nvSpPr>
        <p:spPr>
          <a:xfrm>
            <a:off x="4164058" y="5681901"/>
            <a:ext cx="113939" cy="400208"/>
          </a:xfrm>
          <a:prstGeom prst="upDownArrow">
            <a:avLst>
              <a:gd name="adj1" fmla="val 0"/>
              <a:gd name="adj2" fmla="val 42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Commonwealth of Dominica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07" r="7908" b="3526"/>
          <a:stretch/>
        </p:blipFill>
        <p:spPr>
          <a:xfrm>
            <a:off x="301145" y="1935663"/>
            <a:ext cx="5355140" cy="4233666"/>
          </a:xfrm>
          <a:prstGeom prst="rect">
            <a:avLst/>
          </a:prstGeom>
        </p:spPr>
      </p:pic>
      <p:sp>
        <p:nvSpPr>
          <p:cNvPr id="7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56770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50577" y="4482760"/>
            <a:ext cx="329207" cy="100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56094" y="4278035"/>
            <a:ext cx="33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</a:t>
            </a: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27889" y="1401247"/>
            <a:ext cx="3118555" cy="511958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An “ideal natural laboratory”</a:t>
            </a:r>
          </a:p>
          <a:p>
            <a:endParaRPr lang="en-US" sz="2400" dirty="0" smtClean="0"/>
          </a:p>
          <a:p>
            <a:r>
              <a:rPr lang="en-US" sz="2400" dirty="0" smtClean="0"/>
              <a:t>Easterly trade wind flow is typical</a:t>
            </a:r>
          </a:p>
          <a:p>
            <a:endParaRPr lang="en-US" sz="2400" dirty="0" smtClean="0"/>
          </a:p>
          <a:p>
            <a:r>
              <a:rPr lang="en-US" sz="2400" dirty="0" smtClean="0"/>
              <a:t>No islands upstream or downstream</a:t>
            </a:r>
          </a:p>
          <a:p>
            <a:endParaRPr lang="en-US" sz="2400" dirty="0" smtClean="0"/>
          </a:p>
          <a:p>
            <a:r>
              <a:rPr lang="en-US" sz="2400" dirty="0" smtClean="0"/>
              <a:t>Terrain consists of two 1.4 km high near-symmetric mountain peaks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567893" y="6533923"/>
            <a:ext cx="1929618" cy="36335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Smith et al.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8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opMetLift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4" b="714"/>
          <a:stretch/>
        </p:blipFill>
        <p:spPr>
          <a:xfrm>
            <a:off x="3084085" y="40530"/>
            <a:ext cx="6076846" cy="6809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262731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Buoyancy</a:t>
            </a:r>
            <a:br>
              <a:rPr lang="en-US" dirty="0" smtClean="0"/>
            </a:br>
            <a:r>
              <a:rPr lang="en-US" dirty="0" smtClean="0"/>
              <a:t>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811463"/>
            <a:ext cx="3084513" cy="37195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Buoyancy is generated in the initially moist parcels</a:t>
            </a:r>
          </a:p>
          <a:p>
            <a:endParaRPr lang="en-US" dirty="0" smtClean="0"/>
          </a:p>
          <a:p>
            <a:r>
              <a:rPr lang="en-US" dirty="0" smtClean="0"/>
              <a:t>Upon lifting to saturation, parcels become buoyant with respect to each other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840259" y="5062047"/>
            <a:ext cx="821969" cy="61143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86211" y="2620935"/>
            <a:ext cx="982840" cy="706194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47588" y="391789"/>
            <a:ext cx="1176785" cy="799702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 shot 2012-04-17 at 3.54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4" y="1738615"/>
            <a:ext cx="2156654" cy="7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9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0946" y="1328070"/>
            <a:ext cx="8587123" cy="559279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2</a:t>
            </a:r>
            <a:r>
              <a:rPr lang="en-US" sz="2600" dirty="0"/>
              <a:t>-D Euler and </a:t>
            </a:r>
            <a:r>
              <a:rPr lang="en-US" sz="2600" dirty="0" smtClean="0"/>
              <a:t>Continuity give vertical accelerations (</a:t>
            </a:r>
            <a:r>
              <a:rPr lang="en-US" sz="2600" dirty="0" err="1" smtClean="0"/>
              <a:t>w</a:t>
            </a:r>
            <a:r>
              <a:rPr lang="en-US" sz="2600" baseline="-25000" dirty="0" err="1" smtClean="0"/>
              <a:t>t</a:t>
            </a:r>
            <a:r>
              <a:rPr lang="en-US" sz="2600" dirty="0" smtClean="0"/>
              <a:t>) by the PDE:</a:t>
            </a:r>
          </a:p>
          <a:p>
            <a:endParaRPr lang="en-US" sz="2600" dirty="0" smtClean="0"/>
          </a:p>
          <a:p>
            <a:r>
              <a:rPr lang="en-US" sz="2600" dirty="0" smtClean="0"/>
              <a:t>General Case: Predict accelerations in Fourier space</a:t>
            </a:r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r>
              <a:rPr lang="en-US" sz="2600" dirty="0" smtClean="0"/>
              <a:t>Special </a:t>
            </a:r>
            <a:r>
              <a:rPr lang="en-US" sz="2600" dirty="0"/>
              <a:t>Case: </a:t>
            </a:r>
            <a:r>
              <a:rPr lang="en-US" sz="2600" dirty="0" err="1"/>
              <a:t>w</a:t>
            </a:r>
            <a:r>
              <a:rPr lang="en-US" sz="2600" baseline="-25000" dirty="0" err="1"/>
              <a:t>xx</a:t>
            </a:r>
            <a:r>
              <a:rPr lang="en-US" sz="2600" baseline="-25000" dirty="0"/>
              <a:t> </a:t>
            </a:r>
            <a:r>
              <a:rPr lang="en-US" sz="2600" dirty="0"/>
              <a:t>&gt;&gt; </a:t>
            </a:r>
            <a:r>
              <a:rPr lang="en-US" sz="2600" dirty="0" err="1"/>
              <a:t>w</a:t>
            </a:r>
            <a:r>
              <a:rPr lang="en-US" sz="2600" baseline="-25000" dirty="0" err="1"/>
              <a:t>zz</a:t>
            </a:r>
            <a:endParaRPr lang="en-US" sz="2600" dirty="0"/>
          </a:p>
          <a:p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6538"/>
            <a:ext cx="8229600" cy="1143000"/>
          </a:xfrm>
        </p:spPr>
        <p:txBody>
          <a:bodyPr/>
          <a:lstStyle/>
          <a:p>
            <a:r>
              <a:rPr lang="en-US" dirty="0" smtClean="0"/>
              <a:t>Predicted Acceleration</a:t>
            </a:r>
            <a:endParaRPr lang="en-US" dirty="0"/>
          </a:p>
        </p:txBody>
      </p:sp>
      <p:pic>
        <p:nvPicPr>
          <p:cNvPr id="8" name="Picture 7" descr="Screen shot 2012-04-08 at 10.44.3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0"/>
          <a:stretch/>
        </p:blipFill>
        <p:spPr>
          <a:xfrm>
            <a:off x="3561105" y="1990390"/>
            <a:ext cx="2933700" cy="486986"/>
          </a:xfrm>
          <a:prstGeom prst="rect">
            <a:avLst/>
          </a:prstGeom>
        </p:spPr>
      </p:pic>
      <p:pic>
        <p:nvPicPr>
          <p:cNvPr id="5" name="Picture 4" descr="Screen shot 2012-04-11 at 4.14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03" y="6034555"/>
            <a:ext cx="2189120" cy="706489"/>
          </a:xfrm>
          <a:prstGeom prst="rect">
            <a:avLst/>
          </a:prstGeom>
        </p:spPr>
      </p:pic>
      <p:pic>
        <p:nvPicPr>
          <p:cNvPr id="6" name="Picture 5" descr="Screen shot 2012-04-11 at 4.19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91" y="3222175"/>
            <a:ext cx="3690727" cy="695634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1026814" y="3536757"/>
            <a:ext cx="7014469" cy="2469004"/>
            <a:chOff x="1051994" y="1578822"/>
            <a:chExt cx="7014469" cy="246900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051994" y="2829629"/>
              <a:ext cx="297447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051994" y="3692141"/>
              <a:ext cx="2974474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65925" y="2829295"/>
              <a:ext cx="2200538" cy="33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865925" y="3691806"/>
              <a:ext cx="2200538" cy="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836904" y="2843139"/>
              <a:ext cx="229698" cy="83549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02536" y="2843139"/>
              <a:ext cx="2647569" cy="83549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869917" y="2833085"/>
              <a:ext cx="2200538" cy="334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869917" y="3695596"/>
              <a:ext cx="2200538" cy="2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421041" y="2967128"/>
              <a:ext cx="2733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/>
                <a:t>+</a:t>
              </a:r>
              <a:endParaRPr lang="en-US" sz="25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782856" y="2994148"/>
              <a:ext cx="2733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/>
                <a:t>+</a:t>
              </a:r>
              <a:endParaRPr lang="en-US" sz="25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634508" y="2804909"/>
              <a:ext cx="11110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Layer</a:t>
              </a:r>
            </a:p>
            <a:p>
              <a:pPr algn="ctr"/>
              <a:r>
                <a:rPr lang="en-US" dirty="0" smtClean="0"/>
                <a:t>Depth</a:t>
              </a:r>
            </a:p>
            <a:p>
              <a:pPr algn="ctr"/>
              <a:r>
                <a:rPr lang="en-US" dirty="0" smtClean="0"/>
                <a:t>H = 1 km</a:t>
              </a:r>
              <a:endParaRPr lang="en-US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5719163" y="2910747"/>
              <a:ext cx="12879" cy="67665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128022" y="2386098"/>
              <a:ext cx="10194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h</a:t>
              </a:r>
              <a:r>
                <a:rPr lang="en-US" sz="2500" dirty="0" smtClean="0"/>
                <a:t>igh P</a:t>
              </a:r>
              <a:endParaRPr lang="en-US" sz="25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00483" y="3570772"/>
              <a:ext cx="10063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/>
                <a:t>low P</a:t>
              </a:r>
              <a:endParaRPr lang="en-US" sz="2500" dirty="0"/>
            </a:p>
          </p:txBody>
        </p:sp>
        <p:cxnSp>
          <p:nvCxnSpPr>
            <p:cNvPr id="75" name="Curved Connector 74"/>
            <p:cNvCxnSpPr/>
            <p:nvPr/>
          </p:nvCxnSpPr>
          <p:spPr>
            <a:xfrm>
              <a:off x="2964637" y="2656372"/>
              <a:ext cx="914400" cy="914400"/>
            </a:xfrm>
            <a:prstGeom prst="curvedConnector3">
              <a:avLst>
                <a:gd name="adj1" fmla="val 106151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urved Connector 78"/>
            <p:cNvCxnSpPr/>
            <p:nvPr/>
          </p:nvCxnSpPr>
          <p:spPr>
            <a:xfrm rot="10800000" flipV="1">
              <a:off x="1051994" y="2656372"/>
              <a:ext cx="1148488" cy="914400"/>
            </a:xfrm>
            <a:prstGeom prst="curvedConnector3">
              <a:avLst>
                <a:gd name="adj1" fmla="val 101764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urved Connector 88"/>
            <p:cNvCxnSpPr/>
            <p:nvPr/>
          </p:nvCxnSpPr>
          <p:spPr>
            <a:xfrm rot="16200000" flipH="1">
              <a:off x="6773343" y="2925714"/>
              <a:ext cx="784590" cy="252346"/>
            </a:xfrm>
            <a:prstGeom prst="curvedConnector3">
              <a:avLst>
                <a:gd name="adj1" fmla="val 383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urved Connector 89"/>
            <p:cNvCxnSpPr/>
            <p:nvPr/>
          </p:nvCxnSpPr>
          <p:spPr>
            <a:xfrm rot="5400000">
              <a:off x="6305698" y="2967023"/>
              <a:ext cx="771179" cy="183138"/>
            </a:xfrm>
            <a:prstGeom prst="curvedConnector3">
              <a:avLst>
                <a:gd name="adj1" fmla="val -2071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Up Arrow 100"/>
            <p:cNvSpPr/>
            <p:nvPr/>
          </p:nvSpPr>
          <p:spPr>
            <a:xfrm>
              <a:off x="2337514" y="2128466"/>
              <a:ext cx="553266" cy="376901"/>
            </a:xfrm>
            <a:prstGeom prst="upArrow">
              <a:avLst/>
            </a:prstGeom>
            <a:solidFill>
              <a:schemeClr val="accent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Up Arrow 101"/>
            <p:cNvSpPr/>
            <p:nvPr/>
          </p:nvSpPr>
          <p:spPr>
            <a:xfrm>
              <a:off x="6653766" y="1578822"/>
              <a:ext cx="553266" cy="1186216"/>
            </a:xfrm>
            <a:prstGeom prst="upArrow">
              <a:avLst/>
            </a:prstGeom>
            <a:solidFill>
              <a:schemeClr val="accent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700252" y="2267774"/>
              <a:ext cx="5420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/>
                <a:t>w</a:t>
              </a:r>
              <a:r>
                <a:rPr lang="en-US" sz="2200" baseline="-25000" dirty="0" err="1" smtClean="0"/>
                <a:t>t</a:t>
              </a:r>
              <a:endParaRPr lang="en-US" sz="22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391562" y="2087936"/>
              <a:ext cx="5420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/>
                <a:t>w</a:t>
              </a:r>
              <a:r>
                <a:rPr lang="en-US" sz="2200" baseline="-25000" dirty="0" err="1" smtClean="0"/>
                <a:t>t</a:t>
              </a:r>
              <a:endParaRPr lang="en-US" sz="2200" dirty="0"/>
            </a:p>
          </p:txBody>
        </p:sp>
      </p:grpSp>
      <p:sp>
        <p:nvSpPr>
          <p:cNvPr id="30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2093" y="3878527"/>
            <a:ext cx="17050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Added Mass Effect</a:t>
            </a:r>
            <a:endParaRPr lang="en-US" sz="2300" dirty="0"/>
          </a:p>
        </p:txBody>
      </p:sp>
      <p:pic>
        <p:nvPicPr>
          <p:cNvPr id="4" name="Picture 3" descr="ExpK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5895" r="6954" b="4309"/>
          <a:stretch/>
        </p:blipFill>
        <p:spPr>
          <a:xfrm>
            <a:off x="7984404" y="3198091"/>
            <a:ext cx="1159596" cy="910287"/>
          </a:xfrm>
          <a:prstGeom prst="rect">
            <a:avLst/>
          </a:prstGeom>
        </p:spPr>
      </p:pic>
      <p:pic>
        <p:nvPicPr>
          <p:cNvPr id="34" name="Picture 33" descr="Screen shot 2012-04-11 at 4.19.5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r="2686"/>
          <a:stretch/>
        </p:blipFill>
        <p:spPr>
          <a:xfrm>
            <a:off x="8353496" y="3293171"/>
            <a:ext cx="679934" cy="4019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804832" y="3079086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7830032" y="3795594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27672" y="3965289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7984404" y="3961088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22106" y="4019530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57767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" y="1588"/>
            <a:ext cx="9144000" cy="68532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53028" y="4493771"/>
            <a:ext cx="161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Moisture</a:t>
            </a:r>
          </a:p>
          <a:p>
            <a:r>
              <a:rPr lang="en-US" dirty="0" smtClean="0"/>
              <a:t>Variations</a:t>
            </a:r>
            <a:endParaRPr lang="en-US" dirty="0"/>
          </a:p>
        </p:txBody>
      </p:sp>
      <p:sp>
        <p:nvSpPr>
          <p:cNvPr id="18" name="Up-Down Arrow 17"/>
          <p:cNvSpPr/>
          <p:nvPr/>
        </p:nvSpPr>
        <p:spPr>
          <a:xfrm>
            <a:off x="6489985" y="3995427"/>
            <a:ext cx="193268" cy="1542389"/>
          </a:xfrm>
          <a:prstGeom prst="upDownArrow">
            <a:avLst>
              <a:gd name="adj1" fmla="val 0"/>
              <a:gd name="adj2" fmla="val 42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flipV="1">
            <a:off x="3572032" y="5133395"/>
            <a:ext cx="151854" cy="432335"/>
          </a:xfrm>
          <a:prstGeom prst="upArrow">
            <a:avLst>
              <a:gd name="adj1" fmla="val 5974"/>
              <a:gd name="adj2" fmla="val 4633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50851" y="4493771"/>
            <a:ext cx="1989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TQ Anti-correlation</a:t>
            </a:r>
          </a:p>
          <a:p>
            <a:pPr algn="ctr"/>
            <a:r>
              <a:rPr lang="en-US" dirty="0" smtClean="0"/>
              <a:t>Strength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05562" y="2445306"/>
            <a:ext cx="31076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7383" y="2445306"/>
            <a:ext cx="67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 2 km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032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  <p:bldP spid="18" grpId="0" animBg="1"/>
      <p:bldP spid="1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7470" y="139956"/>
            <a:ext cx="413702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</a:t>
            </a:r>
            <a:r>
              <a:rPr lang="en-US" dirty="0" err="1" smtClean="0"/>
              <a:t>Std</a:t>
            </a:r>
            <a:r>
              <a:rPr lang="en-US" dirty="0" smtClean="0"/>
              <a:t>(</a:t>
            </a:r>
            <a:r>
              <a:rPr lang="en-US" dirty="0" err="1" smtClean="0"/>
              <a:t>w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r>
              <a:rPr lang="en-US" dirty="0" smtClean="0">
                <a:latin typeface="Andale Mono"/>
                <a:cs typeface="Andale Mono"/>
              </a:rPr>
              <a:t>?</a:t>
            </a:r>
            <a:endParaRPr lang="en-US" dirty="0">
              <a:latin typeface="Andale Mono"/>
              <a:cs typeface="Andale Mono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-1906430" y="5485218"/>
            <a:ext cx="4398008" cy="1311922"/>
          </a:xfrm>
          <a:custGeom>
            <a:avLst/>
            <a:gdLst>
              <a:gd name="connsiteX0" fmla="*/ 0 w 2155372"/>
              <a:gd name="connsiteY0" fmla="*/ 1308463 h 1308463"/>
              <a:gd name="connsiteX1" fmla="*/ 1162595 w 2155372"/>
              <a:gd name="connsiteY1" fmla="*/ 15240 h 1308463"/>
              <a:gd name="connsiteX2" fmla="*/ 2155372 w 2155372"/>
              <a:gd name="connsiteY2" fmla="*/ 1217023 h 130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372" h="1308463">
                <a:moveTo>
                  <a:pt x="0" y="1308463"/>
                </a:moveTo>
                <a:cubicBezTo>
                  <a:pt x="401683" y="669471"/>
                  <a:pt x="803366" y="30480"/>
                  <a:pt x="1162595" y="15240"/>
                </a:cubicBezTo>
                <a:cubicBezTo>
                  <a:pt x="1521824" y="0"/>
                  <a:pt x="1838598" y="608511"/>
                  <a:pt x="2155372" y="1217023"/>
                </a:cubicBez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258200" y="5211106"/>
            <a:ext cx="6654374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481152" y="4846143"/>
            <a:ext cx="6442714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716796" y="4399248"/>
            <a:ext cx="6207069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987250" y="3984571"/>
            <a:ext cx="5936615" cy="1308841"/>
          </a:xfrm>
          <a:custGeom>
            <a:avLst/>
            <a:gdLst>
              <a:gd name="connsiteX0" fmla="*/ 0 w 4821141"/>
              <a:gd name="connsiteY0" fmla="*/ 0 h 1308841"/>
              <a:gd name="connsiteX1" fmla="*/ 1681520 w 4821141"/>
              <a:gd name="connsiteY1" fmla="*/ 1175825 h 1308841"/>
              <a:gd name="connsiteX2" fmla="*/ 4821141 w 4821141"/>
              <a:gd name="connsiteY2" fmla="*/ 1281649 h 1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1141" h="1308841">
                <a:moveTo>
                  <a:pt x="0" y="0"/>
                </a:moveTo>
                <a:cubicBezTo>
                  <a:pt x="438998" y="481108"/>
                  <a:pt x="877997" y="962217"/>
                  <a:pt x="1681520" y="1175825"/>
                </a:cubicBezTo>
                <a:cubicBezTo>
                  <a:pt x="2485044" y="1389433"/>
                  <a:pt x="4821141" y="1281649"/>
                  <a:pt x="4821141" y="12816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808887" y="5485218"/>
            <a:ext cx="1093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808887" y="6343113"/>
            <a:ext cx="10935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358502" y="5637819"/>
            <a:ext cx="451962" cy="543824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 flipH="1" flipV="1">
            <a:off x="1819074" y="5405245"/>
            <a:ext cx="891906" cy="605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2265027" y="4623458"/>
            <a:ext cx="891906" cy="59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3156933" y="133543"/>
            <a:ext cx="5380015" cy="385102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223685" y="2674407"/>
            <a:ext cx="2989664" cy="386044"/>
            <a:chOff x="4267771" y="3236131"/>
            <a:chExt cx="2989664" cy="386044"/>
          </a:xfrm>
        </p:grpSpPr>
        <p:sp>
          <p:nvSpPr>
            <p:cNvPr id="63" name="Teardrop 62"/>
            <p:cNvSpPr/>
            <p:nvPr/>
          </p:nvSpPr>
          <p:spPr>
            <a:xfrm>
              <a:off x="4779302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ardrop 63"/>
            <p:cNvSpPr/>
            <p:nvPr/>
          </p:nvSpPr>
          <p:spPr>
            <a:xfrm>
              <a:off x="4543283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ardrop 64"/>
            <p:cNvSpPr/>
            <p:nvPr/>
          </p:nvSpPr>
          <p:spPr>
            <a:xfrm>
              <a:off x="4296346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ardrop 65"/>
            <p:cNvSpPr/>
            <p:nvPr/>
          </p:nvSpPr>
          <p:spPr>
            <a:xfrm>
              <a:off x="5026328" y="3344187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267771" y="328362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740576" y="326379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23442" y="326035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541238" y="3272566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73" name="Teardrop 72"/>
            <p:cNvSpPr/>
            <p:nvPr/>
          </p:nvSpPr>
          <p:spPr>
            <a:xfrm>
              <a:off x="5765183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ardrop 73"/>
            <p:cNvSpPr/>
            <p:nvPr/>
          </p:nvSpPr>
          <p:spPr>
            <a:xfrm>
              <a:off x="5529164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ardrop 74"/>
            <p:cNvSpPr/>
            <p:nvPr/>
          </p:nvSpPr>
          <p:spPr>
            <a:xfrm>
              <a:off x="5282227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ardrop 75"/>
            <p:cNvSpPr/>
            <p:nvPr/>
          </p:nvSpPr>
          <p:spPr>
            <a:xfrm>
              <a:off x="6012209" y="3341201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53652" y="328063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726457" y="3260808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09323" y="325736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527119" y="326958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81" name="Teardrop 80"/>
            <p:cNvSpPr/>
            <p:nvPr/>
          </p:nvSpPr>
          <p:spPr>
            <a:xfrm>
              <a:off x="6739954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>
              <a:off x="6503935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>
              <a:off x="6256998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ardrop 109"/>
            <p:cNvSpPr/>
            <p:nvPr/>
          </p:nvSpPr>
          <p:spPr>
            <a:xfrm>
              <a:off x="6986980" y="3319968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228423" y="3259402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701228" y="323957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984094" y="323613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501890" y="3248347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858124" y="2509795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3843934" y="3203345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4755285" y="1844061"/>
            <a:ext cx="0" cy="600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6960038" y="1844061"/>
            <a:ext cx="0" cy="600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5038244" y="1838945"/>
            <a:ext cx="15940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Layer</a:t>
            </a:r>
          </a:p>
          <a:p>
            <a:pPr algn="ctr"/>
            <a:r>
              <a:rPr lang="en-US" sz="1600" dirty="0" smtClean="0"/>
              <a:t>Uniformly Lifted 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4277997" y="1135980"/>
            <a:ext cx="2989664" cy="386044"/>
            <a:chOff x="4267771" y="3236131"/>
            <a:chExt cx="2989664" cy="386044"/>
          </a:xfrm>
        </p:grpSpPr>
        <p:sp>
          <p:nvSpPr>
            <p:cNvPr id="151" name="Teardrop 150"/>
            <p:cNvSpPr/>
            <p:nvPr/>
          </p:nvSpPr>
          <p:spPr>
            <a:xfrm>
              <a:off x="4779302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ardrop 151"/>
            <p:cNvSpPr/>
            <p:nvPr/>
          </p:nvSpPr>
          <p:spPr>
            <a:xfrm>
              <a:off x="4543283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ardrop 152"/>
            <p:cNvSpPr/>
            <p:nvPr/>
          </p:nvSpPr>
          <p:spPr>
            <a:xfrm>
              <a:off x="4296346" y="3355945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ardrop 153"/>
            <p:cNvSpPr/>
            <p:nvPr/>
          </p:nvSpPr>
          <p:spPr>
            <a:xfrm>
              <a:off x="5026328" y="3344187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267771" y="328362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740576" y="326379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5023442" y="326035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541238" y="3272566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59" name="Teardrop 158"/>
            <p:cNvSpPr/>
            <p:nvPr/>
          </p:nvSpPr>
          <p:spPr>
            <a:xfrm>
              <a:off x="5765183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ardrop 159"/>
            <p:cNvSpPr/>
            <p:nvPr/>
          </p:nvSpPr>
          <p:spPr>
            <a:xfrm>
              <a:off x="5529164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ardrop 160"/>
            <p:cNvSpPr/>
            <p:nvPr/>
          </p:nvSpPr>
          <p:spPr>
            <a:xfrm>
              <a:off x="5282227" y="3352959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ardrop 161"/>
            <p:cNvSpPr/>
            <p:nvPr/>
          </p:nvSpPr>
          <p:spPr>
            <a:xfrm>
              <a:off x="6012209" y="3341201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253652" y="328063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726457" y="3260808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009323" y="3257364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527119" y="3269580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67" name="Teardrop 166"/>
            <p:cNvSpPr/>
            <p:nvPr/>
          </p:nvSpPr>
          <p:spPr>
            <a:xfrm>
              <a:off x="6739954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ardrop 167"/>
            <p:cNvSpPr/>
            <p:nvPr/>
          </p:nvSpPr>
          <p:spPr>
            <a:xfrm>
              <a:off x="6503935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ardrop 168"/>
            <p:cNvSpPr/>
            <p:nvPr/>
          </p:nvSpPr>
          <p:spPr>
            <a:xfrm>
              <a:off x="6256998" y="3331726"/>
              <a:ext cx="223419" cy="246924"/>
            </a:xfrm>
            <a:prstGeom prst="teardrop">
              <a:avLst/>
            </a:prstGeom>
            <a:noFill/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ardrop 169"/>
            <p:cNvSpPr/>
            <p:nvPr/>
          </p:nvSpPr>
          <p:spPr>
            <a:xfrm>
              <a:off x="6986980" y="3319968"/>
              <a:ext cx="223419" cy="246924"/>
            </a:xfrm>
            <a:prstGeom prst="teardrop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28423" y="3259402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701228" y="3239575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+</a:t>
              </a:r>
              <a:endParaRPr lang="en-US" sz="16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984094" y="3236131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501890" y="3248347"/>
              <a:ext cx="273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</a:t>
              </a:r>
            </a:p>
          </p:txBody>
        </p:sp>
      </p:grpSp>
      <p:cxnSp>
        <p:nvCxnSpPr>
          <p:cNvPr id="175" name="Straight Connector 174"/>
          <p:cNvCxnSpPr/>
          <p:nvPr/>
        </p:nvCxnSpPr>
        <p:spPr>
          <a:xfrm>
            <a:off x="3912436" y="912578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3945282" y="1782498"/>
            <a:ext cx="3845154" cy="21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4886110" y="93825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5385641" y="92993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V="1">
            <a:off x="5879485" y="92993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6365853" y="914736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V="1">
            <a:off x="6878377" y="929932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4399492" y="941811"/>
            <a:ext cx="0" cy="270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 rot="10800000">
            <a:off x="4640042" y="1477978"/>
            <a:ext cx="2478885" cy="297585"/>
            <a:chOff x="628325" y="2570310"/>
            <a:chExt cx="2478885" cy="297585"/>
          </a:xfrm>
        </p:grpSpPr>
        <p:cxnSp>
          <p:nvCxnSpPr>
            <p:cNvPr id="183" name="Straight Arrow Connector 182"/>
            <p:cNvCxnSpPr/>
            <p:nvPr/>
          </p:nvCxnSpPr>
          <p:spPr>
            <a:xfrm flipV="1">
              <a:off x="1114943" y="259382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1614474" y="258550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2108318" y="258550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flipV="1">
              <a:off x="2594686" y="2570310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flipV="1">
              <a:off x="3107210" y="2585506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 flipV="1">
              <a:off x="628325" y="2597385"/>
              <a:ext cx="0" cy="270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Box 189"/>
          <p:cNvSpPr txBox="1"/>
          <p:nvPr/>
        </p:nvSpPr>
        <p:spPr>
          <a:xfrm>
            <a:off x="3632474" y="2666614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91" name="TextBox 190"/>
          <p:cNvSpPr txBox="1"/>
          <p:nvPr/>
        </p:nvSpPr>
        <p:spPr>
          <a:xfrm>
            <a:off x="3644233" y="1972419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631410" y="1244036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193" name="TextBox 192"/>
          <p:cNvSpPr txBox="1"/>
          <p:nvPr/>
        </p:nvSpPr>
        <p:spPr>
          <a:xfrm>
            <a:off x="236847" y="1401655"/>
            <a:ext cx="2920086" cy="256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dirty="0" err="1"/>
              <a:t>σ</a:t>
            </a:r>
            <a:r>
              <a:rPr lang="en-US" sz="2300" dirty="0"/>
              <a:t>(</a:t>
            </a:r>
            <a:r>
              <a:rPr lang="en-US" sz="2300" dirty="0" err="1"/>
              <a:t>w</a:t>
            </a:r>
            <a:r>
              <a:rPr lang="en-US" sz="2300" baseline="-25000" dirty="0" err="1"/>
              <a:t>t</a:t>
            </a:r>
            <a:r>
              <a:rPr lang="en-US" sz="2300" dirty="0"/>
              <a:t>) is a statistical measure of the tendency of the lifted layer to break up and generate vertical velocities which could lead to convection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6527862" y="5753346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95" name="TextBox 194"/>
          <p:cNvSpPr txBox="1"/>
          <p:nvPr/>
        </p:nvSpPr>
        <p:spPr>
          <a:xfrm>
            <a:off x="2951175" y="5449326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1305280" y="4405775"/>
            <a:ext cx="41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197" name="Teardrop 196"/>
          <p:cNvSpPr/>
          <p:nvPr/>
        </p:nvSpPr>
        <p:spPr>
          <a:xfrm>
            <a:off x="6789377" y="4355609"/>
            <a:ext cx="223419" cy="246924"/>
          </a:xfrm>
          <a:prstGeom prst="teardrop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6786491" y="4271772"/>
            <a:ext cx="273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</a:t>
            </a:r>
          </a:p>
        </p:txBody>
      </p:sp>
      <p:sp>
        <p:nvSpPr>
          <p:cNvPr id="199" name="Teardrop 198"/>
          <p:cNvSpPr/>
          <p:nvPr/>
        </p:nvSpPr>
        <p:spPr>
          <a:xfrm>
            <a:off x="6789894" y="4670770"/>
            <a:ext cx="223419" cy="246924"/>
          </a:xfrm>
          <a:prstGeom prst="teardrop">
            <a:avLst/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extBox 199"/>
          <p:cNvSpPr txBox="1"/>
          <p:nvPr/>
        </p:nvSpPr>
        <p:spPr>
          <a:xfrm>
            <a:off x="6751168" y="4578619"/>
            <a:ext cx="273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201" name="TextBox 200"/>
          <p:cNvSpPr txBox="1"/>
          <p:nvPr/>
        </p:nvSpPr>
        <p:spPr>
          <a:xfrm>
            <a:off x="6997226" y="4250298"/>
            <a:ext cx="135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Warm &amp; Dry</a:t>
            </a:r>
            <a:endParaRPr lang="en-US" sz="1600" dirty="0"/>
          </a:p>
        </p:txBody>
      </p:sp>
      <p:sp>
        <p:nvSpPr>
          <p:cNvPr id="202" name="TextBox 201"/>
          <p:cNvSpPr txBox="1"/>
          <p:nvPr/>
        </p:nvSpPr>
        <p:spPr>
          <a:xfrm>
            <a:off x="7008313" y="4588946"/>
            <a:ext cx="135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Cool &amp; Moist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6657142" y="4250298"/>
            <a:ext cx="1691664" cy="7426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3" name="Group 202"/>
          <p:cNvGrpSpPr/>
          <p:nvPr/>
        </p:nvGrpSpPr>
        <p:grpSpPr>
          <a:xfrm>
            <a:off x="3491398" y="6043452"/>
            <a:ext cx="4703947" cy="776525"/>
            <a:chOff x="3749148" y="5578369"/>
            <a:chExt cx="4703947" cy="776525"/>
          </a:xfrm>
        </p:grpSpPr>
        <p:grpSp>
          <p:nvGrpSpPr>
            <p:cNvPr id="204" name="Group 203"/>
            <p:cNvGrpSpPr/>
            <p:nvPr/>
          </p:nvGrpSpPr>
          <p:grpSpPr>
            <a:xfrm>
              <a:off x="3749148" y="5578369"/>
              <a:ext cx="3621504" cy="774032"/>
              <a:chOff x="4500904" y="5913306"/>
              <a:chExt cx="3621504" cy="774032"/>
            </a:xfrm>
          </p:grpSpPr>
          <p:sp>
            <p:nvSpPr>
              <p:cNvPr id="207" name="Arc 206"/>
              <p:cNvSpPr/>
              <p:nvPr/>
            </p:nvSpPr>
            <p:spPr>
              <a:xfrm rot="8272472">
                <a:off x="4500904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Arc 207"/>
              <p:cNvSpPr/>
              <p:nvPr/>
            </p:nvSpPr>
            <p:spPr>
              <a:xfrm rot="8272472">
                <a:off x="5036128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Arc 208"/>
              <p:cNvSpPr/>
              <p:nvPr/>
            </p:nvSpPr>
            <p:spPr>
              <a:xfrm rot="8272472">
                <a:off x="5609632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Arc 209"/>
              <p:cNvSpPr/>
              <p:nvPr/>
            </p:nvSpPr>
            <p:spPr>
              <a:xfrm rot="8272472">
                <a:off x="6167096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Arc 210"/>
              <p:cNvSpPr/>
              <p:nvPr/>
            </p:nvSpPr>
            <p:spPr>
              <a:xfrm rot="8272472">
                <a:off x="6724560" y="592175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Arc 211"/>
              <p:cNvSpPr/>
              <p:nvPr/>
            </p:nvSpPr>
            <p:spPr>
              <a:xfrm rot="8272472">
                <a:off x="7284208" y="592533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Arc 204"/>
            <p:cNvSpPr/>
            <p:nvPr/>
          </p:nvSpPr>
          <p:spPr>
            <a:xfrm rot="8272472">
              <a:off x="7081494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Arc 205"/>
            <p:cNvSpPr/>
            <p:nvPr/>
          </p:nvSpPr>
          <p:spPr>
            <a:xfrm rot="8272472">
              <a:off x="7614895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2386556" y="6041916"/>
            <a:ext cx="4703947" cy="776525"/>
            <a:chOff x="3749148" y="5578369"/>
            <a:chExt cx="4703947" cy="776525"/>
          </a:xfrm>
        </p:grpSpPr>
        <p:grpSp>
          <p:nvGrpSpPr>
            <p:cNvPr id="214" name="Group 213"/>
            <p:cNvGrpSpPr/>
            <p:nvPr/>
          </p:nvGrpSpPr>
          <p:grpSpPr>
            <a:xfrm>
              <a:off x="3749148" y="5578369"/>
              <a:ext cx="3621504" cy="774032"/>
              <a:chOff x="4500904" y="5913306"/>
              <a:chExt cx="3621504" cy="774032"/>
            </a:xfrm>
          </p:grpSpPr>
          <p:sp>
            <p:nvSpPr>
              <p:cNvPr id="217" name="Arc 216"/>
              <p:cNvSpPr/>
              <p:nvPr/>
            </p:nvSpPr>
            <p:spPr>
              <a:xfrm rot="8272472">
                <a:off x="4500904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Arc 217"/>
              <p:cNvSpPr/>
              <p:nvPr/>
            </p:nvSpPr>
            <p:spPr>
              <a:xfrm rot="8272472">
                <a:off x="5036128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>
              <a:xfrm rot="8272472">
                <a:off x="5609632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Arc 219"/>
              <p:cNvSpPr/>
              <p:nvPr/>
            </p:nvSpPr>
            <p:spPr>
              <a:xfrm rot="8272472">
                <a:off x="6167096" y="5913306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Arc 220"/>
              <p:cNvSpPr/>
              <p:nvPr/>
            </p:nvSpPr>
            <p:spPr>
              <a:xfrm rot="8272472">
                <a:off x="6724560" y="592175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Arc 221"/>
              <p:cNvSpPr/>
              <p:nvPr/>
            </p:nvSpPr>
            <p:spPr>
              <a:xfrm rot="8272472">
                <a:off x="7284208" y="5925338"/>
                <a:ext cx="838200" cy="762000"/>
              </a:xfrm>
              <a:prstGeom prst="arc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5" name="Arc 214"/>
            <p:cNvSpPr/>
            <p:nvPr/>
          </p:nvSpPr>
          <p:spPr>
            <a:xfrm rot="8272472">
              <a:off x="7081494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Arc 215"/>
            <p:cNvSpPr/>
            <p:nvPr/>
          </p:nvSpPr>
          <p:spPr>
            <a:xfrm rot="8272472">
              <a:off x="7614895" y="5592894"/>
              <a:ext cx="838200" cy="762000"/>
            </a:xfrm>
            <a:prstGeom prst="arc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3" name="TextBox 222"/>
          <p:cNvSpPr txBox="1"/>
          <p:nvPr/>
        </p:nvSpPr>
        <p:spPr>
          <a:xfrm>
            <a:off x="7700445" y="5740848"/>
            <a:ext cx="992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300 m</a:t>
            </a:r>
            <a:endParaRPr lang="en-US" sz="1600" dirty="0"/>
          </a:p>
        </p:txBody>
      </p:sp>
      <p:sp>
        <p:nvSpPr>
          <p:cNvPr id="225" name="TextBox 224"/>
          <p:cNvSpPr txBox="1"/>
          <p:nvPr/>
        </p:nvSpPr>
        <p:spPr>
          <a:xfrm>
            <a:off x="6919287" y="6226373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~7 m/s</a:t>
            </a:r>
            <a:endParaRPr lang="en-US" sz="1200" dirty="0"/>
          </a:p>
        </p:txBody>
      </p:sp>
      <p:sp>
        <p:nvSpPr>
          <p:cNvPr id="226" name="TextBox 225"/>
          <p:cNvSpPr txBox="1"/>
          <p:nvPr/>
        </p:nvSpPr>
        <p:spPr>
          <a:xfrm>
            <a:off x="4969831" y="6201477"/>
            <a:ext cx="882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Easterlies</a:t>
            </a:r>
            <a:endParaRPr lang="en-US" sz="1400" dirty="0"/>
          </a:p>
        </p:txBody>
      </p:sp>
      <p:sp>
        <p:nvSpPr>
          <p:cNvPr id="144" name="TextBox 143"/>
          <p:cNvSpPr txBox="1"/>
          <p:nvPr/>
        </p:nvSpPr>
        <p:spPr>
          <a:xfrm>
            <a:off x="4118941" y="5677297"/>
            <a:ext cx="472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</a:t>
            </a:r>
            <a:endParaRPr lang="en-US" sz="1600" dirty="0"/>
          </a:p>
        </p:txBody>
      </p:sp>
      <p:sp>
        <p:nvSpPr>
          <p:cNvPr id="145" name="Up-Down Arrow 144"/>
          <p:cNvSpPr/>
          <p:nvPr/>
        </p:nvSpPr>
        <p:spPr>
          <a:xfrm>
            <a:off x="4164058" y="5681901"/>
            <a:ext cx="113939" cy="400208"/>
          </a:xfrm>
          <a:prstGeom prst="upDownArrow">
            <a:avLst>
              <a:gd name="adj1" fmla="val 0"/>
              <a:gd name="adj2" fmla="val 42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5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3430"/>
            <a:ext cx="8229600" cy="1143000"/>
          </a:xfrm>
        </p:spPr>
        <p:txBody>
          <a:bodyPr/>
          <a:lstStyle/>
          <a:p>
            <a:r>
              <a:rPr lang="en-US" dirty="0" err="1" smtClean="0"/>
              <a:t>σ</a:t>
            </a:r>
            <a:r>
              <a:rPr lang="en-US" dirty="0" smtClean="0"/>
              <a:t>(</a:t>
            </a:r>
            <a:r>
              <a:rPr lang="en-US" dirty="0" err="1" smtClean="0"/>
              <a:t>w</a:t>
            </a:r>
            <a:r>
              <a:rPr lang="en-US" baseline="-25000" dirty="0" err="1" smtClean="0"/>
              <a:t>t</a:t>
            </a:r>
            <a:r>
              <a:rPr lang="en-US" dirty="0" smtClean="0"/>
              <a:t>) Created Upon Uplift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2095331"/>
            <a:ext cx="2445606" cy="3720353"/>
          </a:xfrm>
        </p:spPr>
        <p:txBody>
          <a:bodyPr>
            <a:normAutofit/>
          </a:bodyPr>
          <a:lstStyle/>
          <a:p>
            <a:r>
              <a:rPr lang="en-US" sz="2700" dirty="0" smtClean="0"/>
              <a:t>Each line represents a different research flight flown on a different day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StdTvG1filtH1forpap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7248"/>
          <a:stretch/>
        </p:blipFill>
        <p:spPr>
          <a:xfrm>
            <a:off x="2445606" y="1386058"/>
            <a:ext cx="6376310" cy="4958562"/>
          </a:xfrm>
          <a:prstGeom prst="rect">
            <a:avLst/>
          </a:prstGeom>
        </p:spPr>
      </p:pic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7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256"/>
            <a:ext cx="8229600" cy="1143000"/>
          </a:xfrm>
        </p:spPr>
        <p:txBody>
          <a:bodyPr/>
          <a:lstStyle/>
          <a:p>
            <a:r>
              <a:rPr lang="en-US" dirty="0" smtClean="0"/>
              <a:t>Transition to Convection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2498"/>
            <a:ext cx="8488355" cy="5344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Is  </a:t>
            </a:r>
            <a:r>
              <a:rPr lang="en-US" sz="2700" dirty="0" err="1"/>
              <a:t>σ</a:t>
            </a:r>
            <a:r>
              <a:rPr lang="en-US" sz="2700" dirty="0"/>
              <a:t>(</a:t>
            </a:r>
            <a:r>
              <a:rPr lang="en-US" sz="2700" dirty="0" err="1"/>
              <a:t>w</a:t>
            </a:r>
            <a:r>
              <a:rPr lang="en-US" sz="2700" baseline="-25000" dirty="0" err="1"/>
              <a:t>t</a:t>
            </a:r>
            <a:r>
              <a:rPr lang="en-US" sz="2700" dirty="0"/>
              <a:t>) </a:t>
            </a:r>
            <a:r>
              <a:rPr lang="en-US" sz="2700" dirty="0" smtClean="0"/>
              <a:t>large enough to trigger convection in the </a:t>
            </a:r>
            <a:r>
              <a:rPr lang="en-US" sz="2700" dirty="0" err="1" smtClean="0"/>
              <a:t>advective</a:t>
            </a:r>
            <a:r>
              <a:rPr lang="en-US" sz="2700" dirty="0" smtClean="0"/>
              <a:t> time scale?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7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700" dirty="0" smtClean="0"/>
              <a:t>If parcel velocities are large enough, convection is initiated as parcels leave their layer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7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Requirement for convective initiation is given by: </a:t>
            </a:r>
            <a:endParaRPr lang="en-US" sz="2700" dirty="0"/>
          </a:p>
        </p:txBody>
      </p:sp>
      <p:pic>
        <p:nvPicPr>
          <p:cNvPr id="7" name="Picture 6" descr="Screen shot 2012-04-11 at 4.51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76" y="2039223"/>
            <a:ext cx="4026914" cy="816888"/>
          </a:xfrm>
          <a:prstGeom prst="rect">
            <a:avLst/>
          </a:prstGeom>
        </p:spPr>
      </p:pic>
      <p:sp>
        <p:nvSpPr>
          <p:cNvPr id="8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45</a:t>
            </a:fld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546009" y="4357433"/>
            <a:ext cx="3868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88588" y="4331245"/>
            <a:ext cx="3868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reen shot 2013-11-20 at 6.32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8" y="4039145"/>
            <a:ext cx="1206500" cy="584200"/>
          </a:xfrm>
          <a:prstGeom prst="rect">
            <a:avLst/>
          </a:prstGeom>
        </p:spPr>
      </p:pic>
      <p:pic>
        <p:nvPicPr>
          <p:cNvPr id="19" name="Picture 18" descr="Screen shot 2013-11-20 at 6.32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98" y="3911600"/>
            <a:ext cx="1219200" cy="863600"/>
          </a:xfrm>
          <a:prstGeom prst="rect">
            <a:avLst/>
          </a:prstGeom>
        </p:spPr>
      </p:pic>
      <p:pic>
        <p:nvPicPr>
          <p:cNvPr id="20" name="Picture 19" descr="Screen shot 2013-11-20 at 6.32.1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90" y="3873500"/>
            <a:ext cx="1905000" cy="901700"/>
          </a:xfrm>
          <a:prstGeom prst="rect">
            <a:avLst/>
          </a:prstGeom>
        </p:spPr>
      </p:pic>
      <p:pic>
        <p:nvPicPr>
          <p:cNvPr id="21" name="Picture 20" descr="Screen shot 2013-11-20 at 6.32.1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28" y="5359643"/>
            <a:ext cx="4508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3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726"/>
            <a:ext cx="8229600" cy="1143000"/>
          </a:xfrm>
        </p:spPr>
        <p:txBody>
          <a:bodyPr/>
          <a:lstStyle/>
          <a:p>
            <a:r>
              <a:rPr lang="en-US" dirty="0" smtClean="0"/>
              <a:t>Required Acceleration</a:t>
            </a:r>
            <a:endParaRPr lang="en-US" dirty="0"/>
          </a:p>
        </p:txBody>
      </p:sp>
      <p:sp>
        <p:nvSpPr>
          <p:cNvPr id="6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9342" y="3441397"/>
            <a:ext cx="2840325" cy="4464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The required parcel acceleration (0.0021) is exceeded for every research flight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StdAccwithVelocit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20" y="1888370"/>
            <a:ext cx="5425880" cy="4076690"/>
          </a:xfrm>
          <a:prstGeom prst="rect">
            <a:avLst/>
          </a:prstGeom>
        </p:spPr>
      </p:pic>
      <p:pic>
        <p:nvPicPr>
          <p:cNvPr id="8" name="Picture 7" descr="Screen shot 2013-11-20 at 6.32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2" y="2236746"/>
            <a:ext cx="1905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15" y="228600"/>
            <a:ext cx="8727863" cy="990600"/>
          </a:xfrm>
        </p:spPr>
        <p:txBody>
          <a:bodyPr>
            <a:noAutofit/>
          </a:bodyPr>
          <a:lstStyle/>
          <a:p>
            <a:r>
              <a:rPr lang="en-US" sz="3800" dirty="0" smtClean="0"/>
              <a:t>Dominant Scale of Predicted Accelerations</a:t>
            </a:r>
            <a:endParaRPr lang="en-US" sz="3800" dirty="0"/>
          </a:p>
        </p:txBody>
      </p:sp>
      <p:pic>
        <p:nvPicPr>
          <p:cNvPr id="7" name="Picture 6" descr="TropMetACSca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r="7988"/>
          <a:stretch/>
        </p:blipFill>
        <p:spPr>
          <a:xfrm>
            <a:off x="241015" y="1705714"/>
            <a:ext cx="5006320" cy="4320269"/>
          </a:xfrm>
          <a:prstGeom prst="rect">
            <a:avLst/>
          </a:prstGeom>
        </p:spPr>
      </p:pic>
      <p:sp>
        <p:nvSpPr>
          <p:cNvPr id="5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18150" y="1872447"/>
            <a:ext cx="2867422" cy="437013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Scale </a:t>
            </a:r>
            <a:r>
              <a:rPr lang="en-US" sz="2200" dirty="0"/>
              <a:t>from the first zero crossing of the auto-correlation</a:t>
            </a:r>
          </a:p>
          <a:p>
            <a:endParaRPr lang="en-US" sz="2200" dirty="0"/>
          </a:p>
          <a:p>
            <a:r>
              <a:rPr lang="en-US" sz="2200" dirty="0"/>
              <a:t>Predicted scale of 1.6 km is in general agreement to scale of clouds over Dominica</a:t>
            </a:r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1997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10" y="2435490"/>
            <a:ext cx="8571974" cy="43701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Moist “seeds” upstream with neutral buoyancy found</a:t>
            </a:r>
          </a:p>
          <a:p>
            <a:endParaRPr lang="en-US" dirty="0"/>
          </a:p>
          <a:p>
            <a:r>
              <a:rPr lang="en-US" dirty="0" smtClean="0"/>
              <a:t>Buoyancy generated through lifting past the LCL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Provides a theoretical model for how convection may be initiated</a:t>
            </a:r>
          </a:p>
          <a:p>
            <a:endParaRPr lang="en-US" dirty="0"/>
          </a:p>
          <a:p>
            <a:r>
              <a:rPr lang="en-US" dirty="0" smtClean="0"/>
              <a:t>Predicted accelerations have magnitude and scale consistent with observations</a:t>
            </a:r>
          </a:p>
          <a:p>
            <a:endParaRPr lang="en-US" dirty="0"/>
          </a:p>
          <a:p>
            <a:r>
              <a:rPr lang="en-US" dirty="0" smtClean="0"/>
              <a:t>Has implications for modeling convection</a:t>
            </a:r>
          </a:p>
        </p:txBody>
      </p:sp>
      <p:sp>
        <p:nvSpPr>
          <p:cNvPr id="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45" y="77396"/>
            <a:ext cx="9143999" cy="1897073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504D"/>
                </a:solidFill>
              </a:rPr>
              <a:t>Q2: </a:t>
            </a:r>
            <a:r>
              <a:rPr lang="en-US" dirty="0"/>
              <a:t>How is convection initiated upon orographic uplift? </a:t>
            </a:r>
          </a:p>
        </p:txBody>
      </p:sp>
      <p:pic>
        <p:nvPicPr>
          <p:cNvPr id="8" name="Picture 7" descr="Screen Shot 2014-09-09 at 4.0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" y="2012984"/>
            <a:ext cx="9180576" cy="327410"/>
          </a:xfrm>
          <a:prstGeom prst="rect">
            <a:avLst/>
          </a:prstGeom>
        </p:spPr>
      </p:pic>
      <p:sp>
        <p:nvSpPr>
          <p:cNvPr id="9" name="Slide Number Placeholder 48"/>
          <p:cNvSpPr txBox="1">
            <a:spLocks/>
          </p:cNvSpPr>
          <p:nvPr/>
        </p:nvSpPr>
        <p:spPr>
          <a:xfrm>
            <a:off x="15455" y="2047697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37468-B21D-4CCB-8752-4C0CA34BED6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8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256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721556"/>
            <a:ext cx="8153400" cy="4995332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Minder, J. R., R. B. </a:t>
            </a:r>
            <a:r>
              <a:rPr lang="en-US" sz="1800" dirty="0"/>
              <a:t>Smith, and </a:t>
            </a:r>
            <a:r>
              <a:rPr lang="en-US" sz="1800" dirty="0" smtClean="0"/>
              <a:t>A. D</a:t>
            </a:r>
            <a:r>
              <a:rPr lang="en-US" sz="1800" dirty="0"/>
              <a:t>. Nugent, 2013: The Dynamics of Ascent-Forced Orographic Convection in the Tropics: Results from </a:t>
            </a:r>
            <a:r>
              <a:rPr lang="en-US" sz="1800" dirty="0" smtClean="0"/>
              <a:t>Dominica. </a:t>
            </a:r>
            <a:r>
              <a:rPr lang="en-US" sz="1800" i="1" dirty="0"/>
              <a:t>J. Atmos. Sci.</a:t>
            </a:r>
            <a:r>
              <a:rPr lang="en-US" sz="1800" dirty="0"/>
              <a:t>, </a:t>
            </a:r>
            <a:r>
              <a:rPr lang="en-US" sz="1800" b="1" dirty="0"/>
              <a:t>70</a:t>
            </a:r>
            <a:r>
              <a:rPr lang="en-US" sz="1800" dirty="0"/>
              <a:t>, 4067–4088.</a:t>
            </a:r>
            <a:endParaRPr lang="en-US" sz="1800" dirty="0" smtClean="0"/>
          </a:p>
          <a:p>
            <a:r>
              <a:rPr lang="en-US" sz="1800" dirty="0" smtClean="0"/>
              <a:t>Nugent</a:t>
            </a:r>
            <a:r>
              <a:rPr lang="en-US" sz="1800" dirty="0"/>
              <a:t>, A. D., R. B. Smith, and J. R. Minder, 2014: Wind speed control of tropical orographic convection. </a:t>
            </a:r>
            <a:r>
              <a:rPr lang="en-US" sz="1800" i="1" dirty="0"/>
              <a:t>J. Atmos. Sci</a:t>
            </a:r>
            <a:r>
              <a:rPr lang="en-US" sz="1800" dirty="0"/>
              <a:t>., </a:t>
            </a:r>
            <a:r>
              <a:rPr lang="en-US" sz="1800" b="1" dirty="0"/>
              <a:t>71</a:t>
            </a:r>
            <a:r>
              <a:rPr lang="en-US" sz="1800" dirty="0"/>
              <a:t>, 2695–2712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Nugent, A. D </a:t>
            </a:r>
            <a:r>
              <a:rPr lang="en-US" sz="1800" dirty="0"/>
              <a:t>and </a:t>
            </a:r>
            <a:r>
              <a:rPr lang="en-US" sz="1800" dirty="0" smtClean="0"/>
              <a:t>R. </a:t>
            </a:r>
            <a:r>
              <a:rPr lang="en-US" sz="1800" dirty="0"/>
              <a:t>B. Smith, 2014: Initiating Moist Convection in an Inhomogeneous Layer by Uniform Ascent. </a:t>
            </a:r>
            <a:r>
              <a:rPr lang="en-US" sz="1800" i="1" dirty="0"/>
              <a:t>J. Atmos. Sci.</a:t>
            </a:r>
            <a:r>
              <a:rPr lang="en-US" sz="1800" dirty="0"/>
              <a:t>, </a:t>
            </a:r>
            <a:r>
              <a:rPr lang="en-US" sz="1800" b="1" dirty="0"/>
              <a:t>71</a:t>
            </a:r>
            <a:r>
              <a:rPr lang="en-US" sz="1800" dirty="0"/>
              <a:t>, 4597–4610.</a:t>
            </a:r>
          </a:p>
          <a:p>
            <a:r>
              <a:rPr lang="en-US" sz="1800" dirty="0" smtClean="0"/>
              <a:t>Smith</a:t>
            </a:r>
            <a:r>
              <a:rPr lang="en-US" sz="1800" dirty="0"/>
              <a:t>, R. B. and Coauthors, 2012: Orographic precipitation in the tropics: The Dominica Experiment. </a:t>
            </a:r>
            <a:r>
              <a:rPr lang="en-US" sz="1800" i="1" dirty="0"/>
              <a:t>Bull. Amer. Meteor. Soc</a:t>
            </a:r>
            <a:r>
              <a:rPr lang="en-US" sz="1800" dirty="0"/>
              <a:t>., </a:t>
            </a:r>
            <a:r>
              <a:rPr lang="en-US" sz="1800" b="1" dirty="0"/>
              <a:t>93</a:t>
            </a:r>
            <a:r>
              <a:rPr lang="en-US" sz="1800" dirty="0"/>
              <a:t>, 1567–1579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Smith, </a:t>
            </a:r>
            <a:r>
              <a:rPr lang="en-US" sz="1800" dirty="0" smtClean="0"/>
              <a:t>R. B., P. Schafer, and D. J. </a:t>
            </a:r>
            <a:r>
              <a:rPr lang="en-US" sz="1800" dirty="0" err="1"/>
              <a:t>Kirshbaum</a:t>
            </a:r>
            <a:r>
              <a:rPr lang="en-US" sz="1800" dirty="0" smtClean="0"/>
              <a:t>, E. Regina,2009: </a:t>
            </a:r>
            <a:r>
              <a:rPr lang="en-US" sz="1800" dirty="0"/>
              <a:t>Orographic Precipitation in the Tropics: Experiments in Dominica.  </a:t>
            </a:r>
            <a:r>
              <a:rPr lang="en-US" sz="1800" i="1" dirty="0"/>
              <a:t>J. Atmos. Sci</a:t>
            </a:r>
            <a:r>
              <a:rPr lang="en-US" sz="1800" dirty="0"/>
              <a:t>., </a:t>
            </a:r>
            <a:r>
              <a:rPr lang="en-US" sz="1800" b="1" dirty="0"/>
              <a:t>66</a:t>
            </a:r>
            <a:r>
              <a:rPr lang="en-US" sz="1800" dirty="0"/>
              <a:t> , 1698-1716 </a:t>
            </a:r>
          </a:p>
          <a:p>
            <a:r>
              <a:rPr lang="en-US" sz="1800" dirty="0" smtClean="0"/>
              <a:t>Watson</a:t>
            </a:r>
            <a:r>
              <a:rPr lang="en-US" sz="1800" dirty="0"/>
              <a:t>, C</a:t>
            </a:r>
            <a:r>
              <a:rPr lang="en-US" sz="1800" dirty="0" smtClean="0"/>
              <a:t>. D., </a:t>
            </a:r>
            <a:r>
              <a:rPr lang="en-US" sz="1800" dirty="0"/>
              <a:t>A. D. Nugent, and R. B. Smith, 2015: Processes controlling precipitation in shallow, orographic, trade-wind convection</a:t>
            </a:r>
            <a:r>
              <a:rPr lang="en-US" sz="1800" i="1" dirty="0"/>
              <a:t>. J. Atmos. Sci</a:t>
            </a:r>
            <a:r>
              <a:rPr lang="en-US" sz="1800" dirty="0"/>
              <a:t>., In Press, JAS-D-14-0333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Woodcock, A. H., 1960: The Origin of Trade-Wind Orographic Shower Rains. </a:t>
            </a:r>
            <a:r>
              <a:rPr lang="en-US" sz="1800" i="1" dirty="0" err="1"/>
              <a:t>Tellus</a:t>
            </a:r>
            <a:r>
              <a:rPr lang="en-US" sz="1800" dirty="0"/>
              <a:t>, </a:t>
            </a:r>
            <a:r>
              <a:rPr lang="en-US" sz="1800" b="1" dirty="0" smtClean="0"/>
              <a:t>12</a:t>
            </a:r>
            <a:r>
              <a:rPr lang="en-US" sz="1800" dirty="0" smtClean="0"/>
              <a:t>, </a:t>
            </a:r>
            <a:r>
              <a:rPr lang="en-US" sz="1800" dirty="0"/>
              <a:t>315-326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8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270429" y="2660524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70429" y="3269899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0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56770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827889" y="1401247"/>
            <a:ext cx="3118555" cy="511958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An “ideal natural laboratory</a:t>
            </a:r>
            <a:r>
              <a:rPr lang="en-US" sz="2400" dirty="0" smtClean="0"/>
              <a:t>”</a:t>
            </a:r>
          </a:p>
          <a:p>
            <a:endParaRPr lang="en-US" sz="2400" dirty="0"/>
          </a:p>
          <a:p>
            <a:r>
              <a:rPr lang="en-US" sz="2400" dirty="0" smtClean="0"/>
              <a:t>Easterly trade wind flow is typical</a:t>
            </a:r>
          </a:p>
          <a:p>
            <a:endParaRPr lang="en-US" sz="2400" dirty="0"/>
          </a:p>
          <a:p>
            <a:r>
              <a:rPr lang="en-US" sz="2400" dirty="0" smtClean="0"/>
              <a:t>No islands upstream or downstream</a:t>
            </a:r>
          </a:p>
          <a:p>
            <a:endParaRPr lang="en-US" sz="2400" dirty="0"/>
          </a:p>
          <a:p>
            <a:r>
              <a:rPr lang="en-US" sz="2400" dirty="0" smtClean="0"/>
              <a:t>Terrain consists of two 1.4 km high near-symmetric mountain peaks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3" name="Picture 2" descr="Martiniqu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56" y="1693332"/>
            <a:ext cx="2511777" cy="2511777"/>
          </a:xfrm>
          <a:prstGeom prst="rect">
            <a:avLst/>
          </a:prstGeom>
        </p:spPr>
      </p:pic>
      <p:pic>
        <p:nvPicPr>
          <p:cNvPr id="9" name="Picture 8" descr="Guadeloup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54" y="4408304"/>
            <a:ext cx="3042380" cy="2492029"/>
          </a:xfrm>
          <a:prstGeom prst="rect">
            <a:avLst/>
          </a:prstGeom>
        </p:spPr>
      </p:pic>
      <p:pic>
        <p:nvPicPr>
          <p:cNvPr id="10" name="Picture 9" descr="Dominica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r="12980"/>
          <a:stretch/>
        </p:blipFill>
        <p:spPr>
          <a:xfrm>
            <a:off x="98778" y="2089997"/>
            <a:ext cx="2276540" cy="392827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2778" y="1786399"/>
            <a:ext cx="1929618" cy="36335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Dominica</a:t>
            </a: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446715" y="1329973"/>
            <a:ext cx="1929618" cy="36335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Martinique</a:t>
            </a: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175781" y="4184291"/>
            <a:ext cx="1929618" cy="363359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Guadeloupe</a:t>
            </a:r>
          </a:p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Commonwealth of Dominica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50577" y="4863760"/>
            <a:ext cx="329207" cy="100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04198" y="2563648"/>
            <a:ext cx="329207" cy="100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961445" y="3593760"/>
            <a:ext cx="329207" cy="100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7934511" y="6533923"/>
            <a:ext cx="1563000" cy="36335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Wiki Images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2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76200"/>
            <a:ext cx="82296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rgbClr val="002060"/>
              </a:solidFill>
              <a:latin typeface="Bradley Hand ITC" pitchFamily="66" charset="0"/>
            </a:endParaRPr>
          </a:p>
        </p:txBody>
      </p:sp>
      <p:pic>
        <p:nvPicPr>
          <p:cNvPr id="3" name="Picture 2" descr="Dan_photos 18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6"/>
          <a:stretch/>
        </p:blipFill>
        <p:spPr>
          <a:xfrm>
            <a:off x="0" y="4531368"/>
            <a:ext cx="9144000" cy="2343000"/>
          </a:xfrm>
          <a:prstGeom prst="rect">
            <a:avLst/>
          </a:prstGeom>
        </p:spPr>
      </p:pic>
      <p:pic>
        <p:nvPicPr>
          <p:cNvPr id="18" name="Picture 17" descr="DSCN087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7"/>
          <a:stretch/>
        </p:blipFill>
        <p:spPr>
          <a:xfrm>
            <a:off x="0" y="1"/>
            <a:ext cx="9144000" cy="2592320"/>
          </a:xfrm>
          <a:prstGeom prst="rect">
            <a:avLst/>
          </a:prstGeom>
        </p:spPr>
      </p:pic>
      <p:pic>
        <p:nvPicPr>
          <p:cNvPr id="23" name="Picture 22" descr="DSCN25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11" y="2549485"/>
            <a:ext cx="6119589" cy="2261792"/>
          </a:xfrm>
          <a:prstGeom prst="rect">
            <a:avLst/>
          </a:prstGeom>
        </p:spPr>
      </p:pic>
      <p:pic>
        <p:nvPicPr>
          <p:cNvPr id="20" name="Picture 19" descr="Dan_photos 24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177"/>
            <a:ext cx="3692179" cy="22591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899" y="4811277"/>
            <a:ext cx="9151194" cy="2067304"/>
          </a:xfrm>
          <a:prstGeom prst="rect">
            <a:avLst/>
          </a:prstGeom>
          <a:noFill/>
          <a:ln w="114808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966" y="1"/>
            <a:ext cx="9151194" cy="2549484"/>
          </a:xfrm>
          <a:prstGeom prst="rect">
            <a:avLst/>
          </a:prstGeom>
          <a:noFill/>
          <a:ln w="114808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8992" y="2549484"/>
            <a:ext cx="9151194" cy="2253212"/>
          </a:xfrm>
          <a:prstGeom prst="rect">
            <a:avLst/>
          </a:prstGeom>
          <a:noFill/>
          <a:ln w="114808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92179" y="2544756"/>
            <a:ext cx="5451822" cy="2253212"/>
          </a:xfrm>
          <a:prstGeom prst="rect">
            <a:avLst/>
          </a:prstGeom>
          <a:noFill/>
          <a:ln w="114808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72641" y="579028"/>
            <a:ext cx="66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173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97473"/>
            <a:ext cx="8153400" cy="506739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overview of DOMEX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Part 1: Effects of Wind Speed</a:t>
            </a:r>
          </a:p>
          <a:p>
            <a:pPr lvl="1"/>
            <a:r>
              <a:rPr lang="en-US" dirty="0" smtClean="0"/>
              <a:t>Thermally </a:t>
            </a:r>
            <a:r>
              <a:rPr lang="en-US" dirty="0" err="1"/>
              <a:t>vs</a:t>
            </a:r>
            <a:r>
              <a:rPr lang="en-US" dirty="0"/>
              <a:t> mechanically driven </a:t>
            </a:r>
            <a:r>
              <a:rPr lang="en-US" dirty="0" smtClean="0"/>
              <a:t>convection</a:t>
            </a:r>
          </a:p>
          <a:p>
            <a:pPr lvl="1"/>
            <a:r>
              <a:rPr lang="en-US" dirty="0" smtClean="0"/>
              <a:t>Observations and the WRF numerical model</a:t>
            </a:r>
          </a:p>
          <a:p>
            <a:endParaRPr lang="en-US" dirty="0" smtClean="0"/>
          </a:p>
          <a:p>
            <a:r>
              <a:rPr lang="en-US" dirty="0" smtClean="0"/>
              <a:t>Part 2: Initiation of Convection</a:t>
            </a:r>
            <a:endParaRPr lang="en-US" dirty="0"/>
          </a:p>
          <a:p>
            <a:pPr lvl="1"/>
            <a:r>
              <a:rPr lang="en-US" dirty="0" smtClean="0"/>
              <a:t>Upstream humidity “seed” observations and a theoretical model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65469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8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 cstate="print"/>
          <a:srcRect l="15223" t="60494" r="35522"/>
          <a:stretch>
            <a:fillRect/>
          </a:stretch>
        </p:blipFill>
        <p:spPr bwMode="auto">
          <a:xfrm>
            <a:off x="4810811" y="3627302"/>
            <a:ext cx="3732712" cy="31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nts and Settings\rxsmith\My Documents\Dominica\Field Phase\AircraftPhotos\RF07\IMG_1785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4000"/>
                    </a14:imgEffect>
                  </a14:imgLayer>
                </a14:imgProps>
              </a:ext>
            </a:extLst>
          </a:blip>
          <a:srcRect t="9113" b="34527"/>
          <a:stretch/>
        </p:blipFill>
        <p:spPr bwMode="auto">
          <a:xfrm>
            <a:off x="4384652" y="1401246"/>
            <a:ext cx="4759348" cy="19593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41853" y="2991264"/>
            <a:ext cx="212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Photo from Upstream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Commonwealth of Dominica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76821" y="6418296"/>
            <a:ext cx="154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Landsat Image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94974" y="4376819"/>
            <a:ext cx="284499" cy="1712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75247" y="4093369"/>
            <a:ext cx="33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U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3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0" y="1156770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89337468-B21D-4CCB-8752-4C0CA34BED6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7423406" y="5351372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SCN098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1"/>
          <a:stretch/>
        </p:blipFill>
        <p:spPr>
          <a:xfrm>
            <a:off x="0" y="2507140"/>
            <a:ext cx="3823466" cy="34997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1267" y="562825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Photo from Aircraft</a:t>
            </a:r>
          </a:p>
        </p:txBody>
      </p:sp>
    </p:spTree>
    <p:extLst>
      <p:ext uri="{BB962C8B-B14F-4D97-AF65-F5344CB8AC3E}">
        <p14:creationId xmlns:p14="http://schemas.microsoft.com/office/powerpoint/2010/main" val="383303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pr-27_Cam6_Trimme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326" y="1404270"/>
            <a:ext cx="7083861" cy="531336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Wind Convection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 rot="16200000">
            <a:off x="6911562" y="3766171"/>
            <a:ext cx="3522295" cy="363359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u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Courier New"/>
              <a:buChar char="o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Courtesy of C. Watson and thanks to Larry </a:t>
            </a:r>
            <a:r>
              <a:rPr lang="en-US" dirty="0" err="1" smtClean="0"/>
              <a:t>Bonneau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7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04 at 6.32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/>
          <a:stretch/>
        </p:blipFill>
        <p:spPr>
          <a:xfrm>
            <a:off x="1270770" y="1401062"/>
            <a:ext cx="5121568" cy="42998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360335" y="2736653"/>
            <a:ext cx="1849814" cy="523015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338739" y="6309367"/>
            <a:ext cx="38628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500" dirty="0"/>
              <a:t>Smith et al. (2009</a:t>
            </a:r>
            <a:r>
              <a:rPr lang="en-US" sz="1500" dirty="0" smtClean="0"/>
              <a:t>), photos by J. Minder (2011),</a:t>
            </a:r>
          </a:p>
          <a:p>
            <a:pPr algn="r"/>
            <a:r>
              <a:rPr lang="en-US" sz="1500" dirty="0" smtClean="0"/>
              <a:t>Courtesy of C. Watson</a:t>
            </a:r>
            <a:endParaRPr lang="en-US" sz="1500" dirty="0"/>
          </a:p>
        </p:txBody>
      </p:sp>
      <p:pic>
        <p:nvPicPr>
          <p:cNvPr id="9" name="Picture 8" descr="Screen Shot 2014-07-21 at 2.25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129"/>
            <a:ext cx="3217333" cy="2212980"/>
          </a:xfrm>
          <a:prstGeom prst="rect">
            <a:avLst/>
          </a:prstGeom>
        </p:spPr>
      </p:pic>
      <p:pic>
        <p:nvPicPr>
          <p:cNvPr id="10" name="Picture 9" descr="Screen Shot 2014-07-21 at 2.28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49" y="1393861"/>
            <a:ext cx="2933851" cy="221298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681111" y="3425134"/>
            <a:ext cx="917222" cy="1203311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Distribution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994076" y="3598047"/>
            <a:ext cx="1149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Rainforest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429279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Grassland</a:t>
            </a:r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4522233" y="3871448"/>
            <a:ext cx="186771" cy="16417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4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24578</TotalTime>
  <Words>1966</Words>
  <Application>Microsoft Macintosh PowerPoint</Application>
  <PresentationFormat>On-screen Show (4:3)</PresentationFormat>
  <Paragraphs>503</Paragraphs>
  <Slides>50</Slides>
  <Notes>47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Median</vt:lpstr>
      <vt:lpstr>PowerPoint Presentation</vt:lpstr>
      <vt:lpstr>Basic Orographic Mechanisms</vt:lpstr>
      <vt:lpstr>Mid-Latitude Focus, Complex Topo</vt:lpstr>
      <vt:lpstr>Commonwealth of Dominica</vt:lpstr>
      <vt:lpstr>Commonwealth of Dominica</vt:lpstr>
      <vt:lpstr>Outline</vt:lpstr>
      <vt:lpstr>The Commonwealth of Dominica</vt:lpstr>
      <vt:lpstr>Trade Wind Convection</vt:lpstr>
      <vt:lpstr>Precipitation Distribution</vt:lpstr>
      <vt:lpstr>DOMEX - April 2011</vt:lpstr>
      <vt:lpstr>PowerPoint Presentation</vt:lpstr>
      <vt:lpstr>Variable Conditions During DOMEX</vt:lpstr>
      <vt:lpstr>Variable Conditions: Low Wind</vt:lpstr>
      <vt:lpstr>Variable Conditions: High Wind</vt:lpstr>
      <vt:lpstr>Q1: How do the dynamics of tropical orographic convection depend on wind speed? </vt:lpstr>
      <vt:lpstr>High vs Low Wind Convection</vt:lpstr>
      <vt:lpstr>Quantitative Signs of a Transition</vt:lpstr>
      <vt:lpstr>WRF v3.2.1</vt:lpstr>
      <vt:lpstr>3D Model Mean</vt:lpstr>
      <vt:lpstr>1. Divergence Aloft</vt:lpstr>
      <vt:lpstr>1. Divergence Aloft : Obs &amp; 3D</vt:lpstr>
      <vt:lpstr>1. Divergence Aloft : 2D &amp; 3D</vt:lpstr>
      <vt:lpstr>2. Cloud Fraction</vt:lpstr>
      <vt:lpstr>2. Cloud Fraction : Obs &amp; 3D</vt:lpstr>
      <vt:lpstr>3. Mountain Top Temperature</vt:lpstr>
      <vt:lpstr>PowerPoint Presentation</vt:lpstr>
      <vt:lpstr>PowerPoint Presentation</vt:lpstr>
      <vt:lpstr>PowerPoint Presentation</vt:lpstr>
      <vt:lpstr>Q1: How do the dynamics of tropical orographic convection depend on wind speed? </vt:lpstr>
      <vt:lpstr>PowerPoint Presentation</vt:lpstr>
      <vt:lpstr>PowerPoint Presentation</vt:lpstr>
      <vt:lpstr>T’ &amp; Q’ Along Leg 1L</vt:lpstr>
      <vt:lpstr>Virtual Temperature</vt:lpstr>
      <vt:lpstr>Virtual Temperature</vt:lpstr>
      <vt:lpstr>Virtual Temperature</vt:lpstr>
      <vt:lpstr>“Seeds” of plume convection</vt:lpstr>
      <vt:lpstr>Lifting Method</vt:lpstr>
      <vt:lpstr>Lifting Parcels Through the LCL</vt:lpstr>
      <vt:lpstr>Perturbation Activation</vt:lpstr>
      <vt:lpstr>Buoyancy Production</vt:lpstr>
      <vt:lpstr>Predicted Acceleration</vt:lpstr>
      <vt:lpstr>PowerPoint Presentation</vt:lpstr>
      <vt:lpstr>Why Std(wt)?</vt:lpstr>
      <vt:lpstr>σ(wt) Created Upon Uplift</vt:lpstr>
      <vt:lpstr>Transition to Convection</vt:lpstr>
      <vt:lpstr>Required Acceleration</vt:lpstr>
      <vt:lpstr>Dominant Scale of Predicted Accelerations</vt:lpstr>
      <vt:lpstr>PowerPoint Presentation</vt:lpstr>
      <vt:lpstr>References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Initiation of Orographic Moist Convection in the Tropics</dc:title>
  <dc:creator>Alison Nugent</dc:creator>
  <cp:lastModifiedBy>Alison Nugent</cp:lastModifiedBy>
  <cp:revision>820</cp:revision>
  <dcterms:created xsi:type="dcterms:W3CDTF">2012-04-07T14:13:12Z</dcterms:created>
  <dcterms:modified xsi:type="dcterms:W3CDTF">2015-04-09T23:23:06Z</dcterms:modified>
</cp:coreProperties>
</file>