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7" r:id="rId9"/>
    <p:sldId id="260" r:id="rId10"/>
    <p:sldId id="266" r:id="rId11"/>
    <p:sldId id="271" r:id="rId12"/>
    <p:sldId id="270" r:id="rId13"/>
    <p:sldId id="264" r:id="rId14"/>
    <p:sldId id="269" r:id="rId15"/>
    <p:sldId id="268" r:id="rId16"/>
    <p:sldId id="265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04879-7A51-744D-806E-71C3802701F7}" type="datetimeFigureOut">
              <a:rPr lang="en-US" smtClean="0"/>
              <a:pPr/>
              <a:t>4/21/11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899E9-F664-3E41-AD09-D39B0AAC3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39F7A-8C9B-DF4D-A700-AEE826167C85}" type="datetimeFigureOut">
              <a:rPr lang="en-US" smtClean="0"/>
              <a:pPr/>
              <a:t>4/21/11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769FA-373A-EC47-BD69-000466B23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35BC-4590-6743-AD41-B0172D820695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4460-52FC-0D45-A9B1-62A4F3BC76DA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EA46-A67F-C04A-938D-F40FD2EC550A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0C24-7681-4840-90C9-5E32AD2BF385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4B60-9FAE-8245-BD9F-65823958A395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17FA-210C-1045-A7DB-405FF7E483F8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85E3-186F-4D43-BA40-CD126A9A204E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5533-148D-7A44-BC18-81A5D27570DD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9137-3907-424A-96C1-7F6FF59887A3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B527-40AF-1F42-92B6-46C75FA2DA19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7B6A-BC02-A64D-8878-0ECF36087EAE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D96C61-3262-464F-BE87-A95266856C0E}" type="datetime1">
              <a:rPr lang="en-US" smtClean="0"/>
              <a:pPr/>
              <a:t>4/21/11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CC8054-91C3-E948-BD80-31A37F62B8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Diurnal changes in turbulent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EFD Final Project</a:t>
            </a:r>
          </a:p>
          <a:p>
            <a:r>
              <a:rPr lang="en-US" sz="1600" dirty="0" smtClean="0"/>
              <a:t>Terrence Hess</a:t>
            </a:r>
          </a:p>
          <a:p>
            <a:r>
              <a:rPr lang="en-US" sz="1600" dirty="0" smtClean="0"/>
              <a:t>Daniel Alexander</a:t>
            </a:r>
          </a:p>
          <a:p>
            <a:r>
              <a:rPr lang="en-US" sz="1600" dirty="0" smtClean="0"/>
              <a:t>Mohammad Khan</a:t>
            </a:r>
          </a:p>
          <a:p>
            <a:r>
              <a:rPr lang="en-US" sz="1600" dirty="0" smtClean="0"/>
              <a:t>Neil Lareau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477"/>
            <a:ext cx="8305800" cy="1143000"/>
          </a:xfrm>
        </p:spPr>
        <p:txBody>
          <a:bodyPr/>
          <a:lstStyle/>
          <a:p>
            <a:r>
              <a:rPr lang="en-US" dirty="0" smtClean="0"/>
              <a:t>Synoptic Setting (April 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Picture 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45" y="1612798"/>
            <a:ext cx="3440949" cy="5245201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603625" y="2298401"/>
            <a:ext cx="1081455" cy="429917"/>
          </a:xfrm>
          <a:custGeom>
            <a:avLst/>
            <a:gdLst>
              <a:gd name="connsiteX0" fmla="*/ 0 w 1081455"/>
              <a:gd name="connsiteY0" fmla="*/ 410075 h 429917"/>
              <a:gd name="connsiteX1" fmla="*/ 644904 w 1081455"/>
              <a:gd name="connsiteY1" fmla="*/ 3307 h 429917"/>
              <a:gd name="connsiteX2" fmla="*/ 1081455 w 1081455"/>
              <a:gd name="connsiteY2" fmla="*/ 429917 h 42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455" h="429917">
                <a:moveTo>
                  <a:pt x="0" y="410075"/>
                </a:moveTo>
                <a:cubicBezTo>
                  <a:pt x="232331" y="205037"/>
                  <a:pt x="464662" y="0"/>
                  <a:pt x="644904" y="3307"/>
                </a:cubicBezTo>
                <a:cubicBezTo>
                  <a:pt x="825146" y="6614"/>
                  <a:pt x="1081455" y="429917"/>
                  <a:pt x="1081455" y="429917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98" y="132588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Mean and Turbulent Statistics (Apr. 10-12)	</a:t>
            </a:r>
            <a:endParaRPr lang="en-US" sz="3200" dirty="0"/>
          </a:p>
        </p:txBody>
      </p:sp>
      <p:pic>
        <p:nvPicPr>
          <p:cNvPr id="4" name="Picture 3" descr="Day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98" y="1376698"/>
            <a:ext cx="7588061" cy="5481302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3274118" y="1216062"/>
            <a:ext cx="2341496" cy="5582412"/>
          </a:xfrm>
          <a:prstGeom prst="donut">
            <a:avLst>
              <a:gd name="adj" fmla="val 45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Rotation of the Wind Components (5 Min Means)</a:t>
            </a:r>
            <a:endParaRPr lang="en-US" sz="3200" dirty="0"/>
          </a:p>
        </p:txBody>
      </p:sp>
      <p:pic>
        <p:nvPicPr>
          <p:cNvPr id="8" name="Content Placeholder 7" descr="rotation1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4061" r="-14061"/>
          <a:stretch>
            <a:fillRect/>
          </a:stretch>
        </p:blipFill>
        <p:spPr/>
      </p:pic>
      <p:pic>
        <p:nvPicPr>
          <p:cNvPr id="9" name="Content Placeholder 8" descr="rotation2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4136" r="-14136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21 Apr.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57692" y="6091591"/>
            <a:ext cx="176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Rotation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12052" y="6091591"/>
            <a:ext cx="258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Rotation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Spectra are analyzed on the perturbations about the 30 minute means (of the </a:t>
            </a:r>
            <a:r>
              <a:rPr lang="en-US" sz="3600" dirty="0" smtClean="0"/>
              <a:t>5 minute means)</a:t>
            </a:r>
            <a:endParaRPr lang="en-US" sz="3600" dirty="0"/>
          </a:p>
        </p:txBody>
      </p:sp>
      <p:pic>
        <p:nvPicPr>
          <p:cNvPr id="6" name="Content Placeholder 5" descr="u_tren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4" r="-9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8229600" cy="1143000"/>
          </a:xfrm>
        </p:spPr>
        <p:txBody>
          <a:bodyPr/>
          <a:lstStyle/>
          <a:p>
            <a:r>
              <a:rPr lang="en-US" dirty="0" smtClean="0"/>
              <a:t>TKE and its components</a:t>
            </a:r>
            <a:endParaRPr lang="en-US" dirty="0"/>
          </a:p>
        </p:txBody>
      </p:sp>
      <p:pic>
        <p:nvPicPr>
          <p:cNvPr id="6" name="Content Placeholder 5" descr="energy_spe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4" r="-9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184835" y="1706439"/>
            <a:ext cx="4097624" cy="942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463948" y="1830438"/>
            <a:ext cx="942511" cy="694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82460" y="1438568"/>
            <a:ext cx="171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Inertial Sub-layer (-5/3)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Copectra</a:t>
            </a:r>
            <a:r>
              <a:rPr lang="en-US" dirty="0" smtClean="0"/>
              <a:t> of W’T’ During Evening Transition (~8PM)</a:t>
            </a:r>
            <a:endParaRPr lang="en-US" dirty="0"/>
          </a:p>
        </p:txBody>
      </p:sp>
      <p:pic>
        <p:nvPicPr>
          <p:cNvPr id="6" name="Content Placeholder 5" descr="swt_spec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721" b="-1721"/>
          <a:stretch>
            <a:fillRect/>
          </a:stretch>
        </p:blipFill>
        <p:spPr>
          <a:xfrm>
            <a:off x="457200" y="1847088"/>
            <a:ext cx="8229600" cy="43891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75942" y="1847088"/>
            <a:ext cx="202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Transition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38289" y="6051542"/>
            <a:ext cx="202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Transition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5942" y="6051542"/>
            <a:ext cx="202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Transition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98" y="132588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Mean and Turbulent Statistics (Apr. 10-12)	</a:t>
            </a:r>
            <a:endParaRPr lang="en-US" sz="3200" dirty="0"/>
          </a:p>
        </p:txBody>
      </p:sp>
      <p:pic>
        <p:nvPicPr>
          <p:cNvPr id="4" name="Picture 3" descr="Day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98" y="1376698"/>
            <a:ext cx="7588061" cy="54813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daylongspectra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5500" t="4313" r="1790"/>
          <a:stretch>
            <a:fillRect/>
          </a:stretch>
        </p:blipFill>
        <p:spPr>
          <a:xfrm>
            <a:off x="2100868" y="955675"/>
            <a:ext cx="4824413" cy="5567363"/>
          </a:xfrm>
        </p:spPr>
      </p:pic>
      <p:cxnSp>
        <p:nvCxnSpPr>
          <p:cNvPr id="9" name="Straight Arrow Connector 8"/>
          <p:cNvCxnSpPr/>
          <p:nvPr/>
        </p:nvCxnSpPr>
        <p:spPr>
          <a:xfrm rot="5400000">
            <a:off x="90243" y="3423676"/>
            <a:ext cx="3163096" cy="9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8865" y="2133049"/>
            <a:ext cx="461665" cy="287713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/>
              <a:t>Time Increasing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909113" y="3244217"/>
            <a:ext cx="1200514" cy="19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8686" y="3016032"/>
            <a:ext cx="13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Morning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909113" y="3859329"/>
            <a:ext cx="1200514" cy="19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8686" y="3664741"/>
            <a:ext cx="13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61342" y="684560"/>
            <a:ext cx="435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W’T’ Spectral </a:t>
            </a:r>
            <a:r>
              <a:rPr lang="en-US" dirty="0" err="1" smtClean="0"/>
              <a:t>Hovmoller</a:t>
            </a:r>
            <a:r>
              <a:rPr lang="en-US" dirty="0" smtClean="0"/>
              <a:t>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Turbulent statistics show different characteristics during the two analysis periods</a:t>
            </a:r>
          </a:p>
          <a:p>
            <a:r>
              <a:rPr lang="en-US" dirty="0" smtClean="0"/>
              <a:t>The first case is dominated by synoptic scale strong winds and attendant shear driven turbulence.</a:t>
            </a:r>
          </a:p>
          <a:p>
            <a:r>
              <a:rPr lang="en-US" dirty="0" smtClean="0"/>
              <a:t>The second case shows stronger local and diurnal characteristics</a:t>
            </a:r>
          </a:p>
          <a:p>
            <a:pPr lvl="1"/>
            <a:r>
              <a:rPr lang="en-US" dirty="0" smtClean="0"/>
              <a:t>Upslope vs. </a:t>
            </a:r>
            <a:r>
              <a:rPr lang="en-US" dirty="0" err="1" smtClean="0"/>
              <a:t>Downslope</a:t>
            </a:r>
            <a:r>
              <a:rPr lang="en-US" dirty="0" smtClean="0"/>
              <a:t> Flows</a:t>
            </a:r>
          </a:p>
          <a:p>
            <a:r>
              <a:rPr lang="en-US" dirty="0" smtClean="0"/>
              <a:t>More detailed analysis of the spectral evolution of heat flux during the transition periods would be of interest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Characterize the diurnal evolution of turbulent statistics</a:t>
            </a:r>
            <a:r>
              <a:rPr lang="en-US" dirty="0" smtClean="0"/>
              <a:t> for  </a:t>
            </a:r>
            <a:r>
              <a:rPr lang="en-US" dirty="0" smtClean="0"/>
              <a:t>two dissimilar 24 hour periods</a:t>
            </a:r>
          </a:p>
          <a:p>
            <a:pPr lvl="1"/>
            <a:r>
              <a:rPr lang="en-US" dirty="0" smtClean="0"/>
              <a:t>First dominated by approaching </a:t>
            </a:r>
            <a:r>
              <a:rPr lang="en-US" dirty="0" smtClean="0"/>
              <a:t>trough </a:t>
            </a:r>
            <a:r>
              <a:rPr lang="en-US" dirty="0" smtClean="0"/>
              <a:t>and strong winds and frontal passage</a:t>
            </a:r>
          </a:p>
          <a:p>
            <a:pPr lvl="1"/>
            <a:r>
              <a:rPr lang="en-US" dirty="0" smtClean="0"/>
              <a:t>Second period contains a more archetypal evolution with weak synoptic forcing</a:t>
            </a:r>
          </a:p>
          <a:p>
            <a:r>
              <a:rPr lang="en-US" dirty="0" smtClean="0"/>
              <a:t>Document the spectral distribution of the changes in sensible heat flux</a:t>
            </a:r>
            <a:endParaRPr lang="en-US" dirty="0" smtClean="0"/>
          </a:p>
          <a:p>
            <a:pPr lvl="1"/>
            <a:r>
              <a:rPr lang="en-US" dirty="0" smtClean="0"/>
              <a:t>Evening </a:t>
            </a:r>
            <a:r>
              <a:rPr lang="en-US" dirty="0" smtClean="0"/>
              <a:t>transition </a:t>
            </a:r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47 hours of data</a:t>
            </a:r>
            <a:endParaRPr lang="en-US" dirty="0" smtClean="0"/>
          </a:p>
          <a:p>
            <a:pPr lvl="2"/>
            <a:endParaRPr lang="en-US" dirty="0" smtClean="0"/>
          </a:p>
          <a:p>
            <a:pPr lvl="4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Synoptic overview of weather conditions</a:t>
            </a:r>
          </a:p>
          <a:p>
            <a:r>
              <a:rPr lang="en-US" dirty="0" smtClean="0"/>
              <a:t>General Turbulent Statistics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Day 1</a:t>
            </a:r>
          </a:p>
          <a:p>
            <a:pPr lvl="1"/>
            <a:r>
              <a:rPr lang="en-US" dirty="0" smtClean="0"/>
              <a:t>Day 2</a:t>
            </a:r>
          </a:p>
          <a:p>
            <a:r>
              <a:rPr lang="en-US" dirty="0" smtClean="0"/>
              <a:t>Spectral analysis of evening transition period</a:t>
            </a:r>
          </a:p>
          <a:p>
            <a:r>
              <a:rPr lang="en-US" dirty="0" smtClean="0"/>
              <a:t>Spectral analysis of the second analysis period</a:t>
            </a:r>
          </a:p>
          <a:p>
            <a:r>
              <a:rPr lang="en-US" dirty="0" smtClean="0"/>
              <a:t>Conclusion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Setting (5 Pm April 6)</a:t>
            </a:r>
            <a:endParaRPr lang="en-US" dirty="0"/>
          </a:p>
        </p:txBody>
      </p:sp>
      <p:pic>
        <p:nvPicPr>
          <p:cNvPr id="8" name="Content Placeholder 7" descr="Picture 6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2490" r="-92490"/>
          <a:stretch>
            <a:fillRect/>
          </a:stretch>
        </p:blipFill>
        <p:spPr/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61857" y="2718397"/>
            <a:ext cx="1418789" cy="419995"/>
          </a:xfrm>
          <a:custGeom>
            <a:avLst/>
            <a:gdLst>
              <a:gd name="connsiteX0" fmla="*/ 0 w 1418789"/>
              <a:gd name="connsiteY0" fmla="*/ 0 h 419995"/>
              <a:gd name="connsiteX1" fmla="*/ 644904 w 1418789"/>
              <a:gd name="connsiteY1" fmla="*/ 396846 h 419995"/>
              <a:gd name="connsiteX2" fmla="*/ 1418789 w 1418789"/>
              <a:gd name="connsiteY2" fmla="*/ 138896 h 419995"/>
              <a:gd name="connsiteX3" fmla="*/ 1418789 w 1418789"/>
              <a:gd name="connsiteY3" fmla="*/ 138896 h 41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789" h="419995">
                <a:moveTo>
                  <a:pt x="0" y="0"/>
                </a:moveTo>
                <a:cubicBezTo>
                  <a:pt x="204219" y="186848"/>
                  <a:pt x="408439" y="373697"/>
                  <a:pt x="644904" y="396846"/>
                </a:cubicBezTo>
                <a:cubicBezTo>
                  <a:pt x="881369" y="419995"/>
                  <a:pt x="1418789" y="138896"/>
                  <a:pt x="1418789" y="138896"/>
                </a:cubicBezTo>
                <a:lnTo>
                  <a:pt x="1418789" y="138896"/>
                </a:ln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14331" y="4752234"/>
            <a:ext cx="595296" cy="367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Setting (11 PM April 6)</a:t>
            </a:r>
            <a:endParaRPr lang="en-US" dirty="0"/>
          </a:p>
        </p:txBody>
      </p:sp>
      <p:pic>
        <p:nvPicPr>
          <p:cNvPr id="9" name="Content Placeholder 8" descr="06z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2408" r="-92408"/>
          <a:stretch>
            <a:fillRect/>
          </a:stretch>
        </p:blipFill>
        <p:spPr/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99975" y="2698555"/>
            <a:ext cx="1250122" cy="386925"/>
          </a:xfrm>
          <a:custGeom>
            <a:avLst/>
            <a:gdLst>
              <a:gd name="connsiteX0" fmla="*/ 0 w 1250122"/>
              <a:gd name="connsiteY0" fmla="*/ 0 h 386925"/>
              <a:gd name="connsiteX1" fmla="*/ 248040 w 1250122"/>
              <a:gd name="connsiteY1" fmla="*/ 307556 h 386925"/>
              <a:gd name="connsiteX2" fmla="*/ 515924 w 1250122"/>
              <a:gd name="connsiteY2" fmla="*/ 386925 h 386925"/>
              <a:gd name="connsiteX3" fmla="*/ 892945 w 1250122"/>
              <a:gd name="connsiteY3" fmla="*/ 307556 h 386925"/>
              <a:gd name="connsiteX4" fmla="*/ 1250122 w 1250122"/>
              <a:gd name="connsiteY4" fmla="*/ 69448 h 38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122" h="386925">
                <a:moveTo>
                  <a:pt x="0" y="0"/>
                </a:moveTo>
                <a:cubicBezTo>
                  <a:pt x="81026" y="121534"/>
                  <a:pt x="162053" y="243069"/>
                  <a:pt x="248040" y="307556"/>
                </a:cubicBezTo>
                <a:cubicBezTo>
                  <a:pt x="334027" y="372043"/>
                  <a:pt x="408440" y="386925"/>
                  <a:pt x="515924" y="386925"/>
                </a:cubicBezTo>
                <a:cubicBezTo>
                  <a:pt x="623408" y="386925"/>
                  <a:pt x="770579" y="360469"/>
                  <a:pt x="892945" y="307556"/>
                </a:cubicBezTo>
                <a:cubicBezTo>
                  <a:pt x="1015311" y="254643"/>
                  <a:pt x="1250122" y="69448"/>
                  <a:pt x="1250122" y="69448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663155" y="4811761"/>
            <a:ext cx="625061" cy="327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Setting (5 AM April 7)</a:t>
            </a:r>
            <a:endParaRPr lang="en-US" dirty="0"/>
          </a:p>
        </p:txBody>
      </p:sp>
      <p:pic>
        <p:nvPicPr>
          <p:cNvPr id="10" name="Content Placeholder 9" descr="5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2056" r="-92056"/>
          <a:stretch>
            <a:fillRect/>
          </a:stretch>
        </p:blipFill>
        <p:spPr/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29740" y="2728318"/>
            <a:ext cx="1389025" cy="411729"/>
          </a:xfrm>
          <a:custGeom>
            <a:avLst/>
            <a:gdLst>
              <a:gd name="connsiteX0" fmla="*/ 0 w 1389025"/>
              <a:gd name="connsiteY0" fmla="*/ 0 h 411729"/>
              <a:gd name="connsiteX1" fmla="*/ 248040 w 1389025"/>
              <a:gd name="connsiteY1" fmla="*/ 257950 h 411729"/>
              <a:gd name="connsiteX2" fmla="*/ 515923 w 1389025"/>
              <a:gd name="connsiteY2" fmla="*/ 386925 h 411729"/>
              <a:gd name="connsiteX3" fmla="*/ 754042 w 1389025"/>
              <a:gd name="connsiteY3" fmla="*/ 396847 h 411729"/>
              <a:gd name="connsiteX4" fmla="*/ 1101298 w 1389025"/>
              <a:gd name="connsiteY4" fmla="*/ 297635 h 411729"/>
              <a:gd name="connsiteX5" fmla="*/ 1389025 w 1389025"/>
              <a:gd name="connsiteY5" fmla="*/ 89291 h 411729"/>
              <a:gd name="connsiteX6" fmla="*/ 1389025 w 1389025"/>
              <a:gd name="connsiteY6" fmla="*/ 89291 h 4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9025" h="411729">
                <a:moveTo>
                  <a:pt x="0" y="0"/>
                </a:moveTo>
                <a:cubicBezTo>
                  <a:pt x="81026" y="96731"/>
                  <a:pt x="162053" y="193462"/>
                  <a:pt x="248040" y="257950"/>
                </a:cubicBezTo>
                <a:cubicBezTo>
                  <a:pt x="334027" y="322438"/>
                  <a:pt x="431589" y="363776"/>
                  <a:pt x="515923" y="386925"/>
                </a:cubicBezTo>
                <a:cubicBezTo>
                  <a:pt x="600257" y="410074"/>
                  <a:pt x="656480" y="411729"/>
                  <a:pt x="754042" y="396847"/>
                </a:cubicBezTo>
                <a:cubicBezTo>
                  <a:pt x="851604" y="381965"/>
                  <a:pt x="995468" y="348894"/>
                  <a:pt x="1101298" y="297635"/>
                </a:cubicBezTo>
                <a:cubicBezTo>
                  <a:pt x="1207128" y="246376"/>
                  <a:pt x="1389025" y="89291"/>
                  <a:pt x="1389025" y="89291"/>
                </a:cubicBezTo>
                <a:lnTo>
                  <a:pt x="1389025" y="89291"/>
                </a:ln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861587" y="4732392"/>
            <a:ext cx="486159" cy="4861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Synoptic Setting (11 AM April 7)</a:t>
            </a:r>
            <a:endParaRPr lang="en-US" dirty="0"/>
          </a:p>
        </p:txBody>
      </p:sp>
      <p:pic>
        <p:nvPicPr>
          <p:cNvPr id="12" name="Content Placeholder 11" descr="11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2231" r="-9223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909113" y="2797766"/>
            <a:ext cx="1279887" cy="539050"/>
          </a:xfrm>
          <a:custGeom>
            <a:avLst/>
            <a:gdLst>
              <a:gd name="connsiteX0" fmla="*/ 0 w 1279887"/>
              <a:gd name="connsiteY0" fmla="*/ 59527 h 539050"/>
              <a:gd name="connsiteX1" fmla="*/ 138902 w 1279887"/>
              <a:gd name="connsiteY1" fmla="*/ 347241 h 539050"/>
              <a:gd name="connsiteX2" fmla="*/ 506002 w 1279887"/>
              <a:gd name="connsiteY2" fmla="*/ 496058 h 539050"/>
              <a:gd name="connsiteX3" fmla="*/ 932631 w 1279887"/>
              <a:gd name="connsiteY3" fmla="*/ 456374 h 539050"/>
              <a:gd name="connsiteX4" fmla="*/ 1279887 w 1279887"/>
              <a:gd name="connsiteY4" fmla="*/ 0 h 53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887" h="539050">
                <a:moveTo>
                  <a:pt x="0" y="59527"/>
                </a:moveTo>
                <a:cubicBezTo>
                  <a:pt x="27284" y="167006"/>
                  <a:pt x="54568" y="274486"/>
                  <a:pt x="138902" y="347241"/>
                </a:cubicBezTo>
                <a:cubicBezTo>
                  <a:pt x="223236" y="419996"/>
                  <a:pt x="373714" y="477869"/>
                  <a:pt x="506002" y="496058"/>
                </a:cubicBezTo>
                <a:cubicBezTo>
                  <a:pt x="638290" y="514247"/>
                  <a:pt x="803650" y="539050"/>
                  <a:pt x="932631" y="456374"/>
                </a:cubicBezTo>
                <a:cubicBezTo>
                  <a:pt x="1061612" y="373698"/>
                  <a:pt x="1170749" y="186849"/>
                  <a:pt x="1279887" y="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4856638" y="4846476"/>
            <a:ext cx="535742" cy="426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Direction for Meteorology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direction defines the direction FROM WHICH the wind originates</a:t>
            </a:r>
            <a:endParaRPr lang="en-US" dirty="0" smtClean="0"/>
          </a:p>
          <a:p>
            <a:r>
              <a:rPr lang="en-US" dirty="0" err="1" smtClean="0"/>
              <a:t>thetadir</a:t>
            </a:r>
            <a:r>
              <a:rPr lang="en-US" dirty="0" smtClean="0"/>
              <a:t>=</a:t>
            </a:r>
            <a:r>
              <a:rPr lang="en-US" dirty="0" err="1" smtClean="0"/>
              <a:t>atand(u./v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thetadir(v</a:t>
            </a:r>
            <a:r>
              <a:rPr lang="en-US" dirty="0" smtClean="0"/>
              <a:t>&gt;=0)=</a:t>
            </a:r>
            <a:r>
              <a:rPr lang="en-US" dirty="0" err="1" smtClean="0"/>
              <a:t>thetadir(v</a:t>
            </a:r>
            <a:r>
              <a:rPr lang="en-US" dirty="0" smtClean="0"/>
              <a:t>&gt;=0)+180;</a:t>
            </a:r>
          </a:p>
          <a:p>
            <a:r>
              <a:rPr lang="en-US" dirty="0" err="1" smtClean="0"/>
              <a:t>thetadir(u</a:t>
            </a:r>
            <a:r>
              <a:rPr lang="en-US" dirty="0" smtClean="0"/>
              <a:t>&gt;=0 &amp; </a:t>
            </a:r>
            <a:r>
              <a:rPr lang="en-US" dirty="0" err="1" smtClean="0"/>
              <a:t>v</a:t>
            </a:r>
            <a:r>
              <a:rPr lang="en-US" dirty="0" smtClean="0"/>
              <a:t>&lt;0)=</a:t>
            </a:r>
            <a:r>
              <a:rPr lang="en-US" dirty="0" err="1" smtClean="0"/>
              <a:t>thetadir(u</a:t>
            </a:r>
            <a:r>
              <a:rPr lang="en-US" dirty="0" smtClean="0"/>
              <a:t>&gt;=0 &amp; </a:t>
            </a:r>
            <a:r>
              <a:rPr lang="en-US" dirty="0" err="1" smtClean="0"/>
              <a:t>v</a:t>
            </a:r>
            <a:r>
              <a:rPr lang="en-US" dirty="0" smtClean="0"/>
              <a:t>&lt;0)+360;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Mean and Turbulent Statistics (Apr. 6-7)	</a:t>
            </a:r>
            <a:endParaRPr lang="en-US" sz="3200" dirty="0"/>
          </a:p>
        </p:txBody>
      </p:sp>
      <p:pic>
        <p:nvPicPr>
          <p:cNvPr id="10" name="Content Placeholder 9" descr="Day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840" r="-19840"/>
          <a:stretch>
            <a:fillRect/>
          </a:stretch>
        </p:blipFill>
        <p:spPr>
          <a:xfrm>
            <a:off x="-806603" y="1366777"/>
            <a:ext cx="10296043" cy="5491223"/>
          </a:xfrm>
        </p:spPr>
      </p:pic>
      <p:sp>
        <p:nvSpPr>
          <p:cNvPr id="11" name="Donut 10"/>
          <p:cNvSpPr/>
          <p:nvPr/>
        </p:nvSpPr>
        <p:spPr>
          <a:xfrm>
            <a:off x="6019800" y="1275588"/>
            <a:ext cx="1408868" cy="5431114"/>
          </a:xfrm>
          <a:prstGeom prst="donut">
            <a:avLst>
              <a:gd name="adj" fmla="val 69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C8054-91C3-E948-BD80-31A37F62B85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21 Apr.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1429</TotalTime>
  <Words>464</Words>
  <Application>Microsoft Macintosh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Diurnal changes in turbulent Statistics</vt:lpstr>
      <vt:lpstr>Project Objectives </vt:lpstr>
      <vt:lpstr>Outline</vt:lpstr>
      <vt:lpstr>Synoptic Setting (5 Pm April 6)</vt:lpstr>
      <vt:lpstr>Synoptic Setting (11 PM April 6)</vt:lpstr>
      <vt:lpstr>Synoptic Setting (5 AM April 7)</vt:lpstr>
      <vt:lpstr>Synoptic Setting (11 AM April 7)</vt:lpstr>
      <vt:lpstr>Wind Direction for Meteorology</vt:lpstr>
      <vt:lpstr>Mean and Turbulent Statistics (Apr. 6-7) </vt:lpstr>
      <vt:lpstr>Synoptic Setting (April 11)</vt:lpstr>
      <vt:lpstr>Mean and Turbulent Statistics (Apr. 10-12) </vt:lpstr>
      <vt:lpstr>Rotation of the Wind Components (5 Min Means)</vt:lpstr>
      <vt:lpstr>Spectra are analyzed on the perturbations about the 30 minute means (of the 5 minute means)</vt:lpstr>
      <vt:lpstr>TKE and its components</vt:lpstr>
      <vt:lpstr>Copectra of W’T’ During Evening Transition (~8PM)</vt:lpstr>
      <vt:lpstr>Mean and Turbulent Statistics (Apr. 10-12) </vt:lpstr>
      <vt:lpstr>Slide 17</vt:lpstr>
      <vt:lpstr>Conclusions </vt:lpstr>
    </vt:vector>
  </TitlesOfParts>
  <Company>Univ. of 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Diurnal changes in turbulent Statistics</dc:title>
  <dc:creator>Neil Lareau</dc:creator>
  <cp:lastModifiedBy>Neil Lareau</cp:lastModifiedBy>
  <cp:revision>5</cp:revision>
  <cp:lastPrinted>2011-04-21T16:25:05Z</cp:lastPrinted>
  <dcterms:created xsi:type="dcterms:W3CDTF">2011-04-21T15:36:17Z</dcterms:created>
  <dcterms:modified xsi:type="dcterms:W3CDTF">2011-04-21T16:25:14Z</dcterms:modified>
</cp:coreProperties>
</file>