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86.gif"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312" r:id="rId2"/>
    <p:sldId id="313" r:id="rId3"/>
    <p:sldId id="311" r:id="rId4"/>
    <p:sldId id="306" r:id="rId5"/>
    <p:sldId id="307" r:id="rId6"/>
    <p:sldId id="257" r:id="rId7"/>
    <p:sldId id="317" r:id="rId8"/>
    <p:sldId id="335" r:id="rId9"/>
    <p:sldId id="318" r:id="rId10"/>
    <p:sldId id="308" r:id="rId11"/>
    <p:sldId id="260" r:id="rId12"/>
    <p:sldId id="336" r:id="rId13"/>
    <p:sldId id="261" r:id="rId14"/>
    <p:sldId id="349" r:id="rId15"/>
    <p:sldId id="268" r:id="rId16"/>
    <p:sldId id="269" r:id="rId17"/>
    <p:sldId id="322" r:id="rId18"/>
    <p:sldId id="342" r:id="rId19"/>
    <p:sldId id="337" r:id="rId20"/>
    <p:sldId id="270" r:id="rId21"/>
    <p:sldId id="267" r:id="rId22"/>
    <p:sldId id="341" r:id="rId23"/>
    <p:sldId id="339" r:id="rId24"/>
    <p:sldId id="348" r:id="rId25"/>
    <p:sldId id="315" r:id="rId26"/>
    <p:sldId id="320" r:id="rId27"/>
    <p:sldId id="321"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90" r:id="rId47"/>
    <p:sldId id="291" r:id="rId48"/>
    <p:sldId id="292" r:id="rId49"/>
    <p:sldId id="293" r:id="rId50"/>
    <p:sldId id="294" r:id="rId51"/>
    <p:sldId id="295" r:id="rId52"/>
    <p:sldId id="296" r:id="rId53"/>
    <p:sldId id="297" r:id="rId54"/>
    <p:sldId id="330" r:id="rId55"/>
    <p:sldId id="301" r:id="rId56"/>
    <p:sldId id="298" r:id="rId57"/>
    <p:sldId id="299" r:id="rId58"/>
    <p:sldId id="319" r:id="rId59"/>
    <p:sldId id="324" r:id="rId60"/>
    <p:sldId id="331" r:id="rId61"/>
    <p:sldId id="302" r:id="rId62"/>
    <p:sldId id="332" r:id="rId63"/>
    <p:sldId id="303" r:id="rId64"/>
    <p:sldId id="333" r:id="rId65"/>
    <p:sldId id="305" r:id="rId66"/>
    <p:sldId id="343" r:id="rId67"/>
    <p:sldId id="310" r:id="rId68"/>
    <p:sldId id="346" r:id="rId69"/>
    <p:sldId id="326" r:id="rId70"/>
    <p:sldId id="328" r:id="rId71"/>
    <p:sldId id="304" r:id="rId72"/>
    <p:sldId id="347" r:id="rId73"/>
    <p:sldId id="327" r:id="rId74"/>
    <p:sldId id="325" r:id="rId75"/>
    <p:sldId id="334" r:id="rId76"/>
    <p:sldId id="314" r:id="rId77"/>
    <p:sldId id="323"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44" autoAdjust="0"/>
  </p:normalViewPr>
  <p:slideViewPr>
    <p:cSldViewPr snapToObjects="1">
      <p:cViewPr>
        <p:scale>
          <a:sx n="85" d="100"/>
          <a:sy n="85" d="100"/>
        </p:scale>
        <p:origin x="-1168" y="-160"/>
      </p:cViewPr>
      <p:guideLst>
        <p:guide orient="horz" pos="1824"/>
        <p:guide pos="47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F0D73C-C3D5-8A44-A225-4847FE66FCAD}" type="datetimeFigureOut">
              <a:rPr lang="en-US" smtClean="0"/>
              <a:t>11/27/12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41ECE8-9CE3-5741-80B7-0580FAD5AC90}" type="slidenum">
              <a:rPr lang="en-US" smtClean="0"/>
              <a:t>‹#›</a:t>
            </a:fld>
            <a:endParaRPr lang="en-US"/>
          </a:p>
        </p:txBody>
      </p:sp>
    </p:spTree>
    <p:extLst>
      <p:ext uri="{BB962C8B-B14F-4D97-AF65-F5344CB8AC3E}">
        <p14:creationId xmlns:p14="http://schemas.microsoft.com/office/powerpoint/2010/main" val="14260223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5</a:t>
            </a:fld>
            <a:endParaRPr lang="en-US"/>
          </a:p>
        </p:txBody>
      </p:sp>
    </p:spTree>
    <p:extLst>
      <p:ext uri="{BB962C8B-B14F-4D97-AF65-F5344CB8AC3E}">
        <p14:creationId xmlns:p14="http://schemas.microsoft.com/office/powerpoint/2010/main" val="3976775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Focusing in on the dynamic processes, the topic that has received the most attention, though not necessarily</a:t>
            </a:r>
            <a:r>
              <a:rPr lang="en-US" baseline="0" dirty="0" smtClean="0"/>
              <a:t> enough attention is TURBULENT CAP EROSION</a:t>
            </a:r>
          </a:p>
          <a:p>
            <a:r>
              <a:rPr lang="en-US" baseline="0" dirty="0" err="1" smtClean="0"/>
              <a:t>Petkovsek</a:t>
            </a:r>
            <a:r>
              <a:rPr lang="en-US" baseline="0" dirty="0" smtClean="0"/>
              <a:t> was the first to propose an analytic approach at this problem.</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15</a:t>
            </a:fld>
            <a:endParaRPr lang="en-US"/>
          </a:p>
        </p:txBody>
      </p:sp>
    </p:spTree>
    <p:extLst>
      <p:ext uri="{BB962C8B-B14F-4D97-AF65-F5344CB8AC3E}">
        <p14:creationId xmlns:p14="http://schemas.microsoft.com/office/powerpoint/2010/main" val="2431907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Zhong</a:t>
            </a:r>
            <a:r>
              <a:rPr lang="en-US" dirty="0" smtClean="0"/>
              <a:t> et al </a:t>
            </a:r>
            <a:r>
              <a:rPr lang="en-US" dirty="0" err="1" smtClean="0"/>
              <a:t>revist</a:t>
            </a:r>
            <a:r>
              <a:rPr lang="en-US" dirty="0" smtClean="0"/>
              <a:t> this issue using a very similar approach to derive time scales for CAP break up over a range of representative</a:t>
            </a:r>
            <a:r>
              <a:rPr lang="en-US" baseline="0" dirty="0" smtClean="0"/>
              <a:t> conditions.</a:t>
            </a:r>
          </a:p>
          <a:p>
            <a:r>
              <a:rPr lang="en-US" baseline="0" dirty="0" smtClean="0"/>
              <a:t>Importantly they note the decay of the erosion rate, consistent with </a:t>
            </a:r>
            <a:r>
              <a:rPr lang="en-US" baseline="0" dirty="0" err="1" smtClean="0"/>
              <a:t>Petkovsek</a:t>
            </a:r>
            <a:r>
              <a:rPr lang="en-US" baseline="0" dirty="0" smtClean="0"/>
              <a:t>, but ultimately conclude that the time scales associated with turbulent break up are too long for it to be the key mechanism.</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16</a:t>
            </a:fld>
            <a:endParaRPr lang="en-US"/>
          </a:p>
        </p:txBody>
      </p:sp>
    </p:spTree>
    <p:extLst>
      <p:ext uri="{BB962C8B-B14F-4D97-AF65-F5344CB8AC3E}">
        <p14:creationId xmlns:p14="http://schemas.microsoft.com/office/powerpoint/2010/main" val="579080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this effect is similar to the component of a storm surge attributable to reduced pressure</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19</a:t>
            </a:fld>
            <a:endParaRPr lang="en-US"/>
          </a:p>
        </p:txBody>
      </p:sp>
    </p:spTree>
    <p:extLst>
      <p:ext uri="{BB962C8B-B14F-4D97-AF65-F5344CB8AC3E}">
        <p14:creationId xmlns:p14="http://schemas.microsoft.com/office/powerpoint/2010/main" val="537703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Zangl</a:t>
            </a:r>
            <a:r>
              <a:rPr lang="en-US" dirty="0" smtClean="0"/>
              <a:t> refines</a:t>
            </a:r>
            <a:r>
              <a:rPr lang="en-US" baseline="0" dirty="0" smtClean="0"/>
              <a:t> the </a:t>
            </a:r>
            <a:r>
              <a:rPr lang="en-US" baseline="0" dirty="0" err="1" smtClean="0"/>
              <a:t>margules</a:t>
            </a:r>
            <a:r>
              <a:rPr lang="en-US" baseline="0" dirty="0" smtClean="0"/>
              <a:t> formula approach using gradients, rather than temperature itself. Integrates the hydrostatic equations within and without the CAP and derives and expression for CAP depth versus distance from the leading edge.</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20</a:t>
            </a:fld>
            <a:endParaRPr lang="en-US"/>
          </a:p>
        </p:txBody>
      </p:sp>
    </p:spTree>
    <p:extLst>
      <p:ext uri="{BB962C8B-B14F-4D97-AF65-F5344CB8AC3E}">
        <p14:creationId xmlns:p14="http://schemas.microsoft.com/office/powerpoint/2010/main" val="1568232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Lee</a:t>
            </a:r>
            <a:r>
              <a:rPr lang="en-US" baseline="0" dirty="0" smtClean="0"/>
              <a:t> et al 1989 run numerical simulations to investigate the flushing of a lee side inversion by mount waves. </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21</a:t>
            </a:fld>
            <a:endParaRPr lang="en-US"/>
          </a:p>
        </p:txBody>
      </p:sp>
    </p:spTree>
    <p:extLst>
      <p:ext uri="{BB962C8B-B14F-4D97-AF65-F5344CB8AC3E}">
        <p14:creationId xmlns:p14="http://schemas.microsoft.com/office/powerpoint/2010/main" val="3651559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23</a:t>
            </a:fld>
            <a:endParaRPr lang="en-US"/>
          </a:p>
        </p:txBody>
      </p:sp>
    </p:spTree>
    <p:extLst>
      <p:ext uri="{BB962C8B-B14F-4D97-AF65-F5344CB8AC3E}">
        <p14:creationId xmlns:p14="http://schemas.microsoft.com/office/powerpoint/2010/main" val="4173291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had a chance to test some of these theories during PCAPS</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25</a:t>
            </a:fld>
            <a:endParaRPr lang="en-US"/>
          </a:p>
        </p:txBody>
      </p:sp>
    </p:spTree>
    <p:extLst>
      <p:ext uri="{BB962C8B-B14F-4D97-AF65-F5344CB8AC3E}">
        <p14:creationId xmlns:p14="http://schemas.microsoft.com/office/powerpoint/2010/main" val="2226379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55E3B6-EB5C-8B4E-9FFC-FF33D27BB639}" type="slidenum">
              <a:rPr lang="en-US" smtClean="0"/>
              <a:t>35</a:t>
            </a:fld>
            <a:endParaRPr lang="en-US"/>
          </a:p>
        </p:txBody>
      </p:sp>
    </p:spTree>
    <p:extLst>
      <p:ext uri="{BB962C8B-B14F-4D97-AF65-F5344CB8AC3E}">
        <p14:creationId xmlns:p14="http://schemas.microsoft.com/office/powerpoint/2010/main" val="1581819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Lowering</a:t>
            </a:r>
            <a:r>
              <a:rPr lang="en-US" baseline="0" dirty="0" smtClean="0"/>
              <a:t> of CAP top, warming aloft.</a:t>
            </a:r>
          </a:p>
          <a:p>
            <a:r>
              <a:rPr lang="en-US" baseline="0" dirty="0" smtClean="0"/>
              <a:t>Warm temperature penetrate to surface, providing an partial mix out.</a:t>
            </a:r>
          </a:p>
          <a:p>
            <a:r>
              <a:rPr lang="en-US" baseline="0" dirty="0" smtClean="0"/>
              <a:t>Note that during mix out the elevated CAP remains in place</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51</a:t>
            </a:fld>
            <a:endParaRPr lang="en-US"/>
          </a:p>
        </p:txBody>
      </p:sp>
    </p:spTree>
    <p:extLst>
      <p:ext uri="{BB962C8B-B14F-4D97-AF65-F5344CB8AC3E}">
        <p14:creationId xmlns:p14="http://schemas.microsoft.com/office/powerpoint/2010/main" val="740753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Winds accelerate in</a:t>
            </a:r>
            <a:r>
              <a:rPr lang="en-US" baseline="0" dirty="0" smtClean="0"/>
              <a:t> time above the CAP and lower into the valley. Strongest winds are around 07 UTC. </a:t>
            </a:r>
          </a:p>
          <a:p>
            <a:r>
              <a:rPr lang="en-US" baseline="0" dirty="0" smtClean="0"/>
              <a:t>Dramatic reduction in winds after 12 UTC, which corresponds to the slosh back of the CAP</a:t>
            </a:r>
          </a:p>
          <a:p>
            <a:r>
              <a:rPr lang="en-US" baseline="0" dirty="0" smtClean="0"/>
              <a:t>Strong shear across the CAP throughout.</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52</a:t>
            </a:fld>
            <a:endParaRPr lang="en-US"/>
          </a:p>
        </p:txBody>
      </p:sp>
    </p:spTree>
    <p:extLst>
      <p:ext uri="{BB962C8B-B14F-4D97-AF65-F5344CB8AC3E}">
        <p14:creationId xmlns:p14="http://schemas.microsoft.com/office/powerpoint/2010/main" val="1267611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we are really here to discuss is the Dynamical </a:t>
            </a:r>
            <a:r>
              <a:rPr lang="en-US" baseline="0" dirty="0" err="1" smtClean="0"/>
              <a:t>Mechamisms</a:t>
            </a:r>
            <a:r>
              <a:rPr lang="en-US" baseline="0" dirty="0" smtClean="0"/>
              <a:t> of persistent CAP removal</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6</a:t>
            </a:fld>
            <a:endParaRPr lang="en-US"/>
          </a:p>
        </p:txBody>
      </p:sp>
    </p:spTree>
    <p:extLst>
      <p:ext uri="{BB962C8B-B14F-4D97-AF65-F5344CB8AC3E}">
        <p14:creationId xmlns:p14="http://schemas.microsoft.com/office/powerpoint/2010/main" val="1937537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Aerosol</a:t>
            </a:r>
            <a:r>
              <a:rPr lang="en-US" baseline="0" dirty="0" smtClean="0"/>
              <a:t> concentration is high within CAP, follows the isentropic evolution. </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53</a:t>
            </a:fld>
            <a:endParaRPr lang="en-US"/>
          </a:p>
        </p:txBody>
      </p:sp>
    </p:spTree>
    <p:extLst>
      <p:ext uri="{BB962C8B-B14F-4D97-AF65-F5344CB8AC3E}">
        <p14:creationId xmlns:p14="http://schemas.microsoft.com/office/powerpoint/2010/main" val="3152395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Warm front slowly lowers towards</a:t>
            </a:r>
            <a:r>
              <a:rPr lang="en-US" baseline="0" dirty="0" smtClean="0"/>
              <a:t> surface. Resembles a saline wedge.</a:t>
            </a:r>
          </a:p>
          <a:p>
            <a:r>
              <a:rPr lang="en-US" baseline="0" dirty="0" smtClean="0"/>
              <a:t>Front is moving very slowly, ~ 1.75 m/s</a:t>
            </a:r>
          </a:p>
          <a:p>
            <a:r>
              <a:rPr lang="en-US" baseline="0" dirty="0" smtClean="0"/>
              <a:t>Moderately </a:t>
            </a:r>
            <a:r>
              <a:rPr lang="en-US" baseline="0" dirty="0" err="1" smtClean="0"/>
              <a:t>supressed</a:t>
            </a:r>
            <a:r>
              <a:rPr lang="en-US" baseline="0" dirty="0" smtClean="0"/>
              <a:t> turbulence as the front approaches</a:t>
            </a:r>
          </a:p>
          <a:p>
            <a:r>
              <a:rPr lang="en-US" baseline="0" dirty="0" smtClean="0"/>
              <a:t>Reduced aerosol concentration after FROPA</a:t>
            </a:r>
          </a:p>
          <a:p>
            <a:r>
              <a:rPr lang="en-US" baseline="0" dirty="0" smtClean="0"/>
              <a:t>Sounding launched at 05:14 UTC from this sight</a:t>
            </a:r>
          </a:p>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55</a:t>
            </a:fld>
            <a:endParaRPr lang="en-US"/>
          </a:p>
        </p:txBody>
      </p:sp>
    </p:spTree>
    <p:extLst>
      <p:ext uri="{BB962C8B-B14F-4D97-AF65-F5344CB8AC3E}">
        <p14:creationId xmlns:p14="http://schemas.microsoft.com/office/powerpoint/2010/main" val="2012538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layered inversion. </a:t>
            </a:r>
          </a:p>
          <a:p>
            <a:r>
              <a:rPr lang="en-US" dirty="0" smtClean="0"/>
              <a:t>Strong wind shear leads to RI&lt;</a:t>
            </a:r>
            <a:r>
              <a:rPr lang="en-US" baseline="0" dirty="0" smtClean="0"/>
              <a:t> </a:t>
            </a:r>
            <a:r>
              <a:rPr lang="en-US" baseline="0" dirty="0" err="1" smtClean="0"/>
              <a:t>Ric</a:t>
            </a:r>
            <a:r>
              <a:rPr lang="en-US" baseline="0" dirty="0" smtClean="0"/>
              <a:t> within the lowest part of the CAP.</a:t>
            </a:r>
          </a:p>
          <a:p>
            <a:r>
              <a:rPr lang="en-US" baseline="0" dirty="0" smtClean="0"/>
              <a:t>Allowing mixing to occur in this layer, the surface temp should jump to 293, and mix to 1450 m</a:t>
            </a:r>
          </a:p>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56</a:t>
            </a:fld>
            <a:endParaRPr lang="en-US"/>
          </a:p>
        </p:txBody>
      </p:sp>
    </p:spTree>
    <p:extLst>
      <p:ext uri="{BB962C8B-B14F-4D97-AF65-F5344CB8AC3E}">
        <p14:creationId xmlns:p14="http://schemas.microsoft.com/office/powerpoint/2010/main" val="3883712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57</a:t>
            </a:fld>
            <a:endParaRPr lang="en-US"/>
          </a:p>
        </p:txBody>
      </p:sp>
    </p:spTree>
    <p:extLst>
      <p:ext uri="{BB962C8B-B14F-4D97-AF65-F5344CB8AC3E}">
        <p14:creationId xmlns:p14="http://schemas.microsoft.com/office/powerpoint/2010/main" val="3941686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predicition</a:t>
            </a:r>
            <a:r>
              <a:rPr lang="en-US" dirty="0" smtClean="0"/>
              <a:t> holds</a:t>
            </a:r>
            <a:r>
              <a:rPr lang="en-US" baseline="0" dirty="0" smtClean="0"/>
              <a:t> true. Note aerosol become well mixed over this depth.</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58</a:t>
            </a:fld>
            <a:endParaRPr lang="en-US"/>
          </a:p>
        </p:txBody>
      </p:sp>
    </p:spTree>
    <p:extLst>
      <p:ext uri="{BB962C8B-B14F-4D97-AF65-F5344CB8AC3E}">
        <p14:creationId xmlns:p14="http://schemas.microsoft.com/office/powerpoint/2010/main" val="1409644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Cold FROPA.</a:t>
            </a:r>
          </a:p>
          <a:p>
            <a:r>
              <a:rPr lang="en-US" dirty="0" smtClean="0"/>
              <a:t>Density current moving into a two layered ambient environment</a:t>
            </a:r>
          </a:p>
          <a:p>
            <a:r>
              <a:rPr lang="en-US" dirty="0" smtClean="0"/>
              <a:t>Distinct</a:t>
            </a:r>
            <a:r>
              <a:rPr lang="en-US" baseline="0" dirty="0" smtClean="0"/>
              <a:t> head, with waves in its wake.</a:t>
            </a:r>
          </a:p>
          <a:p>
            <a:r>
              <a:rPr lang="en-US" baseline="0" dirty="0" smtClean="0"/>
              <a:t>Moving fast (5.8 m/s)</a:t>
            </a:r>
          </a:p>
          <a:p>
            <a:r>
              <a:rPr lang="en-US" baseline="0" dirty="0" smtClean="0"/>
              <a:t>Strong convergent flow.</a:t>
            </a:r>
          </a:p>
          <a:p>
            <a:r>
              <a:rPr lang="en-US" baseline="0" dirty="0" smtClean="0"/>
              <a:t>Temperature drop is less quick despite the faster motion… likely a result of friction and mixing.</a:t>
            </a:r>
          </a:p>
          <a:p>
            <a:r>
              <a:rPr lang="en-US" baseline="0" dirty="0" smtClean="0"/>
              <a:t>Lifting of the upstream two layered system.</a:t>
            </a:r>
          </a:p>
          <a:p>
            <a:r>
              <a:rPr lang="en-US" baseline="0" dirty="0" smtClean="0"/>
              <a:t>Matches well with highly idealized simulations of similar systems…</a:t>
            </a:r>
          </a:p>
          <a:p>
            <a:r>
              <a:rPr lang="en-US" baseline="0" dirty="0" smtClean="0"/>
              <a:t>Preliminary analysis </a:t>
            </a:r>
            <a:r>
              <a:rPr lang="en-US" baseline="0" dirty="0" err="1" smtClean="0"/>
              <a:t>sugguests</a:t>
            </a:r>
            <a:r>
              <a:rPr lang="en-US" baseline="0" dirty="0" smtClean="0"/>
              <a:t> that it is not actually supercritical (u&gt; speed of the bore)</a:t>
            </a:r>
          </a:p>
          <a:p>
            <a:r>
              <a:rPr lang="en-US" baseline="0" dirty="0" smtClean="0"/>
              <a:t>So perhaps the single trapped wave at the leading edge is a possible “partially blocked” scenario</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59</a:t>
            </a:fld>
            <a:endParaRPr lang="en-US"/>
          </a:p>
        </p:txBody>
      </p:sp>
    </p:spTree>
    <p:extLst>
      <p:ext uri="{BB962C8B-B14F-4D97-AF65-F5344CB8AC3E}">
        <p14:creationId xmlns:p14="http://schemas.microsoft.com/office/powerpoint/2010/main" val="587005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of turbulent</a:t>
            </a:r>
            <a:r>
              <a:rPr lang="en-US" baseline="0" dirty="0" smtClean="0"/>
              <a:t> mixing….</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60</a:t>
            </a:fld>
            <a:endParaRPr lang="en-US"/>
          </a:p>
        </p:txBody>
      </p:sp>
    </p:spTree>
    <p:extLst>
      <p:ext uri="{BB962C8B-B14F-4D97-AF65-F5344CB8AC3E}">
        <p14:creationId xmlns:p14="http://schemas.microsoft.com/office/powerpoint/2010/main" val="3714836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panel</a:t>
            </a:r>
            <a:r>
              <a:rPr lang="en-US" baseline="0" dirty="0" smtClean="0"/>
              <a:t> shows a sequence of KH waves that move past ISS. The waves are growing in amplitude in the </a:t>
            </a:r>
            <a:r>
              <a:rPr lang="en-US" baseline="0" dirty="0" err="1" smtClean="0"/>
              <a:t>sequenece</a:t>
            </a:r>
            <a:r>
              <a:rPr lang="en-US" baseline="0" dirty="0" smtClean="0"/>
              <a:t> and break down to smaller waves after 04:05.</a:t>
            </a:r>
          </a:p>
          <a:p>
            <a:r>
              <a:rPr lang="en-US" baseline="0" dirty="0" smtClean="0"/>
              <a:t>The largest amplitudes are about 100 m, and the wave </a:t>
            </a:r>
            <a:r>
              <a:rPr lang="en-US" baseline="0" dirty="0" err="1" smtClean="0"/>
              <a:t>frequence</a:t>
            </a:r>
            <a:r>
              <a:rPr lang="en-US" baseline="0" dirty="0" smtClean="0"/>
              <a:t> is about once every 3 </a:t>
            </a:r>
            <a:r>
              <a:rPr lang="en-US" baseline="0" dirty="0" err="1" smtClean="0"/>
              <a:t>mins</a:t>
            </a:r>
            <a:r>
              <a:rPr lang="en-US" baseline="0" dirty="0" smtClean="0"/>
              <a:t>, giving a very rough spatial scale of &gt;1500m</a:t>
            </a:r>
          </a:p>
          <a:p>
            <a:r>
              <a:rPr lang="en-US" baseline="0" dirty="0" smtClean="0"/>
              <a:t>The waves extrude high aerosol air into the cleaner air aloft</a:t>
            </a:r>
          </a:p>
          <a:p>
            <a:endParaRPr lang="en-US" baseline="0" dirty="0" smtClean="0"/>
          </a:p>
          <a:p>
            <a:r>
              <a:rPr lang="en-US" baseline="0" dirty="0" smtClean="0"/>
              <a:t>Later, using a sounding, we can see that the waves occur WITHIN the two layered CAP structure where </a:t>
            </a:r>
            <a:r>
              <a:rPr lang="en-US" baseline="0" dirty="0" err="1" smtClean="0"/>
              <a:t>Ri</a:t>
            </a:r>
            <a:r>
              <a:rPr lang="en-US" baseline="0" dirty="0" smtClean="0"/>
              <a:t>&lt;</a:t>
            </a:r>
            <a:r>
              <a:rPr lang="en-US" baseline="0" dirty="0" err="1" smtClean="0"/>
              <a:t>Ric</a:t>
            </a:r>
            <a:r>
              <a:rPr lang="en-US" baseline="0" dirty="0" smtClean="0"/>
              <a:t>, not necessarily acting as top down erosion, but instead internal erosion. This complicates the highly idealized scenarios of </a:t>
            </a:r>
            <a:r>
              <a:rPr lang="en-US" baseline="0" dirty="0" err="1" smtClean="0"/>
              <a:t>Petkovsek</a:t>
            </a:r>
            <a:r>
              <a:rPr lang="en-US" baseline="0" dirty="0" smtClean="0"/>
              <a:t> and </a:t>
            </a:r>
            <a:r>
              <a:rPr lang="en-US" baseline="0" dirty="0" err="1" smtClean="0"/>
              <a:t>Zhong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61</a:t>
            </a:fld>
            <a:endParaRPr lang="en-US"/>
          </a:p>
        </p:txBody>
      </p:sp>
    </p:spTree>
    <p:extLst>
      <p:ext uri="{BB962C8B-B14F-4D97-AF65-F5344CB8AC3E}">
        <p14:creationId xmlns:p14="http://schemas.microsoft.com/office/powerpoint/2010/main" val="478134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evidence of a mountain wave contributing to the CAP partial mix-out.</a:t>
            </a:r>
          </a:p>
          <a:p>
            <a:endParaRPr lang="en-US" dirty="0" smtClean="0"/>
          </a:p>
          <a:p>
            <a:r>
              <a:rPr lang="en-US" dirty="0" smtClean="0"/>
              <a:t>The</a:t>
            </a:r>
            <a:r>
              <a:rPr lang="en-US" baseline="0" dirty="0" smtClean="0"/>
              <a:t> top panels show the rapid development of an adiabatic profile along the traverse ridge, suggesting isentropes are following the terrain in a hydraulic type flow.</a:t>
            </a:r>
          </a:p>
          <a:p>
            <a:endParaRPr lang="en-US" baseline="0" dirty="0" smtClean="0"/>
          </a:p>
          <a:p>
            <a:r>
              <a:rPr lang="en-US" baseline="0" dirty="0" smtClean="0"/>
              <a:t>During the same period winds at the base of the range accelerate. Equaling and surpassing the winds at ridge crest.</a:t>
            </a:r>
          </a:p>
          <a:p>
            <a:endParaRPr lang="en-US" baseline="0" dirty="0" smtClean="0"/>
          </a:p>
          <a:p>
            <a:r>
              <a:rPr lang="en-US" baseline="0" dirty="0" smtClean="0"/>
              <a:t>It is during these hydraulic flow periods that the warm front mobilizes through the valley.</a:t>
            </a:r>
          </a:p>
          <a:p>
            <a:r>
              <a:rPr lang="en-US" baseline="0" dirty="0" smtClean="0"/>
              <a:t>When the hydraulic flow subsides the CAP sloshes back to the south as a cold front with the density current nose described above.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63</a:t>
            </a:fld>
            <a:endParaRPr lang="en-US"/>
          </a:p>
        </p:txBody>
      </p:sp>
    </p:spTree>
    <p:extLst>
      <p:ext uri="{BB962C8B-B14F-4D97-AF65-F5344CB8AC3E}">
        <p14:creationId xmlns:p14="http://schemas.microsoft.com/office/powerpoint/2010/main" val="1301235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11 UTC the tilt of the CAP is pronounced.</a:t>
            </a:r>
            <a:r>
              <a:rPr lang="en-US" baseline="0" dirty="0" smtClean="0"/>
              <a:t> </a:t>
            </a:r>
          </a:p>
          <a:p>
            <a:r>
              <a:rPr lang="en-US" baseline="0" dirty="0" smtClean="0"/>
              <a:t>Slope is about 400 m over 25 Km.</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65</a:t>
            </a:fld>
            <a:endParaRPr lang="en-US"/>
          </a:p>
        </p:txBody>
      </p:sp>
    </p:spTree>
    <p:extLst>
      <p:ext uri="{BB962C8B-B14F-4D97-AF65-F5344CB8AC3E}">
        <p14:creationId xmlns:p14="http://schemas.microsoft.com/office/powerpoint/2010/main" val="2971299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a:t>
            </a:r>
            <a:r>
              <a:rPr lang="en-US" baseline="0" dirty="0" smtClean="0"/>
              <a:t> start out with some definitions to make sure we are all on the same page.</a:t>
            </a:r>
          </a:p>
          <a:p>
            <a:endParaRPr lang="en-US" baseline="0" dirty="0" smtClean="0"/>
          </a:p>
          <a:p>
            <a:r>
              <a:rPr lang="en-US" baseline="0" dirty="0" smtClean="0"/>
              <a:t>This talk and this research focuses on PCAPS</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7</a:t>
            </a:fld>
            <a:endParaRPr lang="en-US"/>
          </a:p>
        </p:txBody>
      </p:sp>
    </p:spTree>
    <p:extLst>
      <p:ext uri="{BB962C8B-B14F-4D97-AF65-F5344CB8AC3E}">
        <p14:creationId xmlns:p14="http://schemas.microsoft.com/office/powerpoint/2010/main" val="2882215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Observations alone are insufficient to advance our knowledge</a:t>
            </a:r>
            <a:r>
              <a:rPr lang="en-US" baseline="0" dirty="0" smtClean="0"/>
              <a:t> of PCAPS destruction by dynamical processes. Modeling is required</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69</a:t>
            </a:fld>
            <a:endParaRPr lang="en-US"/>
          </a:p>
        </p:txBody>
      </p:sp>
    </p:spTree>
    <p:extLst>
      <p:ext uri="{BB962C8B-B14F-4D97-AF65-F5344CB8AC3E}">
        <p14:creationId xmlns:p14="http://schemas.microsoft.com/office/powerpoint/2010/main" val="3187787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 of PCAPS</a:t>
            </a:r>
            <a:r>
              <a:rPr lang="en-US" baseline="0" dirty="0" smtClean="0"/>
              <a:t> observed in the Salt Lake Valley during the winter of 2010/2012</a:t>
            </a:r>
          </a:p>
          <a:p>
            <a:endParaRPr lang="en-US" baseline="0" dirty="0" smtClean="0"/>
          </a:p>
          <a:p>
            <a:r>
              <a:rPr lang="en-US" baseline="0" dirty="0" smtClean="0"/>
              <a:t>Note that they are often deep, though occasionally very shallow, and of broad expanse</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8</a:t>
            </a:fld>
            <a:endParaRPr lang="en-US"/>
          </a:p>
        </p:txBody>
      </p:sp>
    </p:spTree>
    <p:extLst>
      <p:ext uri="{BB962C8B-B14F-4D97-AF65-F5344CB8AC3E}">
        <p14:creationId xmlns:p14="http://schemas.microsoft.com/office/powerpoint/2010/main" val="1106474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9</a:t>
            </a:fld>
            <a:endParaRPr lang="en-US"/>
          </a:p>
        </p:txBody>
      </p:sp>
    </p:spTree>
    <p:extLst>
      <p:ext uri="{BB962C8B-B14F-4D97-AF65-F5344CB8AC3E}">
        <p14:creationId xmlns:p14="http://schemas.microsoft.com/office/powerpoint/2010/main" val="423254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an example of just this problem. Even using WRF at relatively high resolution compared to operational models, there are systematic errors in CAP depth and an erroneous mix out event that did not occur. The too shallow cap allows strong winds aloft to break to the surface, removing the CAP and ventilating the valley. In reality the CAP persists through that period, prolonging dangerous air quality and in this case dense fog/stratocumulus.</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10</a:t>
            </a:fld>
            <a:endParaRPr lang="en-US"/>
          </a:p>
        </p:txBody>
      </p:sp>
    </p:spTree>
    <p:extLst>
      <p:ext uri="{BB962C8B-B14F-4D97-AF65-F5344CB8AC3E}">
        <p14:creationId xmlns:p14="http://schemas.microsoft.com/office/powerpoint/2010/main" val="1205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address these problems we propose research as follows:</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11</a:t>
            </a:fld>
            <a:endParaRPr lang="en-US"/>
          </a:p>
        </p:txBody>
      </p:sp>
    </p:spTree>
    <p:extLst>
      <p:ext uri="{BB962C8B-B14F-4D97-AF65-F5344CB8AC3E}">
        <p14:creationId xmlns:p14="http://schemas.microsoft.com/office/powerpoint/2010/main" val="2260650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for some background on this issue</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12</a:t>
            </a:fld>
            <a:endParaRPr lang="en-US"/>
          </a:p>
        </p:txBody>
      </p:sp>
    </p:spTree>
    <p:extLst>
      <p:ext uri="{BB962C8B-B14F-4D97-AF65-F5344CB8AC3E}">
        <p14:creationId xmlns:p14="http://schemas.microsoft.com/office/powerpoint/2010/main" val="4173291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a:t>
            </a:r>
            <a:r>
              <a:rPr lang="en-US" baseline="0" dirty="0" smtClean="0"/>
              <a:t>, lets have a look at the life cycle of </a:t>
            </a:r>
            <a:r>
              <a:rPr lang="en-US" baseline="0" dirty="0" err="1" smtClean="0"/>
              <a:t>persisent</a:t>
            </a:r>
            <a:r>
              <a:rPr lang="en-US" baseline="0" dirty="0" smtClean="0"/>
              <a:t> CAPs, particularly those in the intermountain west.</a:t>
            </a:r>
            <a:endParaRPr lang="en-US" dirty="0"/>
          </a:p>
        </p:txBody>
      </p:sp>
      <p:sp>
        <p:nvSpPr>
          <p:cNvPr id="4" name="Slide Number Placeholder 3"/>
          <p:cNvSpPr>
            <a:spLocks noGrp="1"/>
          </p:cNvSpPr>
          <p:nvPr>
            <p:ph type="sldNum" sz="quarter" idx="10"/>
          </p:nvPr>
        </p:nvSpPr>
        <p:spPr/>
        <p:txBody>
          <a:bodyPr/>
          <a:lstStyle/>
          <a:p>
            <a:fld id="{BE41ECE8-9CE3-5741-80B7-0580FAD5AC90}" type="slidenum">
              <a:rPr lang="en-US" smtClean="0"/>
              <a:t>13</a:t>
            </a:fld>
            <a:endParaRPr lang="en-US"/>
          </a:p>
        </p:txBody>
      </p:sp>
    </p:spTree>
    <p:extLst>
      <p:ext uri="{BB962C8B-B14F-4D97-AF65-F5344CB8AC3E}">
        <p14:creationId xmlns:p14="http://schemas.microsoft.com/office/powerpoint/2010/main" val="2154146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D940F2-C009-FC41-BC83-4B0F6604824D}" type="datetimeFigureOut">
              <a:rPr lang="en-US" smtClean="0"/>
              <a:t>11/27/12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400320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D940F2-C009-FC41-BC83-4B0F6604824D}" type="datetimeFigureOut">
              <a:rPr lang="en-US" smtClean="0"/>
              <a:t>11/27/12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139256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D940F2-C009-FC41-BC83-4B0F6604824D}" type="datetimeFigureOut">
              <a:rPr lang="en-US" smtClean="0"/>
              <a:t>11/27/12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76505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D940F2-C009-FC41-BC83-4B0F6604824D}" type="datetimeFigureOut">
              <a:rPr lang="en-US" smtClean="0"/>
              <a:t>11/27/12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417057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D940F2-C009-FC41-BC83-4B0F6604824D}" type="datetimeFigureOut">
              <a:rPr lang="en-US" smtClean="0"/>
              <a:t>11/27/12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46538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D940F2-C009-FC41-BC83-4B0F6604824D}" type="datetimeFigureOut">
              <a:rPr lang="en-US" smtClean="0"/>
              <a:t>11/27/12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1063127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D940F2-C009-FC41-BC83-4B0F6604824D}" type="datetimeFigureOut">
              <a:rPr lang="en-US" smtClean="0"/>
              <a:t>11/27/12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729310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D940F2-C009-FC41-BC83-4B0F6604824D}" type="datetimeFigureOut">
              <a:rPr lang="en-US" smtClean="0"/>
              <a:t>11/27/12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409969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940F2-C009-FC41-BC83-4B0F6604824D}" type="datetimeFigureOut">
              <a:rPr lang="en-US" smtClean="0"/>
              <a:t>11/27/12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58242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D940F2-C009-FC41-BC83-4B0F6604824D}" type="datetimeFigureOut">
              <a:rPr lang="en-US" smtClean="0"/>
              <a:t>11/27/12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1503124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D940F2-C009-FC41-BC83-4B0F6604824D}" type="datetimeFigureOut">
              <a:rPr lang="en-US" smtClean="0"/>
              <a:t>11/27/12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25BB5-E4AD-FE43-BA0E-D7320C889938}" type="slidenum">
              <a:rPr lang="en-US" smtClean="0"/>
              <a:t>‹#›</a:t>
            </a:fld>
            <a:endParaRPr lang="en-US"/>
          </a:p>
        </p:txBody>
      </p:sp>
    </p:spTree>
    <p:extLst>
      <p:ext uri="{BB962C8B-B14F-4D97-AF65-F5344CB8AC3E}">
        <p14:creationId xmlns:p14="http://schemas.microsoft.com/office/powerpoint/2010/main" val="2770581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940F2-C009-FC41-BC83-4B0F6604824D}" type="datetimeFigureOut">
              <a:rPr lang="en-US" smtClean="0"/>
              <a:t>11/27/12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25BB5-E4AD-FE43-BA0E-D7320C889938}" type="slidenum">
              <a:rPr lang="en-US" smtClean="0"/>
              <a:t>‹#›</a:t>
            </a:fld>
            <a:endParaRPr lang="en-US"/>
          </a:p>
        </p:txBody>
      </p:sp>
    </p:spTree>
    <p:extLst>
      <p:ext uri="{BB962C8B-B14F-4D97-AF65-F5344CB8AC3E}">
        <p14:creationId xmlns:p14="http://schemas.microsoft.com/office/powerpoint/2010/main" val="404108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6.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84.png"/><Relationship Id="rId1" Type="http://schemas.microsoft.com/office/2007/relationships/media" Target="../media/media1.gif"/><Relationship Id="rId2" Type="http://schemas.openxmlformats.org/officeDocument/2006/relationships/video" Target="../media/media1.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gi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470025"/>
          </a:xfrm>
        </p:spPr>
        <p:txBody>
          <a:bodyPr>
            <a:normAutofit/>
          </a:bodyPr>
          <a:lstStyle/>
          <a:p>
            <a:r>
              <a:rPr lang="en-US" sz="5400" dirty="0" smtClean="0">
                <a:solidFill>
                  <a:schemeClr val="bg2">
                    <a:lumMod val="25000"/>
                  </a:schemeClr>
                </a:solidFill>
              </a:rPr>
              <a:t>Ph.D. Proposal Defense</a:t>
            </a:r>
            <a:endParaRPr lang="en-US" sz="5400" dirty="0">
              <a:solidFill>
                <a:schemeClr val="bg2">
                  <a:lumMod val="25000"/>
                </a:schemeClr>
              </a:solidFill>
            </a:endParaRPr>
          </a:p>
        </p:txBody>
      </p:sp>
      <p:sp>
        <p:nvSpPr>
          <p:cNvPr id="3" name="Subtitle 2"/>
          <p:cNvSpPr>
            <a:spLocks noGrp="1"/>
          </p:cNvSpPr>
          <p:nvPr>
            <p:ph type="subTitle" idx="1"/>
          </p:nvPr>
        </p:nvSpPr>
        <p:spPr>
          <a:xfrm>
            <a:off x="2724019" y="3886200"/>
            <a:ext cx="6400800" cy="1752600"/>
          </a:xfrm>
        </p:spPr>
        <p:txBody>
          <a:bodyPr/>
          <a:lstStyle/>
          <a:p>
            <a:r>
              <a:rPr lang="en-US" dirty="0" smtClean="0">
                <a:solidFill>
                  <a:schemeClr val="tx1"/>
                </a:solidFill>
              </a:rPr>
              <a:t>Neil Lareau</a:t>
            </a:r>
          </a:p>
          <a:p>
            <a:r>
              <a:rPr lang="en-US" dirty="0" smtClean="0">
                <a:solidFill>
                  <a:schemeClr val="tx1"/>
                </a:solidFill>
              </a:rPr>
              <a:t>28 November 2012</a:t>
            </a:r>
            <a:endParaRPr lang="en-US" dirty="0">
              <a:solidFill>
                <a:schemeClr val="tx1"/>
              </a:solidFill>
            </a:endParaRPr>
          </a:p>
        </p:txBody>
      </p:sp>
    </p:spTree>
    <p:extLst>
      <p:ext uri="{BB962C8B-B14F-4D97-AF65-F5344CB8AC3E}">
        <p14:creationId xmlns:p14="http://schemas.microsoft.com/office/powerpoint/2010/main" val="21060751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Example</a:t>
            </a:r>
            <a:endParaRPr lang="en-US" dirty="0"/>
          </a:p>
        </p:txBody>
      </p:sp>
      <p:pic>
        <p:nvPicPr>
          <p:cNvPr id="4" name="Content Placeholder 3" descr="IOP9_WRF_OBS.png"/>
          <p:cNvPicPr>
            <a:picLocks noGrp="1" noChangeAspect="1"/>
          </p:cNvPicPr>
          <p:nvPr>
            <p:ph idx="1"/>
          </p:nvPr>
        </p:nvPicPr>
        <p:blipFill>
          <a:blip r:embed="rId3" cstate="screen">
            <a:extLst>
              <a:ext uri="{28A0092B-C50C-407E-A947-70E740481C1C}">
                <a14:useLocalDpi xmlns:a14="http://schemas.microsoft.com/office/drawing/2010/main"/>
              </a:ext>
            </a:extLst>
          </a:blip>
          <a:srcRect l="-9779" r="-9779"/>
          <a:stretch>
            <a:fillRect/>
          </a:stretch>
        </p:blipFill>
        <p:spPr/>
      </p:pic>
      <p:sp>
        <p:nvSpPr>
          <p:cNvPr id="5" name="TextBox 4"/>
          <p:cNvSpPr txBox="1"/>
          <p:nvPr/>
        </p:nvSpPr>
        <p:spPr>
          <a:xfrm>
            <a:off x="1524000" y="1981200"/>
            <a:ext cx="2438400" cy="369332"/>
          </a:xfrm>
          <a:prstGeom prst="rect">
            <a:avLst/>
          </a:prstGeom>
          <a:noFill/>
        </p:spPr>
        <p:txBody>
          <a:bodyPr wrap="square" rtlCol="0">
            <a:spAutoFit/>
          </a:bodyPr>
          <a:lstStyle/>
          <a:p>
            <a:r>
              <a:rPr lang="en-US" dirty="0" smtClean="0"/>
              <a:t>WRF SIMULATION</a:t>
            </a:r>
            <a:endParaRPr lang="en-US" dirty="0"/>
          </a:p>
        </p:txBody>
      </p:sp>
      <p:sp>
        <p:nvSpPr>
          <p:cNvPr id="6" name="TextBox 5"/>
          <p:cNvSpPr txBox="1"/>
          <p:nvPr/>
        </p:nvSpPr>
        <p:spPr>
          <a:xfrm>
            <a:off x="1524000" y="4343400"/>
            <a:ext cx="2438400" cy="369332"/>
          </a:xfrm>
          <a:prstGeom prst="rect">
            <a:avLst/>
          </a:prstGeom>
          <a:noFill/>
        </p:spPr>
        <p:txBody>
          <a:bodyPr wrap="square" rtlCol="0">
            <a:spAutoFit/>
          </a:bodyPr>
          <a:lstStyle/>
          <a:p>
            <a:r>
              <a:rPr lang="en-US" dirty="0" smtClean="0"/>
              <a:t>Observations</a:t>
            </a:r>
            <a:endParaRPr lang="en-US" dirty="0"/>
          </a:p>
        </p:txBody>
      </p:sp>
      <p:grpSp>
        <p:nvGrpSpPr>
          <p:cNvPr id="19" name="Group 18"/>
          <p:cNvGrpSpPr/>
          <p:nvPr/>
        </p:nvGrpSpPr>
        <p:grpSpPr>
          <a:xfrm>
            <a:off x="457200" y="3276600"/>
            <a:ext cx="3657600" cy="2362200"/>
            <a:chOff x="457200" y="3276600"/>
            <a:chExt cx="3657600" cy="2362200"/>
          </a:xfrm>
        </p:grpSpPr>
        <p:sp>
          <p:nvSpPr>
            <p:cNvPr id="12" name="TextBox 11"/>
            <p:cNvSpPr txBox="1"/>
            <p:nvPr/>
          </p:nvSpPr>
          <p:spPr>
            <a:xfrm>
              <a:off x="457200" y="3730841"/>
              <a:ext cx="2133600" cy="369332"/>
            </a:xfrm>
            <a:prstGeom prst="rect">
              <a:avLst/>
            </a:prstGeom>
            <a:solidFill>
              <a:schemeClr val="accent1">
                <a:lumMod val="40000"/>
                <a:lumOff val="60000"/>
              </a:schemeClr>
            </a:solidFill>
          </p:spPr>
          <p:txBody>
            <a:bodyPr wrap="square" rtlCol="0">
              <a:spAutoFit/>
            </a:bodyPr>
            <a:lstStyle/>
            <a:p>
              <a:r>
                <a:rPr lang="en-US" b="1" dirty="0" smtClean="0"/>
                <a:t>CAP too shallow</a:t>
              </a:r>
              <a:endParaRPr lang="en-US" b="1" dirty="0"/>
            </a:p>
          </p:txBody>
        </p:sp>
        <p:cxnSp>
          <p:nvCxnSpPr>
            <p:cNvPr id="13" name="Straight Arrow Connector 12"/>
            <p:cNvCxnSpPr/>
            <p:nvPr/>
          </p:nvCxnSpPr>
          <p:spPr>
            <a:xfrm flipV="1">
              <a:off x="1905000" y="3276600"/>
              <a:ext cx="2057400" cy="430069"/>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209800" y="4100173"/>
              <a:ext cx="1905000" cy="1538627"/>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6781800" y="3505200"/>
            <a:ext cx="2514600" cy="1981200"/>
            <a:chOff x="6781800" y="3505200"/>
            <a:chExt cx="2514600" cy="1981200"/>
          </a:xfrm>
        </p:grpSpPr>
        <p:grpSp>
          <p:nvGrpSpPr>
            <p:cNvPr id="20" name="Group 19"/>
            <p:cNvGrpSpPr/>
            <p:nvPr/>
          </p:nvGrpSpPr>
          <p:grpSpPr>
            <a:xfrm>
              <a:off x="7010400" y="3505200"/>
              <a:ext cx="2286000" cy="1092430"/>
              <a:chOff x="7010400" y="3505200"/>
              <a:chExt cx="2286000" cy="1092430"/>
            </a:xfrm>
          </p:grpSpPr>
          <p:sp>
            <p:nvSpPr>
              <p:cNvPr id="8" name="TextBox 7"/>
              <p:cNvSpPr txBox="1"/>
              <p:nvPr/>
            </p:nvSpPr>
            <p:spPr>
              <a:xfrm>
                <a:off x="7162800" y="3674300"/>
                <a:ext cx="2133600" cy="923330"/>
              </a:xfrm>
              <a:prstGeom prst="rect">
                <a:avLst/>
              </a:prstGeom>
              <a:solidFill>
                <a:schemeClr val="accent1">
                  <a:lumMod val="40000"/>
                  <a:lumOff val="60000"/>
                </a:schemeClr>
              </a:solidFill>
            </p:spPr>
            <p:txBody>
              <a:bodyPr wrap="square" rtlCol="0">
                <a:spAutoFit/>
              </a:bodyPr>
              <a:lstStyle/>
              <a:p>
                <a:r>
                  <a:rPr lang="en-US" b="1" dirty="0" smtClean="0"/>
                  <a:t>Premature dynamically driven </a:t>
                </a:r>
                <a:r>
                  <a:rPr lang="en-US" b="1" dirty="0"/>
                  <a:t>m</a:t>
                </a:r>
                <a:r>
                  <a:rPr lang="en-US" b="1" dirty="0" smtClean="0"/>
                  <a:t>ix</a:t>
                </a:r>
                <a:r>
                  <a:rPr lang="en-US" b="1" dirty="0" smtClean="0"/>
                  <a:t>-out</a:t>
                </a:r>
                <a:endParaRPr lang="en-US" b="1" dirty="0"/>
              </a:p>
            </p:txBody>
          </p:sp>
          <p:cxnSp>
            <p:nvCxnSpPr>
              <p:cNvPr id="10" name="Straight Arrow Connector 9"/>
              <p:cNvCxnSpPr/>
              <p:nvPr/>
            </p:nvCxnSpPr>
            <p:spPr>
              <a:xfrm flipH="1" flipV="1">
                <a:off x="7010400" y="3505200"/>
                <a:ext cx="152400" cy="16910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cxnSp>
          <p:nvCxnSpPr>
            <p:cNvPr id="21" name="Straight Arrow Connector 20"/>
            <p:cNvCxnSpPr/>
            <p:nvPr/>
          </p:nvCxnSpPr>
          <p:spPr>
            <a:xfrm flipH="1">
              <a:off x="6781800" y="4597630"/>
              <a:ext cx="685800" cy="88877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248400" y="6126163"/>
            <a:ext cx="2667000" cy="646331"/>
          </a:xfrm>
          <a:prstGeom prst="rect">
            <a:avLst/>
          </a:prstGeom>
          <a:solidFill>
            <a:schemeClr val="accent1">
              <a:lumMod val="40000"/>
              <a:lumOff val="60000"/>
            </a:schemeClr>
          </a:solidFill>
        </p:spPr>
        <p:txBody>
          <a:bodyPr wrap="square" rtlCol="0">
            <a:spAutoFit/>
          </a:bodyPr>
          <a:lstStyle/>
          <a:p>
            <a:r>
              <a:rPr lang="en-US" b="1" dirty="0" smtClean="0"/>
              <a:t>Dense fog and unhealthy air quality persist!</a:t>
            </a:r>
            <a:endParaRPr lang="en-US" b="1" dirty="0"/>
          </a:p>
        </p:txBody>
      </p:sp>
    </p:spTree>
    <p:extLst>
      <p:ext uri="{BB962C8B-B14F-4D97-AF65-F5344CB8AC3E}">
        <p14:creationId xmlns:p14="http://schemas.microsoft.com/office/powerpoint/2010/main" val="1627564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Goals</a:t>
            </a:r>
            <a:endParaRPr lang="en-US" dirty="0"/>
          </a:p>
        </p:txBody>
      </p:sp>
      <p:sp>
        <p:nvSpPr>
          <p:cNvPr id="3" name="Content Placeholder 2"/>
          <p:cNvSpPr>
            <a:spLocks noGrp="1"/>
          </p:cNvSpPr>
          <p:nvPr>
            <p:ph idx="1"/>
          </p:nvPr>
        </p:nvSpPr>
        <p:spPr>
          <a:xfrm>
            <a:off x="304800" y="1484995"/>
            <a:ext cx="7772400" cy="4525963"/>
          </a:xfrm>
        </p:spPr>
        <p:txBody>
          <a:bodyPr>
            <a:normAutofit fontScale="92500" lnSpcReduction="20000"/>
          </a:bodyPr>
          <a:lstStyle/>
          <a:p>
            <a:r>
              <a:rPr lang="en-US" dirty="0" smtClean="0"/>
              <a:t>Contribute to our scientific understanding of the </a:t>
            </a:r>
            <a:r>
              <a:rPr lang="en-US" i="1" dirty="0" smtClean="0">
                <a:solidFill>
                  <a:srgbClr val="FF0000"/>
                </a:solidFill>
              </a:rPr>
              <a:t>dynamical mechanisms </a:t>
            </a:r>
            <a:r>
              <a:rPr lang="en-US" dirty="0" smtClean="0"/>
              <a:t>affecting the removal of CAPs from valleys and basins.</a:t>
            </a:r>
          </a:p>
          <a:p>
            <a:r>
              <a:rPr lang="en-US" dirty="0" smtClean="0"/>
              <a:t>Mechanisms:</a:t>
            </a:r>
          </a:p>
          <a:p>
            <a:pPr lvl="1"/>
            <a:r>
              <a:rPr lang="en-US" dirty="0" smtClean="0"/>
              <a:t>Mountain Wave/CAP interaction</a:t>
            </a:r>
          </a:p>
          <a:p>
            <a:pPr lvl="1"/>
            <a:r>
              <a:rPr lang="en-US" dirty="0" smtClean="0"/>
              <a:t>Turbulent CAP erosion</a:t>
            </a:r>
          </a:p>
          <a:p>
            <a:pPr lvl="1"/>
            <a:r>
              <a:rPr lang="en-US" dirty="0" smtClean="0"/>
              <a:t>CAP displacement</a:t>
            </a:r>
          </a:p>
          <a:p>
            <a:pPr lvl="1"/>
            <a:r>
              <a:rPr lang="en-US" dirty="0" smtClean="0"/>
              <a:t>Density current dynamics</a:t>
            </a:r>
          </a:p>
          <a:p>
            <a:r>
              <a:rPr lang="en-US" dirty="0" smtClean="0"/>
              <a:t>Tools:</a:t>
            </a:r>
          </a:p>
          <a:p>
            <a:pPr lvl="1"/>
            <a:r>
              <a:rPr lang="en-US" dirty="0" smtClean="0"/>
              <a:t>Observations from a field campaign</a:t>
            </a:r>
          </a:p>
          <a:p>
            <a:pPr lvl="1"/>
            <a:r>
              <a:rPr lang="en-US" dirty="0" smtClean="0"/>
              <a:t>Large Eddy Simulations</a:t>
            </a:r>
            <a:endParaRPr lang="en-US" dirty="0" smtClean="0"/>
          </a:p>
          <a:p>
            <a:pPr marL="457200" lvl="1" indent="0">
              <a:buNone/>
            </a:pPr>
            <a:endParaRPr lang="en-US" dirty="0"/>
          </a:p>
        </p:txBody>
      </p:sp>
      <p:pic>
        <p:nvPicPr>
          <p:cNvPr id="4" name="Content Placeholder 5"/>
          <p:cNvPicPr>
            <a:picLocks noChangeAspect="1"/>
          </p:cNvPicPr>
          <p:nvPr/>
        </p:nvPicPr>
        <p:blipFill>
          <a:blip r:embed="rId3" cstate="screen">
            <a:extLst>
              <a:ext uri="{28A0092B-C50C-407E-A947-70E740481C1C}">
                <a14:useLocalDpi xmlns:a14="http://schemas.microsoft.com/office/drawing/2010/main"/>
              </a:ext>
            </a:extLst>
          </a:blip>
          <a:srcRect t="-24712" b="-24712"/>
          <a:stretch>
            <a:fillRect/>
          </a:stretch>
        </p:blipFill>
        <p:spPr>
          <a:xfrm>
            <a:off x="5985223" y="2438400"/>
            <a:ext cx="2729965" cy="3059408"/>
          </a:xfrm>
          <a:prstGeom prst="rect">
            <a:avLst/>
          </a:prstGeom>
        </p:spPr>
      </p:pic>
    </p:spTree>
    <p:extLst>
      <p:ext uri="{BB962C8B-B14F-4D97-AF65-F5344CB8AC3E}">
        <p14:creationId xmlns:p14="http://schemas.microsoft.com/office/powerpoint/2010/main" val="9947052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Literature synthesis </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2411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Persistent CAP Lifecycle</a:t>
            </a:r>
            <a:endParaRPr lang="en-US" dirty="0"/>
          </a:p>
        </p:txBody>
      </p:sp>
      <p:sp>
        <p:nvSpPr>
          <p:cNvPr id="3" name="Content Placeholder 2"/>
          <p:cNvSpPr>
            <a:spLocks noGrp="1"/>
          </p:cNvSpPr>
          <p:nvPr>
            <p:ph idx="1"/>
          </p:nvPr>
        </p:nvSpPr>
        <p:spPr/>
        <p:txBody>
          <a:bodyPr>
            <a:normAutofit fontScale="77500" lnSpcReduction="20000"/>
          </a:bodyPr>
          <a:lstStyle/>
          <a:p>
            <a:pPr lvl="1"/>
            <a:r>
              <a:rPr lang="en-US" dirty="0" smtClean="0"/>
              <a:t>Typically occur during the quiescent interlude between storms.</a:t>
            </a:r>
            <a:endParaRPr lang="en-US" dirty="0" smtClean="0"/>
          </a:p>
          <a:p>
            <a:pPr lvl="1"/>
            <a:r>
              <a:rPr lang="en-US" dirty="0" smtClean="0"/>
              <a:t>Initiated during warming </a:t>
            </a:r>
            <a:r>
              <a:rPr lang="en-US" dirty="0" smtClean="0"/>
              <a:t>aloft </a:t>
            </a:r>
            <a:r>
              <a:rPr lang="en-US" dirty="0" smtClean="0"/>
              <a:t>by advection and/or </a:t>
            </a:r>
            <a:r>
              <a:rPr lang="en-US" dirty="0" smtClean="0"/>
              <a:t>subsidence</a:t>
            </a:r>
          </a:p>
          <a:p>
            <a:pPr lvl="1"/>
            <a:r>
              <a:rPr lang="en-US" dirty="0" smtClean="0"/>
              <a:t>Strengthened by surface </a:t>
            </a:r>
            <a:r>
              <a:rPr lang="en-US" dirty="0" smtClean="0"/>
              <a:t>cooling (or emplacement of cold air)</a:t>
            </a:r>
            <a:r>
              <a:rPr lang="en-US" dirty="0" smtClean="0"/>
              <a:t>.</a:t>
            </a:r>
            <a:endParaRPr lang="en-US" dirty="0" smtClean="0"/>
          </a:p>
          <a:p>
            <a:pPr lvl="1"/>
            <a:r>
              <a:rPr lang="en-US" dirty="0"/>
              <a:t>Multi-layered and deeper than diurnal CAPs</a:t>
            </a:r>
          </a:p>
          <a:p>
            <a:pPr lvl="1"/>
            <a:r>
              <a:rPr lang="en-US" dirty="0" smtClean="0"/>
              <a:t>Survive </a:t>
            </a:r>
            <a:r>
              <a:rPr lang="en-US" dirty="0" smtClean="0"/>
              <a:t>through weak disturbances aloft (partial mix-outs)</a:t>
            </a:r>
          </a:p>
          <a:p>
            <a:pPr lvl="1"/>
            <a:r>
              <a:rPr lang="en-US" dirty="0" smtClean="0"/>
              <a:t>Fog</a:t>
            </a:r>
            <a:r>
              <a:rPr lang="en-US" dirty="0" smtClean="0"/>
              <a:t>/clouds may form and feedback on </a:t>
            </a:r>
            <a:r>
              <a:rPr lang="en-US" dirty="0" smtClean="0"/>
              <a:t>CAP </a:t>
            </a:r>
            <a:r>
              <a:rPr lang="en-US" dirty="0" smtClean="0"/>
              <a:t>strength and </a:t>
            </a:r>
            <a:r>
              <a:rPr lang="en-US" dirty="0" smtClean="0"/>
              <a:t>duration</a:t>
            </a:r>
          </a:p>
          <a:p>
            <a:pPr lvl="1"/>
            <a:r>
              <a:rPr lang="en-US" dirty="0" smtClean="0"/>
              <a:t>May last up to two weeks</a:t>
            </a:r>
            <a:endParaRPr lang="en-US" dirty="0" smtClean="0"/>
          </a:p>
          <a:p>
            <a:pPr lvl="1"/>
            <a:r>
              <a:rPr lang="en-US" dirty="0" smtClean="0"/>
              <a:t>Break up due to </a:t>
            </a:r>
            <a:r>
              <a:rPr lang="en-US" dirty="0" smtClean="0"/>
              <a:t>many processes, typically associated with approaching trough:</a:t>
            </a:r>
            <a:endParaRPr lang="en-US" dirty="0" smtClean="0"/>
          </a:p>
          <a:p>
            <a:pPr lvl="2"/>
            <a:r>
              <a:rPr lang="en-US" dirty="0" smtClean="0"/>
              <a:t>Most often CAA destabilizes the CAP, ventilates valley.</a:t>
            </a:r>
          </a:p>
          <a:p>
            <a:pPr lvl="2"/>
            <a:r>
              <a:rPr lang="en-US" dirty="0" smtClean="0"/>
              <a:t>Sometimes CBL growth acts along with some other destabilizing mechanism</a:t>
            </a:r>
          </a:p>
          <a:p>
            <a:pPr lvl="2"/>
            <a:r>
              <a:rPr lang="en-US" dirty="0" smtClean="0">
                <a:solidFill>
                  <a:srgbClr val="FF0000"/>
                </a:solidFill>
              </a:rPr>
              <a:t>Displacement and erosion processes (dynamic)</a:t>
            </a:r>
          </a:p>
          <a:p>
            <a:pPr lvl="2"/>
            <a:endParaRPr lang="en-US" dirty="0" smtClean="0"/>
          </a:p>
        </p:txBody>
      </p:sp>
    </p:spTree>
    <p:extLst>
      <p:ext uri="{BB962C8B-B14F-4D97-AF65-F5344CB8AC3E}">
        <p14:creationId xmlns:p14="http://schemas.microsoft.com/office/powerpoint/2010/main" val="18578676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2-11-28 at 8.00.28 AM.png"/>
          <p:cNvPicPr>
            <a:picLocks noGrp="1" noChangeAspect="1"/>
          </p:cNvPicPr>
          <p:nvPr>
            <p:ph idx="1"/>
          </p:nvPr>
        </p:nvPicPr>
        <p:blipFill>
          <a:blip r:embed="rId2">
            <a:extLst>
              <a:ext uri="{28A0092B-C50C-407E-A947-70E740481C1C}">
                <a14:useLocalDpi xmlns:a14="http://schemas.microsoft.com/office/drawing/2010/main" val="0"/>
              </a:ext>
            </a:extLst>
          </a:blip>
          <a:srcRect l="2838" r="2838"/>
          <a:stretch>
            <a:fillRect/>
          </a:stretch>
        </p:blipFill>
        <p:spPr/>
      </p:pic>
      <p:sp>
        <p:nvSpPr>
          <p:cNvPr id="5" name="TextBox 4"/>
          <p:cNvSpPr txBox="1"/>
          <p:nvPr/>
        </p:nvSpPr>
        <p:spPr>
          <a:xfrm>
            <a:off x="6477000" y="6400800"/>
            <a:ext cx="1905000" cy="369332"/>
          </a:xfrm>
          <a:prstGeom prst="rect">
            <a:avLst/>
          </a:prstGeom>
          <a:noFill/>
        </p:spPr>
        <p:txBody>
          <a:bodyPr wrap="square" rtlCol="0">
            <a:spAutoFit/>
          </a:bodyPr>
          <a:lstStyle/>
          <a:p>
            <a:r>
              <a:rPr lang="en-US" dirty="0" smtClean="0"/>
              <a:t>Lareau et al. 2013</a:t>
            </a:r>
            <a:endParaRPr lang="en-US" dirty="0"/>
          </a:p>
        </p:txBody>
      </p:sp>
    </p:spTree>
    <p:extLst>
      <p:ext uri="{BB962C8B-B14F-4D97-AF65-F5344CB8AC3E}">
        <p14:creationId xmlns:p14="http://schemas.microsoft.com/office/powerpoint/2010/main" val="1659437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26 at 11.48.5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898" y="914400"/>
            <a:ext cx="3363702" cy="2381382"/>
          </a:xfrm>
          <a:prstGeom prst="rect">
            <a:avLst/>
          </a:prstGeom>
        </p:spPr>
      </p:pic>
      <p:pic>
        <p:nvPicPr>
          <p:cNvPr id="5" name="Picture 4" descr="Screen shot 2012-11-26 at 11.50.05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4400" y="1038773"/>
            <a:ext cx="3429000" cy="2237827"/>
          </a:xfrm>
          <a:prstGeom prst="rect">
            <a:avLst/>
          </a:prstGeom>
        </p:spPr>
      </p:pic>
      <p:pic>
        <p:nvPicPr>
          <p:cNvPr id="6" name="Picture 5" descr="Screen shot 2012-11-26 at 11.50.44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487" y="3505200"/>
            <a:ext cx="2756513" cy="2747979"/>
          </a:xfrm>
          <a:prstGeom prst="rect">
            <a:avLst/>
          </a:prstGeom>
        </p:spPr>
      </p:pic>
      <p:sp>
        <p:nvSpPr>
          <p:cNvPr id="2" name="TextBox 1"/>
          <p:cNvSpPr txBox="1"/>
          <p:nvPr/>
        </p:nvSpPr>
        <p:spPr>
          <a:xfrm>
            <a:off x="990600" y="304800"/>
            <a:ext cx="7396422" cy="646331"/>
          </a:xfrm>
          <a:prstGeom prst="rect">
            <a:avLst/>
          </a:prstGeom>
          <a:noFill/>
        </p:spPr>
        <p:txBody>
          <a:bodyPr wrap="square" rtlCol="0">
            <a:spAutoFit/>
          </a:bodyPr>
          <a:lstStyle/>
          <a:p>
            <a:pPr algn="ctr"/>
            <a:r>
              <a:rPr lang="en-US" sz="3600" dirty="0" smtClean="0"/>
              <a:t>TOP DOWN TURBULENT EROSION</a:t>
            </a:r>
            <a:endParaRPr lang="en-US" sz="3600" dirty="0"/>
          </a:p>
        </p:txBody>
      </p:sp>
      <p:sp>
        <p:nvSpPr>
          <p:cNvPr id="3" name="TextBox 2"/>
          <p:cNvSpPr txBox="1"/>
          <p:nvPr/>
        </p:nvSpPr>
        <p:spPr>
          <a:xfrm>
            <a:off x="228600" y="6324600"/>
            <a:ext cx="1981200" cy="369332"/>
          </a:xfrm>
          <a:prstGeom prst="rect">
            <a:avLst/>
          </a:prstGeom>
          <a:noFill/>
        </p:spPr>
        <p:txBody>
          <a:bodyPr wrap="square" rtlCol="0">
            <a:spAutoFit/>
          </a:bodyPr>
          <a:lstStyle/>
          <a:p>
            <a:r>
              <a:rPr lang="en-US" dirty="0" err="1" smtClean="0"/>
              <a:t>Petkovšek</a:t>
            </a:r>
            <a:r>
              <a:rPr lang="en-US" dirty="0" smtClean="0"/>
              <a:t> 1992</a:t>
            </a:r>
            <a:endParaRPr lang="en-US" dirty="0"/>
          </a:p>
        </p:txBody>
      </p:sp>
      <p:sp>
        <p:nvSpPr>
          <p:cNvPr id="9" name="TextBox 8"/>
          <p:cNvSpPr txBox="1"/>
          <p:nvPr/>
        </p:nvSpPr>
        <p:spPr>
          <a:xfrm>
            <a:off x="3733800" y="3505200"/>
            <a:ext cx="5105400" cy="3139321"/>
          </a:xfrm>
          <a:prstGeom prst="rect">
            <a:avLst/>
          </a:prstGeom>
          <a:noFill/>
          <a:ln>
            <a:solidFill>
              <a:schemeClr val="tx1"/>
            </a:solidFill>
          </a:ln>
        </p:spPr>
        <p:txBody>
          <a:bodyPr wrap="square" rtlCol="0">
            <a:spAutoFit/>
          </a:bodyPr>
          <a:lstStyle/>
          <a:p>
            <a:r>
              <a:rPr lang="en-US" b="1" dirty="0" smtClean="0"/>
              <a:t>Key Concepts:</a:t>
            </a:r>
          </a:p>
          <a:p>
            <a:r>
              <a:rPr lang="en-US" dirty="0" smtClean="0"/>
              <a:t>-Turbulence aloft encroaches on top of CAP</a:t>
            </a:r>
          </a:p>
          <a:p>
            <a:r>
              <a:rPr lang="en-US" dirty="0" smtClean="0"/>
              <a:t>-CAP air is mixed into the adiabatic layer aloft</a:t>
            </a:r>
          </a:p>
          <a:p>
            <a:r>
              <a:rPr lang="en-US" dirty="0" smtClean="0"/>
              <a:t>-Local inversion strength is enhanced</a:t>
            </a:r>
          </a:p>
          <a:p>
            <a:r>
              <a:rPr lang="en-US" dirty="0" smtClean="0"/>
              <a:t>-Turbulence is damped by increased buoyant consumption</a:t>
            </a:r>
          </a:p>
          <a:p>
            <a:r>
              <a:rPr lang="en-US" dirty="0" smtClean="0"/>
              <a:t>-Continuously accelerating winds are required to maintain erosion</a:t>
            </a:r>
          </a:p>
          <a:p>
            <a:endParaRPr lang="en-US" dirty="0" smtClean="0"/>
          </a:p>
          <a:p>
            <a:r>
              <a:rPr lang="en-US" b="1" dirty="0" smtClean="0"/>
              <a:t>Problem: </a:t>
            </a:r>
            <a:r>
              <a:rPr lang="en-US" i="1" dirty="0" smtClean="0"/>
              <a:t>What is the depth of the layer that is removed?</a:t>
            </a:r>
            <a:endParaRPr lang="en-US" b="1" i="1" dirty="0" smtClean="0"/>
          </a:p>
        </p:txBody>
      </p:sp>
    </p:spTree>
    <p:extLst>
      <p:ext uri="{BB962C8B-B14F-4D97-AF65-F5344CB8AC3E}">
        <p14:creationId xmlns:p14="http://schemas.microsoft.com/office/powerpoint/2010/main" val="37950822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26 at 11.55.0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685800"/>
            <a:ext cx="3765023" cy="3303015"/>
          </a:xfrm>
          <a:prstGeom prst="rect">
            <a:avLst/>
          </a:prstGeom>
        </p:spPr>
      </p:pic>
      <p:pic>
        <p:nvPicPr>
          <p:cNvPr id="6" name="Picture 5" descr="Screen shot 2012-11-26 at 11.55.57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04350" y="1828800"/>
            <a:ext cx="4025250" cy="612399"/>
          </a:xfrm>
          <a:prstGeom prst="rect">
            <a:avLst/>
          </a:prstGeom>
        </p:spPr>
      </p:pic>
      <p:pic>
        <p:nvPicPr>
          <p:cNvPr id="7" name="Picture 6" descr="Screen shot 2012-11-26 at 11.56.55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134" y="4164106"/>
            <a:ext cx="2511065" cy="2667000"/>
          </a:xfrm>
          <a:prstGeom prst="rect">
            <a:avLst/>
          </a:prstGeom>
        </p:spPr>
      </p:pic>
      <p:pic>
        <p:nvPicPr>
          <p:cNvPr id="8" name="Picture 7" descr="Screen shot 2012-11-26 at 11.57.04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58709" y="2514600"/>
            <a:ext cx="3642291" cy="2902041"/>
          </a:xfrm>
          <a:prstGeom prst="rect">
            <a:avLst/>
          </a:prstGeom>
        </p:spPr>
      </p:pic>
      <p:sp>
        <p:nvSpPr>
          <p:cNvPr id="2" name="TextBox 1"/>
          <p:cNvSpPr txBox="1"/>
          <p:nvPr/>
        </p:nvSpPr>
        <p:spPr>
          <a:xfrm>
            <a:off x="1066800" y="228600"/>
            <a:ext cx="6781800" cy="523220"/>
          </a:xfrm>
          <a:prstGeom prst="rect">
            <a:avLst/>
          </a:prstGeom>
          <a:noFill/>
        </p:spPr>
        <p:txBody>
          <a:bodyPr wrap="square" rtlCol="0">
            <a:spAutoFit/>
          </a:bodyPr>
          <a:lstStyle/>
          <a:p>
            <a:pPr algn="ctr"/>
            <a:r>
              <a:rPr lang="en-US" sz="2800" dirty="0" smtClean="0"/>
              <a:t>TIME SCALE FOR TURBULENT </a:t>
            </a:r>
            <a:r>
              <a:rPr lang="en-US" sz="2800" dirty="0" smtClean="0"/>
              <a:t>EROSION</a:t>
            </a:r>
            <a:endParaRPr lang="en-US" sz="2800" dirty="0"/>
          </a:p>
        </p:txBody>
      </p:sp>
      <p:pic>
        <p:nvPicPr>
          <p:cNvPr id="5" name="Picture 4" descr="Screen shot 2012-11-26 at 11.55.52 AM.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59082" y="951753"/>
            <a:ext cx="2256118" cy="740088"/>
          </a:xfrm>
          <a:prstGeom prst="rect">
            <a:avLst/>
          </a:prstGeom>
        </p:spPr>
      </p:pic>
      <p:sp>
        <p:nvSpPr>
          <p:cNvPr id="3" name="TextBox 2"/>
          <p:cNvSpPr txBox="1"/>
          <p:nvPr/>
        </p:nvSpPr>
        <p:spPr>
          <a:xfrm>
            <a:off x="5274235" y="6362700"/>
            <a:ext cx="2514600" cy="381000"/>
          </a:xfrm>
          <a:prstGeom prst="rect">
            <a:avLst/>
          </a:prstGeom>
          <a:noFill/>
        </p:spPr>
        <p:txBody>
          <a:bodyPr wrap="square" rtlCol="0">
            <a:spAutoFit/>
          </a:bodyPr>
          <a:lstStyle/>
          <a:p>
            <a:r>
              <a:rPr lang="en-US" dirty="0" err="1" smtClean="0"/>
              <a:t>Zhong</a:t>
            </a:r>
            <a:r>
              <a:rPr lang="en-US" dirty="0" smtClean="0"/>
              <a:t> et al. 2003</a:t>
            </a:r>
            <a:endParaRPr lang="en-US" dirty="0"/>
          </a:p>
        </p:txBody>
      </p:sp>
      <p:sp>
        <p:nvSpPr>
          <p:cNvPr id="9" name="TextBox 8"/>
          <p:cNvSpPr txBox="1"/>
          <p:nvPr/>
        </p:nvSpPr>
        <p:spPr>
          <a:xfrm>
            <a:off x="3200400" y="5562600"/>
            <a:ext cx="5562600" cy="646331"/>
          </a:xfrm>
          <a:prstGeom prst="rect">
            <a:avLst/>
          </a:prstGeom>
          <a:noFill/>
          <a:ln>
            <a:solidFill>
              <a:srgbClr val="000000"/>
            </a:solidFill>
          </a:ln>
        </p:spPr>
        <p:txBody>
          <a:bodyPr wrap="square" rtlCol="0">
            <a:spAutoFit/>
          </a:bodyPr>
          <a:lstStyle/>
          <a:p>
            <a:r>
              <a:rPr lang="en-US" b="1" dirty="0" smtClean="0"/>
              <a:t>Conclusion</a:t>
            </a:r>
            <a:r>
              <a:rPr lang="en-US" dirty="0" smtClean="0"/>
              <a:t>: For typical CAP scales, turbulent erosion is unlikely to be the sole source of breakup</a:t>
            </a:r>
            <a:endParaRPr lang="en-US" dirty="0"/>
          </a:p>
        </p:txBody>
      </p:sp>
    </p:spTree>
    <p:extLst>
      <p:ext uri="{BB962C8B-B14F-4D97-AF65-F5344CB8AC3E}">
        <p14:creationId xmlns:p14="http://schemas.microsoft.com/office/powerpoint/2010/main" val="13213276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Numerical </a:t>
            </a:r>
            <a:r>
              <a:rPr lang="en-US" sz="3200" dirty="0" smtClean="0"/>
              <a:t>Simulations of Turbulent Erosion</a:t>
            </a:r>
            <a:endParaRPr lang="en-US" sz="3200" dirty="0"/>
          </a:p>
        </p:txBody>
      </p:sp>
      <p:pic>
        <p:nvPicPr>
          <p:cNvPr id="5" name="Picture 4" descr="Screen shot 2012-11-27 at 7.50.06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09800" y="1747328"/>
            <a:ext cx="2441575" cy="3205672"/>
          </a:xfrm>
          <a:prstGeom prst="rect">
            <a:avLst/>
          </a:prstGeom>
        </p:spPr>
      </p:pic>
      <p:pic>
        <p:nvPicPr>
          <p:cNvPr id="6" name="Picture 5" descr="Screen shot 2012-11-27 at 7.50.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 y="1785191"/>
            <a:ext cx="2250141" cy="2786809"/>
          </a:xfrm>
          <a:prstGeom prst="rect">
            <a:avLst/>
          </a:prstGeom>
        </p:spPr>
      </p:pic>
      <p:sp>
        <p:nvSpPr>
          <p:cNvPr id="9" name="TextBox 8"/>
          <p:cNvSpPr txBox="1"/>
          <p:nvPr/>
        </p:nvSpPr>
        <p:spPr>
          <a:xfrm>
            <a:off x="431800" y="4822550"/>
            <a:ext cx="2819400" cy="369332"/>
          </a:xfrm>
          <a:prstGeom prst="rect">
            <a:avLst/>
          </a:prstGeom>
          <a:noFill/>
        </p:spPr>
        <p:txBody>
          <a:bodyPr wrap="square" rtlCol="0">
            <a:spAutoFit/>
          </a:bodyPr>
          <a:lstStyle/>
          <a:p>
            <a:r>
              <a:rPr lang="en-US" dirty="0" err="1" smtClean="0"/>
              <a:t>Vrhovec</a:t>
            </a:r>
            <a:r>
              <a:rPr lang="en-US" dirty="0" smtClean="0"/>
              <a:t> and </a:t>
            </a:r>
            <a:r>
              <a:rPr lang="en-US" dirty="0" err="1" smtClean="0"/>
              <a:t>Hrabar</a:t>
            </a:r>
            <a:r>
              <a:rPr lang="en-US" dirty="0" smtClean="0"/>
              <a:t> 1996</a:t>
            </a:r>
            <a:endParaRPr lang="en-US" dirty="0"/>
          </a:p>
        </p:txBody>
      </p:sp>
      <p:sp>
        <p:nvSpPr>
          <p:cNvPr id="10" name="TextBox 9"/>
          <p:cNvSpPr txBox="1"/>
          <p:nvPr/>
        </p:nvSpPr>
        <p:spPr>
          <a:xfrm>
            <a:off x="1371600" y="5576500"/>
            <a:ext cx="5867400" cy="646331"/>
          </a:xfrm>
          <a:prstGeom prst="rect">
            <a:avLst/>
          </a:prstGeom>
          <a:noFill/>
          <a:ln>
            <a:solidFill>
              <a:srgbClr val="000000"/>
            </a:solidFill>
          </a:ln>
        </p:spPr>
        <p:txBody>
          <a:bodyPr wrap="square" rtlCol="0">
            <a:spAutoFit/>
          </a:bodyPr>
          <a:lstStyle/>
          <a:p>
            <a:r>
              <a:rPr lang="en-US" dirty="0" smtClean="0"/>
              <a:t>Conclusion: Accelerating winds can act to dissipate a CAP, weak steady winds do not</a:t>
            </a:r>
            <a:endParaRPr lang="en-US" dirty="0"/>
          </a:p>
        </p:txBody>
      </p:sp>
      <p:pic>
        <p:nvPicPr>
          <p:cNvPr id="13" name="Picture 12" descr="Screen shot 2012-11-27 at 7.46.20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9529" y="1664619"/>
            <a:ext cx="3505200" cy="2907381"/>
          </a:xfrm>
          <a:prstGeom prst="rect">
            <a:avLst/>
          </a:prstGeom>
        </p:spPr>
      </p:pic>
      <p:sp>
        <p:nvSpPr>
          <p:cNvPr id="14" name="TextBox 13"/>
          <p:cNvSpPr txBox="1"/>
          <p:nvPr/>
        </p:nvSpPr>
        <p:spPr>
          <a:xfrm>
            <a:off x="5638800" y="4800600"/>
            <a:ext cx="2819400" cy="369332"/>
          </a:xfrm>
          <a:prstGeom prst="rect">
            <a:avLst/>
          </a:prstGeom>
          <a:noFill/>
        </p:spPr>
        <p:txBody>
          <a:bodyPr wrap="square" rtlCol="0">
            <a:spAutoFit/>
          </a:bodyPr>
          <a:lstStyle/>
          <a:p>
            <a:r>
              <a:rPr lang="en-US" dirty="0" err="1" smtClean="0"/>
              <a:t>Rakovec</a:t>
            </a:r>
            <a:r>
              <a:rPr lang="en-US" dirty="0" smtClean="0"/>
              <a:t> et al. 2002</a:t>
            </a:r>
            <a:endParaRPr lang="en-US" dirty="0"/>
          </a:p>
        </p:txBody>
      </p:sp>
    </p:spTree>
    <p:extLst>
      <p:ext uri="{BB962C8B-B14F-4D97-AF65-F5344CB8AC3E}">
        <p14:creationId xmlns:p14="http://schemas.microsoft.com/office/powerpoint/2010/main" val="7439252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Laboratory Investigations</a:t>
            </a:r>
            <a:endParaRPr lang="en-US" dirty="0"/>
          </a:p>
        </p:txBody>
      </p:sp>
      <p:pic>
        <p:nvPicPr>
          <p:cNvPr id="4" name="Picture 3" descr="Screen shot 2012-11-28 at 1.13.2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33682" y="1600200"/>
            <a:ext cx="3576918" cy="4343400"/>
          </a:xfrm>
          <a:prstGeom prst="rect">
            <a:avLst/>
          </a:prstGeom>
        </p:spPr>
      </p:pic>
      <p:sp>
        <p:nvSpPr>
          <p:cNvPr id="5" name="TextBox 4"/>
          <p:cNvSpPr txBox="1"/>
          <p:nvPr/>
        </p:nvSpPr>
        <p:spPr>
          <a:xfrm>
            <a:off x="5410200" y="6248400"/>
            <a:ext cx="3276600" cy="369332"/>
          </a:xfrm>
          <a:prstGeom prst="rect">
            <a:avLst/>
          </a:prstGeom>
          <a:noFill/>
        </p:spPr>
        <p:txBody>
          <a:bodyPr wrap="square" rtlCol="0">
            <a:spAutoFit/>
          </a:bodyPr>
          <a:lstStyle/>
          <a:p>
            <a:r>
              <a:rPr lang="en-US" dirty="0" err="1" smtClean="0"/>
              <a:t>Strang</a:t>
            </a:r>
            <a:r>
              <a:rPr lang="en-US" dirty="0" smtClean="0"/>
              <a:t> and Fernando (2001a,b)</a:t>
            </a:r>
            <a:endParaRPr lang="en-US" dirty="0"/>
          </a:p>
        </p:txBody>
      </p:sp>
      <p:pic>
        <p:nvPicPr>
          <p:cNvPr id="6" name="Picture 5" descr="Screen shot 2012-11-28 at 1.15.33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668929"/>
            <a:ext cx="3682816" cy="4572000"/>
          </a:xfrm>
          <a:prstGeom prst="rect">
            <a:avLst/>
          </a:prstGeom>
        </p:spPr>
      </p:pic>
    </p:spTree>
    <p:extLst>
      <p:ext uri="{BB962C8B-B14F-4D97-AF65-F5344CB8AC3E}">
        <p14:creationId xmlns:p14="http://schemas.microsoft.com/office/powerpoint/2010/main" val="25984688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 Tilting</a:t>
            </a:r>
            <a:endParaRPr lang="en-US" dirty="0"/>
          </a:p>
        </p:txBody>
      </p:sp>
      <p:pic>
        <p:nvPicPr>
          <p:cNvPr id="3" name="Picture 2" descr="Screen shot 2012-11-26 at 12.05.34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335051" y="2258873"/>
            <a:ext cx="4815237" cy="1855926"/>
          </a:xfrm>
          <a:prstGeom prst="rect">
            <a:avLst/>
          </a:prstGeom>
        </p:spPr>
      </p:pic>
      <p:pic>
        <p:nvPicPr>
          <p:cNvPr id="4" name="Picture 3" descr="Screen shot 2012-11-26 at 12.06.1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2168" y="2637074"/>
            <a:ext cx="3178432" cy="1020526"/>
          </a:xfrm>
          <a:prstGeom prst="rect">
            <a:avLst/>
          </a:prstGeom>
        </p:spPr>
      </p:pic>
      <p:sp>
        <p:nvSpPr>
          <p:cNvPr id="5" name="TextBox 4"/>
          <p:cNvSpPr txBox="1"/>
          <p:nvPr/>
        </p:nvSpPr>
        <p:spPr>
          <a:xfrm>
            <a:off x="1295400" y="4800600"/>
            <a:ext cx="6324600" cy="646331"/>
          </a:xfrm>
          <a:prstGeom prst="rect">
            <a:avLst/>
          </a:prstGeom>
          <a:noFill/>
          <a:ln>
            <a:solidFill>
              <a:srgbClr val="000000"/>
            </a:solidFill>
          </a:ln>
        </p:spPr>
        <p:txBody>
          <a:bodyPr wrap="square" rtlCol="0">
            <a:spAutoFit/>
          </a:bodyPr>
          <a:lstStyle/>
          <a:p>
            <a:r>
              <a:rPr lang="en-US" dirty="0" smtClean="0"/>
              <a:t>Conclusion: CAP will develop a tilt to compensate for a regional pressure gradient.</a:t>
            </a:r>
            <a:endParaRPr lang="en-US" dirty="0"/>
          </a:p>
        </p:txBody>
      </p:sp>
      <p:sp>
        <p:nvSpPr>
          <p:cNvPr id="6" name="TextBox 5"/>
          <p:cNvSpPr txBox="1"/>
          <p:nvPr/>
        </p:nvSpPr>
        <p:spPr>
          <a:xfrm>
            <a:off x="4953000" y="6139934"/>
            <a:ext cx="3200400" cy="369332"/>
          </a:xfrm>
          <a:prstGeom prst="rect">
            <a:avLst/>
          </a:prstGeom>
          <a:noFill/>
        </p:spPr>
        <p:txBody>
          <a:bodyPr wrap="square" rtlCol="0">
            <a:spAutoFit/>
          </a:bodyPr>
          <a:lstStyle/>
          <a:p>
            <a:r>
              <a:rPr lang="en-US" dirty="0" err="1" smtClean="0"/>
              <a:t>Petkovšek</a:t>
            </a:r>
            <a:r>
              <a:rPr lang="en-US" dirty="0" smtClean="0"/>
              <a:t> and </a:t>
            </a:r>
            <a:r>
              <a:rPr lang="en-US" dirty="0" err="1" smtClean="0"/>
              <a:t>Vrhovec</a:t>
            </a:r>
            <a:r>
              <a:rPr lang="en-US" dirty="0" smtClean="0"/>
              <a:t> 1994</a:t>
            </a:r>
            <a:endParaRPr lang="en-US" dirty="0"/>
          </a:p>
        </p:txBody>
      </p:sp>
    </p:spTree>
    <p:extLst>
      <p:ext uri="{BB962C8B-B14F-4D97-AF65-F5344CB8AC3E}">
        <p14:creationId xmlns:p14="http://schemas.microsoft.com/office/powerpoint/2010/main" val="12397059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Members</a:t>
            </a:r>
            <a:endParaRPr lang="en-US" dirty="0"/>
          </a:p>
        </p:txBody>
      </p:sp>
      <p:sp>
        <p:nvSpPr>
          <p:cNvPr id="3" name="Content Placeholder 2"/>
          <p:cNvSpPr>
            <a:spLocks noGrp="1"/>
          </p:cNvSpPr>
          <p:nvPr>
            <p:ph idx="1"/>
          </p:nvPr>
        </p:nvSpPr>
        <p:spPr/>
        <p:txBody>
          <a:bodyPr/>
          <a:lstStyle/>
          <a:p>
            <a:r>
              <a:rPr lang="en-US" dirty="0" smtClean="0"/>
              <a:t>Chair: John </a:t>
            </a:r>
            <a:r>
              <a:rPr lang="en-US" dirty="0" err="1" smtClean="0"/>
              <a:t>Horel</a:t>
            </a:r>
            <a:r>
              <a:rPr lang="en-US" dirty="0" smtClean="0"/>
              <a:t> – U of U Atmos.</a:t>
            </a:r>
          </a:p>
          <a:p>
            <a:r>
              <a:rPr lang="en-US" dirty="0" smtClean="0"/>
              <a:t>C. David Whiteman – U of U Atmos.</a:t>
            </a:r>
          </a:p>
          <a:p>
            <a:r>
              <a:rPr lang="en-US" dirty="0" smtClean="0"/>
              <a:t>Ronald Smith – Yale – Geology/Geophysics </a:t>
            </a:r>
          </a:p>
          <a:p>
            <a:r>
              <a:rPr lang="en-US" dirty="0" smtClean="0"/>
              <a:t>Courtenay Strong – U of U Atmos.</a:t>
            </a:r>
          </a:p>
          <a:p>
            <a:r>
              <a:rPr lang="en-US" dirty="0" smtClean="0"/>
              <a:t>Eric </a:t>
            </a:r>
            <a:r>
              <a:rPr lang="en-US" dirty="0" err="1" smtClean="0"/>
              <a:t>Pardyjak</a:t>
            </a:r>
            <a:r>
              <a:rPr lang="en-US" dirty="0" smtClean="0"/>
              <a:t> – U of U Mech. Eng.</a:t>
            </a:r>
          </a:p>
          <a:p>
            <a:pPr marL="0" indent="0">
              <a:buNone/>
            </a:pPr>
            <a:endParaRPr lang="en-US" dirty="0"/>
          </a:p>
        </p:txBody>
      </p:sp>
    </p:spTree>
    <p:extLst>
      <p:ext uri="{BB962C8B-B14F-4D97-AF65-F5344CB8AC3E}">
        <p14:creationId xmlns:p14="http://schemas.microsoft.com/office/powerpoint/2010/main" val="10047815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26 at 12.07.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5400" y="2359723"/>
            <a:ext cx="2465737" cy="878111"/>
          </a:xfrm>
          <a:prstGeom prst="rect">
            <a:avLst/>
          </a:prstGeom>
        </p:spPr>
      </p:pic>
      <p:pic>
        <p:nvPicPr>
          <p:cNvPr id="7" name="Picture 6" descr="Screen shot 2012-11-26 at 12.09.1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604" y="1417638"/>
            <a:ext cx="4080396" cy="3733800"/>
          </a:xfrm>
          <a:prstGeom prst="rect">
            <a:avLst/>
          </a:prstGeom>
        </p:spPr>
      </p:pic>
      <p:pic>
        <p:nvPicPr>
          <p:cNvPr id="8" name="Picture 7" descr="Screen shot 2012-11-26 at 12.19.47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36464" y="1441544"/>
            <a:ext cx="4833471" cy="865885"/>
          </a:xfrm>
          <a:prstGeom prst="rect">
            <a:avLst/>
          </a:prstGeom>
        </p:spPr>
      </p:pic>
      <p:sp>
        <p:nvSpPr>
          <p:cNvPr id="10"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CAP Tilting</a:t>
            </a:r>
            <a:endParaRPr lang="en-US" dirty="0"/>
          </a:p>
        </p:txBody>
      </p:sp>
      <p:sp>
        <p:nvSpPr>
          <p:cNvPr id="2" name="TextBox 1"/>
          <p:cNvSpPr txBox="1"/>
          <p:nvPr/>
        </p:nvSpPr>
        <p:spPr>
          <a:xfrm>
            <a:off x="457200" y="5987534"/>
            <a:ext cx="2057400" cy="369332"/>
          </a:xfrm>
          <a:prstGeom prst="rect">
            <a:avLst/>
          </a:prstGeom>
          <a:noFill/>
        </p:spPr>
        <p:txBody>
          <a:bodyPr wrap="square" rtlCol="0">
            <a:spAutoFit/>
          </a:bodyPr>
          <a:lstStyle/>
          <a:p>
            <a:r>
              <a:rPr lang="en-US" dirty="0" err="1" smtClean="0"/>
              <a:t>Zängl</a:t>
            </a:r>
            <a:r>
              <a:rPr lang="en-US" dirty="0" smtClean="0"/>
              <a:t> 2003</a:t>
            </a:r>
            <a:endParaRPr lang="en-US" dirty="0"/>
          </a:p>
        </p:txBody>
      </p:sp>
      <p:sp>
        <p:nvSpPr>
          <p:cNvPr id="3" name="TextBox 2"/>
          <p:cNvSpPr txBox="1"/>
          <p:nvPr/>
        </p:nvSpPr>
        <p:spPr>
          <a:xfrm>
            <a:off x="4365669" y="3581400"/>
            <a:ext cx="4604266" cy="2585323"/>
          </a:xfrm>
          <a:prstGeom prst="rect">
            <a:avLst/>
          </a:prstGeom>
          <a:noFill/>
          <a:ln>
            <a:solidFill>
              <a:srgbClr val="000000"/>
            </a:solidFill>
          </a:ln>
        </p:spPr>
        <p:txBody>
          <a:bodyPr wrap="square" rtlCol="0">
            <a:spAutoFit/>
          </a:bodyPr>
          <a:lstStyle/>
          <a:p>
            <a:r>
              <a:rPr lang="en-US" dirty="0" smtClean="0"/>
              <a:t>Key Points:</a:t>
            </a:r>
          </a:p>
          <a:p>
            <a:pPr marL="285750" indent="-285750">
              <a:buFontTx/>
              <a:buChar char="-"/>
            </a:pPr>
            <a:r>
              <a:rPr lang="en-US" dirty="0" smtClean="0"/>
              <a:t>CAPs break-up by “spilling over” due to tilting. </a:t>
            </a:r>
          </a:p>
          <a:p>
            <a:pPr marL="285750" indent="-285750">
              <a:buFontTx/>
              <a:buChar char="-"/>
            </a:pPr>
            <a:r>
              <a:rPr lang="en-US" dirty="0" smtClean="0"/>
              <a:t>Shape is “square root”</a:t>
            </a:r>
          </a:p>
          <a:p>
            <a:pPr marL="285750" indent="-285750">
              <a:buFontTx/>
              <a:buChar char="-"/>
            </a:pPr>
            <a:r>
              <a:rPr lang="en-US" dirty="0" smtClean="0"/>
              <a:t>Develops a frontal interface</a:t>
            </a:r>
          </a:p>
          <a:p>
            <a:pPr marL="285750" indent="-285750">
              <a:buFontTx/>
              <a:buChar char="-"/>
            </a:pPr>
            <a:r>
              <a:rPr lang="en-US" dirty="0" smtClean="0"/>
              <a:t>Momentum transfer to front/CAP enhance the tilt.</a:t>
            </a:r>
          </a:p>
          <a:p>
            <a:pPr marL="285750" indent="-285750">
              <a:buFontTx/>
              <a:buChar char="-"/>
            </a:pPr>
            <a:r>
              <a:rPr lang="en-US" dirty="0" smtClean="0"/>
              <a:t>Fastest break up is during partially blocked ageostrophic flow upstream of a barrier</a:t>
            </a:r>
            <a:endParaRPr lang="en-US" dirty="0"/>
          </a:p>
        </p:txBody>
      </p:sp>
    </p:spTree>
    <p:extLst>
      <p:ext uri="{BB962C8B-B14F-4D97-AF65-F5344CB8AC3E}">
        <p14:creationId xmlns:p14="http://schemas.microsoft.com/office/powerpoint/2010/main" val="30492547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CAP Displacement: </a:t>
            </a:r>
            <a:r>
              <a:rPr lang="en-US" sz="3200" dirty="0" err="1" smtClean="0"/>
              <a:t>Mtn</a:t>
            </a:r>
            <a:r>
              <a:rPr lang="en-US" sz="3200" dirty="0" smtClean="0"/>
              <a:t> Waves/Warm Fronts</a:t>
            </a:r>
            <a:r>
              <a:rPr lang="en-US" sz="3200" dirty="0" smtClean="0"/>
              <a:t>	</a:t>
            </a:r>
            <a:endParaRPr lang="en-US" sz="3200" dirty="0"/>
          </a:p>
        </p:txBody>
      </p:sp>
      <p:pic>
        <p:nvPicPr>
          <p:cNvPr id="4" name="Picture 3" descr="Screen shot 2012-11-27 at 7.31.23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6400"/>
            <a:ext cx="5575250" cy="2814082"/>
          </a:xfrm>
          <a:prstGeom prst="rect">
            <a:avLst/>
          </a:prstGeom>
        </p:spPr>
      </p:pic>
      <p:pic>
        <p:nvPicPr>
          <p:cNvPr id="5" name="Picture 4" descr="Screen shot 2012-11-27 at 7.33.38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91200" y="1600200"/>
            <a:ext cx="2616842" cy="4114800"/>
          </a:xfrm>
          <a:prstGeom prst="rect">
            <a:avLst/>
          </a:prstGeom>
        </p:spPr>
      </p:pic>
      <p:sp>
        <p:nvSpPr>
          <p:cNvPr id="6" name="TextBox 5"/>
          <p:cNvSpPr txBox="1"/>
          <p:nvPr/>
        </p:nvSpPr>
        <p:spPr>
          <a:xfrm>
            <a:off x="1905000" y="4642882"/>
            <a:ext cx="2286000" cy="369332"/>
          </a:xfrm>
          <a:prstGeom prst="rect">
            <a:avLst/>
          </a:prstGeom>
          <a:noFill/>
        </p:spPr>
        <p:txBody>
          <a:bodyPr wrap="square" rtlCol="0">
            <a:spAutoFit/>
          </a:bodyPr>
          <a:lstStyle/>
          <a:p>
            <a:r>
              <a:rPr lang="en-US" dirty="0" smtClean="0"/>
              <a:t>Lee et al. 1989</a:t>
            </a:r>
            <a:endParaRPr lang="en-US" dirty="0"/>
          </a:p>
        </p:txBody>
      </p:sp>
      <p:sp>
        <p:nvSpPr>
          <p:cNvPr id="7" name="TextBox 6"/>
          <p:cNvSpPr txBox="1"/>
          <p:nvPr/>
        </p:nvSpPr>
        <p:spPr>
          <a:xfrm>
            <a:off x="6019800" y="5638800"/>
            <a:ext cx="2438400" cy="369332"/>
          </a:xfrm>
          <a:prstGeom prst="rect">
            <a:avLst/>
          </a:prstGeom>
          <a:noFill/>
        </p:spPr>
        <p:txBody>
          <a:bodyPr wrap="square" rtlCol="0">
            <a:spAutoFit/>
          </a:bodyPr>
          <a:lstStyle/>
          <a:p>
            <a:r>
              <a:rPr lang="en-US" dirty="0" smtClean="0"/>
              <a:t>Whiteman et al. 2001</a:t>
            </a:r>
            <a:endParaRPr lang="en-US" dirty="0"/>
          </a:p>
        </p:txBody>
      </p:sp>
      <p:sp>
        <p:nvSpPr>
          <p:cNvPr id="8" name="TextBox 7"/>
          <p:cNvSpPr txBox="1"/>
          <p:nvPr/>
        </p:nvSpPr>
        <p:spPr>
          <a:xfrm>
            <a:off x="482600" y="5412601"/>
            <a:ext cx="4800600" cy="646331"/>
          </a:xfrm>
          <a:prstGeom prst="rect">
            <a:avLst/>
          </a:prstGeom>
          <a:noFill/>
        </p:spPr>
        <p:txBody>
          <a:bodyPr wrap="square" rtlCol="0">
            <a:spAutoFit/>
          </a:bodyPr>
          <a:lstStyle/>
          <a:p>
            <a:r>
              <a:rPr lang="en-US" dirty="0" smtClean="0"/>
              <a:t>Also known to occur in the Alpine </a:t>
            </a:r>
            <a:r>
              <a:rPr lang="en-US" dirty="0" err="1" smtClean="0"/>
              <a:t>Föhn</a:t>
            </a:r>
            <a:r>
              <a:rPr lang="en-US" dirty="0" smtClean="0"/>
              <a:t> </a:t>
            </a:r>
            <a:r>
              <a:rPr lang="en-US" dirty="0" smtClean="0"/>
              <a:t>(e.g. </a:t>
            </a:r>
            <a:r>
              <a:rPr lang="en-US" dirty="0" err="1" smtClean="0"/>
              <a:t>Flamant</a:t>
            </a:r>
            <a:r>
              <a:rPr lang="en-US" dirty="0" smtClean="0"/>
              <a:t> et al. (2006)</a:t>
            </a:r>
            <a:endParaRPr lang="en-US" dirty="0"/>
          </a:p>
        </p:txBody>
      </p:sp>
    </p:spTree>
    <p:extLst>
      <p:ext uri="{BB962C8B-B14F-4D97-AF65-F5344CB8AC3E}">
        <p14:creationId xmlns:p14="http://schemas.microsoft.com/office/powerpoint/2010/main" val="42042970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Summary</a:t>
            </a:r>
            <a:endParaRPr lang="en-US" dirty="0"/>
          </a:p>
        </p:txBody>
      </p:sp>
      <p:sp>
        <p:nvSpPr>
          <p:cNvPr id="3" name="Content Placeholder 2"/>
          <p:cNvSpPr>
            <a:spLocks noGrp="1"/>
          </p:cNvSpPr>
          <p:nvPr>
            <p:ph idx="1"/>
          </p:nvPr>
        </p:nvSpPr>
        <p:spPr/>
        <p:txBody>
          <a:bodyPr/>
          <a:lstStyle/>
          <a:p>
            <a:r>
              <a:rPr lang="en-US" dirty="0" smtClean="0"/>
              <a:t>Turbulent erosion, CAP tilting, and mountain waves are the primary </a:t>
            </a:r>
            <a:r>
              <a:rPr lang="en-US" i="1" dirty="0" smtClean="0"/>
              <a:t>dynamical</a:t>
            </a:r>
            <a:r>
              <a:rPr lang="en-US" dirty="0"/>
              <a:t> </a:t>
            </a:r>
            <a:r>
              <a:rPr lang="en-US" dirty="0" smtClean="0"/>
              <a:t>mechanisms for CAP erosion</a:t>
            </a:r>
          </a:p>
          <a:p>
            <a:r>
              <a:rPr lang="en-US" dirty="0" smtClean="0"/>
              <a:t>More work is required to:</a:t>
            </a:r>
          </a:p>
          <a:p>
            <a:pPr lvl="1"/>
            <a:r>
              <a:rPr lang="en-US" dirty="0" smtClean="0"/>
              <a:t>Test theory against observations</a:t>
            </a:r>
          </a:p>
          <a:p>
            <a:pPr lvl="1"/>
            <a:r>
              <a:rPr lang="en-US" dirty="0" smtClean="0"/>
              <a:t>Expand on theory using high resolution simulations</a:t>
            </a:r>
            <a:endParaRPr lang="en-US" dirty="0"/>
          </a:p>
        </p:txBody>
      </p:sp>
    </p:spTree>
    <p:extLst>
      <p:ext uri="{BB962C8B-B14F-4D97-AF65-F5344CB8AC3E}">
        <p14:creationId xmlns:p14="http://schemas.microsoft.com/office/powerpoint/2010/main" val="410740892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 and observations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43461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Persistent Cold-Air Pool Study</a:t>
            </a:r>
            <a:endParaRPr lang="en-US" dirty="0"/>
          </a:p>
        </p:txBody>
      </p:sp>
      <p:sp>
        <p:nvSpPr>
          <p:cNvPr id="5" name="Text Placeholder 4"/>
          <p:cNvSpPr>
            <a:spLocks noGrp="1"/>
          </p:cNvSpPr>
          <p:nvPr>
            <p:ph type="body" idx="1"/>
          </p:nvPr>
        </p:nvSpPr>
        <p:spPr/>
        <p:txBody>
          <a:bodyPr/>
          <a:lstStyle/>
          <a:p>
            <a:r>
              <a:rPr lang="en-US" dirty="0" smtClean="0"/>
              <a:t>Research Objectives</a:t>
            </a:r>
            <a:endParaRPr lang="en-US" dirty="0"/>
          </a:p>
        </p:txBody>
      </p:sp>
      <p:sp>
        <p:nvSpPr>
          <p:cNvPr id="3" name="Content Placeholder 2"/>
          <p:cNvSpPr>
            <a:spLocks noGrp="1"/>
          </p:cNvSpPr>
          <p:nvPr>
            <p:ph sz="half" idx="2"/>
          </p:nvPr>
        </p:nvSpPr>
        <p:spPr>
          <a:xfrm>
            <a:off x="457200" y="2174875"/>
            <a:ext cx="4338919" cy="3951288"/>
          </a:xfrm>
        </p:spPr>
        <p:txBody>
          <a:bodyPr>
            <a:normAutofit fontScale="85000" lnSpcReduction="10000"/>
          </a:bodyPr>
          <a:lstStyle/>
          <a:p>
            <a:r>
              <a:rPr lang="en-US" dirty="0" smtClean="0"/>
              <a:t>Identify and </a:t>
            </a:r>
            <a:r>
              <a:rPr lang="en-US" dirty="0"/>
              <a:t>observe the meteorological processes </a:t>
            </a:r>
            <a:r>
              <a:rPr lang="en-US" dirty="0" smtClean="0"/>
              <a:t>affecting the life-cycle persistent CAPs</a:t>
            </a:r>
          </a:p>
          <a:p>
            <a:pPr lvl="1"/>
            <a:r>
              <a:rPr lang="en-US" dirty="0" smtClean="0"/>
              <a:t>PCAPS are CAPs that last for more than one diurnal cycle (often many more)</a:t>
            </a:r>
          </a:p>
          <a:p>
            <a:r>
              <a:rPr lang="en-US" dirty="0" smtClean="0"/>
              <a:t>Determine </a:t>
            </a:r>
            <a:r>
              <a:rPr lang="en-US" dirty="0"/>
              <a:t>the consequences of </a:t>
            </a:r>
            <a:r>
              <a:rPr lang="en-US" dirty="0" smtClean="0"/>
              <a:t>these processes </a:t>
            </a:r>
            <a:r>
              <a:rPr lang="en-US" dirty="0"/>
              <a:t>on air pollution transport and diffusion in urban </a:t>
            </a:r>
            <a:r>
              <a:rPr lang="en-US" dirty="0" smtClean="0"/>
              <a:t>basins</a:t>
            </a:r>
            <a:endParaRPr lang="en-US" dirty="0"/>
          </a:p>
          <a:p>
            <a:r>
              <a:rPr lang="en-US" dirty="0" smtClean="0"/>
              <a:t>Assess how models </a:t>
            </a:r>
            <a:r>
              <a:rPr lang="en-US" dirty="0"/>
              <a:t>can be improved to provide more accurate simulations of long</a:t>
            </a:r>
            <a:r>
              <a:rPr lang="en-US" dirty="0" smtClean="0"/>
              <a:t>-lived CAPs</a:t>
            </a:r>
            <a:endParaRPr lang="en-US" dirty="0"/>
          </a:p>
        </p:txBody>
      </p:sp>
      <p:pic>
        <p:nvPicPr>
          <p:cNvPr id="4" name="Picture 3" descr="Screen shot 2012-02-13 at 3.18.48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1266" y="5820513"/>
            <a:ext cx="2002733" cy="1051296"/>
          </a:xfrm>
          <a:prstGeom prst="rect">
            <a:avLst/>
          </a:prstGeom>
        </p:spPr>
      </p:pic>
      <p:pic>
        <p:nvPicPr>
          <p:cNvPr id="8" name="Content Placeholder 3" descr="Screen shot 2012-11-27 at 4.47.13 PM.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1028" r="-10484"/>
          <a:stretch/>
        </p:blipFill>
        <p:spPr>
          <a:xfrm>
            <a:off x="5181600" y="1828800"/>
            <a:ext cx="3367741" cy="3687763"/>
          </a:xfrm>
        </p:spPr>
      </p:pic>
      <p:sp>
        <p:nvSpPr>
          <p:cNvPr id="7" name="TextBox 6"/>
          <p:cNvSpPr txBox="1"/>
          <p:nvPr/>
        </p:nvSpPr>
        <p:spPr>
          <a:xfrm>
            <a:off x="3466353" y="6335059"/>
            <a:ext cx="184666" cy="369332"/>
          </a:xfrm>
          <a:prstGeom prst="rect">
            <a:avLst/>
          </a:prstGeom>
          <a:noFill/>
        </p:spPr>
        <p:txBody>
          <a:bodyPr wrap="none" rtlCol="0">
            <a:spAutoFit/>
          </a:bodyPr>
          <a:lstStyle/>
          <a:p>
            <a:endParaRPr lang="en-US" dirty="0"/>
          </a:p>
        </p:txBody>
      </p:sp>
      <p:sp>
        <p:nvSpPr>
          <p:cNvPr id="11" name="TextBox 10"/>
          <p:cNvSpPr txBox="1"/>
          <p:nvPr/>
        </p:nvSpPr>
        <p:spPr>
          <a:xfrm>
            <a:off x="4191000" y="6182004"/>
            <a:ext cx="2743200" cy="369332"/>
          </a:xfrm>
          <a:prstGeom prst="rect">
            <a:avLst/>
          </a:prstGeom>
          <a:noFill/>
        </p:spPr>
        <p:txBody>
          <a:bodyPr wrap="square" rtlCol="0">
            <a:spAutoFit/>
          </a:bodyPr>
          <a:lstStyle/>
          <a:p>
            <a:r>
              <a:rPr lang="en-US" dirty="0" smtClean="0"/>
              <a:t>Lareau et al. 2013 (BAMS)</a:t>
            </a:r>
            <a:endParaRPr lang="en-US" dirty="0"/>
          </a:p>
        </p:txBody>
      </p:sp>
    </p:spTree>
    <p:extLst>
      <p:ext uri="{BB962C8B-B14F-4D97-AF65-F5344CB8AC3E}">
        <p14:creationId xmlns:p14="http://schemas.microsoft.com/office/powerpoint/2010/main" val="29090213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PCAPS: Salt Lake Valley</a:t>
            </a:r>
            <a:endParaRPr lang="en-US" dirty="0"/>
          </a:p>
        </p:txBody>
      </p:sp>
      <p:sp>
        <p:nvSpPr>
          <p:cNvPr id="5" name="TextBox 4"/>
          <p:cNvSpPr txBox="1"/>
          <p:nvPr/>
        </p:nvSpPr>
        <p:spPr>
          <a:xfrm>
            <a:off x="228600" y="5997338"/>
            <a:ext cx="2743200" cy="369332"/>
          </a:xfrm>
          <a:prstGeom prst="rect">
            <a:avLst/>
          </a:prstGeom>
          <a:noFill/>
        </p:spPr>
        <p:txBody>
          <a:bodyPr wrap="square" rtlCol="0">
            <a:spAutoFit/>
          </a:bodyPr>
          <a:lstStyle/>
          <a:p>
            <a:r>
              <a:rPr lang="en-US" dirty="0" smtClean="0"/>
              <a:t>Lareau et al. 2013 (BAMS)</a:t>
            </a:r>
            <a:endParaRPr lang="en-US" dirty="0"/>
          </a:p>
        </p:txBody>
      </p:sp>
      <p:pic>
        <p:nvPicPr>
          <p:cNvPr id="6" name="Picture 5" descr="Figure_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4748" y="1800206"/>
            <a:ext cx="5626518" cy="4002007"/>
          </a:xfrm>
          <a:prstGeom prst="rect">
            <a:avLst/>
          </a:prstGeom>
        </p:spPr>
      </p:pic>
      <p:pic>
        <p:nvPicPr>
          <p:cNvPr id="7" name="Picture 6" descr="Screen shot 2012-02-13 at 3.18.4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1266" y="5820513"/>
            <a:ext cx="2002733" cy="1051296"/>
          </a:xfrm>
          <a:prstGeom prst="rect">
            <a:avLst/>
          </a:prstGeom>
        </p:spPr>
      </p:pic>
      <p:sp>
        <p:nvSpPr>
          <p:cNvPr id="3" name="TextBox 2"/>
          <p:cNvSpPr txBox="1"/>
          <p:nvPr/>
        </p:nvSpPr>
        <p:spPr>
          <a:xfrm>
            <a:off x="2057400" y="1230868"/>
            <a:ext cx="4724400" cy="369332"/>
          </a:xfrm>
          <a:prstGeom prst="rect">
            <a:avLst/>
          </a:prstGeom>
          <a:noFill/>
        </p:spPr>
        <p:txBody>
          <a:bodyPr wrap="square" rtlCol="0">
            <a:spAutoFit/>
          </a:bodyPr>
          <a:lstStyle/>
          <a:p>
            <a:pPr algn="ctr"/>
            <a:r>
              <a:rPr lang="en-US" dirty="0" smtClean="0"/>
              <a:t>1 December 2010-7 February 2011</a:t>
            </a:r>
            <a:endParaRPr lang="en-US" dirty="0"/>
          </a:p>
        </p:txBody>
      </p:sp>
    </p:spTree>
    <p:extLst>
      <p:ext uri="{BB962C8B-B14F-4D97-AF65-F5344CB8AC3E}">
        <p14:creationId xmlns:p14="http://schemas.microsoft.com/office/powerpoint/2010/main" val="11349634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69"/>
            <a:ext cx="8229600" cy="808038"/>
          </a:xfrm>
        </p:spPr>
        <p:txBody>
          <a:bodyPr/>
          <a:lstStyle/>
          <a:p>
            <a:r>
              <a:rPr lang="en-US" dirty="0" smtClean="0"/>
              <a:t>Post Processed Data</a:t>
            </a:r>
            <a:endParaRPr lang="en-US" dirty="0"/>
          </a:p>
        </p:txBody>
      </p:sp>
      <p:pic>
        <p:nvPicPr>
          <p:cNvPr id="4" name="Picture 3" descr="horel_sounding_interp.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913004"/>
            <a:ext cx="4038600" cy="2592196"/>
          </a:xfrm>
          <a:prstGeom prst="rect">
            <a:avLst/>
          </a:prstGeom>
        </p:spPr>
      </p:pic>
      <p:pic>
        <p:nvPicPr>
          <p:cNvPr id="5" name="Picture 4" descr="horel_ras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838200"/>
            <a:ext cx="3191678" cy="2705100"/>
          </a:xfrm>
          <a:prstGeom prst="rect">
            <a:avLst/>
          </a:prstGeom>
        </p:spPr>
      </p:pic>
      <p:pic>
        <p:nvPicPr>
          <p:cNvPr id="6" name="Picture 5" descr="horel_final_produc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0200" y="4055151"/>
            <a:ext cx="6324600" cy="2650449"/>
          </a:xfrm>
          <a:prstGeom prst="rect">
            <a:avLst/>
          </a:prstGeom>
        </p:spPr>
      </p:pic>
      <p:sp>
        <p:nvSpPr>
          <p:cNvPr id="3" name="TextBox 2"/>
          <p:cNvSpPr txBox="1"/>
          <p:nvPr/>
        </p:nvSpPr>
        <p:spPr>
          <a:xfrm>
            <a:off x="2209800" y="4267200"/>
            <a:ext cx="2057400" cy="381000"/>
          </a:xfrm>
          <a:prstGeom prst="rect">
            <a:avLst/>
          </a:prstGeom>
          <a:solidFill>
            <a:schemeClr val="bg2">
              <a:alpha val="53000"/>
            </a:schemeClr>
          </a:solidFill>
          <a:ln>
            <a:solidFill>
              <a:schemeClr val="tx1"/>
            </a:solidFill>
          </a:ln>
        </p:spPr>
        <p:txBody>
          <a:bodyPr wrap="square" rtlCol="0">
            <a:spAutoFit/>
          </a:bodyPr>
          <a:lstStyle/>
          <a:p>
            <a:pPr algn="ctr"/>
            <a:r>
              <a:rPr lang="en-US" dirty="0" smtClean="0"/>
              <a:t>BLENDED DATA SET</a:t>
            </a:r>
            <a:endParaRPr lang="en-US" dirty="0"/>
          </a:p>
        </p:txBody>
      </p:sp>
      <p:sp>
        <p:nvSpPr>
          <p:cNvPr id="7" name="TextBox 6"/>
          <p:cNvSpPr txBox="1"/>
          <p:nvPr/>
        </p:nvSpPr>
        <p:spPr>
          <a:xfrm>
            <a:off x="228600" y="3543300"/>
            <a:ext cx="1219200" cy="381000"/>
          </a:xfrm>
          <a:prstGeom prst="rect">
            <a:avLst/>
          </a:prstGeom>
          <a:solidFill>
            <a:schemeClr val="bg2">
              <a:alpha val="53000"/>
            </a:schemeClr>
          </a:solidFill>
          <a:ln>
            <a:solidFill>
              <a:schemeClr val="tx1"/>
            </a:solidFill>
          </a:ln>
        </p:spPr>
        <p:txBody>
          <a:bodyPr wrap="square" rtlCol="0">
            <a:spAutoFit/>
          </a:bodyPr>
          <a:lstStyle/>
          <a:p>
            <a:pPr algn="ctr"/>
            <a:r>
              <a:rPr lang="en-US" dirty="0" smtClean="0"/>
              <a:t>Soundings</a:t>
            </a:r>
            <a:endParaRPr lang="en-US" dirty="0"/>
          </a:p>
        </p:txBody>
      </p:sp>
      <p:sp>
        <p:nvSpPr>
          <p:cNvPr id="8" name="TextBox 7"/>
          <p:cNvSpPr txBox="1"/>
          <p:nvPr/>
        </p:nvSpPr>
        <p:spPr>
          <a:xfrm>
            <a:off x="7467600" y="3505200"/>
            <a:ext cx="838200" cy="369332"/>
          </a:xfrm>
          <a:prstGeom prst="rect">
            <a:avLst/>
          </a:prstGeom>
          <a:solidFill>
            <a:schemeClr val="bg2">
              <a:alpha val="53000"/>
            </a:schemeClr>
          </a:solidFill>
          <a:ln>
            <a:solidFill>
              <a:schemeClr val="tx1"/>
            </a:solidFill>
          </a:ln>
        </p:spPr>
        <p:txBody>
          <a:bodyPr wrap="square" rtlCol="0">
            <a:spAutoFit/>
          </a:bodyPr>
          <a:lstStyle/>
          <a:p>
            <a:pPr algn="ctr"/>
            <a:r>
              <a:rPr lang="en-US" dirty="0" smtClean="0"/>
              <a:t>RASS</a:t>
            </a:r>
            <a:endParaRPr lang="en-US" dirty="0"/>
          </a:p>
        </p:txBody>
      </p:sp>
    </p:spTree>
    <p:extLst>
      <p:ext uri="{BB962C8B-B14F-4D97-AF65-F5344CB8AC3E}">
        <p14:creationId xmlns:p14="http://schemas.microsoft.com/office/powerpoint/2010/main" val="413599304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PCAPS IOP-1 Partial </a:t>
            </a:r>
            <a:r>
              <a:rPr lang="en-US" dirty="0" smtClean="0"/>
              <a:t>Mix-out </a:t>
            </a:r>
            <a:r>
              <a:rPr lang="en-US" dirty="0" smtClean="0"/>
              <a:t>Case study</a:t>
            </a:r>
            <a:endParaRPr lang="en-US" dirty="0"/>
          </a:p>
        </p:txBody>
      </p:sp>
      <p:sp>
        <p:nvSpPr>
          <p:cNvPr id="3" name="Text Placeholder 2"/>
          <p:cNvSpPr>
            <a:spLocks noGrp="1"/>
          </p:cNvSpPr>
          <p:nvPr>
            <p:ph type="body" idx="1"/>
          </p:nvPr>
        </p:nvSpPr>
        <p:spPr/>
        <p:txBody>
          <a:bodyPr/>
          <a:lstStyle/>
          <a:p>
            <a:r>
              <a:rPr lang="en-US" dirty="0" smtClean="0"/>
              <a:t>Progress to date:	</a:t>
            </a:r>
            <a:endParaRPr lang="en-US" dirty="0"/>
          </a:p>
        </p:txBody>
      </p:sp>
    </p:spTree>
    <p:extLst>
      <p:ext uri="{BB962C8B-B14F-4D97-AF65-F5344CB8AC3E}">
        <p14:creationId xmlns:p14="http://schemas.microsoft.com/office/powerpoint/2010/main" val="27754988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IOP1_overview.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16000"/>
            <a:ext cx="9144000" cy="4815068"/>
          </a:xfrm>
          <a:prstGeom prst="rect">
            <a:avLst/>
          </a:prstGeom>
        </p:spPr>
      </p:pic>
      <p:sp>
        <p:nvSpPr>
          <p:cNvPr id="2" name="TextBox 1"/>
          <p:cNvSpPr txBox="1"/>
          <p:nvPr/>
        </p:nvSpPr>
        <p:spPr>
          <a:xfrm>
            <a:off x="1195288" y="164358"/>
            <a:ext cx="6335565" cy="954107"/>
          </a:xfrm>
          <a:prstGeom prst="rect">
            <a:avLst/>
          </a:prstGeom>
          <a:noFill/>
        </p:spPr>
        <p:txBody>
          <a:bodyPr wrap="square" rtlCol="0">
            <a:spAutoFit/>
          </a:bodyPr>
          <a:lstStyle/>
          <a:p>
            <a:pPr algn="ctr"/>
            <a:r>
              <a:rPr lang="en-US" sz="2800" dirty="0" smtClean="0"/>
              <a:t>IOP-1: Nov 30</a:t>
            </a:r>
            <a:r>
              <a:rPr lang="en-US" sz="2800" baseline="30000" dirty="0" smtClean="0"/>
              <a:t>th</a:t>
            </a:r>
            <a:r>
              <a:rPr lang="en-US" sz="2800" dirty="0" smtClean="0"/>
              <a:t> –  Dec 7</a:t>
            </a:r>
            <a:r>
              <a:rPr lang="en-US" sz="2800" baseline="30000" dirty="0" smtClean="0"/>
              <a:t>th</a:t>
            </a:r>
            <a:r>
              <a:rPr lang="en-US" sz="2800" dirty="0" smtClean="0"/>
              <a:t>, 2010</a:t>
            </a:r>
          </a:p>
          <a:p>
            <a:pPr algn="ctr"/>
            <a:r>
              <a:rPr lang="en-US" sz="2800" dirty="0" smtClean="0"/>
              <a:t>Potential Temperature Time Height</a:t>
            </a:r>
            <a:endParaRPr lang="en-US" sz="2800" dirty="0"/>
          </a:p>
        </p:txBody>
      </p:sp>
      <p:sp>
        <p:nvSpPr>
          <p:cNvPr id="9" name="Right Arrow 8"/>
          <p:cNvSpPr/>
          <p:nvPr/>
        </p:nvSpPr>
        <p:spPr>
          <a:xfrm>
            <a:off x="3615765" y="6484471"/>
            <a:ext cx="1255059" cy="149411"/>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124824" y="6335061"/>
            <a:ext cx="1792941" cy="369332"/>
          </a:xfrm>
          <a:prstGeom prst="rect">
            <a:avLst/>
          </a:prstGeom>
          <a:noFill/>
        </p:spPr>
        <p:txBody>
          <a:bodyPr wrap="square" rtlCol="0">
            <a:spAutoFit/>
          </a:bodyPr>
          <a:lstStyle/>
          <a:p>
            <a:r>
              <a:rPr lang="en-US" dirty="0" smtClean="0"/>
              <a:t>(Increasing Time)</a:t>
            </a:r>
            <a:endParaRPr lang="en-US" dirty="0"/>
          </a:p>
        </p:txBody>
      </p:sp>
      <p:grpSp>
        <p:nvGrpSpPr>
          <p:cNvPr id="18" name="Group 17"/>
          <p:cNvGrpSpPr/>
          <p:nvPr/>
        </p:nvGrpSpPr>
        <p:grpSpPr>
          <a:xfrm>
            <a:off x="1661675" y="1107516"/>
            <a:ext cx="2794000" cy="4198470"/>
            <a:chOff x="1255059" y="1255059"/>
            <a:chExt cx="2794000" cy="4198470"/>
          </a:xfrm>
        </p:grpSpPr>
        <p:sp>
          <p:nvSpPr>
            <p:cNvPr id="5" name="Freeform 4"/>
            <p:cNvSpPr/>
            <p:nvPr/>
          </p:nvSpPr>
          <p:spPr>
            <a:xfrm>
              <a:off x="1255059" y="1255059"/>
              <a:ext cx="2794000" cy="4198470"/>
            </a:xfrm>
            <a:custGeom>
              <a:avLst/>
              <a:gdLst>
                <a:gd name="connsiteX0" fmla="*/ 0 w 2794000"/>
                <a:gd name="connsiteY0" fmla="*/ 0 h 4198470"/>
                <a:gd name="connsiteX1" fmla="*/ 89647 w 2794000"/>
                <a:gd name="connsiteY1" fmla="*/ 1449294 h 4198470"/>
                <a:gd name="connsiteX2" fmla="*/ 283882 w 2794000"/>
                <a:gd name="connsiteY2" fmla="*/ 2151529 h 4198470"/>
                <a:gd name="connsiteX3" fmla="*/ 732117 w 2794000"/>
                <a:gd name="connsiteY3" fmla="*/ 3122706 h 4198470"/>
                <a:gd name="connsiteX4" fmla="*/ 1434353 w 2794000"/>
                <a:gd name="connsiteY4" fmla="*/ 3660588 h 4198470"/>
                <a:gd name="connsiteX5" fmla="*/ 2495176 w 2794000"/>
                <a:gd name="connsiteY5" fmla="*/ 3914588 h 4198470"/>
                <a:gd name="connsiteX6" fmla="*/ 2794000 w 2794000"/>
                <a:gd name="connsiteY6" fmla="*/ 4198470 h 419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4000" h="4198470">
                  <a:moveTo>
                    <a:pt x="0" y="0"/>
                  </a:moveTo>
                  <a:cubicBezTo>
                    <a:pt x="21166" y="545353"/>
                    <a:pt x="42333" y="1090706"/>
                    <a:pt x="89647" y="1449294"/>
                  </a:cubicBezTo>
                  <a:cubicBezTo>
                    <a:pt x="136961" y="1807882"/>
                    <a:pt x="176804" y="1872627"/>
                    <a:pt x="283882" y="2151529"/>
                  </a:cubicBezTo>
                  <a:cubicBezTo>
                    <a:pt x="390960" y="2430431"/>
                    <a:pt x="540372" y="2871196"/>
                    <a:pt x="732117" y="3122706"/>
                  </a:cubicBezTo>
                  <a:cubicBezTo>
                    <a:pt x="923862" y="3374216"/>
                    <a:pt x="1140510" y="3528608"/>
                    <a:pt x="1434353" y="3660588"/>
                  </a:cubicBezTo>
                  <a:cubicBezTo>
                    <a:pt x="1728196" y="3792568"/>
                    <a:pt x="2268568" y="3824941"/>
                    <a:pt x="2495176" y="3914588"/>
                  </a:cubicBezTo>
                  <a:cubicBezTo>
                    <a:pt x="2721784" y="4004235"/>
                    <a:pt x="2794000" y="4198470"/>
                    <a:pt x="2794000" y="419847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Down Arrow 7"/>
            <p:cNvSpPr/>
            <p:nvPr/>
          </p:nvSpPr>
          <p:spPr>
            <a:xfrm>
              <a:off x="1674986" y="1718948"/>
              <a:ext cx="492643" cy="1116769"/>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Freeform 14"/>
          <p:cNvSpPr/>
          <p:nvPr/>
        </p:nvSpPr>
        <p:spPr>
          <a:xfrm>
            <a:off x="4630843" y="1255059"/>
            <a:ext cx="310602" cy="4061973"/>
          </a:xfrm>
          <a:custGeom>
            <a:avLst/>
            <a:gdLst>
              <a:gd name="connsiteX0" fmla="*/ 91650 w 310602"/>
              <a:gd name="connsiteY0" fmla="*/ 4061973 h 4061973"/>
              <a:gd name="connsiteX1" fmla="*/ 25964 w 310602"/>
              <a:gd name="connsiteY1" fmla="*/ 3996281 h 4061973"/>
              <a:gd name="connsiteX2" fmla="*/ 4069 w 310602"/>
              <a:gd name="connsiteY2" fmla="*/ 3842999 h 4061973"/>
              <a:gd name="connsiteX3" fmla="*/ 102598 w 310602"/>
              <a:gd name="connsiteY3" fmla="*/ 3700665 h 4061973"/>
              <a:gd name="connsiteX4" fmla="*/ 124493 w 310602"/>
              <a:gd name="connsiteY4" fmla="*/ 3437896 h 4061973"/>
              <a:gd name="connsiteX5" fmla="*/ 223021 w 310602"/>
              <a:gd name="connsiteY5" fmla="*/ 2726230 h 4061973"/>
              <a:gd name="connsiteX6" fmla="*/ 157336 w 310602"/>
              <a:gd name="connsiteY6" fmla="*/ 1937923 h 4061973"/>
              <a:gd name="connsiteX7" fmla="*/ 310602 w 310602"/>
              <a:gd name="connsiteY7" fmla="*/ 0 h 406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602" h="4061973">
                <a:moveTo>
                  <a:pt x="91650" y="4061973"/>
                </a:moveTo>
                <a:cubicBezTo>
                  <a:pt x="66105" y="4047375"/>
                  <a:pt x="40561" y="4032777"/>
                  <a:pt x="25964" y="3996281"/>
                </a:cubicBezTo>
                <a:cubicBezTo>
                  <a:pt x="11367" y="3959785"/>
                  <a:pt x="-8703" y="3892268"/>
                  <a:pt x="4069" y="3842999"/>
                </a:cubicBezTo>
                <a:cubicBezTo>
                  <a:pt x="16841" y="3793730"/>
                  <a:pt x="82527" y="3768182"/>
                  <a:pt x="102598" y="3700665"/>
                </a:cubicBezTo>
                <a:cubicBezTo>
                  <a:pt x="122669" y="3633148"/>
                  <a:pt x="104423" y="3600302"/>
                  <a:pt x="124493" y="3437896"/>
                </a:cubicBezTo>
                <a:cubicBezTo>
                  <a:pt x="144563" y="3275490"/>
                  <a:pt x="217547" y="2976225"/>
                  <a:pt x="223021" y="2726230"/>
                </a:cubicBezTo>
                <a:cubicBezTo>
                  <a:pt x="228495" y="2476235"/>
                  <a:pt x="142739" y="2392295"/>
                  <a:pt x="157336" y="1937923"/>
                </a:cubicBezTo>
                <a:cubicBezTo>
                  <a:pt x="171933" y="1483551"/>
                  <a:pt x="310602" y="0"/>
                  <a:pt x="310602" y="0"/>
                </a:cubicBezTo>
              </a:path>
            </a:pathLst>
          </a:custGeom>
          <a:ln w="762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Connector 16"/>
          <p:cNvCxnSpPr/>
          <p:nvPr/>
        </p:nvCxnSpPr>
        <p:spPr>
          <a:xfrm>
            <a:off x="7957810" y="1118465"/>
            <a:ext cx="0" cy="4241195"/>
          </a:xfrm>
          <a:prstGeom prst="line">
            <a:avLst/>
          </a:pr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3136785" y="5607717"/>
            <a:ext cx="3468077" cy="727344"/>
            <a:chOff x="2784231" y="5685119"/>
            <a:chExt cx="3468077" cy="727344"/>
          </a:xfrm>
        </p:grpSpPr>
        <p:sp>
          <p:nvSpPr>
            <p:cNvPr id="4" name="TextBox 3"/>
            <p:cNvSpPr txBox="1"/>
            <p:nvPr/>
          </p:nvSpPr>
          <p:spPr>
            <a:xfrm>
              <a:off x="2784231" y="6043131"/>
              <a:ext cx="3468077" cy="369332"/>
            </a:xfrm>
            <a:prstGeom prst="rect">
              <a:avLst/>
            </a:prstGeom>
            <a:noFill/>
          </p:spPr>
          <p:txBody>
            <a:bodyPr wrap="square" rtlCol="0">
              <a:spAutoFit/>
            </a:bodyPr>
            <a:lstStyle/>
            <a:p>
              <a:r>
                <a:rPr lang="en-US" b="1" dirty="0" smtClean="0"/>
                <a:t>Period of Interest for this talk</a:t>
              </a:r>
              <a:endParaRPr lang="en-US" b="1" dirty="0"/>
            </a:p>
          </p:txBody>
        </p:sp>
        <p:sp>
          <p:nvSpPr>
            <p:cNvPr id="19" name="Right Brace 18"/>
            <p:cNvSpPr/>
            <p:nvPr/>
          </p:nvSpPr>
          <p:spPr>
            <a:xfrm rot="5400000">
              <a:off x="3957934" y="5445504"/>
              <a:ext cx="433294" cy="912524"/>
            </a:xfrm>
            <a:prstGeom prst="rightBrac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227154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_TALK_SY9.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0"/>
            <a:ext cx="9144000" cy="6329775"/>
          </a:xfrm>
          <a:prstGeom prst="rect">
            <a:avLst/>
          </a:prstGeom>
        </p:spPr>
      </p:pic>
      <p:sp>
        <p:nvSpPr>
          <p:cNvPr id="3" name="Freeform 2"/>
          <p:cNvSpPr/>
          <p:nvPr/>
        </p:nvSpPr>
        <p:spPr>
          <a:xfrm>
            <a:off x="674140" y="925115"/>
            <a:ext cx="4860077" cy="4578533"/>
          </a:xfrm>
          <a:custGeom>
            <a:avLst/>
            <a:gdLst>
              <a:gd name="connsiteX0" fmla="*/ 4860077 w 4860077"/>
              <a:gd name="connsiteY0" fmla="*/ 0 h 4578533"/>
              <a:gd name="connsiteX1" fmla="*/ 4327036 w 4860077"/>
              <a:gd name="connsiteY1" fmla="*/ 1034874 h 4578533"/>
              <a:gd name="connsiteX2" fmla="*/ 2821980 w 4860077"/>
              <a:gd name="connsiteY2" fmla="*/ 2367666 h 4578533"/>
              <a:gd name="connsiteX3" fmla="*/ 0 w 4860077"/>
              <a:gd name="connsiteY3" fmla="*/ 4578533 h 4578533"/>
            </a:gdLst>
            <a:ahLst/>
            <a:cxnLst>
              <a:cxn ang="0">
                <a:pos x="connsiteX0" y="connsiteY0"/>
              </a:cxn>
              <a:cxn ang="0">
                <a:pos x="connsiteX1" y="connsiteY1"/>
              </a:cxn>
              <a:cxn ang="0">
                <a:pos x="connsiteX2" y="connsiteY2"/>
              </a:cxn>
              <a:cxn ang="0">
                <a:pos x="connsiteX3" y="connsiteY3"/>
              </a:cxn>
            </a:cxnLst>
            <a:rect l="l" t="t" r="r" b="b"/>
            <a:pathLst>
              <a:path w="4860077" h="4578533">
                <a:moveTo>
                  <a:pt x="4860077" y="0"/>
                </a:moveTo>
                <a:cubicBezTo>
                  <a:pt x="4763398" y="320131"/>
                  <a:pt x="4666719" y="640263"/>
                  <a:pt x="4327036" y="1034874"/>
                </a:cubicBezTo>
                <a:cubicBezTo>
                  <a:pt x="3987353" y="1429485"/>
                  <a:pt x="3543153" y="1777056"/>
                  <a:pt x="2821980" y="2367666"/>
                </a:cubicBezTo>
                <a:cubicBezTo>
                  <a:pt x="2100807" y="2958276"/>
                  <a:pt x="0" y="4578533"/>
                  <a:pt x="0" y="4578533"/>
                </a:cubicBezTo>
              </a:path>
            </a:pathLst>
          </a:custGeom>
          <a:noFill/>
          <a:ln w="76200" cmpd="sng">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rot="7144001">
            <a:off x="6329397" y="1892870"/>
            <a:ext cx="1677511" cy="2116788"/>
          </a:xfrm>
          <a:custGeom>
            <a:avLst/>
            <a:gdLst>
              <a:gd name="connsiteX0" fmla="*/ 0 w 1677511"/>
              <a:gd name="connsiteY0" fmla="*/ 2116788 h 2116788"/>
              <a:gd name="connsiteX1" fmla="*/ 501686 w 1677511"/>
              <a:gd name="connsiteY1" fmla="*/ 1317112 h 2116788"/>
              <a:gd name="connsiteX2" fmla="*/ 1677511 w 1677511"/>
              <a:gd name="connsiteY2" fmla="*/ 0 h 2116788"/>
            </a:gdLst>
            <a:ahLst/>
            <a:cxnLst>
              <a:cxn ang="0">
                <a:pos x="connsiteX0" y="connsiteY0"/>
              </a:cxn>
              <a:cxn ang="0">
                <a:pos x="connsiteX1" y="connsiteY1"/>
              </a:cxn>
              <a:cxn ang="0">
                <a:pos x="connsiteX2" y="connsiteY2"/>
              </a:cxn>
            </a:cxnLst>
            <a:rect l="l" t="t" r="r" b="b"/>
            <a:pathLst>
              <a:path w="1677511" h="2116788">
                <a:moveTo>
                  <a:pt x="0" y="2116788"/>
                </a:moveTo>
                <a:cubicBezTo>
                  <a:pt x="111050" y="1893349"/>
                  <a:pt x="222101" y="1669910"/>
                  <a:pt x="501686" y="1317112"/>
                </a:cubicBezTo>
                <a:cubicBezTo>
                  <a:pt x="781271" y="964314"/>
                  <a:pt x="1677511" y="0"/>
                  <a:pt x="1677511" y="0"/>
                </a:cubicBezTo>
              </a:path>
            </a:pathLst>
          </a:custGeom>
          <a:ln w="5715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836706" y="253999"/>
            <a:ext cx="8008469" cy="1200329"/>
          </a:xfrm>
          <a:prstGeom prst="rect">
            <a:avLst/>
          </a:prstGeom>
          <a:solidFill>
            <a:schemeClr val="bg1"/>
          </a:solidFill>
        </p:spPr>
        <p:txBody>
          <a:bodyPr wrap="square" rtlCol="0">
            <a:spAutoFit/>
          </a:bodyPr>
          <a:lstStyle/>
          <a:p>
            <a:pPr algn="ctr"/>
            <a:r>
              <a:rPr lang="en-US" sz="3600" b="1" dirty="0" smtClean="0"/>
              <a:t>SYNOPTIC OVERVIEW: 03-DEC  00 UTC (1700 LST)</a:t>
            </a:r>
            <a:endParaRPr lang="en-US" sz="3600" b="1" dirty="0"/>
          </a:p>
        </p:txBody>
      </p:sp>
    </p:spTree>
    <p:extLst>
      <p:ext uri="{BB962C8B-B14F-4D97-AF65-F5344CB8AC3E}">
        <p14:creationId xmlns:p14="http://schemas.microsoft.com/office/powerpoint/2010/main" val="419136307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Personal Background: Interests and Goals</a:t>
            </a:r>
            <a:endParaRPr lang="en-US" sz="3200" dirty="0"/>
          </a:p>
        </p:txBody>
      </p:sp>
      <p:sp>
        <p:nvSpPr>
          <p:cNvPr id="3" name="Content Placeholder 2"/>
          <p:cNvSpPr>
            <a:spLocks noGrp="1"/>
          </p:cNvSpPr>
          <p:nvPr>
            <p:ph idx="1"/>
          </p:nvPr>
        </p:nvSpPr>
        <p:spPr/>
        <p:txBody>
          <a:bodyPr>
            <a:normAutofit fontScale="92500" lnSpcReduction="10000"/>
          </a:bodyPr>
          <a:lstStyle/>
          <a:p>
            <a:r>
              <a:rPr lang="en-US" dirty="0" smtClean="0"/>
              <a:t>Research interests: Dynamics of the atmosphere across a range of scales</a:t>
            </a:r>
          </a:p>
          <a:p>
            <a:pPr lvl="1"/>
            <a:r>
              <a:rPr lang="en-US" dirty="0" smtClean="0"/>
              <a:t>Mid-latitude dynamics (MS thesis)</a:t>
            </a:r>
          </a:p>
          <a:p>
            <a:pPr lvl="2"/>
            <a:r>
              <a:rPr lang="en-US" dirty="0" smtClean="0"/>
              <a:t>Storm tracks</a:t>
            </a:r>
          </a:p>
          <a:p>
            <a:pPr lvl="1"/>
            <a:r>
              <a:rPr lang="en-US" dirty="0" smtClean="0"/>
              <a:t>CAP dynamics (PhD thesis)</a:t>
            </a:r>
          </a:p>
          <a:p>
            <a:pPr lvl="2"/>
            <a:r>
              <a:rPr lang="en-US" dirty="0" smtClean="0"/>
              <a:t>CAP break-up</a:t>
            </a:r>
          </a:p>
          <a:p>
            <a:pPr lvl="1"/>
            <a:r>
              <a:rPr lang="en-US" dirty="0" smtClean="0"/>
              <a:t>Mountain Meteorology</a:t>
            </a:r>
          </a:p>
          <a:p>
            <a:r>
              <a:rPr lang="en-US" dirty="0" smtClean="0"/>
              <a:t>Career Goals:</a:t>
            </a:r>
          </a:p>
          <a:p>
            <a:pPr lvl="1"/>
            <a:r>
              <a:rPr lang="en-US" dirty="0" smtClean="0"/>
              <a:t>Teaching</a:t>
            </a:r>
          </a:p>
          <a:p>
            <a:pPr lvl="1"/>
            <a:r>
              <a:rPr lang="en-US" dirty="0" smtClean="0"/>
              <a:t>Research</a:t>
            </a:r>
          </a:p>
          <a:p>
            <a:pPr marL="457200" lvl="1" indent="0">
              <a:buNone/>
            </a:pPr>
            <a:endParaRPr lang="en-US" dirty="0" smtClean="0"/>
          </a:p>
          <a:p>
            <a:pPr marL="0" indent="0">
              <a:buNone/>
            </a:pPr>
            <a:endParaRPr lang="en-US" dirty="0" smtClean="0"/>
          </a:p>
        </p:txBody>
      </p:sp>
      <p:sp>
        <p:nvSpPr>
          <p:cNvPr id="4" name="Right Brace 3"/>
          <p:cNvSpPr/>
          <p:nvPr/>
        </p:nvSpPr>
        <p:spPr>
          <a:xfrm>
            <a:off x="2590800" y="5105400"/>
            <a:ext cx="228600" cy="838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3004852" y="5221069"/>
            <a:ext cx="2819400" cy="646331"/>
          </a:xfrm>
          <a:prstGeom prst="rect">
            <a:avLst/>
          </a:prstGeom>
          <a:noFill/>
        </p:spPr>
        <p:txBody>
          <a:bodyPr wrap="square" rtlCol="0">
            <a:spAutoFit/>
          </a:bodyPr>
          <a:lstStyle/>
          <a:p>
            <a:r>
              <a:rPr lang="en-US" b="1" dirty="0" smtClean="0"/>
              <a:t>POST-DOC/FACULTY POSITION</a:t>
            </a:r>
            <a:endParaRPr lang="en-US" b="1" dirty="0"/>
          </a:p>
        </p:txBody>
      </p:sp>
    </p:spTree>
    <p:extLst>
      <p:ext uri="{BB962C8B-B14F-4D97-AF65-F5344CB8AC3E}">
        <p14:creationId xmlns:p14="http://schemas.microsoft.com/office/powerpoint/2010/main" val="426971277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_TALK_SY1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0"/>
            <a:ext cx="9144000" cy="6329775"/>
          </a:xfrm>
          <a:prstGeom prst="rect">
            <a:avLst/>
          </a:prstGeom>
        </p:spPr>
      </p:pic>
      <p:sp>
        <p:nvSpPr>
          <p:cNvPr id="3" name="Freeform 2"/>
          <p:cNvSpPr/>
          <p:nvPr/>
        </p:nvSpPr>
        <p:spPr>
          <a:xfrm>
            <a:off x="4076194" y="893755"/>
            <a:ext cx="2232000" cy="2508785"/>
          </a:xfrm>
          <a:custGeom>
            <a:avLst/>
            <a:gdLst>
              <a:gd name="connsiteX0" fmla="*/ 2147840 w 2232000"/>
              <a:gd name="connsiteY0" fmla="*/ 0 h 2508785"/>
              <a:gd name="connsiteX1" fmla="*/ 1975386 w 2232000"/>
              <a:gd name="connsiteY1" fmla="*/ 705596 h 2508785"/>
              <a:gd name="connsiteX2" fmla="*/ 0 w 2232000"/>
              <a:gd name="connsiteY2" fmla="*/ 2508785 h 2508785"/>
            </a:gdLst>
            <a:ahLst/>
            <a:cxnLst>
              <a:cxn ang="0">
                <a:pos x="connsiteX0" y="connsiteY0"/>
              </a:cxn>
              <a:cxn ang="0">
                <a:pos x="connsiteX1" y="connsiteY1"/>
              </a:cxn>
              <a:cxn ang="0">
                <a:pos x="connsiteX2" y="connsiteY2"/>
              </a:cxn>
            </a:cxnLst>
            <a:rect l="l" t="t" r="r" b="b"/>
            <a:pathLst>
              <a:path w="2232000" h="2508785">
                <a:moveTo>
                  <a:pt x="2147840" y="0"/>
                </a:moveTo>
                <a:cubicBezTo>
                  <a:pt x="2240599" y="143732"/>
                  <a:pt x="2333359" y="287465"/>
                  <a:pt x="1975386" y="705596"/>
                </a:cubicBezTo>
                <a:cubicBezTo>
                  <a:pt x="1617413" y="1123727"/>
                  <a:pt x="0" y="2508785"/>
                  <a:pt x="0" y="2508785"/>
                </a:cubicBezTo>
              </a:path>
            </a:pathLst>
          </a:custGeom>
          <a:ln w="76200" cmpd="sng">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689817" y="3778858"/>
            <a:ext cx="1677511" cy="2116788"/>
          </a:xfrm>
          <a:custGeom>
            <a:avLst/>
            <a:gdLst>
              <a:gd name="connsiteX0" fmla="*/ 0 w 1677511"/>
              <a:gd name="connsiteY0" fmla="*/ 2116788 h 2116788"/>
              <a:gd name="connsiteX1" fmla="*/ 501686 w 1677511"/>
              <a:gd name="connsiteY1" fmla="*/ 1317112 h 2116788"/>
              <a:gd name="connsiteX2" fmla="*/ 1677511 w 1677511"/>
              <a:gd name="connsiteY2" fmla="*/ 0 h 2116788"/>
            </a:gdLst>
            <a:ahLst/>
            <a:cxnLst>
              <a:cxn ang="0">
                <a:pos x="connsiteX0" y="connsiteY0"/>
              </a:cxn>
              <a:cxn ang="0">
                <a:pos x="connsiteX1" y="connsiteY1"/>
              </a:cxn>
              <a:cxn ang="0">
                <a:pos x="connsiteX2" y="connsiteY2"/>
              </a:cxn>
            </a:cxnLst>
            <a:rect l="l" t="t" r="r" b="b"/>
            <a:pathLst>
              <a:path w="1677511" h="2116788">
                <a:moveTo>
                  <a:pt x="0" y="2116788"/>
                </a:moveTo>
                <a:cubicBezTo>
                  <a:pt x="111050" y="1893349"/>
                  <a:pt x="222101" y="1669910"/>
                  <a:pt x="501686" y="1317112"/>
                </a:cubicBezTo>
                <a:cubicBezTo>
                  <a:pt x="781271" y="964314"/>
                  <a:pt x="1677511" y="0"/>
                  <a:pt x="1677511" y="0"/>
                </a:cubicBezTo>
              </a:path>
            </a:pathLst>
          </a:custGeom>
          <a:ln w="5715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rot="7144001">
            <a:off x="6329397" y="1892870"/>
            <a:ext cx="1677511" cy="2116788"/>
          </a:xfrm>
          <a:custGeom>
            <a:avLst/>
            <a:gdLst>
              <a:gd name="connsiteX0" fmla="*/ 0 w 1677511"/>
              <a:gd name="connsiteY0" fmla="*/ 2116788 h 2116788"/>
              <a:gd name="connsiteX1" fmla="*/ 501686 w 1677511"/>
              <a:gd name="connsiteY1" fmla="*/ 1317112 h 2116788"/>
              <a:gd name="connsiteX2" fmla="*/ 1677511 w 1677511"/>
              <a:gd name="connsiteY2" fmla="*/ 0 h 2116788"/>
            </a:gdLst>
            <a:ahLst/>
            <a:cxnLst>
              <a:cxn ang="0">
                <a:pos x="connsiteX0" y="connsiteY0"/>
              </a:cxn>
              <a:cxn ang="0">
                <a:pos x="connsiteX1" y="connsiteY1"/>
              </a:cxn>
              <a:cxn ang="0">
                <a:pos x="connsiteX2" y="connsiteY2"/>
              </a:cxn>
            </a:cxnLst>
            <a:rect l="l" t="t" r="r" b="b"/>
            <a:pathLst>
              <a:path w="1677511" h="2116788">
                <a:moveTo>
                  <a:pt x="0" y="2116788"/>
                </a:moveTo>
                <a:cubicBezTo>
                  <a:pt x="111050" y="1893349"/>
                  <a:pt x="222101" y="1669910"/>
                  <a:pt x="501686" y="1317112"/>
                </a:cubicBezTo>
                <a:cubicBezTo>
                  <a:pt x="781271" y="964314"/>
                  <a:pt x="1677511" y="0"/>
                  <a:pt x="1677511" y="0"/>
                </a:cubicBezTo>
              </a:path>
            </a:pathLst>
          </a:custGeom>
          <a:ln w="5715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836706" y="253999"/>
            <a:ext cx="8008469" cy="1200329"/>
          </a:xfrm>
          <a:prstGeom prst="rect">
            <a:avLst/>
          </a:prstGeom>
          <a:solidFill>
            <a:schemeClr val="bg1"/>
          </a:solidFill>
        </p:spPr>
        <p:txBody>
          <a:bodyPr wrap="square" rtlCol="0">
            <a:spAutoFit/>
          </a:bodyPr>
          <a:lstStyle/>
          <a:p>
            <a:pPr algn="ctr"/>
            <a:r>
              <a:rPr lang="en-US" sz="3600" b="1" dirty="0" smtClean="0"/>
              <a:t>SYNOPTIC OVERVIEW: 03-DEC  06 UTC (2300 LST)</a:t>
            </a:r>
            <a:endParaRPr lang="en-US" sz="3600" b="1" dirty="0"/>
          </a:p>
        </p:txBody>
      </p:sp>
      <p:cxnSp>
        <p:nvCxnSpPr>
          <p:cNvPr id="8" name="Straight Connector 7"/>
          <p:cNvCxnSpPr/>
          <p:nvPr/>
        </p:nvCxnSpPr>
        <p:spPr>
          <a:xfrm flipV="1">
            <a:off x="3601767" y="1543769"/>
            <a:ext cx="142319" cy="1718947"/>
          </a:xfrm>
          <a:prstGeom prst="line">
            <a:avLst/>
          </a:prstGeom>
          <a:ln w="57150" cmpd="sng">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809694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_TALK_SY1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0"/>
            <a:ext cx="9144000" cy="6329775"/>
          </a:xfrm>
          <a:prstGeom prst="rect">
            <a:avLst/>
          </a:prstGeom>
        </p:spPr>
      </p:pic>
      <p:sp>
        <p:nvSpPr>
          <p:cNvPr id="3" name="Freeform 2"/>
          <p:cNvSpPr/>
          <p:nvPr/>
        </p:nvSpPr>
        <p:spPr>
          <a:xfrm>
            <a:off x="4734656" y="1991348"/>
            <a:ext cx="1912675" cy="1034874"/>
          </a:xfrm>
          <a:custGeom>
            <a:avLst/>
            <a:gdLst>
              <a:gd name="connsiteX0" fmla="*/ 0 w 1912675"/>
              <a:gd name="connsiteY0" fmla="*/ 1034874 h 1034874"/>
              <a:gd name="connsiteX1" fmla="*/ 580074 w 1912675"/>
              <a:gd name="connsiteY1" fmla="*/ 517437 h 1034874"/>
              <a:gd name="connsiteX2" fmla="*/ 1912675 w 1912675"/>
              <a:gd name="connsiteY2" fmla="*/ 0 h 1034874"/>
            </a:gdLst>
            <a:ahLst/>
            <a:cxnLst>
              <a:cxn ang="0">
                <a:pos x="connsiteX0" y="connsiteY0"/>
              </a:cxn>
              <a:cxn ang="0">
                <a:pos x="connsiteX1" y="connsiteY1"/>
              </a:cxn>
              <a:cxn ang="0">
                <a:pos x="connsiteX2" y="connsiteY2"/>
              </a:cxn>
            </a:cxnLst>
            <a:rect l="l" t="t" r="r" b="b"/>
            <a:pathLst>
              <a:path w="1912675" h="1034874">
                <a:moveTo>
                  <a:pt x="0" y="1034874"/>
                </a:moveTo>
                <a:cubicBezTo>
                  <a:pt x="130647" y="862395"/>
                  <a:pt x="261295" y="689916"/>
                  <a:pt x="580074" y="517437"/>
                </a:cubicBezTo>
                <a:cubicBezTo>
                  <a:pt x="898853" y="344958"/>
                  <a:pt x="1912675" y="0"/>
                  <a:pt x="1912675" y="0"/>
                </a:cubicBezTo>
              </a:path>
            </a:pathLst>
          </a:custGeom>
          <a:ln w="7620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7086306" y="2226547"/>
            <a:ext cx="736850" cy="2477426"/>
          </a:xfrm>
          <a:custGeom>
            <a:avLst/>
            <a:gdLst>
              <a:gd name="connsiteX0" fmla="*/ 0 w 736850"/>
              <a:gd name="connsiteY0" fmla="*/ 0 h 2132468"/>
              <a:gd name="connsiteX1" fmla="*/ 736850 w 736850"/>
              <a:gd name="connsiteY1" fmla="*/ 2132468 h 2132468"/>
            </a:gdLst>
            <a:ahLst/>
            <a:cxnLst>
              <a:cxn ang="0">
                <a:pos x="connsiteX0" y="connsiteY0"/>
              </a:cxn>
              <a:cxn ang="0">
                <a:pos x="connsiteX1" y="connsiteY1"/>
              </a:cxn>
            </a:cxnLst>
            <a:rect l="l" t="t" r="r" b="b"/>
            <a:pathLst>
              <a:path w="736850" h="2132468">
                <a:moveTo>
                  <a:pt x="0" y="0"/>
                </a:moveTo>
                <a:lnTo>
                  <a:pt x="736850" y="2132468"/>
                </a:lnTo>
              </a:path>
            </a:pathLst>
          </a:custGeom>
          <a:ln w="7620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rot="2416978">
            <a:off x="1249837" y="3178621"/>
            <a:ext cx="736850" cy="2477426"/>
          </a:xfrm>
          <a:custGeom>
            <a:avLst/>
            <a:gdLst>
              <a:gd name="connsiteX0" fmla="*/ 0 w 736850"/>
              <a:gd name="connsiteY0" fmla="*/ 0 h 2132468"/>
              <a:gd name="connsiteX1" fmla="*/ 736850 w 736850"/>
              <a:gd name="connsiteY1" fmla="*/ 2132468 h 2132468"/>
            </a:gdLst>
            <a:ahLst/>
            <a:cxnLst>
              <a:cxn ang="0">
                <a:pos x="connsiteX0" y="connsiteY0"/>
              </a:cxn>
              <a:cxn ang="0">
                <a:pos x="connsiteX1" y="connsiteY1"/>
              </a:cxn>
            </a:cxnLst>
            <a:rect l="l" t="t" r="r" b="b"/>
            <a:pathLst>
              <a:path w="736850" h="2132468">
                <a:moveTo>
                  <a:pt x="0" y="0"/>
                </a:moveTo>
                <a:lnTo>
                  <a:pt x="736850" y="2132468"/>
                </a:lnTo>
              </a:path>
            </a:pathLst>
          </a:custGeom>
          <a:ln w="5715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836706" y="253999"/>
            <a:ext cx="8008469" cy="1200329"/>
          </a:xfrm>
          <a:prstGeom prst="rect">
            <a:avLst/>
          </a:prstGeom>
          <a:solidFill>
            <a:schemeClr val="bg1"/>
          </a:solidFill>
        </p:spPr>
        <p:txBody>
          <a:bodyPr wrap="square" rtlCol="0">
            <a:spAutoFit/>
          </a:bodyPr>
          <a:lstStyle/>
          <a:p>
            <a:pPr algn="ctr"/>
            <a:r>
              <a:rPr lang="en-US" sz="3600" b="1" dirty="0" smtClean="0"/>
              <a:t>SYNOPTIC OVERVIEW: 03-DEC  12 UTC (0500 LST)</a:t>
            </a:r>
            <a:endParaRPr lang="en-US" sz="3600" b="1" dirty="0"/>
          </a:p>
        </p:txBody>
      </p:sp>
      <p:cxnSp>
        <p:nvCxnSpPr>
          <p:cNvPr id="7" name="Straight Connector 6"/>
          <p:cNvCxnSpPr/>
          <p:nvPr/>
        </p:nvCxnSpPr>
        <p:spPr>
          <a:xfrm flipV="1">
            <a:off x="4225782" y="1543770"/>
            <a:ext cx="0" cy="2178792"/>
          </a:xfrm>
          <a:prstGeom prst="line">
            <a:avLst/>
          </a:prstGeom>
          <a:ln w="57150" cmpd="sng">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821548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_TALK_SY1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4000"/>
            <a:ext cx="9144000" cy="6329775"/>
          </a:xfrm>
          <a:prstGeom prst="rect">
            <a:avLst/>
          </a:prstGeom>
        </p:spPr>
      </p:pic>
      <p:sp>
        <p:nvSpPr>
          <p:cNvPr id="3" name="Freeform 2"/>
          <p:cNvSpPr/>
          <p:nvPr/>
        </p:nvSpPr>
        <p:spPr>
          <a:xfrm>
            <a:off x="5722349" y="2116788"/>
            <a:ext cx="2257584" cy="403620"/>
          </a:xfrm>
          <a:custGeom>
            <a:avLst/>
            <a:gdLst>
              <a:gd name="connsiteX0" fmla="*/ 0 w 2257584"/>
              <a:gd name="connsiteY0" fmla="*/ 344958 h 403620"/>
              <a:gd name="connsiteX1" fmla="*/ 1301246 w 2257584"/>
              <a:gd name="connsiteY1" fmla="*/ 376317 h 403620"/>
              <a:gd name="connsiteX2" fmla="*/ 2257584 w 2257584"/>
              <a:gd name="connsiteY2" fmla="*/ 0 h 403620"/>
            </a:gdLst>
            <a:ahLst/>
            <a:cxnLst>
              <a:cxn ang="0">
                <a:pos x="connsiteX0" y="connsiteY0"/>
              </a:cxn>
              <a:cxn ang="0">
                <a:pos x="connsiteX1" y="connsiteY1"/>
              </a:cxn>
              <a:cxn ang="0">
                <a:pos x="connsiteX2" y="connsiteY2"/>
              </a:cxn>
            </a:cxnLst>
            <a:rect l="l" t="t" r="r" b="b"/>
            <a:pathLst>
              <a:path w="2257584" h="403620">
                <a:moveTo>
                  <a:pt x="0" y="344958"/>
                </a:moveTo>
                <a:cubicBezTo>
                  <a:pt x="462491" y="389384"/>
                  <a:pt x="924982" y="433810"/>
                  <a:pt x="1301246" y="376317"/>
                </a:cubicBezTo>
                <a:cubicBezTo>
                  <a:pt x="1677510" y="318824"/>
                  <a:pt x="2257584" y="0"/>
                  <a:pt x="2257584" y="0"/>
                </a:cubicBezTo>
              </a:path>
            </a:pathLst>
          </a:custGeom>
          <a:ln w="76200" cmpd="sng">
            <a:solidFill>
              <a:schemeClr val="tx1"/>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7298974" y="2838063"/>
            <a:ext cx="383083" cy="2101108"/>
          </a:xfrm>
          <a:custGeom>
            <a:avLst/>
            <a:gdLst>
              <a:gd name="connsiteX0" fmla="*/ 38175 w 383083"/>
              <a:gd name="connsiteY0" fmla="*/ 0 h 2101108"/>
              <a:gd name="connsiteX1" fmla="*/ 22497 w 383083"/>
              <a:gd name="connsiteY1" fmla="*/ 925115 h 2101108"/>
              <a:gd name="connsiteX2" fmla="*/ 304695 w 383083"/>
              <a:gd name="connsiteY2" fmla="*/ 1693431 h 2101108"/>
              <a:gd name="connsiteX3" fmla="*/ 383083 w 383083"/>
              <a:gd name="connsiteY3" fmla="*/ 2101108 h 2101108"/>
            </a:gdLst>
            <a:ahLst/>
            <a:cxnLst>
              <a:cxn ang="0">
                <a:pos x="connsiteX0" y="connsiteY0"/>
              </a:cxn>
              <a:cxn ang="0">
                <a:pos x="connsiteX1" y="connsiteY1"/>
              </a:cxn>
              <a:cxn ang="0">
                <a:pos x="connsiteX2" y="connsiteY2"/>
              </a:cxn>
              <a:cxn ang="0">
                <a:pos x="connsiteX3" y="connsiteY3"/>
              </a:cxn>
            </a:cxnLst>
            <a:rect l="l" t="t" r="r" b="b"/>
            <a:pathLst>
              <a:path w="383083" h="2101108">
                <a:moveTo>
                  <a:pt x="38175" y="0"/>
                </a:moveTo>
                <a:cubicBezTo>
                  <a:pt x="8126" y="321438"/>
                  <a:pt x="-21923" y="642877"/>
                  <a:pt x="22497" y="925115"/>
                </a:cubicBezTo>
                <a:cubicBezTo>
                  <a:pt x="66917" y="1207353"/>
                  <a:pt x="244597" y="1497432"/>
                  <a:pt x="304695" y="1693431"/>
                </a:cubicBezTo>
                <a:cubicBezTo>
                  <a:pt x="364793" y="1889430"/>
                  <a:pt x="383083" y="2101108"/>
                  <a:pt x="383083" y="2101108"/>
                </a:cubicBezTo>
              </a:path>
            </a:pathLst>
          </a:custGeom>
          <a:ln w="7620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836706" y="253999"/>
            <a:ext cx="8008469" cy="1200329"/>
          </a:xfrm>
          <a:prstGeom prst="rect">
            <a:avLst/>
          </a:prstGeom>
          <a:solidFill>
            <a:schemeClr val="bg1"/>
          </a:solidFill>
        </p:spPr>
        <p:txBody>
          <a:bodyPr wrap="square" rtlCol="0">
            <a:spAutoFit/>
          </a:bodyPr>
          <a:lstStyle/>
          <a:p>
            <a:pPr algn="ctr"/>
            <a:r>
              <a:rPr lang="en-US" sz="3600" b="1" dirty="0" smtClean="0"/>
              <a:t>SYNOPTIC OVERVIEW: 03-DEC  18 UTC (1100 LST)</a:t>
            </a:r>
            <a:endParaRPr lang="en-US" sz="3600" b="1" dirty="0"/>
          </a:p>
        </p:txBody>
      </p:sp>
      <p:cxnSp>
        <p:nvCxnSpPr>
          <p:cNvPr id="6" name="Straight Connector 5"/>
          <p:cNvCxnSpPr/>
          <p:nvPr/>
        </p:nvCxnSpPr>
        <p:spPr>
          <a:xfrm flipH="1" flipV="1">
            <a:off x="4379049" y="1495921"/>
            <a:ext cx="700647" cy="2684284"/>
          </a:xfrm>
          <a:prstGeom prst="line">
            <a:avLst/>
          </a:prstGeom>
          <a:ln w="57150" cmpd="sng">
            <a:solidFill>
              <a:srgbClr val="FF0000"/>
            </a:solidFill>
          </a:ln>
        </p:spPr>
        <p:style>
          <a:lnRef idx="2">
            <a:schemeClr val="accent2"/>
          </a:lnRef>
          <a:fillRef idx="0">
            <a:schemeClr val="accent2"/>
          </a:fillRef>
          <a:effectRef idx="1">
            <a:schemeClr val="accent2"/>
          </a:effectRef>
          <a:fontRef idx="minor">
            <a:schemeClr val="tx1"/>
          </a:fontRef>
        </p:style>
      </p:cxnSp>
      <p:sp>
        <p:nvSpPr>
          <p:cNvPr id="9" name="Freeform 8"/>
          <p:cNvSpPr/>
          <p:nvPr/>
        </p:nvSpPr>
        <p:spPr>
          <a:xfrm rot="1554547">
            <a:off x="1344073" y="2894294"/>
            <a:ext cx="736850" cy="2084339"/>
          </a:xfrm>
          <a:custGeom>
            <a:avLst/>
            <a:gdLst>
              <a:gd name="connsiteX0" fmla="*/ 0 w 736850"/>
              <a:gd name="connsiteY0" fmla="*/ 0 h 2132468"/>
              <a:gd name="connsiteX1" fmla="*/ 736850 w 736850"/>
              <a:gd name="connsiteY1" fmla="*/ 2132468 h 2132468"/>
            </a:gdLst>
            <a:ahLst/>
            <a:cxnLst>
              <a:cxn ang="0">
                <a:pos x="connsiteX0" y="connsiteY0"/>
              </a:cxn>
              <a:cxn ang="0">
                <a:pos x="connsiteX1" y="connsiteY1"/>
              </a:cxn>
            </a:cxnLst>
            <a:rect l="l" t="t" r="r" b="b"/>
            <a:pathLst>
              <a:path w="736850" h="2132468">
                <a:moveTo>
                  <a:pt x="0" y="0"/>
                </a:moveTo>
                <a:lnTo>
                  <a:pt x="736850" y="2132468"/>
                </a:lnTo>
              </a:path>
            </a:pathLst>
          </a:custGeom>
          <a:ln w="5715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5292188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itial_KSL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136" y="254335"/>
            <a:ext cx="5462071" cy="6321405"/>
          </a:xfrm>
          <a:prstGeom prst="rect">
            <a:avLst/>
          </a:prstGeom>
        </p:spPr>
      </p:pic>
      <p:sp>
        <p:nvSpPr>
          <p:cNvPr id="5" name="Rectangle 4"/>
          <p:cNvSpPr/>
          <p:nvPr/>
        </p:nvSpPr>
        <p:spPr>
          <a:xfrm>
            <a:off x="2293166" y="4128031"/>
            <a:ext cx="4374656" cy="1129034"/>
          </a:xfrm>
          <a:prstGeom prst="rect">
            <a:avLst/>
          </a:prstGeom>
          <a:gradFill flip="none" rotWithShape="1">
            <a:gsLst>
              <a:gs pos="0">
                <a:schemeClr val="accent1">
                  <a:tint val="100000"/>
                  <a:shade val="100000"/>
                  <a:satMod val="130000"/>
                  <a:alpha val="31000"/>
                </a:schemeClr>
              </a:gs>
              <a:gs pos="100000">
                <a:schemeClr val="accent1">
                  <a:tint val="50000"/>
                  <a:shade val="100000"/>
                  <a:satMod val="350000"/>
                  <a:alpha val="3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143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aper_far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
        <p:nvSpPr>
          <p:cNvPr id="3" name="TextBox 2"/>
          <p:cNvSpPr txBox="1"/>
          <p:nvPr/>
        </p:nvSpPr>
        <p:spPr>
          <a:xfrm>
            <a:off x="2808941" y="5842000"/>
            <a:ext cx="3660588" cy="461665"/>
          </a:xfrm>
          <a:prstGeom prst="rect">
            <a:avLst/>
          </a:prstGeom>
          <a:noFill/>
        </p:spPr>
        <p:txBody>
          <a:bodyPr wrap="square" rtlCol="0">
            <a:spAutoFit/>
          </a:bodyPr>
          <a:lstStyle/>
          <a:p>
            <a:pPr algn="ctr"/>
            <a:r>
              <a:rPr lang="en-US" sz="2400" b="1" dirty="0" smtClean="0"/>
              <a:t>TIME UTC</a:t>
            </a:r>
            <a:endParaRPr lang="en-US" sz="2400" b="1" dirty="0"/>
          </a:p>
        </p:txBody>
      </p:sp>
    </p:spTree>
    <p:extLst>
      <p:ext uri="{BB962C8B-B14F-4D97-AF65-F5344CB8AC3E}">
        <p14:creationId xmlns:p14="http://schemas.microsoft.com/office/powerpoint/2010/main" val="935946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544638"/>
            <a:ext cx="7772400" cy="1362075"/>
          </a:xfrm>
        </p:spPr>
        <p:txBody>
          <a:bodyPr/>
          <a:lstStyle/>
          <a:p>
            <a:r>
              <a:rPr lang="en-US" dirty="0" smtClean="0"/>
              <a:t>Spatial evolution </a:t>
            </a:r>
            <a:endParaRPr lang="en-US" dirty="0"/>
          </a:p>
        </p:txBody>
      </p:sp>
      <p:sp>
        <p:nvSpPr>
          <p:cNvPr id="3" name="Text Placeholder 2"/>
          <p:cNvSpPr>
            <a:spLocks noGrp="1"/>
          </p:cNvSpPr>
          <p:nvPr>
            <p:ph type="body" idx="1"/>
          </p:nvPr>
        </p:nvSpPr>
        <p:spPr/>
        <p:txBody>
          <a:bodyPr/>
          <a:lstStyle/>
          <a:p>
            <a:r>
              <a:rPr lang="en-US" dirty="0" smtClean="0"/>
              <a:t>Barnes objective analysis using surface observations and sounding data as a background</a:t>
            </a:r>
            <a:endParaRPr lang="en-US" dirty="0"/>
          </a:p>
        </p:txBody>
      </p:sp>
    </p:spTree>
    <p:extLst>
      <p:ext uri="{BB962C8B-B14F-4D97-AF65-F5344CB8AC3E}">
        <p14:creationId xmlns:p14="http://schemas.microsoft.com/office/powerpoint/2010/main" val="27405717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ste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754"/>
          </a:xfrm>
          <a:prstGeom prst="rect">
            <a:avLst/>
          </a:prstGeom>
        </p:spPr>
      </p:pic>
      <p:pic>
        <p:nvPicPr>
          <p:cNvPr id="3" name="Picture 2" descr="surf_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01 UTC (18 MST)</a:t>
            </a:r>
            <a:endParaRPr lang="en-US" dirty="0"/>
          </a:p>
        </p:txBody>
      </p:sp>
      <p:sp>
        <p:nvSpPr>
          <p:cNvPr id="7" name="Freeform 6"/>
          <p:cNvSpPr/>
          <p:nvPr/>
        </p:nvSpPr>
        <p:spPr>
          <a:xfrm>
            <a:off x="3399457" y="2116788"/>
            <a:ext cx="2714834" cy="2510435"/>
          </a:xfrm>
          <a:custGeom>
            <a:avLst/>
            <a:gdLst>
              <a:gd name="connsiteX0" fmla="*/ 18275 w 2714834"/>
              <a:gd name="connsiteY0" fmla="*/ 0 h 2510435"/>
              <a:gd name="connsiteX1" fmla="*/ 49630 w 2714834"/>
              <a:gd name="connsiteY1" fmla="*/ 188159 h 2510435"/>
              <a:gd name="connsiteX2" fmla="*/ 441572 w 2714834"/>
              <a:gd name="connsiteY2" fmla="*/ 313598 h 2510435"/>
              <a:gd name="connsiteX3" fmla="*/ 614026 w 2714834"/>
              <a:gd name="connsiteY3" fmla="*/ 313598 h 2510435"/>
              <a:gd name="connsiteX4" fmla="*/ 802158 w 2714834"/>
              <a:gd name="connsiteY4" fmla="*/ 705596 h 2510435"/>
              <a:gd name="connsiteX5" fmla="*/ 849191 w 2714834"/>
              <a:gd name="connsiteY5" fmla="*/ 1034874 h 2510435"/>
              <a:gd name="connsiteX6" fmla="*/ 1350876 w 2714834"/>
              <a:gd name="connsiteY6" fmla="*/ 1520951 h 2510435"/>
              <a:gd name="connsiteX7" fmla="*/ 1664430 w 2714834"/>
              <a:gd name="connsiteY7" fmla="*/ 1975668 h 2510435"/>
              <a:gd name="connsiteX8" fmla="*/ 1774174 w 2714834"/>
              <a:gd name="connsiteY8" fmla="*/ 2257906 h 2510435"/>
              <a:gd name="connsiteX9" fmla="*/ 2244504 w 2714834"/>
              <a:gd name="connsiteY9" fmla="*/ 2508785 h 2510435"/>
              <a:gd name="connsiteX10" fmla="*/ 2714834 w 2714834"/>
              <a:gd name="connsiteY10" fmla="*/ 2132467 h 251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4834" h="2510435">
                <a:moveTo>
                  <a:pt x="18275" y="0"/>
                </a:moveTo>
                <a:cubicBezTo>
                  <a:pt x="-1323" y="67946"/>
                  <a:pt x="-20920" y="135893"/>
                  <a:pt x="49630" y="188159"/>
                </a:cubicBezTo>
                <a:cubicBezTo>
                  <a:pt x="120180" y="240425"/>
                  <a:pt x="347506" y="292692"/>
                  <a:pt x="441572" y="313598"/>
                </a:cubicBezTo>
                <a:cubicBezTo>
                  <a:pt x="535638" y="334504"/>
                  <a:pt x="553928" y="248265"/>
                  <a:pt x="614026" y="313598"/>
                </a:cubicBezTo>
                <a:cubicBezTo>
                  <a:pt x="674124" y="378931"/>
                  <a:pt x="762964" y="585383"/>
                  <a:pt x="802158" y="705596"/>
                </a:cubicBezTo>
                <a:cubicBezTo>
                  <a:pt x="841352" y="825809"/>
                  <a:pt x="757738" y="898982"/>
                  <a:pt x="849191" y="1034874"/>
                </a:cubicBezTo>
                <a:cubicBezTo>
                  <a:pt x="940644" y="1170767"/>
                  <a:pt x="1215003" y="1364152"/>
                  <a:pt x="1350876" y="1520951"/>
                </a:cubicBezTo>
                <a:cubicBezTo>
                  <a:pt x="1486749" y="1677750"/>
                  <a:pt x="1593880" y="1852842"/>
                  <a:pt x="1664430" y="1975668"/>
                </a:cubicBezTo>
                <a:cubicBezTo>
                  <a:pt x="1734980" y="2098494"/>
                  <a:pt x="1677495" y="2169053"/>
                  <a:pt x="1774174" y="2257906"/>
                </a:cubicBezTo>
                <a:cubicBezTo>
                  <a:pt x="1870853" y="2346759"/>
                  <a:pt x="2087727" y="2529692"/>
                  <a:pt x="2244504" y="2508785"/>
                </a:cubicBezTo>
                <a:cubicBezTo>
                  <a:pt x="2401281" y="2487878"/>
                  <a:pt x="2714834" y="2132467"/>
                  <a:pt x="2714834" y="2132467"/>
                </a:cubicBezTo>
              </a:path>
            </a:pathLst>
          </a:cu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942958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399457" y="2116788"/>
            <a:ext cx="2714834" cy="2510435"/>
          </a:xfrm>
          <a:custGeom>
            <a:avLst/>
            <a:gdLst>
              <a:gd name="connsiteX0" fmla="*/ 18275 w 2714834"/>
              <a:gd name="connsiteY0" fmla="*/ 0 h 2510435"/>
              <a:gd name="connsiteX1" fmla="*/ 49630 w 2714834"/>
              <a:gd name="connsiteY1" fmla="*/ 188159 h 2510435"/>
              <a:gd name="connsiteX2" fmla="*/ 441572 w 2714834"/>
              <a:gd name="connsiteY2" fmla="*/ 313598 h 2510435"/>
              <a:gd name="connsiteX3" fmla="*/ 614026 w 2714834"/>
              <a:gd name="connsiteY3" fmla="*/ 313598 h 2510435"/>
              <a:gd name="connsiteX4" fmla="*/ 802158 w 2714834"/>
              <a:gd name="connsiteY4" fmla="*/ 705596 h 2510435"/>
              <a:gd name="connsiteX5" fmla="*/ 849191 w 2714834"/>
              <a:gd name="connsiteY5" fmla="*/ 1034874 h 2510435"/>
              <a:gd name="connsiteX6" fmla="*/ 1350876 w 2714834"/>
              <a:gd name="connsiteY6" fmla="*/ 1520951 h 2510435"/>
              <a:gd name="connsiteX7" fmla="*/ 1664430 w 2714834"/>
              <a:gd name="connsiteY7" fmla="*/ 1975668 h 2510435"/>
              <a:gd name="connsiteX8" fmla="*/ 1774174 w 2714834"/>
              <a:gd name="connsiteY8" fmla="*/ 2257906 h 2510435"/>
              <a:gd name="connsiteX9" fmla="*/ 2244504 w 2714834"/>
              <a:gd name="connsiteY9" fmla="*/ 2508785 h 2510435"/>
              <a:gd name="connsiteX10" fmla="*/ 2714834 w 2714834"/>
              <a:gd name="connsiteY10" fmla="*/ 2132467 h 251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4834" h="2510435">
                <a:moveTo>
                  <a:pt x="18275" y="0"/>
                </a:moveTo>
                <a:cubicBezTo>
                  <a:pt x="-1323" y="67946"/>
                  <a:pt x="-20920" y="135893"/>
                  <a:pt x="49630" y="188159"/>
                </a:cubicBezTo>
                <a:cubicBezTo>
                  <a:pt x="120180" y="240425"/>
                  <a:pt x="347506" y="292692"/>
                  <a:pt x="441572" y="313598"/>
                </a:cubicBezTo>
                <a:cubicBezTo>
                  <a:pt x="535638" y="334504"/>
                  <a:pt x="553928" y="248265"/>
                  <a:pt x="614026" y="313598"/>
                </a:cubicBezTo>
                <a:cubicBezTo>
                  <a:pt x="674124" y="378931"/>
                  <a:pt x="762964" y="585383"/>
                  <a:pt x="802158" y="705596"/>
                </a:cubicBezTo>
                <a:cubicBezTo>
                  <a:pt x="841352" y="825809"/>
                  <a:pt x="757738" y="898982"/>
                  <a:pt x="849191" y="1034874"/>
                </a:cubicBezTo>
                <a:cubicBezTo>
                  <a:pt x="940644" y="1170767"/>
                  <a:pt x="1215003" y="1364152"/>
                  <a:pt x="1350876" y="1520951"/>
                </a:cubicBezTo>
                <a:cubicBezTo>
                  <a:pt x="1486749" y="1677750"/>
                  <a:pt x="1593880" y="1852842"/>
                  <a:pt x="1664430" y="1975668"/>
                </a:cubicBezTo>
                <a:cubicBezTo>
                  <a:pt x="1734980" y="2098494"/>
                  <a:pt x="1677495" y="2169053"/>
                  <a:pt x="1774174" y="2257906"/>
                </a:cubicBezTo>
                <a:cubicBezTo>
                  <a:pt x="1870853" y="2346759"/>
                  <a:pt x="2087727" y="2529692"/>
                  <a:pt x="2244504" y="2508785"/>
                </a:cubicBezTo>
                <a:cubicBezTo>
                  <a:pt x="2401281" y="2487878"/>
                  <a:pt x="2714834" y="2132467"/>
                  <a:pt x="2714834" y="2132467"/>
                </a:cubicBezTo>
              </a:path>
            </a:pathLst>
          </a:cu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02 UTC (19 MST)</a:t>
            </a:r>
            <a:endParaRPr lang="en-US" dirty="0"/>
          </a:p>
        </p:txBody>
      </p:sp>
    </p:spTree>
    <p:extLst>
      <p:ext uri="{BB962C8B-B14F-4D97-AF65-F5344CB8AC3E}">
        <p14:creationId xmlns:p14="http://schemas.microsoft.com/office/powerpoint/2010/main" val="191342130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527475" y="2273587"/>
            <a:ext cx="2586816" cy="1662070"/>
          </a:xfrm>
          <a:custGeom>
            <a:avLst/>
            <a:gdLst>
              <a:gd name="connsiteX0" fmla="*/ 0 w 2586816"/>
              <a:gd name="connsiteY0" fmla="*/ 0 h 1662070"/>
              <a:gd name="connsiteX1" fmla="*/ 329231 w 2586816"/>
              <a:gd name="connsiteY1" fmla="*/ 141119 h 1662070"/>
              <a:gd name="connsiteX2" fmla="*/ 486008 w 2586816"/>
              <a:gd name="connsiteY2" fmla="*/ 172479 h 1662070"/>
              <a:gd name="connsiteX3" fmla="*/ 611429 w 2586816"/>
              <a:gd name="connsiteY3" fmla="*/ 486077 h 1662070"/>
              <a:gd name="connsiteX4" fmla="*/ 972016 w 2586816"/>
              <a:gd name="connsiteY4" fmla="*/ 721276 h 1662070"/>
              <a:gd name="connsiteX5" fmla="*/ 1552090 w 2586816"/>
              <a:gd name="connsiteY5" fmla="*/ 1317112 h 1662070"/>
              <a:gd name="connsiteX6" fmla="*/ 1912676 w 2586816"/>
              <a:gd name="connsiteY6" fmla="*/ 1442551 h 1662070"/>
              <a:gd name="connsiteX7" fmla="*/ 2273262 w 2586816"/>
              <a:gd name="connsiteY7" fmla="*/ 1395512 h 1662070"/>
              <a:gd name="connsiteX8" fmla="*/ 2586816 w 2586816"/>
              <a:gd name="connsiteY8" fmla="*/ 1662070 h 166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816" h="1662070">
                <a:moveTo>
                  <a:pt x="0" y="0"/>
                </a:moveTo>
                <a:cubicBezTo>
                  <a:pt x="124115" y="56186"/>
                  <a:pt x="248230" y="112373"/>
                  <a:pt x="329231" y="141119"/>
                </a:cubicBezTo>
                <a:cubicBezTo>
                  <a:pt x="410232" y="169866"/>
                  <a:pt x="438975" y="114986"/>
                  <a:pt x="486008" y="172479"/>
                </a:cubicBezTo>
                <a:cubicBezTo>
                  <a:pt x="533041" y="229972"/>
                  <a:pt x="530428" y="394611"/>
                  <a:pt x="611429" y="486077"/>
                </a:cubicBezTo>
                <a:cubicBezTo>
                  <a:pt x="692430" y="577543"/>
                  <a:pt x="815239" y="582770"/>
                  <a:pt x="972016" y="721276"/>
                </a:cubicBezTo>
                <a:cubicBezTo>
                  <a:pt x="1128793" y="859782"/>
                  <a:pt x="1395313" y="1196900"/>
                  <a:pt x="1552090" y="1317112"/>
                </a:cubicBezTo>
                <a:cubicBezTo>
                  <a:pt x="1708867" y="1437324"/>
                  <a:pt x="1792481" y="1429484"/>
                  <a:pt x="1912676" y="1442551"/>
                </a:cubicBezTo>
                <a:cubicBezTo>
                  <a:pt x="2032871" y="1455618"/>
                  <a:pt x="2160905" y="1358926"/>
                  <a:pt x="2273262" y="1395512"/>
                </a:cubicBezTo>
                <a:cubicBezTo>
                  <a:pt x="2385619" y="1432098"/>
                  <a:pt x="2586816" y="1662070"/>
                  <a:pt x="2586816" y="1662070"/>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FF"/>
              </a:solidFill>
            </a:endParaRPr>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03 UTC (20 MST)</a:t>
            </a:r>
            <a:endParaRPr lang="en-US" dirty="0"/>
          </a:p>
        </p:txBody>
      </p:sp>
    </p:spTree>
    <p:extLst>
      <p:ext uri="{BB962C8B-B14F-4D97-AF65-F5344CB8AC3E}">
        <p14:creationId xmlns:p14="http://schemas.microsoft.com/office/powerpoint/2010/main" val="21787014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558831" y="2179507"/>
            <a:ext cx="2743592" cy="1392893"/>
          </a:xfrm>
          <a:custGeom>
            <a:avLst/>
            <a:gdLst>
              <a:gd name="connsiteX0" fmla="*/ 0 w 2743592"/>
              <a:gd name="connsiteY0" fmla="*/ 0 h 1392893"/>
              <a:gd name="connsiteX1" fmla="*/ 282198 w 2743592"/>
              <a:gd name="connsiteY1" fmla="*/ 94080 h 1392893"/>
              <a:gd name="connsiteX2" fmla="*/ 580073 w 2743592"/>
              <a:gd name="connsiteY2" fmla="*/ 219519 h 1392893"/>
              <a:gd name="connsiteX3" fmla="*/ 830916 w 2743592"/>
              <a:gd name="connsiteY3" fmla="*/ 611517 h 1392893"/>
              <a:gd name="connsiteX4" fmla="*/ 1003370 w 2743592"/>
              <a:gd name="connsiteY4" fmla="*/ 925115 h 1392893"/>
              <a:gd name="connsiteX5" fmla="*/ 1489378 w 2743592"/>
              <a:gd name="connsiteY5" fmla="*/ 1223033 h 1392893"/>
              <a:gd name="connsiteX6" fmla="*/ 1881320 w 2743592"/>
              <a:gd name="connsiteY6" fmla="*/ 1379832 h 1392893"/>
              <a:gd name="connsiteX7" fmla="*/ 2398683 w 2743592"/>
              <a:gd name="connsiteY7" fmla="*/ 1348472 h 1392893"/>
              <a:gd name="connsiteX8" fmla="*/ 2743592 w 2743592"/>
              <a:gd name="connsiteY8" fmla="*/ 1066234 h 139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592" h="1392893">
                <a:moveTo>
                  <a:pt x="0" y="0"/>
                </a:moveTo>
                <a:cubicBezTo>
                  <a:pt x="92759" y="28747"/>
                  <a:pt x="185519" y="57494"/>
                  <a:pt x="282198" y="94080"/>
                </a:cubicBezTo>
                <a:cubicBezTo>
                  <a:pt x="378877" y="130666"/>
                  <a:pt x="488620" y="133280"/>
                  <a:pt x="580073" y="219519"/>
                </a:cubicBezTo>
                <a:cubicBezTo>
                  <a:pt x="671526" y="305759"/>
                  <a:pt x="760367" y="493918"/>
                  <a:pt x="830916" y="611517"/>
                </a:cubicBezTo>
                <a:cubicBezTo>
                  <a:pt x="901465" y="729116"/>
                  <a:pt x="893626" y="823196"/>
                  <a:pt x="1003370" y="925115"/>
                </a:cubicBezTo>
                <a:cubicBezTo>
                  <a:pt x="1113114" y="1027034"/>
                  <a:pt x="1343053" y="1147247"/>
                  <a:pt x="1489378" y="1223033"/>
                </a:cubicBezTo>
                <a:cubicBezTo>
                  <a:pt x="1635703" y="1298819"/>
                  <a:pt x="1729769" y="1358926"/>
                  <a:pt x="1881320" y="1379832"/>
                </a:cubicBezTo>
                <a:cubicBezTo>
                  <a:pt x="2032871" y="1400739"/>
                  <a:pt x="2254971" y="1400738"/>
                  <a:pt x="2398683" y="1348472"/>
                </a:cubicBezTo>
                <a:cubicBezTo>
                  <a:pt x="2542395" y="1296206"/>
                  <a:pt x="2743592" y="1066234"/>
                  <a:pt x="2743592" y="1066234"/>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04 UTC (21 MST)</a:t>
            </a:r>
            <a:endParaRPr lang="en-US" dirty="0"/>
          </a:p>
        </p:txBody>
      </p:sp>
    </p:spTree>
    <p:extLst>
      <p:ext uri="{BB962C8B-B14F-4D97-AF65-F5344CB8AC3E}">
        <p14:creationId xmlns:p14="http://schemas.microsoft.com/office/powerpoint/2010/main" val="356225511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316503" y="1295400"/>
            <a:ext cx="8622442" cy="4865077"/>
            <a:chOff x="86497" y="533400"/>
            <a:chExt cx="8622442" cy="4865077"/>
          </a:xfrm>
        </p:grpSpPr>
        <p:sp>
          <p:nvSpPr>
            <p:cNvPr id="35" name="Line Callout 1 34"/>
            <p:cNvSpPr/>
            <p:nvPr/>
          </p:nvSpPr>
          <p:spPr>
            <a:xfrm>
              <a:off x="278957" y="533400"/>
              <a:ext cx="2311843" cy="851598"/>
            </a:xfrm>
            <a:prstGeom prst="borderCallout1">
              <a:avLst>
                <a:gd name="adj1" fmla="val 97309"/>
                <a:gd name="adj2" fmla="val 25661"/>
                <a:gd name="adj3" fmla="val 332418"/>
                <a:gd name="adj4" fmla="val 24760"/>
              </a:avLst>
            </a:prstGeom>
            <a:solidFill>
              <a:srgbClr val="DDD9C3"/>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BFA: Oil Painting Carnegie Mellon University</a:t>
              </a:r>
            </a:p>
            <a:p>
              <a:pPr lvl="0" algn="ctr"/>
              <a:r>
                <a:rPr lang="en-US" sz="900" dirty="0" smtClean="0">
                  <a:solidFill>
                    <a:prstClr val="black"/>
                  </a:solidFill>
                </a:rPr>
                <a:t>Weather Observer: Mount Washington Observatory</a:t>
              </a:r>
            </a:p>
            <a:p>
              <a:pPr lvl="0" algn="ctr"/>
              <a:r>
                <a:rPr lang="en-US" sz="900" dirty="0" smtClean="0">
                  <a:solidFill>
                    <a:prstClr val="black"/>
                  </a:solidFill>
                </a:rPr>
                <a:t>Applied to Grad Schools ( no go )</a:t>
              </a:r>
              <a:endParaRPr lang="en-US" sz="900" dirty="0">
                <a:solidFill>
                  <a:prstClr val="black"/>
                </a:solidFill>
              </a:endParaRPr>
            </a:p>
          </p:txBody>
        </p:sp>
        <p:grpSp>
          <p:nvGrpSpPr>
            <p:cNvPr id="17" name="Group 16"/>
            <p:cNvGrpSpPr/>
            <p:nvPr/>
          </p:nvGrpSpPr>
          <p:grpSpPr>
            <a:xfrm>
              <a:off x="1066800" y="3238500"/>
              <a:ext cx="7228702" cy="381000"/>
              <a:chOff x="1524000" y="2590800"/>
              <a:chExt cx="5572125" cy="381000"/>
            </a:xfrm>
          </p:grpSpPr>
          <p:sp>
            <p:nvSpPr>
              <p:cNvPr id="16" name="Right Arrow Callout 15"/>
              <p:cNvSpPr/>
              <p:nvPr/>
            </p:nvSpPr>
            <p:spPr>
              <a:xfrm>
                <a:off x="6105525" y="2590800"/>
                <a:ext cx="990600" cy="381000"/>
              </a:xfrm>
              <a:prstGeom prst="rightArrowCallout">
                <a:avLst>
                  <a:gd name="adj1" fmla="val 28596"/>
                  <a:gd name="adj2" fmla="val 31661"/>
                  <a:gd name="adj3" fmla="val 46513"/>
                  <a:gd name="adj4" fmla="val 79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2013</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ight Arrow Callout 14"/>
              <p:cNvSpPr/>
              <p:nvPr/>
            </p:nvSpPr>
            <p:spPr>
              <a:xfrm>
                <a:off x="5341938" y="2590800"/>
                <a:ext cx="990600" cy="381000"/>
              </a:xfrm>
              <a:prstGeom prst="rightArrowCallout">
                <a:avLst>
                  <a:gd name="adj1" fmla="val 28596"/>
                  <a:gd name="adj2" fmla="val 31661"/>
                  <a:gd name="adj3" fmla="val 46513"/>
                  <a:gd name="adj4" fmla="val 79778"/>
                </a:avLst>
              </a:prstGeom>
              <a:solidFill>
                <a:srgbClr val="C4BD9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2012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Right Arrow Callout 13"/>
              <p:cNvSpPr/>
              <p:nvPr/>
            </p:nvSpPr>
            <p:spPr>
              <a:xfrm>
                <a:off x="4572000" y="2590800"/>
                <a:ext cx="990600" cy="381000"/>
              </a:xfrm>
              <a:prstGeom prst="rightArrowCallout">
                <a:avLst>
                  <a:gd name="adj1" fmla="val 28596"/>
                  <a:gd name="adj2" fmla="val 31661"/>
                  <a:gd name="adj3" fmla="val 46513"/>
                  <a:gd name="adj4" fmla="val 79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2011</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Right Arrow Callout 11"/>
              <p:cNvSpPr/>
              <p:nvPr/>
            </p:nvSpPr>
            <p:spPr>
              <a:xfrm>
                <a:off x="3810000" y="2590800"/>
                <a:ext cx="990600" cy="381000"/>
              </a:xfrm>
              <a:prstGeom prst="rightArrowCallout">
                <a:avLst>
                  <a:gd name="adj1" fmla="val 28596"/>
                  <a:gd name="adj2" fmla="val 31661"/>
                  <a:gd name="adj3" fmla="val 46513"/>
                  <a:gd name="adj4" fmla="val 79778"/>
                </a:avLst>
              </a:prstGeom>
              <a:solidFill>
                <a:srgbClr val="C4BD9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2010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Right Arrow Callout 10"/>
              <p:cNvSpPr/>
              <p:nvPr/>
            </p:nvSpPr>
            <p:spPr>
              <a:xfrm>
                <a:off x="3048000" y="2590800"/>
                <a:ext cx="990600" cy="381000"/>
              </a:xfrm>
              <a:prstGeom prst="rightArrowCallout">
                <a:avLst>
                  <a:gd name="adj1" fmla="val 28596"/>
                  <a:gd name="adj2" fmla="val 31661"/>
                  <a:gd name="adj3" fmla="val 46513"/>
                  <a:gd name="adj4" fmla="val 79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2009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Right Arrow Callout 9"/>
              <p:cNvSpPr/>
              <p:nvPr/>
            </p:nvSpPr>
            <p:spPr>
              <a:xfrm>
                <a:off x="2286000" y="2590800"/>
                <a:ext cx="990600" cy="381000"/>
              </a:xfrm>
              <a:prstGeom prst="rightArrowCallout">
                <a:avLst>
                  <a:gd name="adj1" fmla="val 28596"/>
                  <a:gd name="adj2" fmla="val 31661"/>
                  <a:gd name="adj3" fmla="val 46513"/>
                  <a:gd name="adj4" fmla="val 79778"/>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2008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ight Arrow Callout 5"/>
              <p:cNvSpPr/>
              <p:nvPr/>
            </p:nvSpPr>
            <p:spPr>
              <a:xfrm>
                <a:off x="1524000" y="2590800"/>
                <a:ext cx="990600" cy="381000"/>
              </a:xfrm>
              <a:prstGeom prst="rightArrowCallout">
                <a:avLst>
                  <a:gd name="adj1" fmla="val 28596"/>
                  <a:gd name="adj2" fmla="val 31661"/>
                  <a:gd name="adj3" fmla="val 46513"/>
                  <a:gd name="adj4" fmla="val 797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2007 </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20" name="Line Callout 1 19"/>
            <p:cNvSpPr/>
            <p:nvPr/>
          </p:nvSpPr>
          <p:spPr>
            <a:xfrm>
              <a:off x="500448" y="2019300"/>
              <a:ext cx="1742303" cy="685800"/>
            </a:xfrm>
            <a:prstGeom prst="borderCallout1">
              <a:avLst>
                <a:gd name="adj1" fmla="val 102461"/>
                <a:gd name="adj2" fmla="val 58793"/>
                <a:gd name="adj3" fmla="val 183931"/>
                <a:gd name="adj4" fmla="val 69684"/>
              </a:avLst>
            </a:prstGeom>
            <a:solidFill>
              <a:srgbClr val="DDD9C3"/>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Undergrad MET Classes </a:t>
              </a:r>
              <a:r>
                <a:rPr lang="en-US" sz="900" dirty="0">
                  <a:solidFill>
                    <a:prstClr val="black"/>
                  </a:solidFill>
                </a:rPr>
                <a:t>at U of U</a:t>
              </a:r>
            </a:p>
            <a:p>
              <a:pPr lvl="0" algn="ctr"/>
              <a:r>
                <a:rPr lang="en-US" sz="900" dirty="0" err="1" smtClean="0">
                  <a:solidFill>
                    <a:prstClr val="black"/>
                  </a:solidFill>
                </a:rPr>
                <a:t>MesoWest</a:t>
              </a:r>
              <a:r>
                <a:rPr lang="en-US" sz="900" dirty="0" smtClean="0">
                  <a:solidFill>
                    <a:prstClr val="black"/>
                  </a:solidFill>
                </a:rPr>
                <a:t> </a:t>
              </a:r>
              <a:endParaRPr lang="en-US" sz="900" dirty="0">
                <a:solidFill>
                  <a:prstClr val="black"/>
                </a:solidFill>
              </a:endParaRPr>
            </a:p>
            <a:p>
              <a:pPr lvl="0" algn="ctr"/>
              <a:r>
                <a:rPr lang="en-US" sz="900" dirty="0">
                  <a:solidFill>
                    <a:prstClr val="black"/>
                  </a:solidFill>
                </a:rPr>
                <a:t>Apply to Grad School</a:t>
              </a:r>
            </a:p>
          </p:txBody>
        </p:sp>
        <p:sp>
          <p:nvSpPr>
            <p:cNvPr id="21" name="Line Callout 1 20"/>
            <p:cNvSpPr/>
            <p:nvPr/>
          </p:nvSpPr>
          <p:spPr>
            <a:xfrm>
              <a:off x="829397" y="4114800"/>
              <a:ext cx="1211992" cy="457200"/>
            </a:xfrm>
            <a:prstGeom prst="borderCallout1">
              <a:avLst>
                <a:gd name="adj1" fmla="val -601"/>
                <a:gd name="adj2" fmla="val 65604"/>
                <a:gd name="adj3" fmla="val -111942"/>
                <a:gd name="adj4" fmla="val 138436"/>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Begin Grad School Aug 2008</a:t>
              </a:r>
              <a:endParaRPr lang="en-US" sz="900" dirty="0">
                <a:solidFill>
                  <a:prstClr val="black"/>
                </a:solidFill>
              </a:endParaRPr>
            </a:p>
          </p:txBody>
        </p:sp>
        <p:sp>
          <p:nvSpPr>
            <p:cNvPr id="22" name="Line Callout 1 21"/>
            <p:cNvSpPr/>
            <p:nvPr/>
          </p:nvSpPr>
          <p:spPr>
            <a:xfrm>
              <a:off x="2437884" y="1828800"/>
              <a:ext cx="1295915" cy="685800"/>
            </a:xfrm>
            <a:prstGeom prst="borderCallout1">
              <a:avLst>
                <a:gd name="adj1" fmla="val 100404"/>
                <a:gd name="adj2" fmla="val 40915"/>
                <a:gd name="adj3" fmla="val 204750"/>
                <a:gd name="adj4" fmla="val 81963"/>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High Pass Qualifying Exam (May)</a:t>
              </a:r>
            </a:p>
            <a:p>
              <a:pPr lvl="0" algn="ctr"/>
              <a:r>
                <a:rPr lang="en-US" sz="900" dirty="0" smtClean="0">
                  <a:solidFill>
                    <a:prstClr val="black"/>
                  </a:solidFill>
                </a:rPr>
                <a:t>NCAR ASP summer colloquia (June)</a:t>
              </a:r>
              <a:endParaRPr lang="en-US" sz="900" dirty="0">
                <a:solidFill>
                  <a:prstClr val="black"/>
                </a:solidFill>
              </a:endParaRPr>
            </a:p>
          </p:txBody>
        </p:sp>
        <p:sp>
          <p:nvSpPr>
            <p:cNvPr id="23" name="Line Callout 1 22"/>
            <p:cNvSpPr/>
            <p:nvPr/>
          </p:nvSpPr>
          <p:spPr>
            <a:xfrm>
              <a:off x="2437884" y="4151030"/>
              <a:ext cx="1756719" cy="834209"/>
            </a:xfrm>
            <a:prstGeom prst="borderCallout1">
              <a:avLst>
                <a:gd name="adj1" fmla="val -601"/>
                <a:gd name="adj2" fmla="val 65604"/>
                <a:gd name="adj3" fmla="val -63528"/>
                <a:gd name="adj4" fmla="val 116696"/>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Storm Track Research</a:t>
              </a:r>
            </a:p>
            <a:p>
              <a:pPr lvl="0" algn="ctr"/>
              <a:r>
                <a:rPr lang="en-US" sz="900" dirty="0" smtClean="0">
                  <a:solidFill>
                    <a:prstClr val="black"/>
                  </a:solidFill>
                </a:rPr>
                <a:t>Defend Master’s Thesis (August )</a:t>
              </a:r>
            </a:p>
            <a:p>
              <a:pPr lvl="0" algn="ctr"/>
              <a:r>
                <a:rPr lang="en-US" sz="900" dirty="0" smtClean="0">
                  <a:solidFill>
                    <a:prstClr val="black"/>
                  </a:solidFill>
                </a:rPr>
                <a:t>Present Work at Mountain Met Conference</a:t>
              </a:r>
              <a:endParaRPr lang="en-US" sz="900" dirty="0">
                <a:solidFill>
                  <a:prstClr val="black"/>
                </a:solidFill>
              </a:endParaRPr>
            </a:p>
          </p:txBody>
        </p:sp>
        <p:sp>
          <p:nvSpPr>
            <p:cNvPr id="24" name="Line Callout 1 23"/>
            <p:cNvSpPr/>
            <p:nvPr/>
          </p:nvSpPr>
          <p:spPr>
            <a:xfrm>
              <a:off x="5094072" y="1156398"/>
              <a:ext cx="1495267" cy="672402"/>
            </a:xfrm>
            <a:prstGeom prst="borderCallout1">
              <a:avLst>
                <a:gd name="adj1" fmla="val 105366"/>
                <a:gd name="adj2" fmla="val 63078"/>
                <a:gd name="adj3" fmla="val 309034"/>
                <a:gd name="adj4" fmla="val 35061"/>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MWR Storm Track Paper</a:t>
              </a:r>
            </a:p>
            <a:p>
              <a:pPr lvl="0" algn="ctr"/>
              <a:r>
                <a:rPr lang="en-US" sz="900" dirty="0" smtClean="0">
                  <a:solidFill>
                    <a:prstClr val="black"/>
                  </a:solidFill>
                </a:rPr>
                <a:t>TA Instrumentation Class</a:t>
              </a:r>
            </a:p>
            <a:p>
              <a:pPr lvl="0" algn="ctr"/>
              <a:r>
                <a:rPr lang="en-US" sz="900" dirty="0" smtClean="0">
                  <a:solidFill>
                    <a:prstClr val="black"/>
                  </a:solidFill>
                </a:rPr>
                <a:t>Cyclone Workshop</a:t>
              </a:r>
              <a:endParaRPr lang="en-US" sz="900" dirty="0">
                <a:solidFill>
                  <a:prstClr val="black"/>
                </a:solidFill>
              </a:endParaRPr>
            </a:p>
          </p:txBody>
        </p:sp>
        <p:sp>
          <p:nvSpPr>
            <p:cNvPr id="25" name="Line Callout 1 24"/>
            <p:cNvSpPr/>
            <p:nvPr/>
          </p:nvSpPr>
          <p:spPr>
            <a:xfrm>
              <a:off x="4032422" y="1905000"/>
              <a:ext cx="1211992" cy="457200"/>
            </a:xfrm>
            <a:prstGeom prst="borderCallout1">
              <a:avLst>
                <a:gd name="adj1" fmla="val 97599"/>
                <a:gd name="adj2" fmla="val 65604"/>
                <a:gd name="adj3" fmla="val 300170"/>
                <a:gd name="adj4" fmla="val 83836"/>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PCAPS Project Design</a:t>
              </a:r>
            </a:p>
            <a:p>
              <a:pPr lvl="0" algn="ctr"/>
              <a:r>
                <a:rPr lang="en-US" sz="900" dirty="0" smtClean="0">
                  <a:solidFill>
                    <a:prstClr val="black"/>
                  </a:solidFill>
                </a:rPr>
                <a:t>PCAPS operations (Dec 2010-Feb 2011)</a:t>
              </a:r>
              <a:endParaRPr lang="en-US" sz="900" dirty="0">
                <a:solidFill>
                  <a:prstClr val="black"/>
                </a:solidFill>
              </a:endParaRPr>
            </a:p>
          </p:txBody>
        </p:sp>
        <p:sp>
          <p:nvSpPr>
            <p:cNvPr id="26" name="Line Callout 1 25"/>
            <p:cNvSpPr/>
            <p:nvPr/>
          </p:nvSpPr>
          <p:spPr>
            <a:xfrm>
              <a:off x="4328984" y="4103077"/>
              <a:ext cx="1013254" cy="533400"/>
            </a:xfrm>
            <a:prstGeom prst="borderCallout1">
              <a:avLst>
                <a:gd name="adj1" fmla="val -601"/>
                <a:gd name="adj2" fmla="val 65604"/>
                <a:gd name="adj3" fmla="val -94550"/>
                <a:gd name="adj4" fmla="val 141844"/>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DOMEX field work (Martinique)</a:t>
              </a:r>
            </a:p>
          </p:txBody>
        </p:sp>
        <p:sp>
          <p:nvSpPr>
            <p:cNvPr id="27" name="Line Callout 1 26"/>
            <p:cNvSpPr/>
            <p:nvPr/>
          </p:nvSpPr>
          <p:spPr>
            <a:xfrm>
              <a:off x="5309159" y="4876800"/>
              <a:ext cx="1013254" cy="521677"/>
            </a:xfrm>
            <a:prstGeom prst="borderCallout1">
              <a:avLst>
                <a:gd name="adj1" fmla="val -601"/>
                <a:gd name="adj2" fmla="val 65604"/>
                <a:gd name="adj3" fmla="val -240238"/>
                <a:gd name="adj4" fmla="val 72467"/>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PCAPS BAMS PAPER</a:t>
              </a:r>
            </a:p>
          </p:txBody>
        </p:sp>
        <p:sp>
          <p:nvSpPr>
            <p:cNvPr id="28" name="Line Callout 1 27"/>
            <p:cNvSpPr/>
            <p:nvPr/>
          </p:nvSpPr>
          <p:spPr>
            <a:xfrm>
              <a:off x="6041263" y="2362200"/>
              <a:ext cx="1211992" cy="457200"/>
            </a:xfrm>
            <a:prstGeom prst="borderCallout1">
              <a:avLst>
                <a:gd name="adj1" fmla="val 97599"/>
                <a:gd name="adj2" fmla="val 82539"/>
                <a:gd name="adj3" fmla="val 193879"/>
                <a:gd name="adj4" fmla="val 49520"/>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Synoptic Met. II instructor</a:t>
              </a:r>
              <a:endParaRPr lang="en-US" sz="900" dirty="0">
                <a:solidFill>
                  <a:prstClr val="black"/>
                </a:solidFill>
              </a:endParaRPr>
            </a:p>
          </p:txBody>
        </p:sp>
        <p:sp>
          <p:nvSpPr>
            <p:cNvPr id="29" name="Line Callout 1 28"/>
            <p:cNvSpPr/>
            <p:nvPr/>
          </p:nvSpPr>
          <p:spPr>
            <a:xfrm>
              <a:off x="6454346" y="4042840"/>
              <a:ext cx="1013254" cy="750277"/>
            </a:xfrm>
            <a:prstGeom prst="borderCallout1">
              <a:avLst>
                <a:gd name="adj1" fmla="val 1858"/>
                <a:gd name="adj2" fmla="val 60540"/>
                <a:gd name="adj3" fmla="val -58392"/>
                <a:gd name="adj4" fmla="val 24353"/>
              </a:avLst>
            </a:prstGeom>
            <a:solidFill>
              <a:schemeClr val="bg2">
                <a:lumMod val="90000"/>
              </a:schemeClr>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900" dirty="0" smtClean="0">
                  <a:solidFill>
                    <a:prstClr val="black"/>
                  </a:solidFill>
                </a:rPr>
                <a:t>Boundary Layer</a:t>
              </a:r>
            </a:p>
            <a:p>
              <a:pPr lvl="0" algn="ctr"/>
              <a:r>
                <a:rPr lang="en-US" sz="900" dirty="0" smtClean="0">
                  <a:solidFill>
                    <a:prstClr val="black"/>
                  </a:solidFill>
                </a:rPr>
                <a:t>Mountain Met</a:t>
              </a:r>
            </a:p>
          </p:txBody>
        </p:sp>
        <p:sp>
          <p:nvSpPr>
            <p:cNvPr id="30" name="Donut 29"/>
            <p:cNvSpPr/>
            <p:nvPr/>
          </p:nvSpPr>
          <p:spPr>
            <a:xfrm>
              <a:off x="6781800" y="2953218"/>
              <a:ext cx="1927139" cy="990600"/>
            </a:xfrm>
            <a:prstGeom prst="donut">
              <a:avLst>
                <a:gd name="adj" fmla="val 815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Right Arrow Callout 35"/>
            <p:cNvSpPr/>
            <p:nvPr/>
          </p:nvSpPr>
          <p:spPr>
            <a:xfrm>
              <a:off x="86497" y="3238500"/>
              <a:ext cx="1285103" cy="381000"/>
            </a:xfrm>
            <a:prstGeom prst="rightArrowCallout">
              <a:avLst>
                <a:gd name="adj1" fmla="val 28596"/>
                <a:gd name="adj2" fmla="val 31661"/>
                <a:gd name="adj3" fmla="val 46513"/>
                <a:gd name="adj4" fmla="val 79778"/>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Long Ago</a:t>
              </a:r>
              <a:endParaRPr lang="en-US"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
        <p:nvSpPr>
          <p:cNvPr id="3" name="Title 2"/>
          <p:cNvSpPr>
            <a:spLocks noGrp="1"/>
          </p:cNvSpPr>
          <p:nvPr>
            <p:ph type="title"/>
          </p:nvPr>
        </p:nvSpPr>
        <p:spPr/>
        <p:txBody>
          <a:bodyPr>
            <a:normAutofit/>
          </a:bodyPr>
          <a:lstStyle/>
          <a:p>
            <a:r>
              <a:rPr lang="en-US" sz="3200" dirty="0" smtClean="0"/>
              <a:t>Personal Background: Timeline</a:t>
            </a:r>
            <a:endParaRPr lang="en-US" sz="3200" dirty="0"/>
          </a:p>
        </p:txBody>
      </p:sp>
    </p:spTree>
    <p:extLst>
      <p:ext uri="{BB962C8B-B14F-4D97-AF65-F5344CB8AC3E}">
        <p14:creationId xmlns:p14="http://schemas.microsoft.com/office/powerpoint/2010/main" val="14255649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464765" y="2101108"/>
            <a:ext cx="2869013" cy="1461221"/>
          </a:xfrm>
          <a:custGeom>
            <a:avLst/>
            <a:gdLst>
              <a:gd name="connsiteX0" fmla="*/ 0 w 2869013"/>
              <a:gd name="connsiteY0" fmla="*/ 0 h 1461221"/>
              <a:gd name="connsiteX1" fmla="*/ 156776 w 2869013"/>
              <a:gd name="connsiteY1" fmla="*/ 156799 h 1461221"/>
              <a:gd name="connsiteX2" fmla="*/ 329231 w 2869013"/>
              <a:gd name="connsiteY2" fmla="*/ 94079 h 1461221"/>
              <a:gd name="connsiteX3" fmla="*/ 768205 w 2869013"/>
              <a:gd name="connsiteY3" fmla="*/ 313598 h 1461221"/>
              <a:gd name="connsiteX4" fmla="*/ 893627 w 2869013"/>
              <a:gd name="connsiteY4" fmla="*/ 454717 h 1461221"/>
              <a:gd name="connsiteX5" fmla="*/ 1160147 w 2869013"/>
              <a:gd name="connsiteY5" fmla="*/ 533117 h 1461221"/>
              <a:gd name="connsiteX6" fmla="*/ 1363957 w 2869013"/>
              <a:gd name="connsiteY6" fmla="*/ 799675 h 1461221"/>
              <a:gd name="connsiteX7" fmla="*/ 1708866 w 2869013"/>
              <a:gd name="connsiteY7" fmla="*/ 1395512 h 1461221"/>
              <a:gd name="connsiteX8" fmla="*/ 2006741 w 2869013"/>
              <a:gd name="connsiteY8" fmla="*/ 1442551 h 1461221"/>
              <a:gd name="connsiteX9" fmla="*/ 2241906 w 2869013"/>
              <a:gd name="connsiteY9" fmla="*/ 1364152 h 1461221"/>
              <a:gd name="connsiteX10" fmla="*/ 2665203 w 2869013"/>
              <a:gd name="connsiteY10" fmla="*/ 1003514 h 1461221"/>
              <a:gd name="connsiteX11" fmla="*/ 2869013 w 2869013"/>
              <a:gd name="connsiteY11" fmla="*/ 658556 h 146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69013" h="1461221">
                <a:moveTo>
                  <a:pt x="0" y="0"/>
                </a:moveTo>
                <a:cubicBezTo>
                  <a:pt x="50952" y="70559"/>
                  <a:pt x="101904" y="141119"/>
                  <a:pt x="156776" y="156799"/>
                </a:cubicBezTo>
                <a:cubicBezTo>
                  <a:pt x="211648" y="172479"/>
                  <a:pt x="227326" y="67946"/>
                  <a:pt x="329231" y="94079"/>
                </a:cubicBezTo>
                <a:cubicBezTo>
                  <a:pt x="431136" y="120212"/>
                  <a:pt x="674139" y="253492"/>
                  <a:pt x="768205" y="313598"/>
                </a:cubicBezTo>
                <a:cubicBezTo>
                  <a:pt x="862271" y="373704"/>
                  <a:pt x="828303" y="418131"/>
                  <a:pt x="893627" y="454717"/>
                </a:cubicBezTo>
                <a:cubicBezTo>
                  <a:pt x="958951" y="491303"/>
                  <a:pt x="1081759" y="475624"/>
                  <a:pt x="1160147" y="533117"/>
                </a:cubicBezTo>
                <a:cubicBezTo>
                  <a:pt x="1238535" y="590610"/>
                  <a:pt x="1272504" y="655943"/>
                  <a:pt x="1363957" y="799675"/>
                </a:cubicBezTo>
                <a:cubicBezTo>
                  <a:pt x="1455410" y="943407"/>
                  <a:pt x="1601735" y="1288366"/>
                  <a:pt x="1708866" y="1395512"/>
                </a:cubicBezTo>
                <a:cubicBezTo>
                  <a:pt x="1815997" y="1502658"/>
                  <a:pt x="1917901" y="1447778"/>
                  <a:pt x="2006741" y="1442551"/>
                </a:cubicBezTo>
                <a:cubicBezTo>
                  <a:pt x="2095581" y="1437324"/>
                  <a:pt x="2132162" y="1437325"/>
                  <a:pt x="2241906" y="1364152"/>
                </a:cubicBezTo>
                <a:cubicBezTo>
                  <a:pt x="2351650" y="1290979"/>
                  <a:pt x="2560685" y="1121113"/>
                  <a:pt x="2665203" y="1003514"/>
                </a:cubicBezTo>
                <a:cubicBezTo>
                  <a:pt x="2769721" y="885915"/>
                  <a:pt x="2869013" y="658556"/>
                  <a:pt x="2869013" y="658556"/>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05 UTC (22 MST)</a:t>
            </a:r>
            <a:endParaRPr lang="en-US" dirty="0"/>
          </a:p>
        </p:txBody>
      </p:sp>
    </p:spTree>
    <p:extLst>
      <p:ext uri="{BB962C8B-B14F-4D97-AF65-F5344CB8AC3E}">
        <p14:creationId xmlns:p14="http://schemas.microsoft.com/office/powerpoint/2010/main" val="59479974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307988" y="1928629"/>
            <a:ext cx="2963079" cy="1113863"/>
          </a:xfrm>
          <a:custGeom>
            <a:avLst/>
            <a:gdLst>
              <a:gd name="connsiteX0" fmla="*/ 0 w 2963079"/>
              <a:gd name="connsiteY0" fmla="*/ 0 h 1113863"/>
              <a:gd name="connsiteX1" fmla="*/ 156777 w 2963079"/>
              <a:gd name="connsiteY1" fmla="*/ 203839 h 1113863"/>
              <a:gd name="connsiteX2" fmla="*/ 533041 w 2963079"/>
              <a:gd name="connsiteY2" fmla="*/ 250878 h 1113863"/>
              <a:gd name="connsiteX3" fmla="*/ 893627 w 2963079"/>
              <a:gd name="connsiteY3" fmla="*/ 439037 h 1113863"/>
              <a:gd name="connsiteX4" fmla="*/ 1019048 w 2963079"/>
              <a:gd name="connsiteY4" fmla="*/ 658556 h 1113863"/>
              <a:gd name="connsiteX5" fmla="*/ 1332602 w 2963079"/>
              <a:gd name="connsiteY5" fmla="*/ 548797 h 1113863"/>
              <a:gd name="connsiteX6" fmla="*/ 1520734 w 2963079"/>
              <a:gd name="connsiteY6" fmla="*/ 486077 h 1113863"/>
              <a:gd name="connsiteX7" fmla="*/ 1818610 w 2963079"/>
              <a:gd name="connsiteY7" fmla="*/ 736955 h 1113863"/>
              <a:gd name="connsiteX8" fmla="*/ 2163518 w 2963079"/>
              <a:gd name="connsiteY8" fmla="*/ 611516 h 1113863"/>
              <a:gd name="connsiteX9" fmla="*/ 2430039 w 2963079"/>
              <a:gd name="connsiteY9" fmla="*/ 909434 h 1113863"/>
              <a:gd name="connsiteX10" fmla="*/ 2712237 w 2963079"/>
              <a:gd name="connsiteY10" fmla="*/ 1113273 h 1113863"/>
              <a:gd name="connsiteX11" fmla="*/ 2963079 w 2963079"/>
              <a:gd name="connsiteY11" fmla="*/ 846715 h 111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3079" h="1113863">
                <a:moveTo>
                  <a:pt x="0" y="0"/>
                </a:moveTo>
                <a:cubicBezTo>
                  <a:pt x="33968" y="81013"/>
                  <a:pt x="67937" y="162026"/>
                  <a:pt x="156777" y="203839"/>
                </a:cubicBezTo>
                <a:cubicBezTo>
                  <a:pt x="245617" y="245652"/>
                  <a:pt x="410233" y="211678"/>
                  <a:pt x="533041" y="250878"/>
                </a:cubicBezTo>
                <a:cubicBezTo>
                  <a:pt x="655849" y="290078"/>
                  <a:pt x="812626" y="371091"/>
                  <a:pt x="893627" y="439037"/>
                </a:cubicBezTo>
                <a:cubicBezTo>
                  <a:pt x="974628" y="506983"/>
                  <a:pt x="945886" y="640263"/>
                  <a:pt x="1019048" y="658556"/>
                </a:cubicBezTo>
                <a:cubicBezTo>
                  <a:pt x="1092211" y="676849"/>
                  <a:pt x="1248988" y="577543"/>
                  <a:pt x="1332602" y="548797"/>
                </a:cubicBezTo>
                <a:cubicBezTo>
                  <a:pt x="1416216" y="520051"/>
                  <a:pt x="1439733" y="454717"/>
                  <a:pt x="1520734" y="486077"/>
                </a:cubicBezTo>
                <a:cubicBezTo>
                  <a:pt x="1601735" y="517437"/>
                  <a:pt x="1711479" y="716049"/>
                  <a:pt x="1818610" y="736955"/>
                </a:cubicBezTo>
                <a:cubicBezTo>
                  <a:pt x="1925741" y="757862"/>
                  <a:pt x="2061613" y="582770"/>
                  <a:pt x="2163518" y="611516"/>
                </a:cubicBezTo>
                <a:cubicBezTo>
                  <a:pt x="2265423" y="640262"/>
                  <a:pt x="2338586" y="825808"/>
                  <a:pt x="2430039" y="909434"/>
                </a:cubicBezTo>
                <a:cubicBezTo>
                  <a:pt x="2521492" y="993060"/>
                  <a:pt x="2623397" y="1123726"/>
                  <a:pt x="2712237" y="1113273"/>
                </a:cubicBezTo>
                <a:cubicBezTo>
                  <a:pt x="2801077" y="1102820"/>
                  <a:pt x="2963079" y="846715"/>
                  <a:pt x="2963079" y="846715"/>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06 UTC (23 MST)</a:t>
            </a:r>
            <a:endParaRPr lang="en-US" dirty="0"/>
          </a:p>
        </p:txBody>
      </p:sp>
    </p:spTree>
    <p:extLst>
      <p:ext uri="{BB962C8B-B14F-4D97-AF65-F5344CB8AC3E}">
        <p14:creationId xmlns:p14="http://schemas.microsoft.com/office/powerpoint/2010/main" val="13751283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386376" y="1944309"/>
            <a:ext cx="3088501" cy="1840429"/>
          </a:xfrm>
          <a:custGeom>
            <a:avLst/>
            <a:gdLst>
              <a:gd name="connsiteX0" fmla="*/ 0 w 3088501"/>
              <a:gd name="connsiteY0" fmla="*/ 0 h 1840429"/>
              <a:gd name="connsiteX1" fmla="*/ 125422 w 3088501"/>
              <a:gd name="connsiteY1" fmla="*/ 125439 h 1840429"/>
              <a:gd name="connsiteX2" fmla="*/ 454653 w 3088501"/>
              <a:gd name="connsiteY2" fmla="*/ 297918 h 1840429"/>
              <a:gd name="connsiteX3" fmla="*/ 768206 w 3088501"/>
              <a:gd name="connsiteY3" fmla="*/ 376317 h 1840429"/>
              <a:gd name="connsiteX4" fmla="*/ 893627 w 3088501"/>
              <a:gd name="connsiteY4" fmla="*/ 517437 h 1840429"/>
              <a:gd name="connsiteX5" fmla="*/ 1081759 w 3088501"/>
              <a:gd name="connsiteY5" fmla="*/ 533117 h 1840429"/>
              <a:gd name="connsiteX6" fmla="*/ 1269891 w 3088501"/>
              <a:gd name="connsiteY6" fmla="*/ 423357 h 1840429"/>
              <a:gd name="connsiteX7" fmla="*/ 1583445 w 3088501"/>
              <a:gd name="connsiteY7" fmla="*/ 627196 h 1840429"/>
              <a:gd name="connsiteX8" fmla="*/ 1834288 w 3088501"/>
              <a:gd name="connsiteY8" fmla="*/ 846715 h 1840429"/>
              <a:gd name="connsiteX9" fmla="*/ 2116486 w 3088501"/>
              <a:gd name="connsiteY9" fmla="*/ 1034874 h 1840429"/>
              <a:gd name="connsiteX10" fmla="*/ 2257585 w 3088501"/>
              <a:gd name="connsiteY10" fmla="*/ 1489591 h 1840429"/>
              <a:gd name="connsiteX11" fmla="*/ 2477072 w 3088501"/>
              <a:gd name="connsiteY11" fmla="*/ 1803189 h 1840429"/>
              <a:gd name="connsiteX12" fmla="*/ 2821981 w 3088501"/>
              <a:gd name="connsiteY12" fmla="*/ 1818869 h 1840429"/>
              <a:gd name="connsiteX13" fmla="*/ 2853336 w 3088501"/>
              <a:gd name="connsiteY13" fmla="*/ 1662070 h 1840429"/>
              <a:gd name="connsiteX14" fmla="*/ 3088501 w 3088501"/>
              <a:gd name="connsiteY14" fmla="*/ 1458231 h 184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8501" h="1840429">
                <a:moveTo>
                  <a:pt x="0" y="0"/>
                </a:moveTo>
                <a:cubicBezTo>
                  <a:pt x="24823" y="37893"/>
                  <a:pt x="49647" y="75786"/>
                  <a:pt x="125422" y="125439"/>
                </a:cubicBezTo>
                <a:cubicBezTo>
                  <a:pt x="201197" y="175092"/>
                  <a:pt x="347522" y="256105"/>
                  <a:pt x="454653" y="297918"/>
                </a:cubicBezTo>
                <a:cubicBezTo>
                  <a:pt x="561784" y="339731"/>
                  <a:pt x="695044" y="339731"/>
                  <a:pt x="768206" y="376317"/>
                </a:cubicBezTo>
                <a:cubicBezTo>
                  <a:pt x="841368" y="412904"/>
                  <a:pt x="841368" y="491304"/>
                  <a:pt x="893627" y="517437"/>
                </a:cubicBezTo>
                <a:cubicBezTo>
                  <a:pt x="945886" y="543570"/>
                  <a:pt x="1019048" y="548797"/>
                  <a:pt x="1081759" y="533117"/>
                </a:cubicBezTo>
                <a:cubicBezTo>
                  <a:pt x="1144470" y="517437"/>
                  <a:pt x="1186277" y="407677"/>
                  <a:pt x="1269891" y="423357"/>
                </a:cubicBezTo>
                <a:cubicBezTo>
                  <a:pt x="1353505" y="439037"/>
                  <a:pt x="1489379" y="556636"/>
                  <a:pt x="1583445" y="627196"/>
                </a:cubicBezTo>
                <a:cubicBezTo>
                  <a:pt x="1677511" y="697756"/>
                  <a:pt x="1745448" y="778769"/>
                  <a:pt x="1834288" y="846715"/>
                </a:cubicBezTo>
                <a:cubicBezTo>
                  <a:pt x="1923128" y="914661"/>
                  <a:pt x="2045937" y="927728"/>
                  <a:pt x="2116486" y="1034874"/>
                </a:cubicBezTo>
                <a:cubicBezTo>
                  <a:pt x="2187035" y="1142020"/>
                  <a:pt x="2197487" y="1361539"/>
                  <a:pt x="2257585" y="1489591"/>
                </a:cubicBezTo>
                <a:cubicBezTo>
                  <a:pt x="2317683" y="1617643"/>
                  <a:pt x="2383006" y="1748309"/>
                  <a:pt x="2477072" y="1803189"/>
                </a:cubicBezTo>
                <a:cubicBezTo>
                  <a:pt x="2571138" y="1858069"/>
                  <a:pt x="2759270" y="1842389"/>
                  <a:pt x="2821981" y="1818869"/>
                </a:cubicBezTo>
                <a:cubicBezTo>
                  <a:pt x="2884692" y="1795349"/>
                  <a:pt x="2808916" y="1722176"/>
                  <a:pt x="2853336" y="1662070"/>
                </a:cubicBezTo>
                <a:cubicBezTo>
                  <a:pt x="2897756" y="1601964"/>
                  <a:pt x="3088501" y="1458231"/>
                  <a:pt x="3088501" y="1458231"/>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07 UTC (00 MST)</a:t>
            </a:r>
            <a:endParaRPr lang="en-US" dirty="0"/>
          </a:p>
        </p:txBody>
      </p:sp>
    </p:spTree>
    <p:extLst>
      <p:ext uri="{BB962C8B-B14F-4D97-AF65-F5344CB8AC3E}">
        <p14:creationId xmlns:p14="http://schemas.microsoft.com/office/powerpoint/2010/main" val="30677513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5" name="Freeform 4"/>
          <p:cNvSpPr/>
          <p:nvPr/>
        </p:nvSpPr>
        <p:spPr>
          <a:xfrm>
            <a:off x="3480442" y="2571505"/>
            <a:ext cx="2931724" cy="1273879"/>
          </a:xfrm>
          <a:custGeom>
            <a:avLst/>
            <a:gdLst>
              <a:gd name="connsiteX0" fmla="*/ 2931724 w 2931724"/>
              <a:gd name="connsiteY0" fmla="*/ 548797 h 1273879"/>
              <a:gd name="connsiteX1" fmla="*/ 2712237 w 2931724"/>
              <a:gd name="connsiteY1" fmla="*/ 736956 h 1273879"/>
              <a:gd name="connsiteX2" fmla="*/ 2430039 w 2931724"/>
              <a:gd name="connsiteY2" fmla="*/ 1050554 h 1273879"/>
              <a:gd name="connsiteX3" fmla="*/ 2132163 w 2931724"/>
              <a:gd name="connsiteY3" fmla="*/ 1254393 h 1273879"/>
              <a:gd name="connsiteX4" fmla="*/ 1740222 w 2931724"/>
              <a:gd name="connsiteY4" fmla="*/ 1223033 h 1273879"/>
              <a:gd name="connsiteX5" fmla="*/ 1473701 w 2931724"/>
              <a:gd name="connsiteY5" fmla="*/ 878075 h 1273879"/>
              <a:gd name="connsiteX6" fmla="*/ 1066082 w 2931724"/>
              <a:gd name="connsiteY6" fmla="*/ 862395 h 1273879"/>
              <a:gd name="connsiteX7" fmla="*/ 846594 w 2931724"/>
              <a:gd name="connsiteY7" fmla="*/ 611516 h 1273879"/>
              <a:gd name="connsiteX8" fmla="*/ 533041 w 2931724"/>
              <a:gd name="connsiteY8" fmla="*/ 736956 h 1273879"/>
              <a:gd name="connsiteX9" fmla="*/ 376264 w 2931724"/>
              <a:gd name="connsiteY9" fmla="*/ 376318 h 1273879"/>
              <a:gd name="connsiteX10" fmla="*/ 203810 w 2931724"/>
              <a:gd name="connsiteY10" fmla="*/ 141119 h 1273879"/>
              <a:gd name="connsiteX11" fmla="*/ 0 w 2931724"/>
              <a:gd name="connsiteY11" fmla="*/ 0 h 127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1724" h="1273879">
                <a:moveTo>
                  <a:pt x="2931724" y="548797"/>
                </a:moveTo>
                <a:cubicBezTo>
                  <a:pt x="2863787" y="601063"/>
                  <a:pt x="2795851" y="653330"/>
                  <a:pt x="2712237" y="736956"/>
                </a:cubicBezTo>
                <a:cubicBezTo>
                  <a:pt x="2628623" y="820582"/>
                  <a:pt x="2526718" y="964314"/>
                  <a:pt x="2430039" y="1050554"/>
                </a:cubicBezTo>
                <a:cubicBezTo>
                  <a:pt x="2333360" y="1136794"/>
                  <a:pt x="2247132" y="1225647"/>
                  <a:pt x="2132163" y="1254393"/>
                </a:cubicBezTo>
                <a:cubicBezTo>
                  <a:pt x="2017194" y="1283139"/>
                  <a:pt x="1849966" y="1285753"/>
                  <a:pt x="1740222" y="1223033"/>
                </a:cubicBezTo>
                <a:cubicBezTo>
                  <a:pt x="1630478" y="1160313"/>
                  <a:pt x="1586058" y="938181"/>
                  <a:pt x="1473701" y="878075"/>
                </a:cubicBezTo>
                <a:cubicBezTo>
                  <a:pt x="1361344" y="817969"/>
                  <a:pt x="1170600" y="906822"/>
                  <a:pt x="1066082" y="862395"/>
                </a:cubicBezTo>
                <a:cubicBezTo>
                  <a:pt x="961564" y="817969"/>
                  <a:pt x="935434" y="632422"/>
                  <a:pt x="846594" y="611516"/>
                </a:cubicBezTo>
                <a:cubicBezTo>
                  <a:pt x="757754" y="590610"/>
                  <a:pt x="611429" y="776156"/>
                  <a:pt x="533041" y="736956"/>
                </a:cubicBezTo>
                <a:cubicBezTo>
                  <a:pt x="454653" y="697756"/>
                  <a:pt x="431136" y="475624"/>
                  <a:pt x="376264" y="376318"/>
                </a:cubicBezTo>
                <a:cubicBezTo>
                  <a:pt x="321392" y="277012"/>
                  <a:pt x="266521" y="203839"/>
                  <a:pt x="203810" y="141119"/>
                </a:cubicBezTo>
                <a:cubicBezTo>
                  <a:pt x="141099" y="78399"/>
                  <a:pt x="0" y="0"/>
                  <a:pt x="0" y="0"/>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08 UTC (01 MST)</a:t>
            </a:r>
            <a:endParaRPr lang="en-US" dirty="0"/>
          </a:p>
        </p:txBody>
      </p:sp>
    </p:spTree>
    <p:extLst>
      <p:ext uri="{BB962C8B-B14F-4D97-AF65-F5344CB8AC3E}">
        <p14:creationId xmlns:p14="http://schemas.microsoft.com/office/powerpoint/2010/main" val="251369162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9.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323666" y="2022708"/>
            <a:ext cx="2853335" cy="2493527"/>
          </a:xfrm>
          <a:custGeom>
            <a:avLst/>
            <a:gdLst>
              <a:gd name="connsiteX0" fmla="*/ 0 w 2853335"/>
              <a:gd name="connsiteY0" fmla="*/ 0 h 2493527"/>
              <a:gd name="connsiteX1" fmla="*/ 109743 w 2853335"/>
              <a:gd name="connsiteY1" fmla="*/ 266559 h 2493527"/>
              <a:gd name="connsiteX2" fmla="*/ 219487 w 2853335"/>
              <a:gd name="connsiteY2" fmla="*/ 470397 h 2493527"/>
              <a:gd name="connsiteX3" fmla="*/ 470330 w 2853335"/>
              <a:gd name="connsiteY3" fmla="*/ 439038 h 2493527"/>
              <a:gd name="connsiteX4" fmla="*/ 705495 w 2853335"/>
              <a:gd name="connsiteY4" fmla="*/ 768316 h 2493527"/>
              <a:gd name="connsiteX5" fmla="*/ 862271 w 2853335"/>
              <a:gd name="connsiteY5" fmla="*/ 1097594 h 2493527"/>
              <a:gd name="connsiteX6" fmla="*/ 1269891 w 2853335"/>
              <a:gd name="connsiteY6" fmla="*/ 1458232 h 2493527"/>
              <a:gd name="connsiteX7" fmla="*/ 1536411 w 2853335"/>
              <a:gd name="connsiteY7" fmla="*/ 1834550 h 2493527"/>
              <a:gd name="connsiteX8" fmla="*/ 1693188 w 2853335"/>
              <a:gd name="connsiteY8" fmla="*/ 2257907 h 2493527"/>
              <a:gd name="connsiteX9" fmla="*/ 1849965 w 2853335"/>
              <a:gd name="connsiteY9" fmla="*/ 2414706 h 2493527"/>
              <a:gd name="connsiteX10" fmla="*/ 2210551 w 2853335"/>
              <a:gd name="connsiteY10" fmla="*/ 2493106 h 2493527"/>
              <a:gd name="connsiteX11" fmla="*/ 2602493 w 2853335"/>
              <a:gd name="connsiteY11" fmla="*/ 2383346 h 2493527"/>
              <a:gd name="connsiteX12" fmla="*/ 2853335 w 2853335"/>
              <a:gd name="connsiteY12" fmla="*/ 1991349 h 249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3335" h="2493527">
                <a:moveTo>
                  <a:pt x="0" y="0"/>
                </a:moveTo>
                <a:cubicBezTo>
                  <a:pt x="36581" y="94080"/>
                  <a:pt x="73162" y="188160"/>
                  <a:pt x="109743" y="266559"/>
                </a:cubicBezTo>
                <a:cubicBezTo>
                  <a:pt x="146324" y="344958"/>
                  <a:pt x="159389" y="441651"/>
                  <a:pt x="219487" y="470397"/>
                </a:cubicBezTo>
                <a:cubicBezTo>
                  <a:pt x="279585" y="499143"/>
                  <a:pt x="389329" y="389385"/>
                  <a:pt x="470330" y="439038"/>
                </a:cubicBezTo>
                <a:cubicBezTo>
                  <a:pt x="551331" y="488691"/>
                  <a:pt x="640172" y="658557"/>
                  <a:pt x="705495" y="768316"/>
                </a:cubicBezTo>
                <a:cubicBezTo>
                  <a:pt x="770819" y="878075"/>
                  <a:pt x="768205" y="982608"/>
                  <a:pt x="862271" y="1097594"/>
                </a:cubicBezTo>
                <a:cubicBezTo>
                  <a:pt x="956337" y="1212580"/>
                  <a:pt x="1157534" y="1335406"/>
                  <a:pt x="1269891" y="1458232"/>
                </a:cubicBezTo>
                <a:cubicBezTo>
                  <a:pt x="1382248" y="1581058"/>
                  <a:pt x="1465862" y="1701271"/>
                  <a:pt x="1536411" y="1834550"/>
                </a:cubicBezTo>
                <a:cubicBezTo>
                  <a:pt x="1606960" y="1967829"/>
                  <a:pt x="1640929" y="2161214"/>
                  <a:pt x="1693188" y="2257907"/>
                </a:cubicBezTo>
                <a:cubicBezTo>
                  <a:pt x="1745447" y="2354600"/>
                  <a:pt x="1763738" y="2375506"/>
                  <a:pt x="1849965" y="2414706"/>
                </a:cubicBezTo>
                <a:cubicBezTo>
                  <a:pt x="1936192" y="2453906"/>
                  <a:pt x="2085130" y="2498333"/>
                  <a:pt x="2210551" y="2493106"/>
                </a:cubicBezTo>
                <a:cubicBezTo>
                  <a:pt x="2335972" y="2487879"/>
                  <a:pt x="2495362" y="2466972"/>
                  <a:pt x="2602493" y="2383346"/>
                </a:cubicBezTo>
                <a:cubicBezTo>
                  <a:pt x="2709624" y="2299720"/>
                  <a:pt x="2853335" y="1991349"/>
                  <a:pt x="2853335" y="1991349"/>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09 UTC (02 MST)</a:t>
            </a:r>
            <a:endParaRPr lang="en-US" dirty="0"/>
          </a:p>
        </p:txBody>
      </p:sp>
    </p:spTree>
    <p:extLst>
      <p:ext uri="{BB962C8B-B14F-4D97-AF65-F5344CB8AC3E}">
        <p14:creationId xmlns:p14="http://schemas.microsoft.com/office/powerpoint/2010/main" val="256572392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1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339343" y="2116788"/>
            <a:ext cx="2774948" cy="2391161"/>
          </a:xfrm>
          <a:custGeom>
            <a:avLst/>
            <a:gdLst>
              <a:gd name="connsiteX0" fmla="*/ 0 w 2774948"/>
              <a:gd name="connsiteY0" fmla="*/ 0 h 2391161"/>
              <a:gd name="connsiteX1" fmla="*/ 109744 w 2774948"/>
              <a:gd name="connsiteY1" fmla="*/ 266558 h 2391161"/>
              <a:gd name="connsiteX2" fmla="*/ 470330 w 2774948"/>
              <a:gd name="connsiteY2" fmla="*/ 360638 h 2391161"/>
              <a:gd name="connsiteX3" fmla="*/ 658462 w 2774948"/>
              <a:gd name="connsiteY3" fmla="*/ 627196 h 2391161"/>
              <a:gd name="connsiteX4" fmla="*/ 674140 w 2774948"/>
              <a:gd name="connsiteY4" fmla="*/ 972154 h 2391161"/>
              <a:gd name="connsiteX5" fmla="*/ 1003371 w 2774948"/>
              <a:gd name="connsiteY5" fmla="*/ 1254392 h 2391161"/>
              <a:gd name="connsiteX6" fmla="*/ 1363957 w 2774948"/>
              <a:gd name="connsiteY6" fmla="*/ 1536631 h 2391161"/>
              <a:gd name="connsiteX7" fmla="*/ 1599122 w 2774948"/>
              <a:gd name="connsiteY7" fmla="*/ 1912948 h 2391161"/>
              <a:gd name="connsiteX8" fmla="*/ 1661833 w 2774948"/>
              <a:gd name="connsiteY8" fmla="*/ 2210867 h 2391161"/>
              <a:gd name="connsiteX9" fmla="*/ 1818610 w 2774948"/>
              <a:gd name="connsiteY9" fmla="*/ 2383346 h 2391161"/>
              <a:gd name="connsiteX10" fmla="*/ 2132163 w 2774948"/>
              <a:gd name="connsiteY10" fmla="*/ 1959988 h 2391161"/>
              <a:gd name="connsiteX11" fmla="*/ 2414361 w 2774948"/>
              <a:gd name="connsiteY11" fmla="*/ 1756149 h 2391161"/>
              <a:gd name="connsiteX12" fmla="*/ 2774948 w 2774948"/>
              <a:gd name="connsiteY12" fmla="*/ 1709110 h 2391161"/>
              <a:gd name="connsiteX13" fmla="*/ 2774948 w 2774948"/>
              <a:gd name="connsiteY13" fmla="*/ 1709110 h 239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948" h="2391161">
                <a:moveTo>
                  <a:pt x="0" y="0"/>
                </a:moveTo>
                <a:cubicBezTo>
                  <a:pt x="15678" y="103226"/>
                  <a:pt x="31356" y="206452"/>
                  <a:pt x="109744" y="266558"/>
                </a:cubicBezTo>
                <a:cubicBezTo>
                  <a:pt x="188132" y="326664"/>
                  <a:pt x="378877" y="300532"/>
                  <a:pt x="470330" y="360638"/>
                </a:cubicBezTo>
                <a:cubicBezTo>
                  <a:pt x="561783" y="420744"/>
                  <a:pt x="624494" y="525277"/>
                  <a:pt x="658462" y="627196"/>
                </a:cubicBezTo>
                <a:cubicBezTo>
                  <a:pt x="692430" y="729115"/>
                  <a:pt x="616655" y="867621"/>
                  <a:pt x="674140" y="972154"/>
                </a:cubicBezTo>
                <a:cubicBezTo>
                  <a:pt x="731625" y="1076687"/>
                  <a:pt x="888402" y="1160313"/>
                  <a:pt x="1003371" y="1254392"/>
                </a:cubicBezTo>
                <a:cubicBezTo>
                  <a:pt x="1118341" y="1348472"/>
                  <a:pt x="1264665" y="1426872"/>
                  <a:pt x="1363957" y="1536631"/>
                </a:cubicBezTo>
                <a:cubicBezTo>
                  <a:pt x="1463249" y="1646390"/>
                  <a:pt x="1549476" y="1800575"/>
                  <a:pt x="1599122" y="1912948"/>
                </a:cubicBezTo>
                <a:cubicBezTo>
                  <a:pt x="1648768" y="2025321"/>
                  <a:pt x="1625252" y="2132467"/>
                  <a:pt x="1661833" y="2210867"/>
                </a:cubicBezTo>
                <a:cubicBezTo>
                  <a:pt x="1698414" y="2289267"/>
                  <a:pt x="1740222" y="2425159"/>
                  <a:pt x="1818610" y="2383346"/>
                </a:cubicBezTo>
                <a:cubicBezTo>
                  <a:pt x="1896998" y="2341533"/>
                  <a:pt x="2032871" y="2064521"/>
                  <a:pt x="2132163" y="1959988"/>
                </a:cubicBezTo>
                <a:cubicBezTo>
                  <a:pt x="2231455" y="1855455"/>
                  <a:pt x="2307230" y="1797962"/>
                  <a:pt x="2414361" y="1756149"/>
                </a:cubicBezTo>
                <a:cubicBezTo>
                  <a:pt x="2521492" y="1714336"/>
                  <a:pt x="2774948" y="1709110"/>
                  <a:pt x="2774948" y="1709110"/>
                </a:cubicBezTo>
                <a:lnTo>
                  <a:pt x="2774948" y="1709110"/>
                </a:ln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10 UTC (03 MST)</a:t>
            </a:r>
            <a:endParaRPr lang="en-US" dirty="0"/>
          </a:p>
        </p:txBody>
      </p:sp>
    </p:spTree>
    <p:extLst>
      <p:ext uri="{BB962C8B-B14F-4D97-AF65-F5344CB8AC3E}">
        <p14:creationId xmlns:p14="http://schemas.microsoft.com/office/powerpoint/2010/main" val="369645411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1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417732" y="2383346"/>
            <a:ext cx="2743592" cy="1554270"/>
          </a:xfrm>
          <a:custGeom>
            <a:avLst/>
            <a:gdLst>
              <a:gd name="connsiteX0" fmla="*/ 0 w 2743592"/>
              <a:gd name="connsiteY0" fmla="*/ 0 h 1554270"/>
              <a:gd name="connsiteX1" fmla="*/ 62710 w 2743592"/>
              <a:gd name="connsiteY1" fmla="*/ 188159 h 1554270"/>
              <a:gd name="connsiteX2" fmla="*/ 376264 w 2743592"/>
              <a:gd name="connsiteY2" fmla="*/ 313598 h 1554270"/>
              <a:gd name="connsiteX3" fmla="*/ 501685 w 2743592"/>
              <a:gd name="connsiteY3" fmla="*/ 705596 h 1554270"/>
              <a:gd name="connsiteX4" fmla="*/ 893627 w 2743592"/>
              <a:gd name="connsiteY4" fmla="*/ 705596 h 1554270"/>
              <a:gd name="connsiteX5" fmla="*/ 1175825 w 2743592"/>
              <a:gd name="connsiteY5" fmla="*/ 1003514 h 1554270"/>
              <a:gd name="connsiteX6" fmla="*/ 1489378 w 2743592"/>
              <a:gd name="connsiteY6" fmla="*/ 1081914 h 1554270"/>
              <a:gd name="connsiteX7" fmla="*/ 1865642 w 2743592"/>
              <a:gd name="connsiteY7" fmla="*/ 1301433 h 1554270"/>
              <a:gd name="connsiteX8" fmla="*/ 2351650 w 2743592"/>
              <a:gd name="connsiteY8" fmla="*/ 1238713 h 1554270"/>
              <a:gd name="connsiteX9" fmla="*/ 2539782 w 2743592"/>
              <a:gd name="connsiteY9" fmla="*/ 1552311 h 1554270"/>
              <a:gd name="connsiteX10" fmla="*/ 2743592 w 2743592"/>
              <a:gd name="connsiteY10" fmla="*/ 1379832 h 155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3592" h="1554270">
                <a:moveTo>
                  <a:pt x="0" y="0"/>
                </a:moveTo>
                <a:cubicBezTo>
                  <a:pt x="-1" y="67946"/>
                  <a:pt x="-1" y="135893"/>
                  <a:pt x="62710" y="188159"/>
                </a:cubicBezTo>
                <a:cubicBezTo>
                  <a:pt x="125421" y="240425"/>
                  <a:pt x="303102" y="227359"/>
                  <a:pt x="376264" y="313598"/>
                </a:cubicBezTo>
                <a:cubicBezTo>
                  <a:pt x="449427" y="399838"/>
                  <a:pt x="415458" y="640263"/>
                  <a:pt x="501685" y="705596"/>
                </a:cubicBezTo>
                <a:cubicBezTo>
                  <a:pt x="587912" y="770929"/>
                  <a:pt x="781270" y="655943"/>
                  <a:pt x="893627" y="705596"/>
                </a:cubicBezTo>
                <a:cubicBezTo>
                  <a:pt x="1005984" y="755249"/>
                  <a:pt x="1076533" y="940794"/>
                  <a:pt x="1175825" y="1003514"/>
                </a:cubicBezTo>
                <a:cubicBezTo>
                  <a:pt x="1275117" y="1066234"/>
                  <a:pt x="1374409" y="1032261"/>
                  <a:pt x="1489378" y="1081914"/>
                </a:cubicBezTo>
                <a:cubicBezTo>
                  <a:pt x="1604347" y="1131567"/>
                  <a:pt x="1721930" y="1275300"/>
                  <a:pt x="1865642" y="1301433"/>
                </a:cubicBezTo>
                <a:cubicBezTo>
                  <a:pt x="2009354" y="1327566"/>
                  <a:pt x="2239293" y="1196900"/>
                  <a:pt x="2351650" y="1238713"/>
                </a:cubicBezTo>
                <a:cubicBezTo>
                  <a:pt x="2464007" y="1280526"/>
                  <a:pt x="2474459" y="1528791"/>
                  <a:pt x="2539782" y="1552311"/>
                </a:cubicBezTo>
                <a:cubicBezTo>
                  <a:pt x="2605105" y="1575831"/>
                  <a:pt x="2743592" y="1379832"/>
                  <a:pt x="2743592" y="1379832"/>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12 UTC (05 MST)</a:t>
            </a:r>
            <a:endParaRPr lang="en-US" dirty="0"/>
          </a:p>
        </p:txBody>
      </p:sp>
    </p:spTree>
    <p:extLst>
      <p:ext uri="{BB962C8B-B14F-4D97-AF65-F5344CB8AC3E}">
        <p14:creationId xmlns:p14="http://schemas.microsoft.com/office/powerpoint/2010/main" val="342052521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1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5" name="Freeform 4"/>
          <p:cNvSpPr/>
          <p:nvPr/>
        </p:nvSpPr>
        <p:spPr>
          <a:xfrm>
            <a:off x="3715607" y="3153034"/>
            <a:ext cx="2430039" cy="1018181"/>
          </a:xfrm>
          <a:custGeom>
            <a:avLst/>
            <a:gdLst>
              <a:gd name="connsiteX0" fmla="*/ 2430039 w 2430039"/>
              <a:gd name="connsiteY0" fmla="*/ 955102 h 1018181"/>
              <a:gd name="connsiteX1" fmla="*/ 1959709 w 2430039"/>
              <a:gd name="connsiteY1" fmla="*/ 892382 h 1018181"/>
              <a:gd name="connsiteX2" fmla="*/ 1599123 w 2430039"/>
              <a:gd name="connsiteY2" fmla="*/ 1017822 h 1018181"/>
              <a:gd name="connsiteX3" fmla="*/ 1222858 w 2430039"/>
              <a:gd name="connsiteY3" fmla="*/ 845343 h 1018181"/>
              <a:gd name="connsiteX4" fmla="*/ 956338 w 2430039"/>
              <a:gd name="connsiteY4" fmla="*/ 421985 h 1018181"/>
              <a:gd name="connsiteX5" fmla="*/ 658462 w 2430039"/>
              <a:gd name="connsiteY5" fmla="*/ 77027 h 1018181"/>
              <a:gd name="connsiteX6" fmla="*/ 391942 w 2430039"/>
              <a:gd name="connsiteY6" fmla="*/ 14308 h 1018181"/>
              <a:gd name="connsiteX7" fmla="*/ 235165 w 2430039"/>
              <a:gd name="connsiteY7" fmla="*/ 280866 h 1018181"/>
              <a:gd name="connsiteX8" fmla="*/ 0 w 2430039"/>
              <a:gd name="connsiteY8" fmla="*/ 359266 h 101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0039" h="1018181">
                <a:moveTo>
                  <a:pt x="2430039" y="955102"/>
                </a:moveTo>
                <a:cubicBezTo>
                  <a:pt x="2264117" y="918515"/>
                  <a:pt x="2098195" y="881929"/>
                  <a:pt x="1959709" y="892382"/>
                </a:cubicBezTo>
                <a:cubicBezTo>
                  <a:pt x="1821223" y="902835"/>
                  <a:pt x="1721931" y="1025662"/>
                  <a:pt x="1599123" y="1017822"/>
                </a:cubicBezTo>
                <a:cubicBezTo>
                  <a:pt x="1476315" y="1009982"/>
                  <a:pt x="1329989" y="944649"/>
                  <a:pt x="1222858" y="845343"/>
                </a:cubicBezTo>
                <a:cubicBezTo>
                  <a:pt x="1115727" y="746037"/>
                  <a:pt x="1050404" y="550038"/>
                  <a:pt x="956338" y="421985"/>
                </a:cubicBezTo>
                <a:cubicBezTo>
                  <a:pt x="862272" y="293932"/>
                  <a:pt x="752528" y="144973"/>
                  <a:pt x="658462" y="77027"/>
                </a:cubicBezTo>
                <a:cubicBezTo>
                  <a:pt x="564396" y="9081"/>
                  <a:pt x="462491" y="-19665"/>
                  <a:pt x="391942" y="14308"/>
                </a:cubicBezTo>
                <a:cubicBezTo>
                  <a:pt x="321393" y="48281"/>
                  <a:pt x="300488" y="223373"/>
                  <a:pt x="235165" y="280866"/>
                </a:cubicBezTo>
                <a:cubicBezTo>
                  <a:pt x="169842" y="338359"/>
                  <a:pt x="0" y="359266"/>
                  <a:pt x="0" y="359266"/>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13 UTC (06 MST)</a:t>
            </a:r>
            <a:endParaRPr lang="en-US" dirty="0"/>
          </a:p>
        </p:txBody>
      </p:sp>
    </p:spTree>
    <p:extLst>
      <p:ext uri="{BB962C8B-B14F-4D97-AF65-F5344CB8AC3E}">
        <p14:creationId xmlns:p14="http://schemas.microsoft.com/office/powerpoint/2010/main" val="8070672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1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4" name="Freeform 3"/>
          <p:cNvSpPr/>
          <p:nvPr/>
        </p:nvSpPr>
        <p:spPr>
          <a:xfrm>
            <a:off x="3872384" y="4565829"/>
            <a:ext cx="2085130" cy="721319"/>
          </a:xfrm>
          <a:custGeom>
            <a:avLst/>
            <a:gdLst>
              <a:gd name="connsiteX0" fmla="*/ 0 w 2085130"/>
              <a:gd name="connsiteY0" fmla="*/ 59744 h 721319"/>
              <a:gd name="connsiteX1" fmla="*/ 454652 w 2085130"/>
              <a:gd name="connsiteY1" fmla="*/ 12704 h 721319"/>
              <a:gd name="connsiteX2" fmla="*/ 815239 w 2085130"/>
              <a:gd name="connsiteY2" fmla="*/ 263583 h 721319"/>
              <a:gd name="connsiteX3" fmla="*/ 1128792 w 2085130"/>
              <a:gd name="connsiteY3" fmla="*/ 498781 h 721319"/>
              <a:gd name="connsiteX4" fmla="*/ 1238536 w 2085130"/>
              <a:gd name="connsiteY4" fmla="*/ 702620 h 721319"/>
              <a:gd name="connsiteX5" fmla="*/ 1426668 w 2085130"/>
              <a:gd name="connsiteY5" fmla="*/ 671260 h 721319"/>
              <a:gd name="connsiteX6" fmla="*/ 1426668 w 2085130"/>
              <a:gd name="connsiteY6" fmla="*/ 341982 h 721319"/>
              <a:gd name="connsiteX7" fmla="*/ 2085130 w 2085130"/>
              <a:gd name="connsiteY7" fmla="*/ 59744 h 7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130" h="721319">
                <a:moveTo>
                  <a:pt x="0" y="59744"/>
                </a:moveTo>
                <a:cubicBezTo>
                  <a:pt x="159389" y="19237"/>
                  <a:pt x="318779" y="-21269"/>
                  <a:pt x="454652" y="12704"/>
                </a:cubicBezTo>
                <a:cubicBezTo>
                  <a:pt x="590525" y="46677"/>
                  <a:pt x="702882" y="182570"/>
                  <a:pt x="815239" y="263583"/>
                </a:cubicBezTo>
                <a:cubicBezTo>
                  <a:pt x="927596" y="344596"/>
                  <a:pt x="1058243" y="425608"/>
                  <a:pt x="1128792" y="498781"/>
                </a:cubicBezTo>
                <a:cubicBezTo>
                  <a:pt x="1199341" y="571954"/>
                  <a:pt x="1188890" y="673874"/>
                  <a:pt x="1238536" y="702620"/>
                </a:cubicBezTo>
                <a:cubicBezTo>
                  <a:pt x="1288182" y="731366"/>
                  <a:pt x="1395313" y="731366"/>
                  <a:pt x="1426668" y="671260"/>
                </a:cubicBezTo>
                <a:cubicBezTo>
                  <a:pt x="1458023" y="611154"/>
                  <a:pt x="1316924" y="443901"/>
                  <a:pt x="1426668" y="341982"/>
                </a:cubicBezTo>
                <a:cubicBezTo>
                  <a:pt x="1536412" y="240063"/>
                  <a:pt x="2085130" y="59744"/>
                  <a:pt x="2085130" y="59744"/>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14 UTC (07 MST)</a:t>
            </a:r>
            <a:endParaRPr lang="en-US" dirty="0"/>
          </a:p>
        </p:txBody>
      </p:sp>
    </p:spTree>
    <p:extLst>
      <p:ext uri="{BB962C8B-B14F-4D97-AF65-F5344CB8AC3E}">
        <p14:creationId xmlns:p14="http://schemas.microsoft.com/office/powerpoint/2010/main" val="244040882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f_1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4718978" y="5331169"/>
            <a:ext cx="1658498" cy="1230023"/>
          </a:xfrm>
          <a:custGeom>
            <a:avLst/>
            <a:gdLst>
              <a:gd name="connsiteX0" fmla="*/ 0 w 1658498"/>
              <a:gd name="connsiteY0" fmla="*/ 627196 h 1230023"/>
              <a:gd name="connsiteX1" fmla="*/ 548719 w 1658498"/>
              <a:gd name="connsiteY1" fmla="*/ 1191673 h 1230023"/>
              <a:gd name="connsiteX2" fmla="*/ 1301247 w 1658498"/>
              <a:gd name="connsiteY2" fmla="*/ 1128953 h 1230023"/>
              <a:gd name="connsiteX3" fmla="*/ 1567767 w 1658498"/>
              <a:gd name="connsiteY3" fmla="*/ 721276 h 1230023"/>
              <a:gd name="connsiteX4" fmla="*/ 1630478 w 1658498"/>
              <a:gd name="connsiteY4" fmla="*/ 423357 h 1230023"/>
              <a:gd name="connsiteX5" fmla="*/ 1144470 w 1658498"/>
              <a:gd name="connsiteY5" fmla="*/ 0 h 123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8498" h="1230023">
                <a:moveTo>
                  <a:pt x="0" y="627196"/>
                </a:moveTo>
                <a:cubicBezTo>
                  <a:pt x="165922" y="867621"/>
                  <a:pt x="331845" y="1108047"/>
                  <a:pt x="548719" y="1191673"/>
                </a:cubicBezTo>
                <a:cubicBezTo>
                  <a:pt x="765594" y="1275299"/>
                  <a:pt x="1131406" y="1207352"/>
                  <a:pt x="1301247" y="1128953"/>
                </a:cubicBezTo>
                <a:cubicBezTo>
                  <a:pt x="1471088" y="1050554"/>
                  <a:pt x="1512895" y="838875"/>
                  <a:pt x="1567767" y="721276"/>
                </a:cubicBezTo>
                <a:cubicBezTo>
                  <a:pt x="1622639" y="603677"/>
                  <a:pt x="1701028" y="543570"/>
                  <a:pt x="1630478" y="423357"/>
                </a:cubicBezTo>
                <a:cubicBezTo>
                  <a:pt x="1559928" y="303144"/>
                  <a:pt x="1144470" y="0"/>
                  <a:pt x="1144470" y="0"/>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0" y="433294"/>
            <a:ext cx="2405531" cy="369332"/>
          </a:xfrm>
          <a:prstGeom prst="rect">
            <a:avLst/>
          </a:prstGeom>
          <a:solidFill>
            <a:schemeClr val="bg1"/>
          </a:solidFill>
        </p:spPr>
        <p:txBody>
          <a:bodyPr wrap="square" rtlCol="0">
            <a:spAutoFit/>
          </a:bodyPr>
          <a:lstStyle/>
          <a:p>
            <a:pPr algn="ctr"/>
            <a:r>
              <a:rPr lang="en-US" dirty="0" smtClean="0"/>
              <a:t>3-Dec 15 UTC (08 MST)</a:t>
            </a:r>
            <a:endParaRPr lang="en-US" dirty="0"/>
          </a:p>
        </p:txBody>
      </p:sp>
    </p:spTree>
    <p:extLst>
      <p:ext uri="{BB962C8B-B14F-4D97-AF65-F5344CB8AC3E}">
        <p14:creationId xmlns:p14="http://schemas.microsoft.com/office/powerpoint/2010/main" val="109599912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2-11-26 at 3.26.4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707" y="3695700"/>
            <a:ext cx="4671208" cy="3009900"/>
          </a:xfrm>
          <a:prstGeom prst="rect">
            <a:avLst/>
          </a:prstGeom>
        </p:spPr>
      </p:pic>
      <p:pic>
        <p:nvPicPr>
          <p:cNvPr id="3" name="Picture 2" descr="Screen shot 2012-11-26 at 3.27.37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15" y="838200"/>
            <a:ext cx="4197085" cy="2581562"/>
          </a:xfrm>
          <a:prstGeom prst="rect">
            <a:avLst/>
          </a:prstGeom>
        </p:spPr>
      </p:pic>
      <p:pic>
        <p:nvPicPr>
          <p:cNvPr id="4" name="Picture 3" descr="Screen shot 2012-11-26 at 3.28.22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76800" y="2019300"/>
            <a:ext cx="3976310" cy="952500"/>
          </a:xfrm>
          <a:prstGeom prst="rect">
            <a:avLst/>
          </a:prstGeom>
        </p:spPr>
      </p:pic>
      <p:pic>
        <p:nvPicPr>
          <p:cNvPr id="5" name="Picture 4" descr="Screen shot 2012-11-26 at 3.40.42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76800" y="4360081"/>
            <a:ext cx="3810000" cy="1431119"/>
          </a:xfrm>
          <a:prstGeom prst="rect">
            <a:avLst/>
          </a:prstGeom>
        </p:spPr>
      </p:pic>
      <p:sp>
        <p:nvSpPr>
          <p:cNvPr id="8" name="TextBox 7"/>
          <p:cNvSpPr txBox="1"/>
          <p:nvPr/>
        </p:nvSpPr>
        <p:spPr>
          <a:xfrm>
            <a:off x="5410200" y="6096000"/>
            <a:ext cx="2819400" cy="369332"/>
          </a:xfrm>
          <a:prstGeom prst="rect">
            <a:avLst/>
          </a:prstGeom>
          <a:noFill/>
        </p:spPr>
        <p:txBody>
          <a:bodyPr wrap="square" rtlCol="0">
            <a:spAutoFit/>
          </a:bodyPr>
          <a:lstStyle/>
          <a:p>
            <a:r>
              <a:rPr lang="en-US" dirty="0" smtClean="0"/>
              <a:t>Lareau and </a:t>
            </a:r>
            <a:r>
              <a:rPr lang="en-US" dirty="0" err="1" smtClean="0"/>
              <a:t>Horel</a:t>
            </a:r>
            <a:r>
              <a:rPr lang="en-US" dirty="0" smtClean="0"/>
              <a:t> 2012</a:t>
            </a:r>
            <a:endParaRPr lang="en-US" dirty="0"/>
          </a:p>
        </p:txBody>
      </p:sp>
      <p:sp>
        <p:nvSpPr>
          <p:cNvPr id="9" name="TextBox 8"/>
          <p:cNvSpPr txBox="1"/>
          <p:nvPr/>
        </p:nvSpPr>
        <p:spPr>
          <a:xfrm>
            <a:off x="451115" y="304800"/>
            <a:ext cx="8235685" cy="461665"/>
          </a:xfrm>
          <a:prstGeom prst="rect">
            <a:avLst/>
          </a:prstGeom>
          <a:noFill/>
        </p:spPr>
        <p:txBody>
          <a:bodyPr wrap="square" rtlCol="0">
            <a:spAutoFit/>
          </a:bodyPr>
          <a:lstStyle/>
          <a:p>
            <a:pPr algn="ctr"/>
            <a:r>
              <a:rPr lang="en-US" sz="2400" dirty="0" smtClean="0"/>
              <a:t>MASTERS RESEARCH AND “SPIN OFFS”</a:t>
            </a:r>
            <a:endParaRPr lang="en-US" sz="2400" dirty="0"/>
          </a:p>
        </p:txBody>
      </p:sp>
    </p:spTree>
    <p:extLst>
      <p:ext uri="{BB962C8B-B14F-4D97-AF65-F5344CB8AC3E}">
        <p14:creationId xmlns:p14="http://schemas.microsoft.com/office/powerpoint/2010/main" val="1332822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544638"/>
            <a:ext cx="7772400" cy="1362075"/>
          </a:xfrm>
        </p:spPr>
        <p:txBody>
          <a:bodyPr/>
          <a:lstStyle/>
          <a:p>
            <a:r>
              <a:rPr lang="en-US" dirty="0" smtClean="0"/>
              <a:t>Vertical evolution</a:t>
            </a:r>
            <a:endParaRPr lang="en-US" dirty="0"/>
          </a:p>
        </p:txBody>
      </p:sp>
      <p:sp>
        <p:nvSpPr>
          <p:cNvPr id="3" name="Text Placeholder 2"/>
          <p:cNvSpPr>
            <a:spLocks noGrp="1"/>
          </p:cNvSpPr>
          <p:nvPr>
            <p:ph type="body" idx="1"/>
          </p:nvPr>
        </p:nvSpPr>
        <p:spPr/>
        <p:txBody>
          <a:bodyPr/>
          <a:lstStyle/>
          <a:p>
            <a:r>
              <a:rPr lang="en-US" dirty="0" smtClean="0"/>
              <a:t>Observations as “front” passes over a point in the center of the valley</a:t>
            </a:r>
            <a:endParaRPr lang="en-US" dirty="0"/>
          </a:p>
        </p:txBody>
      </p:sp>
    </p:spTree>
    <p:extLst>
      <p:ext uri="{BB962C8B-B14F-4D97-AF65-F5344CB8AC3E}">
        <p14:creationId xmlns:p14="http://schemas.microsoft.com/office/powerpoint/2010/main" val="122692257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Potential Temp. and RASS Virtual Temp.</a:t>
            </a:r>
            <a:endParaRPr lang="en-US" sz="3600" dirty="0"/>
          </a:p>
        </p:txBody>
      </p:sp>
      <p:pic>
        <p:nvPicPr>
          <p:cNvPr id="10" name="Content Placeholder 9" descr="IOP1_rass_TH.png"/>
          <p:cNvPicPr>
            <a:picLocks noGrp="1" noChangeAspect="1"/>
          </p:cNvPicPr>
          <p:nvPr>
            <p:ph idx="1"/>
          </p:nvPr>
        </p:nvPicPr>
        <p:blipFill>
          <a:blip r:embed="rId3" cstate="screen">
            <a:extLst>
              <a:ext uri="{28A0092B-C50C-407E-A947-70E740481C1C}">
                <a14:useLocalDpi xmlns:a14="http://schemas.microsoft.com/office/drawing/2010/main"/>
              </a:ext>
            </a:extLst>
          </a:blip>
          <a:srcRect l="-1176" r="-1176"/>
          <a:stretch>
            <a:fillRect/>
          </a:stretch>
        </p:blipFill>
        <p:spPr>
          <a:xfrm>
            <a:off x="457200" y="1600201"/>
            <a:ext cx="8229600" cy="3742772"/>
          </a:xfrm>
        </p:spPr>
      </p:pic>
    </p:spTree>
    <p:extLst>
      <p:ext uri="{BB962C8B-B14F-4D97-AF65-F5344CB8AC3E}">
        <p14:creationId xmlns:p14="http://schemas.microsoft.com/office/powerpoint/2010/main" val="413799755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Speed (RWP) and Pot. Temp.</a:t>
            </a:r>
            <a:endParaRPr lang="en-US" dirty="0"/>
          </a:p>
        </p:txBody>
      </p:sp>
      <p:pic>
        <p:nvPicPr>
          <p:cNvPr id="4" name="Content Placeholder 3" descr="IOP1_RWP_TH.png"/>
          <p:cNvPicPr>
            <a:picLocks noGrp="1" noChangeAspect="1"/>
          </p:cNvPicPr>
          <p:nvPr>
            <p:ph idx="1"/>
          </p:nvPr>
        </p:nvPicPr>
        <p:blipFill>
          <a:blip r:embed="rId3" cstate="screen">
            <a:extLst>
              <a:ext uri="{28A0092B-C50C-407E-A947-70E740481C1C}">
                <a14:useLocalDpi xmlns:a14="http://schemas.microsoft.com/office/drawing/2010/main"/>
              </a:ext>
            </a:extLst>
          </a:blip>
          <a:srcRect l="-77" r="-77"/>
          <a:stretch>
            <a:fillRect/>
          </a:stretch>
        </p:blipFill>
        <p:spPr>
          <a:xfrm>
            <a:off x="457200" y="1600201"/>
            <a:ext cx="8229600" cy="3622336"/>
          </a:xfrm>
        </p:spPr>
      </p:pic>
      <p:sp>
        <p:nvSpPr>
          <p:cNvPr id="5" name="TextBox 4"/>
          <p:cNvSpPr txBox="1"/>
          <p:nvPr/>
        </p:nvSpPr>
        <p:spPr>
          <a:xfrm>
            <a:off x="3295234" y="5452459"/>
            <a:ext cx="2167629" cy="369332"/>
          </a:xfrm>
          <a:prstGeom prst="rect">
            <a:avLst/>
          </a:prstGeom>
          <a:noFill/>
        </p:spPr>
        <p:txBody>
          <a:bodyPr wrap="square" rtlCol="0">
            <a:spAutoFit/>
          </a:bodyPr>
          <a:lstStyle/>
          <a:p>
            <a:r>
              <a:rPr lang="en-US" dirty="0" smtClean="0"/>
              <a:t>Day – Hour (UTC)</a:t>
            </a:r>
            <a:endParaRPr lang="en-US" dirty="0"/>
          </a:p>
        </p:txBody>
      </p:sp>
      <p:sp>
        <p:nvSpPr>
          <p:cNvPr id="6" name="TextBox 5"/>
          <p:cNvSpPr txBox="1"/>
          <p:nvPr/>
        </p:nvSpPr>
        <p:spPr>
          <a:xfrm rot="16200000">
            <a:off x="-525200" y="3273664"/>
            <a:ext cx="1598353" cy="369332"/>
          </a:xfrm>
          <a:prstGeom prst="rect">
            <a:avLst/>
          </a:prstGeom>
          <a:noFill/>
        </p:spPr>
        <p:txBody>
          <a:bodyPr wrap="square" rtlCol="0">
            <a:spAutoFit/>
          </a:bodyPr>
          <a:lstStyle/>
          <a:p>
            <a:r>
              <a:rPr lang="en-US" dirty="0" smtClean="0"/>
              <a:t>Altitude (m)</a:t>
            </a:r>
            <a:endParaRPr lang="en-US" dirty="0"/>
          </a:p>
        </p:txBody>
      </p:sp>
    </p:spTree>
    <p:extLst>
      <p:ext uri="{BB962C8B-B14F-4D97-AF65-F5344CB8AC3E}">
        <p14:creationId xmlns:p14="http://schemas.microsoft.com/office/powerpoint/2010/main" val="82012425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_ceilo_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36600"/>
            <a:ext cx="9144000" cy="5375629"/>
          </a:xfrm>
          <a:prstGeom prst="rect">
            <a:avLst/>
          </a:prstGeom>
        </p:spPr>
      </p:pic>
      <p:sp>
        <p:nvSpPr>
          <p:cNvPr id="8" name="TextBox 7"/>
          <p:cNvSpPr txBox="1"/>
          <p:nvPr/>
        </p:nvSpPr>
        <p:spPr>
          <a:xfrm>
            <a:off x="971176" y="6112229"/>
            <a:ext cx="2974338" cy="369332"/>
          </a:xfrm>
          <a:prstGeom prst="rect">
            <a:avLst/>
          </a:prstGeom>
          <a:noFill/>
        </p:spPr>
        <p:txBody>
          <a:bodyPr wrap="square" rtlCol="0">
            <a:spAutoFit/>
          </a:bodyPr>
          <a:lstStyle/>
          <a:p>
            <a:r>
              <a:rPr lang="en-US" dirty="0" smtClean="0"/>
              <a:t>Radiosonde Launch</a:t>
            </a:r>
            <a:endParaRPr lang="en-US" dirty="0"/>
          </a:p>
        </p:txBody>
      </p:sp>
      <p:sp>
        <p:nvSpPr>
          <p:cNvPr id="2" name="TextBox 1"/>
          <p:cNvSpPr txBox="1"/>
          <p:nvPr/>
        </p:nvSpPr>
        <p:spPr>
          <a:xfrm>
            <a:off x="1284941" y="179294"/>
            <a:ext cx="6439647" cy="461665"/>
          </a:xfrm>
          <a:prstGeom prst="rect">
            <a:avLst/>
          </a:prstGeom>
          <a:noFill/>
        </p:spPr>
        <p:txBody>
          <a:bodyPr wrap="square" rtlCol="0">
            <a:spAutoFit/>
          </a:bodyPr>
          <a:lstStyle/>
          <a:p>
            <a:pPr algn="ctr"/>
            <a:r>
              <a:rPr lang="en-US" sz="2400" b="1" dirty="0" smtClean="0"/>
              <a:t>Laser Ceilometer: Aerosol Backscatter</a:t>
            </a:r>
            <a:endParaRPr lang="en-US" sz="2400" b="1" dirty="0"/>
          </a:p>
        </p:txBody>
      </p:sp>
    </p:spTree>
    <p:extLst>
      <p:ext uri="{BB962C8B-B14F-4D97-AF65-F5344CB8AC3E}">
        <p14:creationId xmlns:p14="http://schemas.microsoft.com/office/powerpoint/2010/main" val="147550382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948" y="2166845"/>
            <a:ext cx="7772400" cy="1362075"/>
          </a:xfrm>
        </p:spPr>
        <p:txBody>
          <a:bodyPr/>
          <a:lstStyle/>
          <a:p>
            <a:r>
              <a:rPr lang="en-US" dirty="0" smtClean="0"/>
              <a:t>Frontal Structure</a:t>
            </a:r>
            <a:endParaRPr lang="en-US" dirty="0"/>
          </a:p>
        </p:txBody>
      </p:sp>
      <p:sp>
        <p:nvSpPr>
          <p:cNvPr id="3" name="Text Placeholder 2"/>
          <p:cNvSpPr>
            <a:spLocks noGrp="1"/>
          </p:cNvSpPr>
          <p:nvPr>
            <p:ph type="body" idx="1"/>
          </p:nvPr>
        </p:nvSpPr>
        <p:spPr>
          <a:xfrm>
            <a:off x="722313" y="2473512"/>
            <a:ext cx="7772400" cy="977900"/>
          </a:xfrm>
        </p:spPr>
        <p:txBody>
          <a:bodyPr/>
          <a:lstStyle/>
          <a:p>
            <a:r>
              <a:rPr lang="en-US" dirty="0" smtClean="0"/>
              <a:t>Density current dynamics</a:t>
            </a:r>
            <a:endParaRPr lang="en-US" dirty="0"/>
          </a:p>
        </p:txBody>
      </p:sp>
    </p:spTree>
    <p:extLst>
      <p:ext uri="{BB962C8B-B14F-4D97-AF65-F5344CB8AC3E}">
        <p14:creationId xmlns:p14="http://schemas.microsoft.com/office/powerpoint/2010/main" val="61487027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rm_fron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59" y="220644"/>
            <a:ext cx="9144000" cy="3506898"/>
          </a:xfrm>
          <a:prstGeom prst="rect">
            <a:avLst/>
          </a:prstGeom>
        </p:spPr>
      </p:pic>
      <p:cxnSp>
        <p:nvCxnSpPr>
          <p:cNvPr id="15" name="Straight Connector 14"/>
          <p:cNvCxnSpPr/>
          <p:nvPr/>
        </p:nvCxnSpPr>
        <p:spPr>
          <a:xfrm flipV="1">
            <a:off x="6019800" y="1219200"/>
            <a:ext cx="0" cy="2286000"/>
          </a:xfrm>
          <a:prstGeom prst="line">
            <a:avLst/>
          </a:prstGeom>
          <a:ln>
            <a:solidFill>
              <a:schemeClr val="tx1"/>
            </a:solidFill>
            <a:prstDash val="solid"/>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4"/>
          <a:stretch>
            <a:fillRect/>
          </a:stretch>
        </p:blipFill>
        <p:spPr>
          <a:xfrm>
            <a:off x="2514600" y="3873500"/>
            <a:ext cx="5181600" cy="2603500"/>
          </a:xfrm>
          <a:prstGeom prst="rect">
            <a:avLst/>
          </a:prstGeom>
        </p:spPr>
      </p:pic>
      <p:sp>
        <p:nvSpPr>
          <p:cNvPr id="28" name="TextBox 27"/>
          <p:cNvSpPr txBox="1"/>
          <p:nvPr/>
        </p:nvSpPr>
        <p:spPr>
          <a:xfrm>
            <a:off x="7153835" y="6211669"/>
            <a:ext cx="1676400" cy="646331"/>
          </a:xfrm>
          <a:prstGeom prst="rect">
            <a:avLst/>
          </a:prstGeom>
          <a:noFill/>
        </p:spPr>
        <p:txBody>
          <a:bodyPr wrap="square" rtlCol="0">
            <a:spAutoFit/>
          </a:bodyPr>
          <a:lstStyle/>
          <a:p>
            <a:r>
              <a:rPr lang="en-US" dirty="0" err="1" smtClean="0"/>
              <a:t>Pandoe</a:t>
            </a:r>
            <a:r>
              <a:rPr lang="en-US" dirty="0" smtClean="0"/>
              <a:t> and Edge (2004)</a:t>
            </a:r>
            <a:endParaRPr lang="en-US" dirty="0"/>
          </a:p>
        </p:txBody>
      </p:sp>
      <p:grpSp>
        <p:nvGrpSpPr>
          <p:cNvPr id="30" name="Group 29"/>
          <p:cNvGrpSpPr/>
          <p:nvPr/>
        </p:nvGrpSpPr>
        <p:grpSpPr>
          <a:xfrm>
            <a:off x="2644588" y="647700"/>
            <a:ext cx="4823012" cy="1892300"/>
            <a:chOff x="2644588" y="647700"/>
            <a:chExt cx="4823012" cy="1892300"/>
          </a:xfrm>
        </p:grpSpPr>
        <p:sp>
          <p:nvSpPr>
            <p:cNvPr id="9" name="TextBox 8"/>
            <p:cNvSpPr txBox="1"/>
            <p:nvPr/>
          </p:nvSpPr>
          <p:spPr>
            <a:xfrm>
              <a:off x="5334000" y="647700"/>
              <a:ext cx="2133600" cy="381000"/>
            </a:xfrm>
            <a:prstGeom prst="rect">
              <a:avLst/>
            </a:prstGeom>
            <a:solidFill>
              <a:schemeClr val="bg2">
                <a:alpha val="56000"/>
              </a:schemeClr>
            </a:solidFill>
          </p:spPr>
          <p:txBody>
            <a:bodyPr wrap="square" rtlCol="0">
              <a:spAutoFit/>
            </a:bodyPr>
            <a:lstStyle/>
            <a:p>
              <a:r>
                <a:rPr lang="en-US" dirty="0" smtClean="0"/>
                <a:t>Advancing ~1.75 m/s</a:t>
              </a:r>
              <a:endParaRPr lang="en-US" dirty="0"/>
            </a:p>
          </p:txBody>
        </p:sp>
        <p:sp>
          <p:nvSpPr>
            <p:cNvPr id="29" name="Freeform 28"/>
            <p:cNvSpPr/>
            <p:nvPr/>
          </p:nvSpPr>
          <p:spPr>
            <a:xfrm>
              <a:off x="2644588" y="1434353"/>
              <a:ext cx="3646041" cy="1105647"/>
            </a:xfrm>
            <a:custGeom>
              <a:avLst/>
              <a:gdLst>
                <a:gd name="connsiteX0" fmla="*/ 3630706 w 3646041"/>
                <a:gd name="connsiteY0" fmla="*/ 1105647 h 1105647"/>
                <a:gd name="connsiteX1" fmla="*/ 3556000 w 3646041"/>
                <a:gd name="connsiteY1" fmla="*/ 762000 h 1105647"/>
                <a:gd name="connsiteX2" fmla="*/ 2943412 w 3646041"/>
                <a:gd name="connsiteY2" fmla="*/ 567765 h 1105647"/>
                <a:gd name="connsiteX3" fmla="*/ 2106706 w 3646041"/>
                <a:gd name="connsiteY3" fmla="*/ 463176 h 1105647"/>
                <a:gd name="connsiteX4" fmla="*/ 328706 w 3646041"/>
                <a:gd name="connsiteY4" fmla="*/ 254000 h 1105647"/>
                <a:gd name="connsiteX5" fmla="*/ 149412 w 3646041"/>
                <a:gd name="connsiteY5" fmla="*/ 194235 h 1105647"/>
                <a:gd name="connsiteX6" fmla="*/ 0 w 3646041"/>
                <a:gd name="connsiteY6" fmla="*/ 0 h 110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041" h="1105647">
                  <a:moveTo>
                    <a:pt x="3630706" y="1105647"/>
                  </a:moveTo>
                  <a:cubicBezTo>
                    <a:pt x="3650627" y="978647"/>
                    <a:pt x="3670549" y="851647"/>
                    <a:pt x="3556000" y="762000"/>
                  </a:cubicBezTo>
                  <a:cubicBezTo>
                    <a:pt x="3441451" y="672353"/>
                    <a:pt x="3184961" y="617569"/>
                    <a:pt x="2943412" y="567765"/>
                  </a:cubicBezTo>
                  <a:cubicBezTo>
                    <a:pt x="2701863" y="517961"/>
                    <a:pt x="2106706" y="463176"/>
                    <a:pt x="2106706" y="463176"/>
                  </a:cubicBezTo>
                  <a:lnTo>
                    <a:pt x="328706" y="254000"/>
                  </a:lnTo>
                  <a:cubicBezTo>
                    <a:pt x="2490" y="209176"/>
                    <a:pt x="204196" y="236568"/>
                    <a:pt x="149412" y="194235"/>
                  </a:cubicBezTo>
                  <a:cubicBezTo>
                    <a:pt x="94628" y="151902"/>
                    <a:pt x="0" y="0"/>
                    <a:pt x="0" y="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7001717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nding_RI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77900"/>
            <a:ext cx="9144000" cy="4889794"/>
          </a:xfrm>
          <a:prstGeom prst="rect">
            <a:avLst/>
          </a:prstGeom>
        </p:spPr>
      </p:pic>
      <p:sp>
        <p:nvSpPr>
          <p:cNvPr id="5" name="Title 1"/>
          <p:cNvSpPr txBox="1">
            <a:spLocks/>
          </p:cNvSpPr>
          <p:nvPr/>
        </p:nvSpPr>
        <p:spPr>
          <a:xfrm>
            <a:off x="457200" y="12522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NCAR ISS SOUNDING (0514 UTC)</a:t>
            </a:r>
            <a:endParaRPr lang="en-US" dirty="0"/>
          </a:p>
        </p:txBody>
      </p:sp>
      <p:grpSp>
        <p:nvGrpSpPr>
          <p:cNvPr id="6" name="Group 5"/>
          <p:cNvGrpSpPr/>
          <p:nvPr/>
        </p:nvGrpSpPr>
        <p:grpSpPr>
          <a:xfrm>
            <a:off x="1344702" y="5935781"/>
            <a:ext cx="7339102" cy="472755"/>
            <a:chOff x="1276119" y="6115073"/>
            <a:chExt cx="6705457" cy="472755"/>
          </a:xfrm>
        </p:grpSpPr>
        <p:sp>
          <p:nvSpPr>
            <p:cNvPr id="7" name="TextBox 6"/>
            <p:cNvSpPr txBox="1"/>
            <p:nvPr/>
          </p:nvSpPr>
          <p:spPr>
            <a:xfrm>
              <a:off x="1276119" y="6126163"/>
              <a:ext cx="1643530" cy="461665"/>
            </a:xfrm>
            <a:prstGeom prst="rect">
              <a:avLst/>
            </a:prstGeom>
            <a:noFill/>
          </p:spPr>
          <p:txBody>
            <a:bodyPr wrap="square" rtlCol="0">
              <a:spAutoFit/>
            </a:bodyPr>
            <a:lstStyle/>
            <a:p>
              <a:r>
                <a:rPr lang="en-US" sz="2400" b="1" dirty="0" smtClean="0"/>
                <a:t>Pot. Temp.</a:t>
              </a:r>
              <a:endParaRPr lang="en-US" sz="2400" b="1" dirty="0"/>
            </a:p>
          </p:txBody>
        </p:sp>
        <p:sp>
          <p:nvSpPr>
            <p:cNvPr id="8" name="TextBox 7"/>
            <p:cNvSpPr txBox="1"/>
            <p:nvPr/>
          </p:nvSpPr>
          <p:spPr>
            <a:xfrm>
              <a:off x="3401845" y="6117760"/>
              <a:ext cx="2154520" cy="461665"/>
            </a:xfrm>
            <a:prstGeom prst="rect">
              <a:avLst/>
            </a:prstGeom>
            <a:noFill/>
          </p:spPr>
          <p:txBody>
            <a:bodyPr wrap="square" rtlCol="0">
              <a:spAutoFit/>
            </a:bodyPr>
            <a:lstStyle/>
            <a:p>
              <a:r>
                <a:rPr lang="en-US" sz="2400" b="1" dirty="0" smtClean="0"/>
                <a:t>Buoyancy Freq.</a:t>
              </a:r>
              <a:endParaRPr lang="en-US" sz="2400" b="1" dirty="0"/>
            </a:p>
          </p:txBody>
        </p:sp>
        <p:sp>
          <p:nvSpPr>
            <p:cNvPr id="9" name="TextBox 8"/>
            <p:cNvSpPr txBox="1"/>
            <p:nvPr/>
          </p:nvSpPr>
          <p:spPr>
            <a:xfrm>
              <a:off x="5206599" y="6115073"/>
              <a:ext cx="1237127" cy="461665"/>
            </a:xfrm>
            <a:prstGeom prst="rect">
              <a:avLst/>
            </a:prstGeom>
            <a:noFill/>
          </p:spPr>
          <p:txBody>
            <a:bodyPr wrap="square" rtlCol="0">
              <a:spAutoFit/>
            </a:bodyPr>
            <a:lstStyle/>
            <a:p>
              <a:pPr algn="ctr"/>
              <a:r>
                <a:rPr lang="en-US" sz="2400" b="1" dirty="0" smtClean="0"/>
                <a:t>Shear</a:t>
              </a:r>
              <a:endParaRPr lang="en-US" sz="2400" b="1" dirty="0"/>
            </a:p>
          </p:txBody>
        </p:sp>
        <p:sp>
          <p:nvSpPr>
            <p:cNvPr id="10" name="TextBox 9"/>
            <p:cNvSpPr txBox="1"/>
            <p:nvPr/>
          </p:nvSpPr>
          <p:spPr>
            <a:xfrm>
              <a:off x="6744449" y="6117760"/>
              <a:ext cx="1237127" cy="461665"/>
            </a:xfrm>
            <a:prstGeom prst="rect">
              <a:avLst/>
            </a:prstGeom>
            <a:noFill/>
          </p:spPr>
          <p:txBody>
            <a:bodyPr wrap="square" rtlCol="0">
              <a:spAutoFit/>
            </a:bodyPr>
            <a:lstStyle/>
            <a:p>
              <a:pPr algn="ctr"/>
              <a:r>
                <a:rPr lang="en-US" sz="2400" b="1" dirty="0" smtClean="0"/>
                <a:t>Ri</a:t>
              </a:r>
              <a:r>
                <a:rPr lang="en-US" sz="2400" b="1" baseline="-25000" dirty="0" smtClean="0"/>
                <a:t>g</a:t>
              </a:r>
              <a:endParaRPr lang="en-US" sz="2400" b="1" dirty="0"/>
            </a:p>
          </p:txBody>
        </p:sp>
      </p:grpSp>
    </p:spTree>
    <p:extLst>
      <p:ext uri="{BB962C8B-B14F-4D97-AF65-F5344CB8AC3E}">
        <p14:creationId xmlns:p14="http://schemas.microsoft.com/office/powerpoint/2010/main" val="20020690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nding_RI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77900"/>
            <a:ext cx="9144000" cy="4889794"/>
          </a:xfrm>
          <a:prstGeom prst="rect">
            <a:avLst/>
          </a:prstGeom>
        </p:spPr>
      </p:pic>
      <p:sp>
        <p:nvSpPr>
          <p:cNvPr id="3" name="Title 1"/>
          <p:cNvSpPr txBox="1">
            <a:spLocks/>
          </p:cNvSpPr>
          <p:nvPr/>
        </p:nvSpPr>
        <p:spPr>
          <a:xfrm>
            <a:off x="457200" y="274638"/>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smtClean="0"/>
              <a:t>Assume conservative mixing where Ri&lt;.25</a:t>
            </a:r>
            <a:endParaRPr lang="en-US" sz="2800" b="1" dirty="0"/>
          </a:p>
        </p:txBody>
      </p:sp>
      <p:grpSp>
        <p:nvGrpSpPr>
          <p:cNvPr id="4" name="Group 3"/>
          <p:cNvGrpSpPr/>
          <p:nvPr/>
        </p:nvGrpSpPr>
        <p:grpSpPr>
          <a:xfrm>
            <a:off x="597647" y="4217069"/>
            <a:ext cx="3227294" cy="1181839"/>
            <a:chOff x="283886" y="4441184"/>
            <a:chExt cx="3227294" cy="1181839"/>
          </a:xfrm>
        </p:grpSpPr>
        <p:cxnSp>
          <p:nvCxnSpPr>
            <p:cNvPr id="5" name="Straight Connector 4"/>
            <p:cNvCxnSpPr/>
            <p:nvPr/>
          </p:nvCxnSpPr>
          <p:spPr>
            <a:xfrm flipV="1">
              <a:off x="283886" y="4810516"/>
              <a:ext cx="3227294" cy="3297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914992" y="4441184"/>
              <a:ext cx="1088525" cy="369332"/>
            </a:xfrm>
            <a:prstGeom prst="rect">
              <a:avLst/>
            </a:prstGeom>
            <a:noFill/>
            <a:ln>
              <a:noFill/>
            </a:ln>
          </p:spPr>
          <p:txBody>
            <a:bodyPr wrap="square" rtlCol="0">
              <a:spAutoFit/>
            </a:bodyPr>
            <a:lstStyle/>
            <a:p>
              <a:r>
                <a:rPr lang="en-US" dirty="0" smtClean="0">
                  <a:solidFill>
                    <a:srgbClr val="FF0000"/>
                  </a:solidFill>
                </a:rPr>
                <a:t>1450 m</a:t>
              </a:r>
              <a:endParaRPr lang="en-US" dirty="0">
                <a:solidFill>
                  <a:srgbClr val="FF0000"/>
                </a:solidFill>
              </a:endParaRPr>
            </a:p>
          </p:txBody>
        </p:sp>
        <p:sp>
          <p:nvSpPr>
            <p:cNvPr id="7" name="TextBox 6"/>
            <p:cNvSpPr txBox="1"/>
            <p:nvPr/>
          </p:nvSpPr>
          <p:spPr>
            <a:xfrm>
              <a:off x="1845758" y="5253691"/>
              <a:ext cx="914991" cy="369332"/>
            </a:xfrm>
            <a:prstGeom prst="rect">
              <a:avLst/>
            </a:prstGeom>
            <a:noFill/>
            <a:ln>
              <a:noFill/>
            </a:ln>
          </p:spPr>
          <p:txBody>
            <a:bodyPr wrap="square" rtlCol="0">
              <a:spAutoFit/>
            </a:bodyPr>
            <a:lstStyle/>
            <a:p>
              <a:r>
                <a:rPr lang="en-US" dirty="0" smtClean="0">
                  <a:solidFill>
                    <a:srgbClr val="FF0000"/>
                  </a:solidFill>
                </a:rPr>
                <a:t>293 K</a:t>
              </a:r>
              <a:endParaRPr lang="en-US" dirty="0">
                <a:solidFill>
                  <a:srgbClr val="FF0000"/>
                </a:solidFill>
              </a:endParaRPr>
            </a:p>
          </p:txBody>
        </p:sp>
        <p:cxnSp>
          <p:nvCxnSpPr>
            <p:cNvPr id="8" name="Straight Arrow Connector 7"/>
            <p:cNvCxnSpPr>
              <a:stCxn id="7" idx="1"/>
            </p:cNvCxnSpPr>
            <p:nvPr/>
          </p:nvCxnSpPr>
          <p:spPr>
            <a:xfrm flipH="1">
              <a:off x="1569684" y="5438357"/>
              <a:ext cx="276074" cy="1150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02170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Mixing of Aerosol</a:t>
            </a:r>
            <a:endParaRPr lang="en-US" dirty="0"/>
          </a:p>
        </p:txBody>
      </p:sp>
      <p:pic>
        <p:nvPicPr>
          <p:cNvPr id="4" name="Content Placeholder 3" descr="spreading_ceilo.png"/>
          <p:cNvPicPr>
            <a:picLocks noGrp="1" noChangeAspect="1"/>
          </p:cNvPicPr>
          <p:nvPr>
            <p:ph idx="1"/>
          </p:nvPr>
        </p:nvPicPr>
        <p:blipFill>
          <a:blip r:embed="rId3" cstate="screen">
            <a:extLst>
              <a:ext uri="{28A0092B-C50C-407E-A947-70E740481C1C}">
                <a14:useLocalDpi xmlns:a14="http://schemas.microsoft.com/office/drawing/2010/main"/>
              </a:ext>
            </a:extLst>
          </a:blip>
          <a:srcRect l="-3448" r="-3448"/>
          <a:stretch>
            <a:fillRect/>
          </a:stretch>
        </p:blipFill>
        <p:spPr/>
      </p:pic>
      <p:grpSp>
        <p:nvGrpSpPr>
          <p:cNvPr id="44" name="Group 43"/>
          <p:cNvGrpSpPr/>
          <p:nvPr/>
        </p:nvGrpSpPr>
        <p:grpSpPr>
          <a:xfrm>
            <a:off x="4669961" y="2833427"/>
            <a:ext cx="1651767" cy="984667"/>
            <a:chOff x="4669961" y="2833427"/>
            <a:chExt cx="1651767" cy="984667"/>
          </a:xfrm>
        </p:grpSpPr>
        <p:cxnSp>
          <p:nvCxnSpPr>
            <p:cNvPr id="6" name="Straight Connector 5"/>
            <p:cNvCxnSpPr/>
            <p:nvPr/>
          </p:nvCxnSpPr>
          <p:spPr>
            <a:xfrm>
              <a:off x="4702112" y="3114761"/>
              <a:ext cx="1012888" cy="703333"/>
            </a:xfrm>
            <a:prstGeom prst="line">
              <a:avLst/>
            </a:prstGeom>
            <a:solidFill>
              <a:srgbClr val="000000"/>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669961" y="2978113"/>
              <a:ext cx="1382502" cy="671181"/>
            </a:xfrm>
            <a:prstGeom prst="line">
              <a:avLst/>
            </a:prstGeom>
            <a:solidFill>
              <a:srgbClr val="000000"/>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669961" y="2833427"/>
              <a:ext cx="1651767" cy="434057"/>
            </a:xfrm>
            <a:prstGeom prst="line">
              <a:avLst/>
            </a:prstGeom>
            <a:solidFill>
              <a:srgbClr val="000000"/>
            </a:solidFill>
            <a:ln>
              <a:solidFill>
                <a:srgbClr val="000000"/>
              </a:solidFill>
            </a:ln>
          </p:spPr>
          <p:style>
            <a:lnRef idx="2">
              <a:schemeClr val="accent1"/>
            </a:lnRef>
            <a:fillRef idx="0">
              <a:schemeClr val="accent1"/>
            </a:fillRef>
            <a:effectRef idx="1">
              <a:schemeClr val="accent1"/>
            </a:effectRef>
            <a:fontRef idx="minor">
              <a:schemeClr val="tx1"/>
            </a:fontRef>
          </p:style>
        </p:cxnSp>
        <p:sp>
          <p:nvSpPr>
            <p:cNvPr id="16" name="Left-Right Arrow 15"/>
            <p:cNvSpPr/>
            <p:nvPr/>
          </p:nvSpPr>
          <p:spPr>
            <a:xfrm rot="5400000">
              <a:off x="5827258" y="3315052"/>
              <a:ext cx="304924" cy="129409"/>
            </a:xfrm>
            <a:prstGeom prst="leftRight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4669961" y="3219256"/>
              <a:ext cx="703307" cy="598838"/>
            </a:xfrm>
            <a:prstGeom prst="line">
              <a:avLst/>
            </a:prstGeom>
            <a:solidFill>
              <a:srgbClr val="000000"/>
            </a:solidFill>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4111011" y="2825065"/>
            <a:ext cx="494647" cy="430039"/>
            <a:chOff x="4111011" y="2825065"/>
            <a:chExt cx="494647" cy="430039"/>
          </a:xfrm>
        </p:grpSpPr>
        <p:cxnSp>
          <p:nvCxnSpPr>
            <p:cNvPr id="19" name="Straight Connector 18"/>
            <p:cNvCxnSpPr/>
            <p:nvPr/>
          </p:nvCxnSpPr>
          <p:spPr>
            <a:xfrm>
              <a:off x="4123390" y="3098685"/>
              <a:ext cx="482268" cy="16076"/>
            </a:xfrm>
            <a:prstGeom prst="line">
              <a:avLst/>
            </a:prstGeom>
            <a:solidFill>
              <a:srgbClr val="000000"/>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123390" y="2962037"/>
              <a:ext cx="482268" cy="16076"/>
            </a:xfrm>
            <a:prstGeom prst="line">
              <a:avLst/>
            </a:prstGeom>
            <a:solidFill>
              <a:srgbClr val="000000"/>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123390" y="2825065"/>
              <a:ext cx="482268" cy="16076"/>
            </a:xfrm>
            <a:prstGeom prst="line">
              <a:avLst/>
            </a:prstGeom>
            <a:solidFill>
              <a:srgbClr val="000000"/>
            </a:solid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11011" y="3239028"/>
              <a:ext cx="482268" cy="16076"/>
            </a:xfrm>
            <a:prstGeom prst="line">
              <a:avLst/>
            </a:prstGeom>
            <a:solidFill>
              <a:srgbClr val="000000"/>
            </a:solidFill>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6497643" y="2825065"/>
            <a:ext cx="1222618" cy="1835575"/>
            <a:chOff x="6491708" y="2825065"/>
            <a:chExt cx="1222618" cy="1835575"/>
          </a:xfrm>
        </p:grpSpPr>
        <p:cxnSp>
          <p:nvCxnSpPr>
            <p:cNvPr id="36" name="Straight Connector 35"/>
            <p:cNvCxnSpPr/>
            <p:nvPr/>
          </p:nvCxnSpPr>
          <p:spPr>
            <a:xfrm>
              <a:off x="6491708" y="3219256"/>
              <a:ext cx="94654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617913" y="2825065"/>
              <a:ext cx="1096413" cy="369332"/>
            </a:xfrm>
            <a:prstGeom prst="rect">
              <a:avLst/>
            </a:prstGeom>
            <a:noFill/>
          </p:spPr>
          <p:txBody>
            <a:bodyPr wrap="square" rtlCol="0">
              <a:spAutoFit/>
            </a:bodyPr>
            <a:lstStyle/>
            <a:p>
              <a:r>
                <a:rPr lang="en-US" b="1" dirty="0" smtClean="0">
                  <a:solidFill>
                    <a:srgbClr val="FF0000"/>
                  </a:solidFill>
                </a:rPr>
                <a:t>1450 m</a:t>
              </a:r>
              <a:endParaRPr lang="en-US" b="1" dirty="0">
                <a:solidFill>
                  <a:srgbClr val="FF0000"/>
                </a:solidFill>
              </a:endParaRPr>
            </a:p>
          </p:txBody>
        </p:sp>
        <p:sp>
          <p:nvSpPr>
            <p:cNvPr id="38" name="TextBox 37"/>
            <p:cNvSpPr txBox="1"/>
            <p:nvPr/>
          </p:nvSpPr>
          <p:spPr>
            <a:xfrm>
              <a:off x="6736231" y="4291308"/>
              <a:ext cx="702020" cy="369332"/>
            </a:xfrm>
            <a:prstGeom prst="rect">
              <a:avLst/>
            </a:prstGeom>
            <a:noFill/>
          </p:spPr>
          <p:txBody>
            <a:bodyPr wrap="square" rtlCol="0">
              <a:spAutoFit/>
            </a:bodyPr>
            <a:lstStyle/>
            <a:p>
              <a:r>
                <a:rPr lang="en-US" b="1" dirty="0" smtClean="0">
                  <a:solidFill>
                    <a:srgbClr val="FF0000"/>
                  </a:solidFill>
                </a:rPr>
                <a:t>293 K</a:t>
              </a:r>
              <a:endParaRPr lang="en-US" b="1" dirty="0">
                <a:solidFill>
                  <a:srgbClr val="FF0000"/>
                </a:solidFill>
              </a:endParaRPr>
            </a:p>
          </p:txBody>
        </p:sp>
        <p:grpSp>
          <p:nvGrpSpPr>
            <p:cNvPr id="41" name="Group 40"/>
            <p:cNvGrpSpPr/>
            <p:nvPr/>
          </p:nvGrpSpPr>
          <p:grpSpPr>
            <a:xfrm>
              <a:off x="6716445" y="3335161"/>
              <a:ext cx="494302" cy="623118"/>
              <a:chOff x="6716445" y="3335161"/>
              <a:chExt cx="494302" cy="623118"/>
            </a:xfrm>
            <a:solidFill>
              <a:srgbClr val="FF0000"/>
            </a:solidFill>
          </p:grpSpPr>
          <p:sp>
            <p:nvSpPr>
              <p:cNvPr id="39" name="Curved Right Arrow 38"/>
              <p:cNvSpPr/>
              <p:nvPr/>
            </p:nvSpPr>
            <p:spPr>
              <a:xfrm>
                <a:off x="6716445" y="3382637"/>
                <a:ext cx="218867" cy="575642"/>
              </a:xfrm>
              <a:prstGeom prst="curvedRightArrow">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Curved Right Arrow 39"/>
              <p:cNvSpPr/>
              <p:nvPr/>
            </p:nvSpPr>
            <p:spPr>
              <a:xfrm rot="10800000">
                <a:off x="6959050" y="3335161"/>
                <a:ext cx="251697" cy="617183"/>
              </a:xfrm>
              <a:prstGeom prst="curvedRightArrow">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386526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d_fron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74549"/>
            <a:ext cx="9144000" cy="1913351"/>
          </a:xfrm>
          <a:prstGeom prst="rect">
            <a:avLst/>
          </a:prstGeom>
        </p:spPr>
      </p:pic>
      <p:pic>
        <p:nvPicPr>
          <p:cNvPr id="6" name="Picture 5" descr="Screen shot 2012-11-27 at 8.33.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04800"/>
            <a:ext cx="9144000" cy="455402"/>
          </a:xfrm>
          <a:prstGeom prst="rect">
            <a:avLst/>
          </a:prstGeom>
        </p:spPr>
      </p:pic>
      <p:sp>
        <p:nvSpPr>
          <p:cNvPr id="7" name="TextBox 6"/>
          <p:cNvSpPr txBox="1"/>
          <p:nvPr/>
        </p:nvSpPr>
        <p:spPr>
          <a:xfrm>
            <a:off x="914400" y="1371600"/>
            <a:ext cx="1676400" cy="381000"/>
          </a:xfrm>
          <a:prstGeom prst="rect">
            <a:avLst/>
          </a:prstGeom>
          <a:noFill/>
        </p:spPr>
        <p:txBody>
          <a:bodyPr wrap="square" rtlCol="0">
            <a:spAutoFit/>
          </a:bodyPr>
          <a:lstStyle/>
          <a:p>
            <a:r>
              <a:rPr lang="en-US" dirty="0" smtClean="0">
                <a:solidFill>
                  <a:srgbClr val="FFFFFF"/>
                </a:solidFill>
              </a:rPr>
              <a:t>Super Critical</a:t>
            </a:r>
            <a:endParaRPr lang="en-US" dirty="0">
              <a:solidFill>
                <a:srgbClr val="FFFFFF"/>
              </a:solidFill>
            </a:endParaRPr>
          </a:p>
        </p:txBody>
      </p:sp>
      <p:sp>
        <p:nvSpPr>
          <p:cNvPr id="8" name="TextBox 7"/>
          <p:cNvSpPr txBox="1"/>
          <p:nvPr/>
        </p:nvSpPr>
        <p:spPr>
          <a:xfrm>
            <a:off x="5181600" y="5029200"/>
            <a:ext cx="2667000" cy="369332"/>
          </a:xfrm>
          <a:prstGeom prst="rect">
            <a:avLst/>
          </a:prstGeom>
          <a:noFill/>
        </p:spPr>
        <p:txBody>
          <a:bodyPr wrap="square" rtlCol="0">
            <a:spAutoFit/>
          </a:bodyPr>
          <a:lstStyle/>
          <a:p>
            <a:r>
              <a:rPr lang="en-US" dirty="0" smtClean="0">
                <a:solidFill>
                  <a:schemeClr val="bg1"/>
                </a:solidFill>
              </a:rPr>
              <a:t>Single Trapped Wave</a:t>
            </a:r>
            <a:endParaRPr lang="en-US" dirty="0">
              <a:solidFill>
                <a:schemeClr val="bg1"/>
              </a:solidFill>
            </a:endParaRPr>
          </a:p>
        </p:txBody>
      </p:sp>
      <p:pic>
        <p:nvPicPr>
          <p:cNvPr id="10" name="Picture 9" descr="cold_fron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796176"/>
            <a:ext cx="9144000" cy="2754202"/>
          </a:xfrm>
          <a:prstGeom prst="rect">
            <a:avLst/>
          </a:prstGeom>
        </p:spPr>
      </p:pic>
      <p:grpSp>
        <p:nvGrpSpPr>
          <p:cNvPr id="11" name="Group 10"/>
          <p:cNvGrpSpPr/>
          <p:nvPr/>
        </p:nvGrpSpPr>
        <p:grpSpPr>
          <a:xfrm>
            <a:off x="609600" y="3145655"/>
            <a:ext cx="7890025" cy="1549113"/>
            <a:chOff x="609600" y="4394487"/>
            <a:chExt cx="7890025" cy="1549113"/>
          </a:xfrm>
        </p:grpSpPr>
        <p:sp>
          <p:nvSpPr>
            <p:cNvPr id="12" name="Freeform 11"/>
            <p:cNvSpPr/>
            <p:nvPr/>
          </p:nvSpPr>
          <p:spPr>
            <a:xfrm>
              <a:off x="3657600" y="4833511"/>
              <a:ext cx="4842025" cy="1110089"/>
            </a:xfrm>
            <a:custGeom>
              <a:avLst/>
              <a:gdLst>
                <a:gd name="connsiteX0" fmla="*/ 0 w 4842025"/>
                <a:gd name="connsiteY0" fmla="*/ 1110089 h 1110089"/>
                <a:gd name="connsiteX1" fmla="*/ 56698 w 4842025"/>
                <a:gd name="connsiteY1" fmla="*/ 747202 h 1110089"/>
                <a:gd name="connsiteX2" fmla="*/ 283491 w 4842025"/>
                <a:gd name="connsiteY2" fmla="*/ 202871 h 1110089"/>
                <a:gd name="connsiteX3" fmla="*/ 725737 w 4842025"/>
                <a:gd name="connsiteY3" fmla="*/ 10087 h 1110089"/>
                <a:gd name="connsiteX4" fmla="*/ 907171 w 4842025"/>
                <a:gd name="connsiteY4" fmla="*/ 475036 h 1110089"/>
                <a:gd name="connsiteX5" fmla="*/ 1077266 w 4842025"/>
                <a:gd name="connsiteY5" fmla="*/ 406995 h 1110089"/>
                <a:gd name="connsiteX6" fmla="*/ 1190662 w 4842025"/>
                <a:gd name="connsiteY6" fmla="*/ 384315 h 1110089"/>
                <a:gd name="connsiteX7" fmla="*/ 1406115 w 4842025"/>
                <a:gd name="connsiteY7" fmla="*/ 543078 h 1110089"/>
                <a:gd name="connsiteX8" fmla="*/ 1678266 w 4842025"/>
                <a:gd name="connsiteY8" fmla="*/ 543078 h 1110089"/>
                <a:gd name="connsiteX9" fmla="*/ 2222569 w 4842025"/>
                <a:gd name="connsiteY9" fmla="*/ 486377 h 1110089"/>
                <a:gd name="connsiteX10" fmla="*/ 2653475 w 4842025"/>
                <a:gd name="connsiteY10" fmla="*/ 554418 h 1110089"/>
                <a:gd name="connsiteX11" fmla="*/ 2880268 w 4842025"/>
                <a:gd name="connsiteY11" fmla="*/ 497717 h 1110089"/>
                <a:gd name="connsiteX12" fmla="*/ 2970985 w 4842025"/>
                <a:gd name="connsiteY12" fmla="*/ 599779 h 1110089"/>
                <a:gd name="connsiteX13" fmla="*/ 3039023 w 4842025"/>
                <a:gd name="connsiteY13" fmla="*/ 520397 h 1110089"/>
                <a:gd name="connsiteX14" fmla="*/ 3220457 w 4842025"/>
                <a:gd name="connsiteY14" fmla="*/ 304933 h 1110089"/>
                <a:gd name="connsiteX15" fmla="*/ 3832798 w 4842025"/>
                <a:gd name="connsiteY15" fmla="*/ 157510 h 1110089"/>
                <a:gd name="connsiteX16" fmla="*/ 4842025 w 4842025"/>
                <a:gd name="connsiteY16" fmla="*/ 214211 h 111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42025" h="1110089">
                  <a:moveTo>
                    <a:pt x="0" y="1110089"/>
                  </a:moveTo>
                  <a:cubicBezTo>
                    <a:pt x="4725" y="1004247"/>
                    <a:pt x="9450" y="898405"/>
                    <a:pt x="56698" y="747202"/>
                  </a:cubicBezTo>
                  <a:cubicBezTo>
                    <a:pt x="103946" y="595999"/>
                    <a:pt x="171985" y="325723"/>
                    <a:pt x="283491" y="202871"/>
                  </a:cubicBezTo>
                  <a:cubicBezTo>
                    <a:pt x="394998" y="80018"/>
                    <a:pt x="621790" y="-35274"/>
                    <a:pt x="725737" y="10087"/>
                  </a:cubicBezTo>
                  <a:cubicBezTo>
                    <a:pt x="829684" y="55448"/>
                    <a:pt x="848583" y="408885"/>
                    <a:pt x="907171" y="475036"/>
                  </a:cubicBezTo>
                  <a:cubicBezTo>
                    <a:pt x="965759" y="541187"/>
                    <a:pt x="1030018" y="422115"/>
                    <a:pt x="1077266" y="406995"/>
                  </a:cubicBezTo>
                  <a:cubicBezTo>
                    <a:pt x="1124514" y="391875"/>
                    <a:pt x="1135854" y="361634"/>
                    <a:pt x="1190662" y="384315"/>
                  </a:cubicBezTo>
                  <a:cubicBezTo>
                    <a:pt x="1245470" y="406995"/>
                    <a:pt x="1324848" y="516618"/>
                    <a:pt x="1406115" y="543078"/>
                  </a:cubicBezTo>
                  <a:cubicBezTo>
                    <a:pt x="1487382" y="569538"/>
                    <a:pt x="1542190" y="552528"/>
                    <a:pt x="1678266" y="543078"/>
                  </a:cubicBezTo>
                  <a:cubicBezTo>
                    <a:pt x="1814342" y="533628"/>
                    <a:pt x="2060034" y="484487"/>
                    <a:pt x="2222569" y="486377"/>
                  </a:cubicBezTo>
                  <a:cubicBezTo>
                    <a:pt x="2385104" y="488267"/>
                    <a:pt x="2543859" y="552528"/>
                    <a:pt x="2653475" y="554418"/>
                  </a:cubicBezTo>
                  <a:cubicBezTo>
                    <a:pt x="2763092" y="556308"/>
                    <a:pt x="2827350" y="490157"/>
                    <a:pt x="2880268" y="497717"/>
                  </a:cubicBezTo>
                  <a:cubicBezTo>
                    <a:pt x="2933186" y="505277"/>
                    <a:pt x="2944526" y="595999"/>
                    <a:pt x="2970985" y="599779"/>
                  </a:cubicBezTo>
                  <a:cubicBezTo>
                    <a:pt x="2997444" y="603559"/>
                    <a:pt x="3039023" y="520397"/>
                    <a:pt x="3039023" y="520397"/>
                  </a:cubicBezTo>
                  <a:cubicBezTo>
                    <a:pt x="3080602" y="471256"/>
                    <a:pt x="3088161" y="365414"/>
                    <a:pt x="3220457" y="304933"/>
                  </a:cubicBezTo>
                  <a:cubicBezTo>
                    <a:pt x="3352753" y="244452"/>
                    <a:pt x="3562537" y="172630"/>
                    <a:pt x="3832798" y="157510"/>
                  </a:cubicBezTo>
                  <a:lnTo>
                    <a:pt x="4842025" y="214211"/>
                  </a:ln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609600" y="4394487"/>
              <a:ext cx="2133600" cy="381000"/>
            </a:xfrm>
            <a:prstGeom prst="rect">
              <a:avLst/>
            </a:prstGeom>
            <a:solidFill>
              <a:schemeClr val="bg2">
                <a:alpha val="56000"/>
              </a:schemeClr>
            </a:solidFill>
          </p:spPr>
          <p:txBody>
            <a:bodyPr wrap="square" rtlCol="0">
              <a:spAutoFit/>
            </a:bodyPr>
            <a:lstStyle/>
            <a:p>
              <a:r>
                <a:rPr lang="en-US" dirty="0" smtClean="0"/>
                <a:t>Advancing ~5.8 m/s</a:t>
              </a:r>
              <a:endParaRPr lang="en-US" dirty="0"/>
            </a:p>
          </p:txBody>
        </p:sp>
        <p:sp>
          <p:nvSpPr>
            <p:cNvPr id="14" name="Right Arrow 13"/>
            <p:cNvSpPr/>
            <p:nvPr/>
          </p:nvSpPr>
          <p:spPr>
            <a:xfrm>
              <a:off x="2057400" y="5562600"/>
              <a:ext cx="838200" cy="1524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057400" y="5169378"/>
              <a:ext cx="990600" cy="381000"/>
            </a:xfrm>
            <a:prstGeom prst="rect">
              <a:avLst/>
            </a:prstGeom>
            <a:solidFill>
              <a:schemeClr val="bg2">
                <a:alpha val="56000"/>
              </a:schemeClr>
            </a:solidFill>
          </p:spPr>
          <p:txBody>
            <a:bodyPr wrap="square" rtlCol="0">
              <a:spAutoFit/>
            </a:bodyPr>
            <a:lstStyle/>
            <a:p>
              <a:r>
                <a:rPr lang="en-US" dirty="0" smtClean="0"/>
                <a:t>7-9 m/s</a:t>
              </a:r>
              <a:endParaRPr lang="en-US" dirty="0"/>
            </a:p>
          </p:txBody>
        </p:sp>
        <p:sp>
          <p:nvSpPr>
            <p:cNvPr id="16" name="Left Arrow 15"/>
            <p:cNvSpPr/>
            <p:nvPr/>
          </p:nvSpPr>
          <p:spPr>
            <a:xfrm>
              <a:off x="4038600" y="5562600"/>
              <a:ext cx="685800" cy="1524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838700" y="5473769"/>
              <a:ext cx="990600" cy="381000"/>
            </a:xfrm>
            <a:prstGeom prst="rect">
              <a:avLst/>
            </a:prstGeom>
            <a:solidFill>
              <a:schemeClr val="bg2">
                <a:alpha val="56000"/>
              </a:schemeClr>
            </a:solidFill>
          </p:spPr>
          <p:txBody>
            <a:bodyPr wrap="square" rtlCol="0">
              <a:spAutoFit/>
            </a:bodyPr>
            <a:lstStyle/>
            <a:p>
              <a:r>
                <a:rPr lang="en-US" dirty="0"/>
                <a:t>4</a:t>
              </a:r>
              <a:r>
                <a:rPr lang="en-US" dirty="0" smtClean="0"/>
                <a:t>-7 m/s</a:t>
              </a:r>
              <a:endParaRPr lang="en-US" dirty="0"/>
            </a:p>
          </p:txBody>
        </p:sp>
      </p:grpSp>
      <p:grpSp>
        <p:nvGrpSpPr>
          <p:cNvPr id="18" name="Group 17"/>
          <p:cNvGrpSpPr/>
          <p:nvPr/>
        </p:nvGrpSpPr>
        <p:grpSpPr>
          <a:xfrm>
            <a:off x="304800" y="1054100"/>
            <a:ext cx="8153398" cy="5575300"/>
            <a:chOff x="304800" y="1054100"/>
            <a:chExt cx="8153398" cy="5575300"/>
          </a:xfrm>
        </p:grpSpPr>
        <p:pic>
          <p:nvPicPr>
            <p:cNvPr id="2" name="Picture 1" descr="Screen shot 2012-11-27 at 8.26.42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526373" y="1054100"/>
              <a:ext cx="7837697" cy="1820449"/>
            </a:xfrm>
            <a:prstGeom prst="rect">
              <a:avLst/>
            </a:prstGeom>
          </p:spPr>
        </p:pic>
        <p:sp>
          <p:nvSpPr>
            <p:cNvPr id="9" name="TextBox 8"/>
            <p:cNvSpPr txBox="1"/>
            <p:nvPr/>
          </p:nvSpPr>
          <p:spPr>
            <a:xfrm>
              <a:off x="304800" y="5706070"/>
              <a:ext cx="1676399" cy="923330"/>
            </a:xfrm>
            <a:prstGeom prst="rect">
              <a:avLst/>
            </a:prstGeom>
            <a:noFill/>
          </p:spPr>
          <p:txBody>
            <a:bodyPr wrap="square" rtlCol="0">
              <a:spAutoFit/>
            </a:bodyPr>
            <a:lstStyle/>
            <a:p>
              <a:r>
                <a:rPr lang="en-US" dirty="0" smtClean="0"/>
                <a:t>White and </a:t>
              </a:r>
              <a:r>
                <a:rPr lang="en-US" dirty="0" err="1" smtClean="0"/>
                <a:t>Helfrich</a:t>
              </a:r>
              <a:r>
                <a:rPr lang="en-US" dirty="0" smtClean="0"/>
                <a:t> 2012 (JFM)</a:t>
              </a:r>
              <a:endParaRPr lang="en-US" dirty="0"/>
            </a:p>
          </p:txBody>
        </p:sp>
        <p:pic>
          <p:nvPicPr>
            <p:cNvPr id="4" name="Picture 3" descr="Screen shot 2012-11-27 at 8.31.38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1981199" y="4787900"/>
              <a:ext cx="6476999" cy="1765300"/>
            </a:xfrm>
            <a:prstGeom prst="rect">
              <a:avLst/>
            </a:prstGeom>
          </p:spPr>
        </p:pic>
      </p:grpSp>
      <p:sp>
        <p:nvSpPr>
          <p:cNvPr id="19" name="TextBox 18"/>
          <p:cNvSpPr txBox="1"/>
          <p:nvPr/>
        </p:nvSpPr>
        <p:spPr>
          <a:xfrm>
            <a:off x="914400" y="1371600"/>
            <a:ext cx="1981200" cy="369332"/>
          </a:xfrm>
          <a:prstGeom prst="rect">
            <a:avLst/>
          </a:prstGeom>
          <a:noFill/>
        </p:spPr>
        <p:txBody>
          <a:bodyPr wrap="square" rtlCol="0">
            <a:spAutoFit/>
          </a:bodyPr>
          <a:lstStyle/>
          <a:p>
            <a:r>
              <a:rPr lang="en-US" dirty="0" smtClean="0">
                <a:solidFill>
                  <a:srgbClr val="FFFFFF"/>
                </a:solidFill>
              </a:rPr>
              <a:t>Super Critical</a:t>
            </a:r>
            <a:endParaRPr lang="en-US" dirty="0">
              <a:solidFill>
                <a:srgbClr val="FFFFFF"/>
              </a:solidFill>
            </a:endParaRPr>
          </a:p>
        </p:txBody>
      </p:sp>
      <p:sp>
        <p:nvSpPr>
          <p:cNvPr id="20" name="TextBox 19"/>
          <p:cNvSpPr txBox="1"/>
          <p:nvPr/>
        </p:nvSpPr>
        <p:spPr>
          <a:xfrm>
            <a:off x="5486400" y="5029200"/>
            <a:ext cx="2590800" cy="369332"/>
          </a:xfrm>
          <a:prstGeom prst="rect">
            <a:avLst/>
          </a:prstGeom>
          <a:noFill/>
        </p:spPr>
        <p:txBody>
          <a:bodyPr wrap="square" rtlCol="0">
            <a:spAutoFit/>
          </a:bodyPr>
          <a:lstStyle/>
          <a:p>
            <a:r>
              <a:rPr lang="en-US" dirty="0" smtClean="0">
                <a:solidFill>
                  <a:srgbClr val="FFFFFF"/>
                </a:solidFill>
              </a:rPr>
              <a:t>Single Trapped Wave</a:t>
            </a:r>
            <a:endParaRPr lang="en-US" dirty="0">
              <a:solidFill>
                <a:srgbClr val="FFFFFF"/>
              </a:solidFill>
            </a:endParaRPr>
          </a:p>
        </p:txBody>
      </p:sp>
    </p:spTree>
    <p:extLst>
      <p:ext uri="{BB962C8B-B14F-4D97-AF65-F5344CB8AC3E}">
        <p14:creationId xmlns:p14="http://schemas.microsoft.com/office/powerpoint/2010/main" val="4076354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20110114_SWHOCH_HOBO_GRANDEUR_DSC0052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1136564" y="-1149436"/>
            <a:ext cx="6870872" cy="9143999"/>
          </a:xfrm>
          <a:prstGeom prst="rect">
            <a:avLst/>
          </a:prstGeom>
        </p:spPr>
      </p:pic>
      <p:sp>
        <p:nvSpPr>
          <p:cNvPr id="9" name="Title 1"/>
          <p:cNvSpPr txBox="1">
            <a:spLocks/>
          </p:cNvSpPr>
          <p:nvPr/>
        </p:nvSpPr>
        <p:spPr>
          <a:xfrm>
            <a:off x="682812" y="990600"/>
            <a:ext cx="7772400" cy="1470025"/>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tx2">
                    <a:lumMod val="75000"/>
                  </a:schemeClr>
                </a:solidFill>
              </a:rPr>
              <a:t>Dynamical Mechanisms </a:t>
            </a:r>
            <a:r>
              <a:rPr lang="en-US" b="1" dirty="0" smtClean="0">
                <a:solidFill>
                  <a:schemeClr val="tx2">
                    <a:lumMod val="75000"/>
                  </a:schemeClr>
                </a:solidFill>
              </a:rPr>
              <a:t>of</a:t>
            </a:r>
            <a:r>
              <a:rPr lang="en-US" b="1" dirty="0" smtClean="0">
                <a:solidFill>
                  <a:schemeClr val="tx2">
                    <a:lumMod val="75000"/>
                  </a:schemeClr>
                </a:solidFill>
              </a:rPr>
              <a:t> </a:t>
            </a:r>
            <a:r>
              <a:rPr lang="en-US" b="1" dirty="0" smtClean="0">
                <a:solidFill>
                  <a:schemeClr val="tx2">
                    <a:lumMod val="75000"/>
                  </a:schemeClr>
                </a:solidFill>
              </a:rPr>
              <a:t>Persistent Cold-Air Pool Removal</a:t>
            </a:r>
            <a:endParaRPr lang="en-US" b="1" dirty="0">
              <a:solidFill>
                <a:schemeClr val="tx2">
                  <a:lumMod val="75000"/>
                </a:schemeClr>
              </a:solidFill>
            </a:endParaRPr>
          </a:p>
        </p:txBody>
      </p:sp>
      <p:sp>
        <p:nvSpPr>
          <p:cNvPr id="5" name="TextBox 4"/>
          <p:cNvSpPr txBox="1"/>
          <p:nvPr/>
        </p:nvSpPr>
        <p:spPr>
          <a:xfrm>
            <a:off x="2133600" y="4495800"/>
            <a:ext cx="4495800" cy="369332"/>
          </a:xfrm>
          <a:prstGeom prst="rect">
            <a:avLst/>
          </a:prstGeom>
          <a:noFill/>
        </p:spPr>
        <p:txBody>
          <a:bodyPr wrap="square" rtlCol="0">
            <a:spAutoFit/>
          </a:bodyPr>
          <a:lstStyle/>
          <a:p>
            <a:pPr algn="ctr"/>
            <a:r>
              <a:rPr lang="en-US" dirty="0" smtClean="0"/>
              <a:t>Thesis Proposal</a:t>
            </a:r>
            <a:endParaRPr lang="en-US" dirty="0"/>
          </a:p>
        </p:txBody>
      </p:sp>
    </p:spTree>
    <p:extLst>
      <p:ext uri="{BB962C8B-B14F-4D97-AF65-F5344CB8AC3E}">
        <p14:creationId xmlns:p14="http://schemas.microsoft.com/office/powerpoint/2010/main" val="415679078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Turbulent Mixing: Kelvin-Helmholtz Instability</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173237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H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3158" y="914400"/>
            <a:ext cx="8718442" cy="1640545"/>
          </a:xfrm>
          <a:prstGeom prst="rect">
            <a:avLst/>
          </a:prstGeom>
        </p:spPr>
      </p:pic>
      <p:sp>
        <p:nvSpPr>
          <p:cNvPr id="7" name="TextBox 6"/>
          <p:cNvSpPr txBox="1"/>
          <p:nvPr/>
        </p:nvSpPr>
        <p:spPr>
          <a:xfrm>
            <a:off x="762000" y="152400"/>
            <a:ext cx="7620000" cy="523220"/>
          </a:xfrm>
          <a:prstGeom prst="rect">
            <a:avLst/>
          </a:prstGeom>
          <a:noFill/>
        </p:spPr>
        <p:txBody>
          <a:bodyPr wrap="square" rtlCol="0">
            <a:spAutoFit/>
          </a:bodyPr>
          <a:lstStyle/>
          <a:p>
            <a:pPr algn="ctr"/>
            <a:r>
              <a:rPr lang="en-US" sz="2800" dirty="0" smtClean="0"/>
              <a:t>Turbulent Erosion: Kelvin-Helmholtz Instability</a:t>
            </a:r>
            <a:endParaRPr lang="en-US" sz="2800" dirty="0"/>
          </a:p>
        </p:txBody>
      </p:sp>
      <p:grpSp>
        <p:nvGrpSpPr>
          <p:cNvPr id="13" name="Group 12"/>
          <p:cNvGrpSpPr/>
          <p:nvPr/>
        </p:nvGrpSpPr>
        <p:grpSpPr>
          <a:xfrm>
            <a:off x="2819400" y="1828800"/>
            <a:ext cx="2667000" cy="1484531"/>
            <a:chOff x="2819400" y="1828800"/>
            <a:chExt cx="2667000" cy="1484531"/>
          </a:xfrm>
        </p:grpSpPr>
        <p:sp>
          <p:nvSpPr>
            <p:cNvPr id="8" name="Right Brace 7"/>
            <p:cNvSpPr/>
            <p:nvPr/>
          </p:nvSpPr>
          <p:spPr>
            <a:xfrm rot="5400000">
              <a:off x="3771900" y="2095500"/>
              <a:ext cx="228600" cy="914400"/>
            </a:xfrm>
            <a:prstGeom prst="rightBrace">
              <a:avLst>
                <a:gd name="adj1" fmla="val 8333"/>
                <a:gd name="adj2" fmla="val 51403"/>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2819400" y="2667000"/>
              <a:ext cx="2667000" cy="646331"/>
            </a:xfrm>
            <a:prstGeom prst="rect">
              <a:avLst/>
            </a:prstGeom>
            <a:noFill/>
          </p:spPr>
          <p:txBody>
            <a:bodyPr wrap="square" rtlCol="0">
              <a:spAutoFit/>
            </a:bodyPr>
            <a:lstStyle/>
            <a:p>
              <a:r>
                <a:rPr lang="en-US" dirty="0" smtClean="0"/>
                <a:t>~ 3 min =&gt; ~1800 m (assuming v= 10 m/s)</a:t>
              </a:r>
              <a:endParaRPr lang="en-US" dirty="0"/>
            </a:p>
          </p:txBody>
        </p:sp>
        <p:sp>
          <p:nvSpPr>
            <p:cNvPr id="10" name="Right Brace 9"/>
            <p:cNvSpPr/>
            <p:nvPr/>
          </p:nvSpPr>
          <p:spPr>
            <a:xfrm rot="10800000">
              <a:off x="3646384" y="1836854"/>
              <a:ext cx="228600" cy="457200"/>
            </a:xfrm>
            <a:prstGeom prst="rightBrace">
              <a:avLst>
                <a:gd name="adj1" fmla="val 7763"/>
                <a:gd name="adj2" fmla="val 51403"/>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2819400" y="1828800"/>
              <a:ext cx="762000" cy="369332"/>
            </a:xfrm>
            <a:prstGeom prst="rect">
              <a:avLst/>
            </a:prstGeom>
            <a:noFill/>
          </p:spPr>
          <p:txBody>
            <a:bodyPr wrap="square" rtlCol="0">
              <a:spAutoFit/>
            </a:bodyPr>
            <a:lstStyle/>
            <a:p>
              <a:r>
                <a:rPr lang="en-US" dirty="0" smtClean="0"/>
                <a:t>100 m</a:t>
              </a:r>
              <a:endParaRPr lang="en-US" dirty="0"/>
            </a:p>
          </p:txBody>
        </p:sp>
      </p:grpSp>
      <p:pic>
        <p:nvPicPr>
          <p:cNvPr id="12" name="Picture 11" descr="tes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62" y="3505200"/>
            <a:ext cx="9144000" cy="1981200"/>
          </a:xfrm>
          <a:prstGeom prst="rect">
            <a:avLst/>
          </a:prstGeom>
        </p:spPr>
      </p:pic>
      <p:sp>
        <p:nvSpPr>
          <p:cNvPr id="14" name="TextBox 13"/>
          <p:cNvSpPr txBox="1"/>
          <p:nvPr/>
        </p:nvSpPr>
        <p:spPr>
          <a:xfrm>
            <a:off x="1752600" y="5785224"/>
            <a:ext cx="6248400" cy="923330"/>
          </a:xfrm>
          <a:prstGeom prst="rect">
            <a:avLst/>
          </a:prstGeom>
          <a:noFill/>
        </p:spPr>
        <p:txBody>
          <a:bodyPr wrap="square" rtlCol="0">
            <a:spAutoFit/>
          </a:bodyPr>
          <a:lstStyle/>
          <a:p>
            <a:r>
              <a:rPr lang="en-US" dirty="0" smtClean="0"/>
              <a:t>Turbulent mixing occurs within the CAP!!! Not necessarily just along the top edge. Note: We do not know what is going on at the top edge due to the lack of aerosol.</a:t>
            </a:r>
            <a:endParaRPr lang="en-US" dirty="0"/>
          </a:p>
        </p:txBody>
      </p:sp>
    </p:spTree>
    <p:extLst>
      <p:ext uri="{BB962C8B-B14F-4D97-AF65-F5344CB8AC3E}">
        <p14:creationId xmlns:p14="http://schemas.microsoft.com/office/powerpoint/2010/main" val="850254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Mountain Waves and Cap displacement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100459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untain_downslope_wind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505200"/>
            <a:ext cx="5223417" cy="2887492"/>
          </a:xfrm>
          <a:prstGeom prst="rect">
            <a:avLst/>
          </a:prstGeom>
        </p:spPr>
      </p:pic>
      <p:pic>
        <p:nvPicPr>
          <p:cNvPr id="4" name="Picture 3" descr="mountain_wav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178" y="1066800"/>
            <a:ext cx="4876800" cy="2062438"/>
          </a:xfrm>
          <a:prstGeom prst="rect">
            <a:avLst/>
          </a:prstGeom>
        </p:spPr>
      </p:pic>
      <p:sp>
        <p:nvSpPr>
          <p:cNvPr id="6" name="Title 5"/>
          <p:cNvSpPr>
            <a:spLocks noGrp="1"/>
          </p:cNvSpPr>
          <p:nvPr>
            <p:ph type="title"/>
          </p:nvPr>
        </p:nvSpPr>
        <p:spPr>
          <a:xfrm>
            <a:off x="228600" y="186231"/>
            <a:ext cx="8534400" cy="487362"/>
          </a:xfrm>
        </p:spPr>
        <p:txBody>
          <a:bodyPr>
            <a:normAutofit fontScale="90000"/>
          </a:bodyPr>
          <a:lstStyle/>
          <a:p>
            <a:r>
              <a:rPr lang="en-US" dirty="0" smtClean="0"/>
              <a:t>Mountain Wave</a:t>
            </a:r>
            <a:endParaRPr lang="en-US" dirty="0"/>
          </a:p>
        </p:txBody>
      </p:sp>
      <p:pic>
        <p:nvPicPr>
          <p:cNvPr id="8" name="Picture 7" descr="Screen shot 2012-11-27 at 7.09.58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7758" y="1828800"/>
            <a:ext cx="3473842" cy="3908981"/>
          </a:xfrm>
          <a:prstGeom prst="rect">
            <a:avLst/>
          </a:prstGeom>
        </p:spPr>
      </p:pic>
      <p:pic>
        <p:nvPicPr>
          <p:cNvPr id="9" name="Picture 8" descr="Screen shot 2012-11-27 at 7.11.27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27794" y="1806019"/>
            <a:ext cx="3463806" cy="3908981"/>
          </a:xfrm>
          <a:prstGeom prst="rect">
            <a:avLst/>
          </a:prstGeom>
        </p:spPr>
      </p:pic>
    </p:spTree>
    <p:extLst>
      <p:ext uri="{BB962C8B-B14F-4D97-AF65-F5344CB8AC3E}">
        <p14:creationId xmlns:p14="http://schemas.microsoft.com/office/powerpoint/2010/main" val="1353888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Tilting CAP</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2730466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9128" y="950241"/>
            <a:ext cx="5823397" cy="4349304"/>
            <a:chOff x="0" y="12700"/>
            <a:chExt cx="9144000" cy="6829353"/>
          </a:xfrm>
        </p:grpSpPr>
        <p:pic>
          <p:nvPicPr>
            <p:cNvPr id="2" name="Picture 1" descr="surf_1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
              <a:ext cx="9144000" cy="6829353"/>
            </a:xfrm>
            <a:prstGeom prst="rect">
              <a:avLst/>
            </a:prstGeom>
          </p:spPr>
        </p:pic>
        <p:sp>
          <p:nvSpPr>
            <p:cNvPr id="3" name="Freeform 2"/>
            <p:cNvSpPr/>
            <p:nvPr/>
          </p:nvSpPr>
          <p:spPr>
            <a:xfrm>
              <a:off x="3402054" y="2038388"/>
              <a:ext cx="2774947" cy="2071356"/>
            </a:xfrm>
            <a:custGeom>
              <a:avLst/>
              <a:gdLst>
                <a:gd name="connsiteX0" fmla="*/ 0 w 2774947"/>
                <a:gd name="connsiteY0" fmla="*/ 0 h 2071356"/>
                <a:gd name="connsiteX1" fmla="*/ 172454 w 2774947"/>
                <a:gd name="connsiteY1" fmla="*/ 250879 h 2071356"/>
                <a:gd name="connsiteX2" fmla="*/ 282198 w 2774947"/>
                <a:gd name="connsiteY2" fmla="*/ 188159 h 2071356"/>
                <a:gd name="connsiteX3" fmla="*/ 611429 w 2774947"/>
                <a:gd name="connsiteY3" fmla="*/ 266559 h 2071356"/>
                <a:gd name="connsiteX4" fmla="*/ 862272 w 2774947"/>
                <a:gd name="connsiteY4" fmla="*/ 486077 h 2071356"/>
                <a:gd name="connsiteX5" fmla="*/ 893627 w 2774947"/>
                <a:gd name="connsiteY5" fmla="*/ 689916 h 2071356"/>
                <a:gd name="connsiteX6" fmla="*/ 846594 w 2774947"/>
                <a:gd name="connsiteY6" fmla="*/ 972154 h 2071356"/>
                <a:gd name="connsiteX7" fmla="*/ 1175825 w 2774947"/>
                <a:gd name="connsiteY7" fmla="*/ 1379832 h 2071356"/>
                <a:gd name="connsiteX8" fmla="*/ 1708866 w 2774947"/>
                <a:gd name="connsiteY8" fmla="*/ 1724790 h 2071356"/>
                <a:gd name="connsiteX9" fmla="*/ 1865643 w 2774947"/>
                <a:gd name="connsiteY9" fmla="*/ 2022708 h 2071356"/>
                <a:gd name="connsiteX10" fmla="*/ 2085130 w 2774947"/>
                <a:gd name="connsiteY10" fmla="*/ 1834549 h 2071356"/>
                <a:gd name="connsiteX11" fmla="*/ 2320295 w 2774947"/>
                <a:gd name="connsiteY11" fmla="*/ 1834549 h 2071356"/>
                <a:gd name="connsiteX12" fmla="*/ 2539782 w 2774947"/>
                <a:gd name="connsiteY12" fmla="*/ 2069748 h 2071356"/>
                <a:gd name="connsiteX13" fmla="*/ 2774947 w 2774947"/>
                <a:gd name="connsiteY13" fmla="*/ 1944309 h 207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947" h="2071356">
                  <a:moveTo>
                    <a:pt x="0" y="0"/>
                  </a:moveTo>
                  <a:cubicBezTo>
                    <a:pt x="62710" y="109759"/>
                    <a:pt x="125421" y="219519"/>
                    <a:pt x="172454" y="250879"/>
                  </a:cubicBezTo>
                  <a:cubicBezTo>
                    <a:pt x="219487" y="282239"/>
                    <a:pt x="209036" y="185546"/>
                    <a:pt x="282198" y="188159"/>
                  </a:cubicBezTo>
                  <a:cubicBezTo>
                    <a:pt x="355360" y="190772"/>
                    <a:pt x="514750" y="216906"/>
                    <a:pt x="611429" y="266559"/>
                  </a:cubicBezTo>
                  <a:cubicBezTo>
                    <a:pt x="708108" y="316212"/>
                    <a:pt x="815239" y="415518"/>
                    <a:pt x="862272" y="486077"/>
                  </a:cubicBezTo>
                  <a:cubicBezTo>
                    <a:pt x="909305" y="556637"/>
                    <a:pt x="896240" y="608903"/>
                    <a:pt x="893627" y="689916"/>
                  </a:cubicBezTo>
                  <a:cubicBezTo>
                    <a:pt x="891014" y="770929"/>
                    <a:pt x="799561" y="857168"/>
                    <a:pt x="846594" y="972154"/>
                  </a:cubicBezTo>
                  <a:cubicBezTo>
                    <a:pt x="893627" y="1087140"/>
                    <a:pt x="1032113" y="1254393"/>
                    <a:pt x="1175825" y="1379832"/>
                  </a:cubicBezTo>
                  <a:cubicBezTo>
                    <a:pt x="1319537" y="1505271"/>
                    <a:pt x="1593896" y="1617644"/>
                    <a:pt x="1708866" y="1724790"/>
                  </a:cubicBezTo>
                  <a:cubicBezTo>
                    <a:pt x="1823836" y="1831936"/>
                    <a:pt x="1802932" y="2004415"/>
                    <a:pt x="1865643" y="2022708"/>
                  </a:cubicBezTo>
                  <a:cubicBezTo>
                    <a:pt x="1928354" y="2041001"/>
                    <a:pt x="2009355" y="1865909"/>
                    <a:pt x="2085130" y="1834549"/>
                  </a:cubicBezTo>
                  <a:cubicBezTo>
                    <a:pt x="2160905" y="1803189"/>
                    <a:pt x="2244520" y="1795349"/>
                    <a:pt x="2320295" y="1834549"/>
                  </a:cubicBezTo>
                  <a:cubicBezTo>
                    <a:pt x="2396070" y="1873749"/>
                    <a:pt x="2464007" y="2051455"/>
                    <a:pt x="2539782" y="2069748"/>
                  </a:cubicBezTo>
                  <a:cubicBezTo>
                    <a:pt x="2615557" y="2088041"/>
                    <a:pt x="2774947" y="1944309"/>
                    <a:pt x="2774947" y="1944309"/>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68941" y="433294"/>
              <a:ext cx="2405531" cy="386621"/>
            </a:xfrm>
            <a:prstGeom prst="rect">
              <a:avLst/>
            </a:prstGeom>
            <a:solidFill>
              <a:schemeClr val="bg1"/>
            </a:solidFill>
          </p:spPr>
          <p:txBody>
            <a:bodyPr wrap="square" rtlCol="0">
              <a:spAutoFit/>
            </a:bodyPr>
            <a:lstStyle/>
            <a:p>
              <a:pPr algn="ctr"/>
              <a:r>
                <a:rPr lang="en-US" sz="1000" dirty="0" smtClean="0"/>
                <a:t>3-Dec 11 UTC (04 MST)</a:t>
              </a:r>
              <a:endParaRPr lang="en-US" sz="1000" dirty="0"/>
            </a:p>
          </p:txBody>
        </p:sp>
        <p:cxnSp>
          <p:nvCxnSpPr>
            <p:cNvPr id="6" name="Straight Connector 5"/>
            <p:cNvCxnSpPr/>
            <p:nvPr/>
          </p:nvCxnSpPr>
          <p:spPr>
            <a:xfrm>
              <a:off x="4674531" y="617441"/>
              <a:ext cx="1144522" cy="4077244"/>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4586334" y="546877"/>
              <a:ext cx="176397" cy="18518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301053" y="3087473"/>
              <a:ext cx="176397" cy="18518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27097" y="617441"/>
              <a:ext cx="909819" cy="386621"/>
            </a:xfrm>
            <a:prstGeom prst="rect">
              <a:avLst/>
            </a:prstGeom>
            <a:solidFill>
              <a:schemeClr val="bg1"/>
            </a:solidFill>
          </p:spPr>
          <p:txBody>
            <a:bodyPr wrap="square" rtlCol="0">
              <a:spAutoFit/>
            </a:bodyPr>
            <a:lstStyle/>
            <a:p>
              <a:r>
                <a:rPr lang="en-US" sz="1000" dirty="0" smtClean="0"/>
                <a:t>Airport</a:t>
              </a:r>
              <a:endParaRPr lang="en-US" sz="1000" dirty="0"/>
            </a:p>
          </p:txBody>
        </p:sp>
        <p:sp>
          <p:nvSpPr>
            <p:cNvPr id="11" name="TextBox 10"/>
            <p:cNvSpPr txBox="1"/>
            <p:nvPr/>
          </p:nvSpPr>
          <p:spPr>
            <a:xfrm>
              <a:off x="5438733" y="2810733"/>
              <a:ext cx="1117557" cy="386621"/>
            </a:xfrm>
            <a:prstGeom prst="rect">
              <a:avLst/>
            </a:prstGeom>
            <a:solidFill>
              <a:schemeClr val="bg1"/>
            </a:solidFill>
          </p:spPr>
          <p:txBody>
            <a:bodyPr wrap="square" rtlCol="0">
              <a:spAutoFit/>
            </a:bodyPr>
            <a:lstStyle/>
            <a:p>
              <a:r>
                <a:rPr lang="en-US" sz="1000" dirty="0" smtClean="0"/>
                <a:t>NCAR-ISS</a:t>
              </a:r>
              <a:endParaRPr lang="en-US" sz="1000" dirty="0"/>
            </a:p>
          </p:txBody>
        </p:sp>
        <p:sp>
          <p:nvSpPr>
            <p:cNvPr id="12" name="TextBox 11"/>
            <p:cNvSpPr txBox="1"/>
            <p:nvPr/>
          </p:nvSpPr>
          <p:spPr>
            <a:xfrm>
              <a:off x="6216458" y="4422718"/>
              <a:ext cx="1504369" cy="386621"/>
            </a:xfrm>
            <a:prstGeom prst="rect">
              <a:avLst/>
            </a:prstGeom>
            <a:solidFill>
              <a:schemeClr val="bg1"/>
            </a:solidFill>
          </p:spPr>
          <p:txBody>
            <a:bodyPr wrap="square" rtlCol="0">
              <a:spAutoFit/>
            </a:bodyPr>
            <a:lstStyle/>
            <a:p>
              <a:r>
                <a:rPr lang="en-US" sz="1000" dirty="0" smtClean="0"/>
                <a:t>Traverse </a:t>
              </a:r>
              <a:r>
                <a:rPr lang="en-US" sz="1000" dirty="0" err="1" smtClean="0"/>
                <a:t>Mtn</a:t>
              </a:r>
              <a:endParaRPr lang="en-US" sz="1000" dirty="0"/>
            </a:p>
          </p:txBody>
        </p:sp>
        <p:sp>
          <p:nvSpPr>
            <p:cNvPr id="14" name="Oval 13"/>
            <p:cNvSpPr/>
            <p:nvPr/>
          </p:nvSpPr>
          <p:spPr>
            <a:xfrm>
              <a:off x="5730854" y="4606866"/>
              <a:ext cx="176397" cy="18518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Content Placeholder 5" descr="sloping_CAP.png"/>
          <p:cNvPicPr>
            <a:picLocks noChangeAspect="1"/>
          </p:cNvPicPr>
          <p:nvPr/>
        </p:nvPicPr>
        <p:blipFill rotWithShape="1">
          <a:blip r:embed="rId4" cstate="screen">
            <a:extLst>
              <a:ext uri="{28A0092B-C50C-407E-A947-70E740481C1C}">
                <a14:useLocalDpi xmlns:a14="http://schemas.microsoft.com/office/drawing/2010/main"/>
              </a:ext>
            </a:extLst>
          </a:blip>
          <a:srcRect l="-2932" r="-6983"/>
          <a:stretch/>
        </p:blipFill>
        <p:spPr>
          <a:xfrm>
            <a:off x="5191282" y="56208"/>
            <a:ext cx="3952718" cy="4381050"/>
          </a:xfrm>
          <a:prstGeom prst="rect">
            <a:avLst/>
          </a:prstGeom>
        </p:spPr>
      </p:pic>
      <p:pic>
        <p:nvPicPr>
          <p:cNvPr id="15" name="Picture 14" descr="CAP_SLOP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2890" y="4648200"/>
            <a:ext cx="2948684" cy="1898229"/>
          </a:xfrm>
          <a:prstGeom prst="rect">
            <a:avLst/>
          </a:prstGeom>
        </p:spPr>
      </p:pic>
      <p:sp>
        <p:nvSpPr>
          <p:cNvPr id="8" name="TextBox 7"/>
          <p:cNvSpPr txBox="1"/>
          <p:nvPr/>
        </p:nvSpPr>
        <p:spPr>
          <a:xfrm>
            <a:off x="381000" y="457200"/>
            <a:ext cx="4114800" cy="461665"/>
          </a:xfrm>
          <a:prstGeom prst="rect">
            <a:avLst/>
          </a:prstGeom>
          <a:noFill/>
        </p:spPr>
        <p:txBody>
          <a:bodyPr wrap="square" rtlCol="0">
            <a:spAutoFit/>
          </a:bodyPr>
          <a:lstStyle/>
          <a:p>
            <a:pPr algn="ctr"/>
            <a:r>
              <a:rPr lang="en-US" sz="2400" dirty="0" smtClean="0"/>
              <a:t>SLOPING CAP SURFACE</a:t>
            </a:r>
            <a:endParaRPr lang="en-US" sz="2400" dirty="0"/>
          </a:p>
        </p:txBody>
      </p:sp>
    </p:spTree>
    <p:extLst>
      <p:ext uri="{BB962C8B-B14F-4D97-AF65-F5344CB8AC3E}">
        <p14:creationId xmlns:p14="http://schemas.microsoft.com/office/powerpoint/2010/main" val="303121508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Summary</a:t>
            </a:r>
            <a:endParaRPr lang="en-US" dirty="0"/>
          </a:p>
        </p:txBody>
      </p:sp>
      <p:sp>
        <p:nvSpPr>
          <p:cNvPr id="7" name="Content Placeholder 6"/>
          <p:cNvSpPr>
            <a:spLocks noGrp="1"/>
          </p:cNvSpPr>
          <p:nvPr>
            <p:ph idx="1"/>
          </p:nvPr>
        </p:nvSpPr>
        <p:spPr/>
        <p:txBody>
          <a:bodyPr>
            <a:normAutofit fontScale="85000" lnSpcReduction="10000"/>
          </a:bodyPr>
          <a:lstStyle/>
          <a:p>
            <a:r>
              <a:rPr lang="en-US" dirty="0" smtClean="0"/>
              <a:t>Short wave trough, enhanced pressure gradient, and strong winds aloft disturb the IOP-1 CAP</a:t>
            </a:r>
          </a:p>
          <a:p>
            <a:r>
              <a:rPr lang="en-US" dirty="0" smtClean="0"/>
              <a:t>A warm (cold) front forms moving north (south) through the valley</a:t>
            </a:r>
          </a:p>
          <a:p>
            <a:r>
              <a:rPr lang="en-US" dirty="0" smtClean="0"/>
              <a:t>The warm (cold) front advances slowly (quickly) acting as a density current.</a:t>
            </a:r>
          </a:p>
          <a:p>
            <a:r>
              <a:rPr lang="en-US" dirty="0" smtClean="0"/>
              <a:t>KH Waves appear WITHIN the multi-layered CAP.</a:t>
            </a:r>
          </a:p>
          <a:p>
            <a:r>
              <a:rPr lang="en-US" dirty="0" smtClean="0"/>
              <a:t>A mountain wave exerts control on the timing of frontal movement</a:t>
            </a:r>
          </a:p>
          <a:p>
            <a:r>
              <a:rPr lang="en-US" dirty="0" smtClean="0"/>
              <a:t>The CAP shows a sloping surface throughout the valley.</a:t>
            </a:r>
            <a:endParaRPr lang="en-US" dirty="0"/>
          </a:p>
        </p:txBody>
      </p:sp>
    </p:spTree>
    <p:extLst>
      <p:ext uri="{BB962C8B-B14F-4D97-AF65-F5344CB8AC3E}">
        <p14:creationId xmlns:p14="http://schemas.microsoft.com/office/powerpoint/2010/main" val="3524038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a:t>
            </a:r>
            <a:r>
              <a:rPr lang="en-US" dirty="0" smtClean="0"/>
              <a:t>Additional Thoughts</a:t>
            </a:r>
            <a:endParaRPr lang="en-US" dirty="0"/>
          </a:p>
        </p:txBody>
      </p:sp>
      <p:sp>
        <p:nvSpPr>
          <p:cNvPr id="4" name="Content Placeholder 3"/>
          <p:cNvSpPr>
            <a:spLocks noGrp="1"/>
          </p:cNvSpPr>
          <p:nvPr>
            <p:ph sz="half" idx="2"/>
          </p:nvPr>
        </p:nvSpPr>
        <p:spPr/>
        <p:txBody>
          <a:bodyPr>
            <a:normAutofit/>
          </a:bodyPr>
          <a:lstStyle/>
          <a:p>
            <a:r>
              <a:rPr lang="en-US" dirty="0" smtClean="0"/>
              <a:t>Persistent CAPs are many layered. </a:t>
            </a:r>
            <a:endParaRPr lang="en-US" dirty="0" smtClean="0"/>
          </a:p>
          <a:p>
            <a:pPr lvl="1"/>
            <a:r>
              <a:rPr lang="en-US" dirty="0" smtClean="0"/>
              <a:t>CAPs </a:t>
            </a:r>
            <a:r>
              <a:rPr lang="en-US" dirty="0" smtClean="0"/>
              <a:t>within CAPs</a:t>
            </a:r>
          </a:p>
          <a:p>
            <a:r>
              <a:rPr lang="en-US" dirty="0" smtClean="0"/>
              <a:t>Turbulence and wave instability may act at the interface between these “internal” layers</a:t>
            </a:r>
            <a:r>
              <a:rPr lang="en-US" dirty="0" smtClean="0"/>
              <a:t>.</a:t>
            </a:r>
          </a:p>
          <a:p>
            <a:endParaRPr lang="en-US" dirty="0" smtClean="0"/>
          </a:p>
          <a:p>
            <a:pPr marL="0" indent="0">
              <a:buNone/>
            </a:pPr>
            <a:endParaRPr lang="en-US" dirty="0" smtClean="0"/>
          </a:p>
        </p:txBody>
      </p:sp>
      <p:sp>
        <p:nvSpPr>
          <p:cNvPr id="6" name="Content Placeholder 5"/>
          <p:cNvSpPr>
            <a:spLocks noGrp="1"/>
          </p:cNvSpPr>
          <p:nvPr>
            <p:ph sz="quarter" idx="4"/>
          </p:nvPr>
        </p:nvSpPr>
        <p:spPr/>
        <p:txBody>
          <a:bodyPr>
            <a:normAutofit/>
          </a:bodyPr>
          <a:lstStyle/>
          <a:p>
            <a:r>
              <a:rPr lang="en-US" dirty="0"/>
              <a:t>H</a:t>
            </a:r>
            <a:r>
              <a:rPr lang="en-US" dirty="0" smtClean="0"/>
              <a:t>orizontal density differences generate density currents</a:t>
            </a:r>
          </a:p>
          <a:p>
            <a:pPr lvl="1"/>
            <a:r>
              <a:rPr lang="en-US" dirty="0" smtClean="0"/>
              <a:t>Can be caused by turbulence or differential heating (e.g. lake breezes)</a:t>
            </a:r>
            <a:endParaRPr lang="en-US" dirty="0" smtClean="0"/>
          </a:p>
          <a:p>
            <a:r>
              <a:rPr lang="en-US" dirty="0" smtClean="0"/>
              <a:t>The </a:t>
            </a:r>
            <a:r>
              <a:rPr lang="en-US" dirty="0" smtClean="0"/>
              <a:t>density </a:t>
            </a:r>
            <a:r>
              <a:rPr lang="en-US" dirty="0" smtClean="0"/>
              <a:t>current then helps to </a:t>
            </a:r>
            <a:r>
              <a:rPr lang="en-US" dirty="0" smtClean="0"/>
              <a:t>generate/restore </a:t>
            </a:r>
            <a:r>
              <a:rPr lang="en-US" dirty="0" smtClean="0"/>
              <a:t>a multilayered </a:t>
            </a:r>
            <a:r>
              <a:rPr lang="en-US" dirty="0" smtClean="0"/>
              <a:t>structure.</a:t>
            </a:r>
            <a:endParaRPr lang="en-US" dirty="0" smtClean="0"/>
          </a:p>
          <a:p>
            <a:pPr marL="457200" lvl="1" indent="0">
              <a:buNone/>
            </a:pPr>
            <a:endParaRPr lang="en-US" dirty="0"/>
          </a:p>
        </p:txBody>
      </p:sp>
    </p:spTree>
    <p:extLst>
      <p:ext uri="{BB962C8B-B14F-4D97-AF65-F5344CB8AC3E}">
        <p14:creationId xmlns:p14="http://schemas.microsoft.com/office/powerpoint/2010/main" val="2662398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RESEARCH TRAJECTORY</a:t>
            </a:r>
            <a:endParaRPr lang="en-US" dirty="0"/>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34943696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Eddy Simulations (LES)</a:t>
            </a:r>
            <a:endParaRPr lang="en-US" dirty="0"/>
          </a:p>
        </p:txBody>
      </p:sp>
      <p:sp>
        <p:nvSpPr>
          <p:cNvPr id="6" name="Content Placeholder 5"/>
          <p:cNvSpPr>
            <a:spLocks noGrp="1"/>
          </p:cNvSpPr>
          <p:nvPr>
            <p:ph idx="1"/>
          </p:nvPr>
        </p:nvSpPr>
        <p:spPr/>
        <p:txBody>
          <a:bodyPr>
            <a:normAutofit/>
          </a:bodyPr>
          <a:lstStyle/>
          <a:p>
            <a:pPr marL="0" indent="0">
              <a:buNone/>
            </a:pPr>
            <a:endParaRPr lang="en-US" dirty="0" smtClean="0"/>
          </a:p>
          <a:p>
            <a:r>
              <a:rPr lang="en-US" dirty="0" smtClean="0"/>
              <a:t>Simulate and quantify </a:t>
            </a:r>
            <a:r>
              <a:rPr lang="en-US" dirty="0"/>
              <a:t>the mountain wave, density </a:t>
            </a:r>
            <a:r>
              <a:rPr lang="en-US" dirty="0" smtClean="0"/>
              <a:t>current, tilting, </a:t>
            </a:r>
            <a:r>
              <a:rPr lang="en-US" dirty="0"/>
              <a:t>and KHI impacts on CAP </a:t>
            </a:r>
            <a:r>
              <a:rPr lang="en-US" dirty="0" smtClean="0"/>
              <a:t>breakup</a:t>
            </a:r>
          </a:p>
          <a:p>
            <a:r>
              <a:rPr lang="en-US" dirty="0" smtClean="0"/>
              <a:t>Explicitly </a:t>
            </a:r>
            <a:r>
              <a:rPr lang="en-US" dirty="0" smtClean="0"/>
              <a:t>resolve the inertial scale eddies most directly responsible for mixing in the </a:t>
            </a:r>
            <a:r>
              <a:rPr lang="en-US" dirty="0" smtClean="0"/>
              <a:t>CAP</a:t>
            </a:r>
          </a:p>
          <a:p>
            <a:pPr lvl="1"/>
            <a:r>
              <a:rPr lang="en-US" dirty="0" smtClean="0"/>
              <a:t>Avoid parameterized mixing</a:t>
            </a:r>
          </a:p>
          <a:p>
            <a:endParaRPr lang="en-US" dirty="0" smtClean="0"/>
          </a:p>
          <a:p>
            <a:pPr marL="0" indent="0">
              <a:buNone/>
            </a:pPr>
            <a:endParaRPr lang="en-US" dirty="0"/>
          </a:p>
        </p:txBody>
      </p:sp>
    </p:spTree>
    <p:extLst>
      <p:ext uri="{BB962C8B-B14F-4D97-AF65-F5344CB8AC3E}">
        <p14:creationId xmlns:p14="http://schemas.microsoft.com/office/powerpoint/2010/main" val="38794819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Definitions: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CAP: </a:t>
            </a:r>
            <a:r>
              <a:rPr lang="en-US" dirty="0" smtClean="0"/>
              <a:t>topographic depression filled with cold-air. </a:t>
            </a:r>
            <a:endParaRPr lang="en-US" dirty="0" smtClean="0"/>
          </a:p>
          <a:p>
            <a:pPr lvl="1"/>
            <a:r>
              <a:rPr lang="en-US" dirty="0" smtClean="0"/>
              <a:t>Forms by cooling of the air near the surface, warming aloft, or often both</a:t>
            </a:r>
          </a:p>
          <a:p>
            <a:pPr lvl="1"/>
            <a:r>
              <a:rPr lang="en-US" dirty="0" smtClean="0"/>
              <a:t>Stable stratification prevents vertical mixing</a:t>
            </a:r>
          </a:p>
          <a:p>
            <a:pPr lvl="1"/>
            <a:r>
              <a:rPr lang="en-US" dirty="0" smtClean="0"/>
              <a:t>Topography prevents lateral displacement, leads to stagnation.</a:t>
            </a:r>
            <a:endParaRPr lang="en-US" dirty="0" smtClean="0"/>
          </a:p>
          <a:p>
            <a:r>
              <a:rPr lang="en-US" i="1" dirty="0" smtClean="0"/>
              <a:t>Diurnal</a:t>
            </a:r>
            <a:r>
              <a:rPr lang="en-US" dirty="0" smtClean="0"/>
              <a:t> </a:t>
            </a:r>
            <a:r>
              <a:rPr lang="en-US" dirty="0" smtClean="0"/>
              <a:t>CAP: </a:t>
            </a:r>
            <a:r>
              <a:rPr lang="en-US" dirty="0" smtClean="0"/>
              <a:t>CAP </a:t>
            </a:r>
            <a:r>
              <a:rPr lang="en-US" dirty="0" smtClean="0"/>
              <a:t>forming at night and decaying during the daytime growth of CBL (and basin scale circulations). </a:t>
            </a:r>
            <a:endParaRPr lang="en-US" dirty="0" smtClean="0"/>
          </a:p>
          <a:p>
            <a:r>
              <a:rPr lang="en-US" i="1" dirty="0" smtClean="0">
                <a:solidFill>
                  <a:srgbClr val="FF0000"/>
                </a:solidFill>
              </a:rPr>
              <a:t>Persistent</a:t>
            </a:r>
            <a:r>
              <a:rPr lang="en-US" dirty="0" smtClean="0">
                <a:solidFill>
                  <a:srgbClr val="FF0000"/>
                </a:solidFill>
              </a:rPr>
              <a:t> </a:t>
            </a:r>
            <a:r>
              <a:rPr lang="en-US" dirty="0" smtClean="0">
                <a:solidFill>
                  <a:srgbClr val="FF0000"/>
                </a:solidFill>
              </a:rPr>
              <a:t>CAP: </a:t>
            </a:r>
            <a:r>
              <a:rPr lang="en-US" dirty="0" smtClean="0">
                <a:solidFill>
                  <a:srgbClr val="FF0000"/>
                </a:solidFill>
              </a:rPr>
              <a:t>CAP surviving through multiple diurnal cycles</a:t>
            </a:r>
          </a:p>
          <a:p>
            <a:pPr lvl="1"/>
            <a:r>
              <a:rPr lang="en-US" dirty="0" smtClean="0">
                <a:solidFill>
                  <a:srgbClr val="FF0000"/>
                </a:solidFill>
              </a:rPr>
              <a:t>Often accompanied by </a:t>
            </a:r>
            <a:r>
              <a:rPr lang="en-US" dirty="0" smtClean="0">
                <a:solidFill>
                  <a:srgbClr val="FF0000"/>
                </a:solidFill>
              </a:rPr>
              <a:t>air pollution </a:t>
            </a:r>
            <a:r>
              <a:rPr lang="en-US" dirty="0" smtClean="0">
                <a:solidFill>
                  <a:srgbClr val="FF0000"/>
                </a:solidFill>
              </a:rPr>
              <a:t>and fog</a:t>
            </a:r>
            <a:endParaRPr lang="en-US" dirty="0">
              <a:solidFill>
                <a:srgbClr val="FF0000"/>
              </a:solidFill>
            </a:endParaRPr>
          </a:p>
        </p:txBody>
      </p:sp>
      <p:sp>
        <p:nvSpPr>
          <p:cNvPr id="4" name="TextBox 3"/>
          <p:cNvSpPr txBox="1"/>
          <p:nvPr/>
        </p:nvSpPr>
        <p:spPr>
          <a:xfrm>
            <a:off x="6477000" y="6400800"/>
            <a:ext cx="1905000" cy="369332"/>
          </a:xfrm>
          <a:prstGeom prst="rect">
            <a:avLst/>
          </a:prstGeom>
          <a:noFill/>
        </p:spPr>
        <p:txBody>
          <a:bodyPr wrap="square" rtlCol="0">
            <a:spAutoFit/>
          </a:bodyPr>
          <a:lstStyle/>
          <a:p>
            <a:r>
              <a:rPr lang="en-US" dirty="0" smtClean="0"/>
              <a:t>Lareau et al. 2013</a:t>
            </a:r>
            <a:endParaRPr lang="en-US" dirty="0"/>
          </a:p>
        </p:txBody>
      </p:sp>
    </p:spTree>
    <p:extLst>
      <p:ext uri="{BB962C8B-B14F-4D97-AF65-F5344CB8AC3E}">
        <p14:creationId xmlns:p14="http://schemas.microsoft.com/office/powerpoint/2010/main" val="145070088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of </a:t>
            </a:r>
            <a:r>
              <a:rPr lang="en-US" dirty="0" smtClean="0"/>
              <a:t>Concept WRF-LES </a:t>
            </a:r>
            <a:r>
              <a:rPr lang="en-US" dirty="0" smtClean="0"/>
              <a:t>Runs</a:t>
            </a:r>
            <a:endParaRPr lang="en-US" dirty="0"/>
          </a:p>
        </p:txBody>
      </p:sp>
      <p:pic>
        <p:nvPicPr>
          <p:cNvPr id="3" name="Picture 2" descr="Screen shot 2012-11-28 at 2.00.05 A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19200"/>
            <a:ext cx="4724400" cy="2057400"/>
          </a:xfrm>
          <a:prstGeom prst="rect">
            <a:avLst/>
          </a:prstGeom>
        </p:spPr>
      </p:pic>
      <p:pic>
        <p:nvPicPr>
          <p:cNvPr id="4" name="Picture 3" descr="Screen shot 2012-11-28 at 2.00.5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429000"/>
            <a:ext cx="9144000" cy="1954747"/>
          </a:xfrm>
          <a:prstGeom prst="rect">
            <a:avLst/>
          </a:prstGeom>
        </p:spPr>
      </p:pic>
      <p:sp>
        <p:nvSpPr>
          <p:cNvPr id="5" name="TextBox 4"/>
          <p:cNvSpPr txBox="1"/>
          <p:nvPr/>
        </p:nvSpPr>
        <p:spPr>
          <a:xfrm>
            <a:off x="304800" y="5415123"/>
            <a:ext cx="8001000" cy="1200329"/>
          </a:xfrm>
          <a:prstGeom prst="rect">
            <a:avLst/>
          </a:prstGeom>
          <a:noFill/>
        </p:spPr>
        <p:txBody>
          <a:bodyPr wrap="square" rtlCol="0">
            <a:spAutoFit/>
          </a:bodyPr>
          <a:lstStyle/>
          <a:p>
            <a:r>
              <a:rPr lang="en-US" dirty="0" smtClean="0"/>
              <a:t>Upstream profile: Adiabatic with sheared boundary layer</a:t>
            </a:r>
          </a:p>
          <a:p>
            <a:r>
              <a:rPr lang="en-US" dirty="0" smtClean="0"/>
              <a:t>CAP profile: Hyperbolic tangent for wind and temperature</a:t>
            </a:r>
          </a:p>
          <a:p>
            <a:r>
              <a:rPr lang="en-US" dirty="0" err="1" smtClean="0"/>
              <a:t>Mtns</a:t>
            </a:r>
            <a:r>
              <a:rPr lang="en-US" dirty="0" smtClean="0"/>
              <a:t>: 400 m tall</a:t>
            </a:r>
          </a:p>
          <a:p>
            <a:r>
              <a:rPr lang="en-US" dirty="0" smtClean="0"/>
              <a:t>Domain: 15 KM, dx=100, </a:t>
            </a:r>
            <a:r>
              <a:rPr lang="en-US" dirty="0" err="1" smtClean="0"/>
              <a:t>dz</a:t>
            </a:r>
            <a:r>
              <a:rPr lang="en-US" dirty="0" smtClean="0"/>
              <a:t>=50 m</a:t>
            </a:r>
            <a:endParaRPr lang="en-US" dirty="0"/>
          </a:p>
        </p:txBody>
      </p:sp>
      <p:pic>
        <p:nvPicPr>
          <p:cNvPr id="6" name="Picture 5" descr="Screen shot 2012-11-28 at 1.15.33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03984" y="1080247"/>
            <a:ext cx="3682816" cy="2490694"/>
          </a:xfrm>
          <a:prstGeom prst="rect">
            <a:avLst/>
          </a:prstGeom>
        </p:spPr>
      </p:pic>
    </p:spTree>
    <p:extLst>
      <p:ext uri="{BB962C8B-B14F-4D97-AF65-F5344CB8AC3E}">
        <p14:creationId xmlns:p14="http://schemas.microsoft.com/office/powerpoint/2010/main" val="261068554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rfmixout.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0130" r="7679"/>
          <a:stretch/>
        </p:blipFill>
        <p:spPr>
          <a:xfrm>
            <a:off x="0" y="2190682"/>
            <a:ext cx="9067800" cy="2114618"/>
          </a:xfrm>
          <a:prstGeom prst="rect">
            <a:avLst/>
          </a:prstGeom>
        </p:spPr>
      </p:pic>
      <p:sp>
        <p:nvSpPr>
          <p:cNvPr id="3" name="Title 2"/>
          <p:cNvSpPr>
            <a:spLocks noGrp="1"/>
          </p:cNvSpPr>
          <p:nvPr>
            <p:ph type="title"/>
          </p:nvPr>
        </p:nvSpPr>
        <p:spPr/>
        <p:txBody>
          <a:bodyPr/>
          <a:lstStyle/>
          <a:p>
            <a:r>
              <a:rPr lang="en-US" dirty="0" smtClean="0"/>
              <a:t>Proof of Concept </a:t>
            </a:r>
            <a:r>
              <a:rPr lang="en-US" dirty="0" smtClean="0"/>
              <a:t>Runs</a:t>
            </a:r>
            <a:endParaRPr lang="en-US" dirty="0"/>
          </a:p>
        </p:txBody>
      </p:sp>
    </p:spTree>
    <p:extLst>
      <p:ext uri="{BB962C8B-B14F-4D97-AF65-F5344CB8AC3E}">
        <p14:creationId xmlns:p14="http://schemas.microsoft.com/office/powerpoint/2010/main" val="9089825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685800" y="4648200"/>
            <a:ext cx="7315200" cy="2031325"/>
          </a:xfrm>
          <a:prstGeom prst="rect">
            <a:avLst/>
          </a:prstGeom>
          <a:noFill/>
          <a:ln>
            <a:solidFill>
              <a:srgbClr val="000000"/>
            </a:solidFill>
          </a:ln>
        </p:spPr>
        <p:txBody>
          <a:bodyPr wrap="square" rtlCol="0">
            <a:spAutoFit/>
          </a:bodyPr>
          <a:lstStyle/>
          <a:p>
            <a:r>
              <a:rPr lang="en-US" dirty="0" smtClean="0"/>
              <a:t>TO DO:</a:t>
            </a:r>
          </a:p>
          <a:p>
            <a:r>
              <a:rPr lang="en-US" dirty="0" smtClean="0"/>
              <a:t>-Define the parameter space  (targeting scales of SLV and PCAPS)</a:t>
            </a:r>
          </a:p>
          <a:p>
            <a:r>
              <a:rPr lang="en-US" dirty="0" smtClean="0"/>
              <a:t>-Accelerating winds</a:t>
            </a:r>
          </a:p>
          <a:p>
            <a:r>
              <a:rPr lang="en-US" dirty="0" smtClean="0"/>
              <a:t>-Refinements to experiment design/resolution/etc. </a:t>
            </a:r>
          </a:p>
          <a:p>
            <a:r>
              <a:rPr lang="en-US" dirty="0" smtClean="0"/>
              <a:t>-TKE and Heat Budget terms for the valley atmosphere during mix-out</a:t>
            </a:r>
          </a:p>
          <a:p>
            <a:r>
              <a:rPr lang="en-US" dirty="0" smtClean="0"/>
              <a:t>-Compare results with PCAPS observations / Turbulence Statistics</a:t>
            </a:r>
          </a:p>
          <a:p>
            <a:endParaRPr lang="en-US" dirty="0"/>
          </a:p>
        </p:txBody>
      </p:sp>
      <p:pic>
        <p:nvPicPr>
          <p:cNvPr id="4" name="Picture 3" descr="wrf_prototyp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304800"/>
            <a:ext cx="7959165" cy="4158761"/>
          </a:xfrm>
          <a:prstGeom prst="rect">
            <a:avLst/>
          </a:prstGeom>
        </p:spPr>
      </p:pic>
    </p:spTree>
    <p:extLst>
      <p:ext uri="{BB962C8B-B14F-4D97-AF65-F5344CB8AC3E}">
        <p14:creationId xmlns:p14="http://schemas.microsoft.com/office/powerpoint/2010/main" val="3087962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Data Simulations</a:t>
            </a:r>
            <a:endParaRPr lang="en-US" dirty="0"/>
          </a:p>
        </p:txBody>
      </p:sp>
      <p:sp>
        <p:nvSpPr>
          <p:cNvPr id="4" name="Text Placeholder 3"/>
          <p:cNvSpPr>
            <a:spLocks noGrp="1"/>
          </p:cNvSpPr>
          <p:nvPr>
            <p:ph type="body" idx="1"/>
          </p:nvPr>
        </p:nvSpPr>
        <p:spPr/>
        <p:txBody>
          <a:bodyPr/>
          <a:lstStyle/>
          <a:p>
            <a:r>
              <a:rPr lang="en-US" dirty="0" smtClean="0"/>
              <a:t>Model set up</a:t>
            </a:r>
            <a:endParaRPr lang="en-US" dirty="0"/>
          </a:p>
        </p:txBody>
      </p:sp>
      <p:sp>
        <p:nvSpPr>
          <p:cNvPr id="5" name="Content Placeholder 4"/>
          <p:cNvSpPr>
            <a:spLocks noGrp="1"/>
          </p:cNvSpPr>
          <p:nvPr>
            <p:ph sz="half" idx="2"/>
          </p:nvPr>
        </p:nvSpPr>
        <p:spPr/>
        <p:txBody>
          <a:bodyPr/>
          <a:lstStyle/>
          <a:p>
            <a:r>
              <a:rPr lang="en-US" dirty="0" smtClean="0"/>
              <a:t>NAM initialization</a:t>
            </a:r>
          </a:p>
          <a:p>
            <a:r>
              <a:rPr lang="en-US" dirty="0" smtClean="0"/>
              <a:t>12.15 km/4.05 km/1.35 km</a:t>
            </a:r>
          </a:p>
          <a:p>
            <a:r>
              <a:rPr lang="en-US" dirty="0" smtClean="0"/>
              <a:t>Tests with both YSU and MYJ boundary </a:t>
            </a:r>
            <a:r>
              <a:rPr lang="en-US" dirty="0" smtClean="0"/>
              <a:t>layers</a:t>
            </a:r>
            <a:endParaRPr lang="en-US" dirty="0"/>
          </a:p>
        </p:txBody>
      </p:sp>
      <p:sp>
        <p:nvSpPr>
          <p:cNvPr id="6" name="Text Placeholder 5"/>
          <p:cNvSpPr>
            <a:spLocks noGrp="1"/>
          </p:cNvSpPr>
          <p:nvPr>
            <p:ph type="body" sz="quarter" idx="3"/>
          </p:nvPr>
        </p:nvSpPr>
        <p:spPr/>
        <p:txBody>
          <a:bodyPr/>
          <a:lstStyle/>
          <a:p>
            <a:r>
              <a:rPr lang="en-US" dirty="0" smtClean="0"/>
              <a:t>Event:	</a:t>
            </a:r>
            <a:endParaRPr lang="en-US" dirty="0"/>
          </a:p>
        </p:txBody>
      </p:sp>
      <p:sp>
        <p:nvSpPr>
          <p:cNvPr id="7" name="Content Placeholder 6"/>
          <p:cNvSpPr>
            <a:spLocks noGrp="1"/>
          </p:cNvSpPr>
          <p:nvPr>
            <p:ph sz="quarter" idx="4"/>
          </p:nvPr>
        </p:nvSpPr>
        <p:spPr/>
        <p:txBody>
          <a:bodyPr/>
          <a:lstStyle/>
          <a:p>
            <a:r>
              <a:rPr lang="en-US" dirty="0" smtClean="0"/>
              <a:t>IOP 9: </a:t>
            </a:r>
          </a:p>
          <a:p>
            <a:pPr lvl="1"/>
            <a:r>
              <a:rPr lang="en-US" dirty="0" smtClean="0"/>
              <a:t>Most data rich event</a:t>
            </a:r>
          </a:p>
          <a:p>
            <a:pPr lvl="1"/>
            <a:r>
              <a:rPr lang="en-US" dirty="0" smtClean="0"/>
              <a:t>Fog/clouds</a:t>
            </a:r>
          </a:p>
          <a:p>
            <a:pPr lvl="1"/>
            <a:r>
              <a:rPr lang="en-US" dirty="0" smtClean="0"/>
              <a:t>Strong </a:t>
            </a:r>
            <a:r>
              <a:rPr lang="en-US" dirty="0" smtClean="0"/>
              <a:t>winds</a:t>
            </a:r>
          </a:p>
          <a:p>
            <a:pPr lvl="1"/>
            <a:r>
              <a:rPr lang="en-US" dirty="0" smtClean="0"/>
              <a:t>Forecast challenge</a:t>
            </a:r>
            <a:endParaRPr lang="en-US" dirty="0"/>
          </a:p>
        </p:txBody>
      </p:sp>
      <p:sp>
        <p:nvSpPr>
          <p:cNvPr id="3" name="TextBox 2"/>
          <p:cNvSpPr txBox="1"/>
          <p:nvPr/>
        </p:nvSpPr>
        <p:spPr>
          <a:xfrm>
            <a:off x="1295400" y="4727388"/>
            <a:ext cx="6248400" cy="954107"/>
          </a:xfrm>
          <a:prstGeom prst="rect">
            <a:avLst/>
          </a:prstGeom>
          <a:noFill/>
          <a:ln>
            <a:solidFill>
              <a:srgbClr val="000000"/>
            </a:solidFill>
          </a:ln>
        </p:spPr>
        <p:txBody>
          <a:bodyPr wrap="square" rtlCol="0">
            <a:spAutoFit/>
          </a:bodyPr>
          <a:lstStyle/>
          <a:p>
            <a:r>
              <a:rPr lang="en-US" sz="2800" dirty="0" smtClean="0">
                <a:solidFill>
                  <a:srgbClr val="000000"/>
                </a:solidFill>
              </a:rPr>
              <a:t>Goal: Assess model fidelity as  function of resolution to capture CAP dynamics</a:t>
            </a:r>
            <a:endParaRPr lang="en-US" sz="2800" dirty="0">
              <a:solidFill>
                <a:srgbClr val="000000"/>
              </a:solidFill>
            </a:endParaRPr>
          </a:p>
        </p:txBody>
      </p:sp>
    </p:spTree>
    <p:extLst>
      <p:ext uri="{BB962C8B-B14F-4D97-AF65-F5344CB8AC3E}">
        <p14:creationId xmlns:p14="http://schemas.microsoft.com/office/powerpoint/2010/main" val="286193841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OP9_panel.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98934"/>
            <a:ext cx="9144000" cy="5554266"/>
          </a:xfrm>
          <a:prstGeom prst="rect">
            <a:avLst/>
          </a:prstGeom>
        </p:spPr>
      </p:pic>
      <p:sp>
        <p:nvSpPr>
          <p:cNvPr id="3" name="Title 2"/>
          <p:cNvSpPr>
            <a:spLocks noGrp="1"/>
          </p:cNvSpPr>
          <p:nvPr>
            <p:ph type="title"/>
          </p:nvPr>
        </p:nvSpPr>
        <p:spPr>
          <a:xfrm>
            <a:off x="457200" y="152400"/>
            <a:ext cx="8229600" cy="769938"/>
          </a:xfrm>
        </p:spPr>
        <p:txBody>
          <a:bodyPr/>
          <a:lstStyle/>
          <a:p>
            <a:r>
              <a:rPr lang="en-US" dirty="0" smtClean="0"/>
              <a:t>WRF IOP-9 Simulation</a:t>
            </a:r>
            <a:endParaRPr lang="en-US" dirty="0"/>
          </a:p>
        </p:txBody>
      </p:sp>
    </p:spTree>
    <p:extLst>
      <p:ext uri="{BB962C8B-B14F-4D97-AF65-F5344CB8AC3E}">
        <p14:creationId xmlns:p14="http://schemas.microsoft.com/office/powerpoint/2010/main" val="72618181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Timeline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December 2012-January 2013:</a:t>
            </a:r>
          </a:p>
          <a:p>
            <a:pPr lvl="1"/>
            <a:r>
              <a:rPr lang="en-US" dirty="0" smtClean="0"/>
              <a:t>Refine LES experiments, execute model runs</a:t>
            </a:r>
          </a:p>
          <a:p>
            <a:r>
              <a:rPr lang="en-US" dirty="0" smtClean="0"/>
              <a:t>Feb-April: </a:t>
            </a:r>
          </a:p>
          <a:p>
            <a:pPr lvl="1"/>
            <a:r>
              <a:rPr lang="en-US" dirty="0" smtClean="0"/>
              <a:t>Process model results, re-runs, synthesize results with observations</a:t>
            </a:r>
          </a:p>
          <a:p>
            <a:r>
              <a:rPr lang="en-US" dirty="0" smtClean="0"/>
              <a:t>May-July: </a:t>
            </a:r>
          </a:p>
          <a:p>
            <a:pPr lvl="1"/>
            <a:r>
              <a:rPr lang="en-US" dirty="0" smtClean="0"/>
              <a:t>Distill results into a conceptual model for CAP breakup. </a:t>
            </a:r>
            <a:endParaRPr lang="en-US" dirty="0"/>
          </a:p>
          <a:p>
            <a:pPr lvl="1"/>
            <a:r>
              <a:rPr lang="en-US" dirty="0" smtClean="0"/>
              <a:t>Prepare thesis</a:t>
            </a:r>
          </a:p>
          <a:p>
            <a:r>
              <a:rPr lang="en-US" dirty="0" smtClean="0"/>
              <a:t>August: </a:t>
            </a:r>
          </a:p>
          <a:p>
            <a:pPr lvl="1"/>
            <a:r>
              <a:rPr lang="en-US" dirty="0" smtClean="0"/>
              <a:t>Thesis defense</a:t>
            </a:r>
          </a:p>
          <a:p>
            <a:pPr lvl="1"/>
            <a:r>
              <a:rPr lang="en-US" dirty="0" smtClean="0"/>
              <a:t>Prepare journal articles</a:t>
            </a:r>
          </a:p>
          <a:p>
            <a:r>
              <a:rPr lang="en-US" dirty="0" smtClean="0"/>
              <a:t>Sept. </a:t>
            </a:r>
          </a:p>
          <a:p>
            <a:pPr lvl="1"/>
            <a:r>
              <a:rPr lang="en-US" dirty="0" smtClean="0"/>
              <a:t>Transition to post-doc or other employment opportunities</a:t>
            </a:r>
            <a:endParaRPr lang="en-US" dirty="0"/>
          </a:p>
        </p:txBody>
      </p:sp>
    </p:spTree>
    <p:extLst>
      <p:ext uri="{BB962C8B-B14F-4D97-AF65-F5344CB8AC3E}">
        <p14:creationId xmlns:p14="http://schemas.microsoft.com/office/powerpoint/2010/main" val="21140611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93900" y="0"/>
            <a:ext cx="5143500" cy="6858000"/>
          </a:xfrm>
          <a:prstGeom prst="rect">
            <a:avLst/>
          </a:prstGeom>
        </p:spPr>
      </p:pic>
    </p:spTree>
    <p:extLst>
      <p:ext uri="{BB962C8B-B14F-4D97-AF65-F5344CB8AC3E}">
        <p14:creationId xmlns:p14="http://schemas.microsoft.com/office/powerpoint/2010/main" val="175208020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1600200" y="3429000"/>
            <a:ext cx="6019800" cy="646331"/>
          </a:xfrm>
          <a:prstGeom prst="rect">
            <a:avLst/>
          </a:prstGeom>
          <a:noFill/>
        </p:spPr>
        <p:txBody>
          <a:bodyPr wrap="square" rtlCol="0">
            <a:spAutoFit/>
          </a:bodyPr>
          <a:lstStyle/>
          <a:p>
            <a:r>
              <a:rPr lang="en-US" dirty="0" smtClean="0"/>
              <a:t>Acknowledgements</a:t>
            </a:r>
            <a:r>
              <a:rPr lang="en-US" b="1" dirty="0" smtClean="0"/>
              <a:t>: Joe Young </a:t>
            </a:r>
            <a:r>
              <a:rPr lang="en-US" dirty="0" smtClean="0"/>
              <a:t>for ceilometer </a:t>
            </a:r>
            <a:r>
              <a:rPr lang="en-US" dirty="0"/>
              <a:t>d</a:t>
            </a:r>
            <a:r>
              <a:rPr lang="en-US" dirty="0" smtClean="0"/>
              <a:t>ata, </a:t>
            </a:r>
            <a:r>
              <a:rPr lang="en-US" b="1" dirty="0" smtClean="0"/>
              <a:t>Erik </a:t>
            </a:r>
            <a:r>
              <a:rPr lang="en-US" b="1" dirty="0" err="1" smtClean="0"/>
              <a:t>Crosman</a:t>
            </a:r>
            <a:r>
              <a:rPr lang="en-US" dirty="0" smtClean="0"/>
              <a:t> for modeling collaborations, the </a:t>
            </a:r>
            <a:r>
              <a:rPr lang="en-US" b="1" dirty="0" smtClean="0"/>
              <a:t>entire PCAPS team</a:t>
            </a:r>
            <a:endParaRPr lang="en-US" b="1" dirty="0"/>
          </a:p>
        </p:txBody>
      </p:sp>
      <p:sp>
        <p:nvSpPr>
          <p:cNvPr id="4" name="TextBox 3"/>
          <p:cNvSpPr txBox="1"/>
          <p:nvPr/>
        </p:nvSpPr>
        <p:spPr>
          <a:xfrm>
            <a:off x="2438400" y="1066800"/>
            <a:ext cx="3962400" cy="646331"/>
          </a:xfrm>
          <a:prstGeom prst="rect">
            <a:avLst/>
          </a:prstGeom>
          <a:noFill/>
        </p:spPr>
        <p:txBody>
          <a:bodyPr wrap="square" rtlCol="0">
            <a:spAutoFit/>
          </a:bodyPr>
          <a:lstStyle/>
          <a:p>
            <a:pPr algn="ctr"/>
            <a:r>
              <a:rPr lang="en-US" sz="3600" dirty="0" smtClean="0"/>
              <a:t>QUESTSIONS</a:t>
            </a:r>
            <a:r>
              <a:rPr lang="en-US" sz="3600" dirty="0" smtClean="0"/>
              <a:t>?</a:t>
            </a:r>
          </a:p>
        </p:txBody>
      </p:sp>
    </p:spTree>
    <p:extLst>
      <p:ext uri="{BB962C8B-B14F-4D97-AF65-F5344CB8AC3E}">
        <p14:creationId xmlns:p14="http://schemas.microsoft.com/office/powerpoint/2010/main" val="8186664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figure_4.jpg"/>
          <p:cNvPicPr>
            <a:picLocks noChangeAspect="1"/>
          </p:cNvPicPr>
          <p:nvPr/>
        </p:nvPicPr>
        <p:blipFill rotWithShape="1">
          <a:blip r:embed="rId3" cstate="screen">
            <a:extLst>
              <a:ext uri="{28A0092B-C50C-407E-A947-70E740481C1C}">
                <a14:useLocalDpi xmlns:a14="http://schemas.microsoft.com/office/drawing/2010/main"/>
              </a:ext>
            </a:extLst>
          </a:blip>
          <a:srcRect l="-958" r="-769"/>
          <a:stretch/>
        </p:blipFill>
        <p:spPr>
          <a:xfrm>
            <a:off x="-29166" y="45360"/>
            <a:ext cx="9203405" cy="6785363"/>
          </a:xfrm>
          <a:prstGeom prst="rect">
            <a:avLst/>
          </a:prstGeom>
        </p:spPr>
      </p:pic>
    </p:spTree>
    <p:extLst>
      <p:ext uri="{BB962C8B-B14F-4D97-AF65-F5344CB8AC3E}">
        <p14:creationId xmlns:p14="http://schemas.microsoft.com/office/powerpoint/2010/main" val="24081920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Statement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degree of interaction between persistent CAPs with passing weather systems is poorly resolved.</a:t>
            </a:r>
            <a:endParaRPr lang="en-US" dirty="0" smtClean="0"/>
          </a:p>
          <a:p>
            <a:r>
              <a:rPr lang="en-US" dirty="0" smtClean="0">
                <a:solidFill>
                  <a:srgbClr val="FF0000"/>
                </a:solidFill>
              </a:rPr>
              <a:t>The timing or extent of CAP break-up is particularly difficult to predict.</a:t>
            </a:r>
          </a:p>
          <a:p>
            <a:pPr lvl="1"/>
            <a:r>
              <a:rPr lang="en-US" dirty="0" smtClean="0"/>
              <a:t>What processes will matter… turbulence, CAA, CBL growth, all of the above?</a:t>
            </a:r>
          </a:p>
          <a:p>
            <a:r>
              <a:rPr lang="en-US" dirty="0" smtClean="0"/>
              <a:t>Why this matters:</a:t>
            </a:r>
          </a:p>
          <a:p>
            <a:pPr lvl="1"/>
            <a:r>
              <a:rPr lang="en-US" dirty="0" smtClean="0"/>
              <a:t>Air quality forecasts</a:t>
            </a:r>
          </a:p>
          <a:p>
            <a:pPr lvl="1"/>
            <a:r>
              <a:rPr lang="en-US" dirty="0" smtClean="0"/>
              <a:t>Sensible weather</a:t>
            </a:r>
          </a:p>
          <a:p>
            <a:endParaRPr lang="en-US" dirty="0" smtClean="0"/>
          </a:p>
          <a:p>
            <a:endParaRPr lang="en-US" dirty="0" smtClean="0"/>
          </a:p>
          <a:p>
            <a:endParaRPr lang="en-US" dirty="0"/>
          </a:p>
        </p:txBody>
      </p:sp>
    </p:spTree>
    <p:extLst>
      <p:ext uri="{BB962C8B-B14F-4D97-AF65-F5344CB8AC3E}">
        <p14:creationId xmlns:p14="http://schemas.microsoft.com/office/powerpoint/2010/main" val="21359055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5176</TotalTime>
  <Words>2841</Words>
  <Application>Microsoft Macintosh PowerPoint</Application>
  <PresentationFormat>On-screen Show (4:3)</PresentationFormat>
  <Paragraphs>380</Paragraphs>
  <Slides>77</Slides>
  <Notes>30</Notes>
  <HiddenSlides>2</HiddenSlides>
  <MMClips>1</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Ph.D. Proposal Defense</vt:lpstr>
      <vt:lpstr>Committee Members</vt:lpstr>
      <vt:lpstr>Personal Background: Interests and Goals</vt:lpstr>
      <vt:lpstr>Personal Background: Timeline</vt:lpstr>
      <vt:lpstr>PowerPoint Presentation</vt:lpstr>
      <vt:lpstr>PowerPoint Presentation</vt:lpstr>
      <vt:lpstr>Definitions:</vt:lpstr>
      <vt:lpstr>PowerPoint Presentation</vt:lpstr>
      <vt:lpstr>Problem Statement</vt:lpstr>
      <vt:lpstr>Problem Example</vt:lpstr>
      <vt:lpstr>Research Goals</vt:lpstr>
      <vt:lpstr>Literature synthesis </vt:lpstr>
      <vt:lpstr>Persistent CAP Lifecycle</vt:lpstr>
      <vt:lpstr>PowerPoint Presentation</vt:lpstr>
      <vt:lpstr>PowerPoint Presentation</vt:lpstr>
      <vt:lpstr>PowerPoint Presentation</vt:lpstr>
      <vt:lpstr>Numerical Simulations of Turbulent Erosion</vt:lpstr>
      <vt:lpstr>Laboratory Investigations</vt:lpstr>
      <vt:lpstr>CAP Tilting</vt:lpstr>
      <vt:lpstr>PowerPoint Presentation</vt:lpstr>
      <vt:lpstr>CAP Displacement: Mtn Waves/Warm Fronts </vt:lpstr>
      <vt:lpstr>Literature Summary</vt:lpstr>
      <vt:lpstr>Data and observations</vt:lpstr>
      <vt:lpstr>The Persistent Cold-Air Pool Study</vt:lpstr>
      <vt:lpstr>PCAPS: Salt Lake Valley</vt:lpstr>
      <vt:lpstr>Post Processed Data</vt:lpstr>
      <vt:lpstr>PCAPS IOP-1 Partial Mix-out 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Spatial evolution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Vertical evolution</vt:lpstr>
      <vt:lpstr>Potential Temp. and RASS Virtual Temp.</vt:lpstr>
      <vt:lpstr>Wind Speed (RWP) and Pot. Temp.</vt:lpstr>
      <vt:lpstr>PowerPoint Presentation</vt:lpstr>
      <vt:lpstr>Frontal Structure</vt:lpstr>
      <vt:lpstr>PowerPoint Presentation</vt:lpstr>
      <vt:lpstr>PowerPoint Presentation</vt:lpstr>
      <vt:lpstr>PowerPoint Presentation</vt:lpstr>
      <vt:lpstr>Mixing of Aerosol</vt:lpstr>
      <vt:lpstr>PowerPoint Presentation</vt:lpstr>
      <vt:lpstr>Turbulent Mixing: Kelvin-Helmholtz Instability</vt:lpstr>
      <vt:lpstr>PowerPoint Presentation</vt:lpstr>
      <vt:lpstr>Mountain Waves and Cap displacement</vt:lpstr>
      <vt:lpstr>Mountain Wave</vt:lpstr>
      <vt:lpstr>Tilting CAP</vt:lpstr>
      <vt:lpstr>PowerPoint Presentation</vt:lpstr>
      <vt:lpstr>Event Summary</vt:lpstr>
      <vt:lpstr>Some Additional Thoughts</vt:lpstr>
      <vt:lpstr>RESEARCH TRAJECTORY</vt:lpstr>
      <vt:lpstr>Large Eddy Simulations (LES)</vt:lpstr>
      <vt:lpstr>Proof of Concept WRF-LES Runs</vt:lpstr>
      <vt:lpstr>Proof of Concept Runs</vt:lpstr>
      <vt:lpstr>PowerPoint Presentation</vt:lpstr>
      <vt:lpstr>Real Data Simulations</vt:lpstr>
      <vt:lpstr>WRF IOP-9 Simulation</vt:lpstr>
      <vt:lpstr>Research Timeline</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Lareau</dc:creator>
  <cp:lastModifiedBy>Neil Lareau</cp:lastModifiedBy>
  <cp:revision>89</cp:revision>
  <dcterms:created xsi:type="dcterms:W3CDTF">2012-11-24T22:13:33Z</dcterms:created>
  <dcterms:modified xsi:type="dcterms:W3CDTF">2012-11-28T15:08:33Z</dcterms:modified>
</cp:coreProperties>
</file>