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4" r:id="rId3"/>
    <p:sldId id="272" r:id="rId4"/>
    <p:sldId id="263" r:id="rId5"/>
    <p:sldId id="256" r:id="rId6"/>
    <p:sldId id="257" r:id="rId7"/>
    <p:sldId id="258" r:id="rId8"/>
    <p:sldId id="259" r:id="rId9"/>
    <p:sldId id="260" r:id="rId10"/>
    <p:sldId id="261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2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5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7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6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5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5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3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8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6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4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36DBD-131B-7541-AE60-01CFDBF3E37C}" type="datetimeFigureOut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6CF45-626C-7943-AE4E-AB50D8E1A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QausiGeostrophic</a:t>
            </a:r>
            <a:r>
              <a:rPr lang="en-US" dirty="0" smtClean="0"/>
              <a:t> Perspective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Cyclogensis</a:t>
            </a:r>
            <a:r>
              <a:rPr lang="en-US" dirty="0" smtClean="0"/>
              <a:t> perspectives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7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OROGRAPHIC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PV: Column stretching on the leeward side of the range favors the spin up of cyclonic relative vorticity or an increase in absolute vorticity through southward displacement</a:t>
            </a:r>
          </a:p>
          <a:p>
            <a:r>
              <a:rPr lang="en-US" dirty="0" smtClean="0"/>
              <a:t>PV: Column compression on the windward slopes suppresses cyclonic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53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08 at 10.29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7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34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etch_tax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4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tch_tax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3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tch_tax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20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tch_tax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3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tch_tax_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2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tch_tax_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x_day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71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x_day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4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15 at 11.1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3429000"/>
            <a:ext cx="4927600" cy="2794000"/>
          </a:xfrm>
          <a:prstGeom prst="rect">
            <a:avLst/>
          </a:prstGeom>
        </p:spPr>
      </p:pic>
      <p:pic>
        <p:nvPicPr>
          <p:cNvPr id="3" name="Picture 2" descr="Screen shot 2012-02-15 at 11.19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295275"/>
            <a:ext cx="5651500" cy="302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9875" y="603250"/>
            <a:ext cx="23812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UPPER LEVEL TROUGH OVERTAKES A SURFACE BAROCLINIC ZONE:</a:t>
            </a:r>
          </a:p>
          <a:p>
            <a:endParaRPr lang="en-US" sz="2000" dirty="0"/>
          </a:p>
          <a:p>
            <a:r>
              <a:rPr lang="en-US" sz="2000" dirty="0" smtClean="0"/>
              <a:t>1.) QG ASCENT LEADS TO COLUMN STRETCHING</a:t>
            </a:r>
          </a:p>
          <a:p>
            <a:endParaRPr lang="en-US" sz="2000" dirty="0"/>
          </a:p>
          <a:p>
            <a:r>
              <a:rPr lang="en-US" sz="2000" dirty="0" smtClean="0"/>
              <a:t>2.) COLUMN STRETCHING “CONCENTRATES THE LOCAL VORTICITY” AND SPINS UP A SURFACE CYCLONE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7166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x_day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23566"/>
          </a:xfrm>
          <a:prstGeom prst="rect">
            <a:avLst/>
          </a:prstGeom>
        </p:spPr>
      </p:pic>
      <p:pic>
        <p:nvPicPr>
          <p:cNvPr id="3" name="Picture 2" descr="tax_day_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7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x_day_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43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x_day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3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2-15 at 11.38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699"/>
            <a:ext cx="9144000" cy="1670731"/>
          </a:xfrm>
          <a:prstGeom prst="rect">
            <a:avLst/>
          </a:prstGeom>
        </p:spPr>
      </p:pic>
      <p:pic>
        <p:nvPicPr>
          <p:cNvPr id="4" name="Picture 3" descr="Screen shot 2012-02-15 at 11.4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039"/>
            <a:ext cx="9144000" cy="1289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625" y="523875"/>
            <a:ext cx="758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DIAGNOSE ASCENT WITH QG OMEGA EQUATION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81025" y="3454400"/>
            <a:ext cx="758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DIAGNOSE VORTICITY WITH MARGULE’S FORMULA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4878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5 at 11.19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5089525"/>
            <a:ext cx="6134100" cy="1346200"/>
          </a:xfrm>
          <a:prstGeom prst="rect">
            <a:avLst/>
          </a:prstGeom>
        </p:spPr>
      </p:pic>
      <p:pic>
        <p:nvPicPr>
          <p:cNvPr id="5" name="Picture 4" descr="Screen shot 2012-02-15 at 11.19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3454400"/>
            <a:ext cx="7747000" cy="1739900"/>
          </a:xfrm>
          <a:prstGeom prst="rect">
            <a:avLst/>
          </a:prstGeom>
        </p:spPr>
      </p:pic>
      <p:pic>
        <p:nvPicPr>
          <p:cNvPr id="7" name="Picture 6" descr="Screen shot 2012-02-15 at 11.19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77" y="809626"/>
            <a:ext cx="6936049" cy="23336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67000" y="809626"/>
            <a:ext cx="4105275" cy="2362198"/>
            <a:chOff x="2667000" y="809626"/>
            <a:chExt cx="4105275" cy="236219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2667000" y="809626"/>
              <a:ext cx="682625" cy="9524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089650" y="809626"/>
              <a:ext cx="682625" cy="9524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092575" y="809626"/>
              <a:ext cx="682625" cy="9524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156075" y="2219325"/>
              <a:ext cx="682625" cy="9524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685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Vorticity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Cyclogensis</a:t>
            </a:r>
            <a:r>
              <a:rPr lang="en-US" dirty="0" smtClean="0"/>
              <a:t> perspectives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6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07 at 10.15.1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4" b="12278"/>
          <a:stretch/>
        </p:blipFill>
        <p:spPr>
          <a:xfrm>
            <a:off x="2094770" y="1256132"/>
            <a:ext cx="4568907" cy="3593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862" y="5773422"/>
            <a:ext cx="217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Lackman</a:t>
            </a:r>
            <a:endParaRPr lang="en-US" dirty="0"/>
          </a:p>
        </p:txBody>
      </p:sp>
      <p:pic>
        <p:nvPicPr>
          <p:cNvPr id="4" name="Picture 3" descr="Screen shot 2012-02-07 at 10.15.13 PM.png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6" b="11876"/>
          <a:stretch/>
        </p:blipFill>
        <p:spPr>
          <a:xfrm>
            <a:off x="2160782" y="1239640"/>
            <a:ext cx="4591587" cy="36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856243" y="446846"/>
            <a:ext cx="5651857" cy="6532610"/>
            <a:chOff x="2688563" y="446846"/>
            <a:chExt cx="5651857" cy="6532610"/>
          </a:xfrm>
        </p:grpSpPr>
        <p:sp>
          <p:nvSpPr>
            <p:cNvPr id="7" name="Freeform 6"/>
            <p:cNvSpPr/>
            <p:nvPr/>
          </p:nvSpPr>
          <p:spPr>
            <a:xfrm>
              <a:off x="4247499" y="3334883"/>
              <a:ext cx="2498649" cy="2966393"/>
            </a:xfrm>
            <a:custGeom>
              <a:avLst/>
              <a:gdLst>
                <a:gd name="connsiteX0" fmla="*/ 519339 w 2498649"/>
                <a:gd name="connsiteY0" fmla="*/ 2966393 h 2966393"/>
                <a:gd name="connsiteX1" fmla="*/ 865719 w 2498649"/>
                <a:gd name="connsiteY1" fmla="*/ 1135394 h 2966393"/>
                <a:gd name="connsiteX2" fmla="*/ 41006 w 2498649"/>
                <a:gd name="connsiteY2" fmla="*/ 591042 h 2966393"/>
                <a:gd name="connsiteX3" fmla="*/ 255431 w 2498649"/>
                <a:gd name="connsiteY3" fmla="*/ 195151 h 2966393"/>
                <a:gd name="connsiteX4" fmla="*/ 1377040 w 2498649"/>
                <a:gd name="connsiteY4" fmla="*/ 112673 h 2966393"/>
                <a:gd name="connsiteX5" fmla="*/ 2498649 w 2498649"/>
                <a:gd name="connsiteY5" fmla="*/ 1762222 h 296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8649" h="2966393">
                  <a:moveTo>
                    <a:pt x="519339" y="2966393"/>
                  </a:moveTo>
                  <a:cubicBezTo>
                    <a:pt x="732390" y="2248839"/>
                    <a:pt x="945441" y="1531286"/>
                    <a:pt x="865719" y="1135394"/>
                  </a:cubicBezTo>
                  <a:cubicBezTo>
                    <a:pt x="785997" y="739502"/>
                    <a:pt x="142721" y="747749"/>
                    <a:pt x="41006" y="591042"/>
                  </a:cubicBezTo>
                  <a:cubicBezTo>
                    <a:pt x="-60709" y="434335"/>
                    <a:pt x="32759" y="274879"/>
                    <a:pt x="255431" y="195151"/>
                  </a:cubicBezTo>
                  <a:cubicBezTo>
                    <a:pt x="478103" y="115423"/>
                    <a:pt x="1003170" y="-148505"/>
                    <a:pt x="1377040" y="112673"/>
                  </a:cubicBezTo>
                  <a:cubicBezTo>
                    <a:pt x="1750910" y="373851"/>
                    <a:pt x="2498649" y="1762222"/>
                    <a:pt x="2498649" y="1762222"/>
                  </a:cubicBezTo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3713574" y="2452053"/>
              <a:ext cx="3256376" cy="4527403"/>
            </a:xfrm>
            <a:custGeom>
              <a:avLst/>
              <a:gdLst>
                <a:gd name="connsiteX0" fmla="*/ 3238982 w 3256376"/>
                <a:gd name="connsiteY0" fmla="*/ 616109 h 4527403"/>
                <a:gd name="connsiteX1" fmla="*/ 2892603 w 3256376"/>
                <a:gd name="connsiteY1" fmla="*/ 170730 h 4527403"/>
                <a:gd name="connsiteX2" fmla="*/ 1770994 w 3256376"/>
                <a:gd name="connsiteY2" fmla="*/ 5775 h 4527403"/>
                <a:gd name="connsiteX3" fmla="*/ 665879 w 3256376"/>
                <a:gd name="connsiteY3" fmla="*/ 352181 h 4527403"/>
                <a:gd name="connsiteX4" fmla="*/ 88581 w 3256376"/>
                <a:gd name="connsiteY4" fmla="*/ 880036 h 4527403"/>
                <a:gd name="connsiteX5" fmla="*/ 72086 w 3256376"/>
                <a:gd name="connsiteY5" fmla="*/ 1589342 h 4527403"/>
                <a:gd name="connsiteX6" fmla="*/ 764845 w 3256376"/>
                <a:gd name="connsiteY6" fmla="*/ 2249162 h 4527403"/>
                <a:gd name="connsiteX7" fmla="*/ 929787 w 3256376"/>
                <a:gd name="connsiteY7" fmla="*/ 2777018 h 4527403"/>
                <a:gd name="connsiteX8" fmla="*/ 599902 w 3256376"/>
                <a:gd name="connsiteY8" fmla="*/ 4525540 h 4527403"/>
                <a:gd name="connsiteX9" fmla="*/ 1358638 w 3256376"/>
                <a:gd name="connsiteY9" fmla="*/ 2414117 h 4527403"/>
                <a:gd name="connsiteX10" fmla="*/ 748351 w 3256376"/>
                <a:gd name="connsiteY10" fmla="*/ 1490370 h 4527403"/>
                <a:gd name="connsiteX11" fmla="*/ 1078236 w 3256376"/>
                <a:gd name="connsiteY11" fmla="*/ 1028496 h 4527403"/>
                <a:gd name="connsiteX12" fmla="*/ 1770994 w 3256376"/>
                <a:gd name="connsiteY12" fmla="*/ 946018 h 4527403"/>
                <a:gd name="connsiteX13" fmla="*/ 2315304 w 3256376"/>
                <a:gd name="connsiteY13" fmla="*/ 1292424 h 4527403"/>
                <a:gd name="connsiteX14" fmla="*/ 3107028 w 3256376"/>
                <a:gd name="connsiteY14" fmla="*/ 1226442 h 4527403"/>
                <a:gd name="connsiteX15" fmla="*/ 3238982 w 3256376"/>
                <a:gd name="connsiteY15" fmla="*/ 616109 h 452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56376" h="4527403">
                  <a:moveTo>
                    <a:pt x="3238982" y="616109"/>
                  </a:moveTo>
                  <a:cubicBezTo>
                    <a:pt x="3203244" y="440157"/>
                    <a:pt x="3137268" y="272452"/>
                    <a:pt x="2892603" y="170730"/>
                  </a:cubicBezTo>
                  <a:cubicBezTo>
                    <a:pt x="2647938" y="69008"/>
                    <a:pt x="2142114" y="-24467"/>
                    <a:pt x="1770994" y="5775"/>
                  </a:cubicBezTo>
                  <a:cubicBezTo>
                    <a:pt x="1399874" y="36017"/>
                    <a:pt x="946281" y="206471"/>
                    <a:pt x="665879" y="352181"/>
                  </a:cubicBezTo>
                  <a:cubicBezTo>
                    <a:pt x="385477" y="497891"/>
                    <a:pt x="187546" y="673843"/>
                    <a:pt x="88581" y="880036"/>
                  </a:cubicBezTo>
                  <a:cubicBezTo>
                    <a:pt x="-10384" y="1086229"/>
                    <a:pt x="-40625" y="1361154"/>
                    <a:pt x="72086" y="1589342"/>
                  </a:cubicBezTo>
                  <a:cubicBezTo>
                    <a:pt x="184797" y="1817530"/>
                    <a:pt x="621895" y="2051216"/>
                    <a:pt x="764845" y="2249162"/>
                  </a:cubicBezTo>
                  <a:cubicBezTo>
                    <a:pt x="907795" y="2447108"/>
                    <a:pt x="957278" y="2397622"/>
                    <a:pt x="929787" y="2777018"/>
                  </a:cubicBezTo>
                  <a:cubicBezTo>
                    <a:pt x="902296" y="3156414"/>
                    <a:pt x="528427" y="4586024"/>
                    <a:pt x="599902" y="4525540"/>
                  </a:cubicBezTo>
                  <a:cubicBezTo>
                    <a:pt x="671377" y="4465057"/>
                    <a:pt x="1333896" y="2919979"/>
                    <a:pt x="1358638" y="2414117"/>
                  </a:cubicBezTo>
                  <a:cubicBezTo>
                    <a:pt x="1383379" y="1908255"/>
                    <a:pt x="795085" y="1721307"/>
                    <a:pt x="748351" y="1490370"/>
                  </a:cubicBezTo>
                  <a:cubicBezTo>
                    <a:pt x="701617" y="1259433"/>
                    <a:pt x="907796" y="1119221"/>
                    <a:pt x="1078236" y="1028496"/>
                  </a:cubicBezTo>
                  <a:cubicBezTo>
                    <a:pt x="1248676" y="937771"/>
                    <a:pt x="1564816" y="902030"/>
                    <a:pt x="1770994" y="946018"/>
                  </a:cubicBezTo>
                  <a:cubicBezTo>
                    <a:pt x="1977172" y="990006"/>
                    <a:pt x="2092632" y="1245687"/>
                    <a:pt x="2315304" y="1292424"/>
                  </a:cubicBezTo>
                  <a:cubicBezTo>
                    <a:pt x="2537976" y="1339161"/>
                    <a:pt x="2947584" y="1339161"/>
                    <a:pt x="3107028" y="1226442"/>
                  </a:cubicBezTo>
                  <a:cubicBezTo>
                    <a:pt x="3266472" y="1113723"/>
                    <a:pt x="3274720" y="792061"/>
                    <a:pt x="3238982" y="616109"/>
                  </a:cubicBezTo>
                  <a:close/>
                </a:path>
              </a:pathLst>
            </a:custGeom>
            <a:solidFill>
              <a:srgbClr val="008000">
                <a:alpha val="5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2688563" y="857765"/>
              <a:ext cx="1857632" cy="4553814"/>
            </a:xfrm>
            <a:custGeom>
              <a:avLst/>
              <a:gdLst>
                <a:gd name="connsiteX0" fmla="*/ 13487 w 2340826"/>
                <a:gd name="connsiteY0" fmla="*/ 428883 h 2877049"/>
                <a:gd name="connsiteX1" fmla="*/ 112452 w 2340826"/>
                <a:gd name="connsiteY1" fmla="*/ 1517585 h 2877049"/>
                <a:gd name="connsiteX2" fmla="*/ 838199 w 2340826"/>
                <a:gd name="connsiteY2" fmla="*/ 2556801 h 2877049"/>
                <a:gd name="connsiteX3" fmla="*/ 1910326 w 2340826"/>
                <a:gd name="connsiteY3" fmla="*/ 2853720 h 2877049"/>
                <a:gd name="connsiteX4" fmla="*/ 2339176 w 2340826"/>
                <a:gd name="connsiteY4" fmla="*/ 2045441 h 2877049"/>
                <a:gd name="connsiteX5" fmla="*/ 1778372 w 2340826"/>
                <a:gd name="connsiteY5" fmla="*/ 1995954 h 2877049"/>
                <a:gd name="connsiteX6" fmla="*/ 1415498 w 2340826"/>
                <a:gd name="connsiteY6" fmla="*/ 1699036 h 2877049"/>
                <a:gd name="connsiteX7" fmla="*/ 1563946 w 2340826"/>
                <a:gd name="connsiteY7" fmla="*/ 0 h 287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0826" h="2877049">
                  <a:moveTo>
                    <a:pt x="13487" y="428883"/>
                  </a:moveTo>
                  <a:cubicBezTo>
                    <a:pt x="-5757" y="795907"/>
                    <a:pt x="-25000" y="1162932"/>
                    <a:pt x="112452" y="1517585"/>
                  </a:cubicBezTo>
                  <a:cubicBezTo>
                    <a:pt x="249904" y="1872238"/>
                    <a:pt x="538553" y="2334112"/>
                    <a:pt x="838199" y="2556801"/>
                  </a:cubicBezTo>
                  <a:cubicBezTo>
                    <a:pt x="1137845" y="2779490"/>
                    <a:pt x="1660163" y="2938947"/>
                    <a:pt x="1910326" y="2853720"/>
                  </a:cubicBezTo>
                  <a:cubicBezTo>
                    <a:pt x="2160489" y="2768493"/>
                    <a:pt x="2361168" y="2188402"/>
                    <a:pt x="2339176" y="2045441"/>
                  </a:cubicBezTo>
                  <a:cubicBezTo>
                    <a:pt x="2317184" y="1902480"/>
                    <a:pt x="1932318" y="2053688"/>
                    <a:pt x="1778372" y="1995954"/>
                  </a:cubicBezTo>
                  <a:cubicBezTo>
                    <a:pt x="1624426" y="1938220"/>
                    <a:pt x="1451236" y="2031695"/>
                    <a:pt x="1415498" y="1699036"/>
                  </a:cubicBezTo>
                  <a:cubicBezTo>
                    <a:pt x="1379760" y="1366377"/>
                    <a:pt x="1563946" y="0"/>
                    <a:pt x="1563946" y="0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888267" y="446846"/>
              <a:ext cx="4452153" cy="2958803"/>
            </a:xfrm>
            <a:custGeom>
              <a:avLst/>
              <a:gdLst>
                <a:gd name="connsiteX0" fmla="*/ 2907366 w 4452153"/>
                <a:gd name="connsiteY0" fmla="*/ 2604809 h 2958803"/>
                <a:gd name="connsiteX1" fmla="*/ 2462022 w 4452153"/>
                <a:gd name="connsiteY1" fmla="*/ 2324386 h 2958803"/>
                <a:gd name="connsiteX2" fmla="*/ 1686792 w 4452153"/>
                <a:gd name="connsiteY2" fmla="*/ 2159431 h 2958803"/>
                <a:gd name="connsiteX3" fmla="*/ 284781 w 4452153"/>
                <a:gd name="connsiteY3" fmla="*/ 2522332 h 2958803"/>
                <a:gd name="connsiteX4" fmla="*/ 70355 w 4452153"/>
                <a:gd name="connsiteY4" fmla="*/ 2621305 h 2958803"/>
                <a:gd name="connsiteX5" fmla="*/ 1175470 w 4452153"/>
                <a:gd name="connsiteY5" fmla="*/ 179972 h 2958803"/>
                <a:gd name="connsiteX6" fmla="*/ 3715585 w 4452153"/>
                <a:gd name="connsiteY6" fmla="*/ 476891 h 2958803"/>
                <a:gd name="connsiteX7" fmla="*/ 4424837 w 4452153"/>
                <a:gd name="connsiteY7" fmla="*/ 2819251 h 2958803"/>
                <a:gd name="connsiteX8" fmla="*/ 2989838 w 4452153"/>
                <a:gd name="connsiteY8" fmla="*/ 2703782 h 295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2153" h="2958803">
                  <a:moveTo>
                    <a:pt x="2907366" y="2604809"/>
                  </a:moveTo>
                  <a:cubicBezTo>
                    <a:pt x="2786408" y="2501712"/>
                    <a:pt x="2665451" y="2398616"/>
                    <a:pt x="2462022" y="2324386"/>
                  </a:cubicBezTo>
                  <a:cubicBezTo>
                    <a:pt x="2258593" y="2250156"/>
                    <a:pt x="2049665" y="2126440"/>
                    <a:pt x="1686792" y="2159431"/>
                  </a:cubicBezTo>
                  <a:cubicBezTo>
                    <a:pt x="1323919" y="2192422"/>
                    <a:pt x="554187" y="2445353"/>
                    <a:pt x="284781" y="2522332"/>
                  </a:cubicBezTo>
                  <a:cubicBezTo>
                    <a:pt x="15375" y="2599311"/>
                    <a:pt x="-78093" y="3011698"/>
                    <a:pt x="70355" y="2621305"/>
                  </a:cubicBezTo>
                  <a:cubicBezTo>
                    <a:pt x="218803" y="2230912"/>
                    <a:pt x="567932" y="537374"/>
                    <a:pt x="1175470" y="179972"/>
                  </a:cubicBezTo>
                  <a:cubicBezTo>
                    <a:pt x="1783008" y="-177430"/>
                    <a:pt x="3174024" y="37011"/>
                    <a:pt x="3715585" y="476891"/>
                  </a:cubicBezTo>
                  <a:cubicBezTo>
                    <a:pt x="4257146" y="916771"/>
                    <a:pt x="4545795" y="2448103"/>
                    <a:pt x="4424837" y="2819251"/>
                  </a:cubicBezTo>
                  <a:cubicBezTo>
                    <a:pt x="4303879" y="3190399"/>
                    <a:pt x="2989838" y="2703782"/>
                    <a:pt x="2989838" y="2703782"/>
                  </a:cubicBezTo>
                </a:path>
              </a:pathLst>
            </a:custGeom>
            <a:solidFill>
              <a:srgbClr val="FFFF00">
                <a:alpha val="53000"/>
              </a:srgb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143072" y="2342360"/>
              <a:ext cx="1145433" cy="2698214"/>
            </a:xfrm>
            <a:custGeom>
              <a:avLst/>
              <a:gdLst>
                <a:gd name="connsiteX0" fmla="*/ 7330 w 1145433"/>
                <a:gd name="connsiteY0" fmla="*/ 0 h 2698214"/>
                <a:gd name="connsiteX1" fmla="*/ 73307 w 1145433"/>
                <a:gd name="connsiteY1" fmla="*/ 1286648 h 2698214"/>
                <a:gd name="connsiteX2" fmla="*/ 535146 w 1145433"/>
                <a:gd name="connsiteY2" fmla="*/ 2622783 h 2698214"/>
                <a:gd name="connsiteX3" fmla="*/ 1145433 w 1145433"/>
                <a:gd name="connsiteY3" fmla="*/ 2540305 h 269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433" h="2698214">
                  <a:moveTo>
                    <a:pt x="7330" y="0"/>
                  </a:moveTo>
                  <a:cubicBezTo>
                    <a:pt x="-3666" y="424759"/>
                    <a:pt x="-14662" y="849518"/>
                    <a:pt x="73307" y="1286648"/>
                  </a:cubicBezTo>
                  <a:cubicBezTo>
                    <a:pt x="161276" y="1723778"/>
                    <a:pt x="356458" y="2413840"/>
                    <a:pt x="535146" y="2622783"/>
                  </a:cubicBezTo>
                  <a:cubicBezTo>
                    <a:pt x="713834" y="2831726"/>
                    <a:pt x="1145433" y="2540305"/>
                    <a:pt x="1145433" y="2540305"/>
                  </a:cubicBezTo>
                </a:path>
              </a:pathLst>
            </a:cu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10155910">
              <a:off x="4923440" y="3691467"/>
              <a:ext cx="1145433" cy="2698214"/>
            </a:xfrm>
            <a:custGeom>
              <a:avLst/>
              <a:gdLst>
                <a:gd name="connsiteX0" fmla="*/ 7330 w 1145433"/>
                <a:gd name="connsiteY0" fmla="*/ 0 h 2698214"/>
                <a:gd name="connsiteX1" fmla="*/ 73307 w 1145433"/>
                <a:gd name="connsiteY1" fmla="*/ 1286648 h 2698214"/>
                <a:gd name="connsiteX2" fmla="*/ 535146 w 1145433"/>
                <a:gd name="connsiteY2" fmla="*/ 2622783 h 2698214"/>
                <a:gd name="connsiteX3" fmla="*/ 1145433 w 1145433"/>
                <a:gd name="connsiteY3" fmla="*/ 2540305 h 269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433" h="2698214">
                  <a:moveTo>
                    <a:pt x="7330" y="0"/>
                  </a:moveTo>
                  <a:cubicBezTo>
                    <a:pt x="-3666" y="424759"/>
                    <a:pt x="-14662" y="849518"/>
                    <a:pt x="73307" y="1286648"/>
                  </a:cubicBezTo>
                  <a:cubicBezTo>
                    <a:pt x="161276" y="1723778"/>
                    <a:pt x="356458" y="2413840"/>
                    <a:pt x="535146" y="2622783"/>
                  </a:cubicBezTo>
                  <a:cubicBezTo>
                    <a:pt x="713834" y="2831726"/>
                    <a:pt x="1145433" y="2540305"/>
                    <a:pt x="1145433" y="2540305"/>
                  </a:cubicBezTo>
                </a:path>
              </a:pathLst>
            </a:cu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059085" y="857765"/>
              <a:ext cx="680914" cy="1369126"/>
            </a:xfrm>
            <a:custGeom>
              <a:avLst/>
              <a:gdLst>
                <a:gd name="connsiteX0" fmla="*/ 37638 w 680914"/>
                <a:gd name="connsiteY0" fmla="*/ 1369126 h 1369126"/>
                <a:gd name="connsiteX1" fmla="*/ 70627 w 680914"/>
                <a:gd name="connsiteY1" fmla="*/ 791784 h 1369126"/>
                <a:gd name="connsiteX2" fmla="*/ 680914 w 680914"/>
                <a:gd name="connsiteY2" fmla="*/ 0 h 136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0914" h="1369126">
                  <a:moveTo>
                    <a:pt x="37638" y="1369126"/>
                  </a:moveTo>
                  <a:cubicBezTo>
                    <a:pt x="526" y="1194549"/>
                    <a:pt x="-36586" y="1019972"/>
                    <a:pt x="70627" y="791784"/>
                  </a:cubicBezTo>
                  <a:cubicBezTo>
                    <a:pt x="177840" y="563596"/>
                    <a:pt x="680914" y="0"/>
                    <a:pt x="680914" y="0"/>
                  </a:cubicBezTo>
                </a:path>
              </a:pathLst>
            </a:custGeom>
            <a:ln w="381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892399" y="857765"/>
              <a:ext cx="680914" cy="1369126"/>
            </a:xfrm>
            <a:custGeom>
              <a:avLst/>
              <a:gdLst>
                <a:gd name="connsiteX0" fmla="*/ 37638 w 680914"/>
                <a:gd name="connsiteY0" fmla="*/ 1369126 h 1369126"/>
                <a:gd name="connsiteX1" fmla="*/ 70627 w 680914"/>
                <a:gd name="connsiteY1" fmla="*/ 791784 h 1369126"/>
                <a:gd name="connsiteX2" fmla="*/ 680914 w 680914"/>
                <a:gd name="connsiteY2" fmla="*/ 0 h 136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0914" h="1369126">
                  <a:moveTo>
                    <a:pt x="37638" y="1369126"/>
                  </a:moveTo>
                  <a:cubicBezTo>
                    <a:pt x="526" y="1194549"/>
                    <a:pt x="-36586" y="1019972"/>
                    <a:pt x="70627" y="791784"/>
                  </a:cubicBezTo>
                  <a:cubicBezTo>
                    <a:pt x="177840" y="563596"/>
                    <a:pt x="680914" y="0"/>
                    <a:pt x="680914" y="0"/>
                  </a:cubicBezTo>
                </a:path>
              </a:pathLst>
            </a:custGeom>
            <a:ln w="381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629493" y="973234"/>
              <a:ext cx="680914" cy="1369126"/>
            </a:xfrm>
            <a:custGeom>
              <a:avLst/>
              <a:gdLst>
                <a:gd name="connsiteX0" fmla="*/ 37638 w 680914"/>
                <a:gd name="connsiteY0" fmla="*/ 1369126 h 1369126"/>
                <a:gd name="connsiteX1" fmla="*/ 70627 w 680914"/>
                <a:gd name="connsiteY1" fmla="*/ 791784 h 1369126"/>
                <a:gd name="connsiteX2" fmla="*/ 680914 w 680914"/>
                <a:gd name="connsiteY2" fmla="*/ 0 h 136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0914" h="1369126">
                  <a:moveTo>
                    <a:pt x="37638" y="1369126"/>
                  </a:moveTo>
                  <a:cubicBezTo>
                    <a:pt x="526" y="1194549"/>
                    <a:pt x="-36586" y="1019972"/>
                    <a:pt x="70627" y="791784"/>
                  </a:cubicBezTo>
                  <a:cubicBezTo>
                    <a:pt x="177840" y="563596"/>
                    <a:pt x="680914" y="0"/>
                    <a:pt x="680914" y="0"/>
                  </a:cubicBezTo>
                </a:path>
              </a:pathLst>
            </a:custGeom>
            <a:ln w="381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8449" y="857765"/>
            <a:ext cx="2804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Startospheric</a:t>
            </a:r>
            <a:r>
              <a:rPr lang="en-US" dirty="0" smtClean="0">
                <a:solidFill>
                  <a:srgbClr val="3366FF"/>
                </a:solidFill>
              </a:rPr>
              <a:t> “extrusion” of high PV air (cyclonic PV anomaly aloft)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3828" y="5309601"/>
            <a:ext cx="183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Near Surface Warm Anomaly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3828" y="3608400"/>
            <a:ext cx="2399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Lower tropospheric diabatic PV max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0407" y="765432"/>
            <a:ext cx="16624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Upper tropospheric diabatic PV destruction-&gt; builds the downstream ridge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8449" y="5839611"/>
            <a:ext cx="2162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Lets find an example on today’s weather maps!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430805" y="3330031"/>
            <a:ext cx="2226722" cy="3532095"/>
            <a:chOff x="3480287" y="3396011"/>
            <a:chExt cx="2226722" cy="3532095"/>
          </a:xfrm>
        </p:grpSpPr>
        <p:sp>
          <p:nvSpPr>
            <p:cNvPr id="29" name="Freeform 28"/>
            <p:cNvSpPr/>
            <p:nvPr/>
          </p:nvSpPr>
          <p:spPr>
            <a:xfrm>
              <a:off x="3480287" y="3859945"/>
              <a:ext cx="827841" cy="3068161"/>
            </a:xfrm>
            <a:custGeom>
              <a:avLst/>
              <a:gdLst>
                <a:gd name="connsiteX0" fmla="*/ 0 w 827841"/>
                <a:gd name="connsiteY0" fmla="*/ 0 h 3068161"/>
                <a:gd name="connsiteX1" fmla="*/ 610287 w 827841"/>
                <a:gd name="connsiteY1" fmla="*/ 428882 h 3068161"/>
                <a:gd name="connsiteX2" fmla="*/ 808218 w 827841"/>
                <a:gd name="connsiteY2" fmla="*/ 907252 h 3068161"/>
                <a:gd name="connsiteX3" fmla="*/ 742241 w 827841"/>
                <a:gd name="connsiteY3" fmla="*/ 1352630 h 3068161"/>
                <a:gd name="connsiteX4" fmla="*/ 115459 w 827841"/>
                <a:gd name="connsiteY4" fmla="*/ 3068161 h 306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841" h="3068161">
                  <a:moveTo>
                    <a:pt x="0" y="0"/>
                  </a:moveTo>
                  <a:cubicBezTo>
                    <a:pt x="237792" y="138836"/>
                    <a:pt x="475584" y="277673"/>
                    <a:pt x="610287" y="428882"/>
                  </a:cubicBezTo>
                  <a:cubicBezTo>
                    <a:pt x="744990" y="580091"/>
                    <a:pt x="786226" y="753294"/>
                    <a:pt x="808218" y="907252"/>
                  </a:cubicBezTo>
                  <a:cubicBezTo>
                    <a:pt x="830210" y="1061210"/>
                    <a:pt x="857701" y="992479"/>
                    <a:pt x="742241" y="1352630"/>
                  </a:cubicBezTo>
                  <a:cubicBezTo>
                    <a:pt x="626781" y="1712781"/>
                    <a:pt x="115459" y="3068161"/>
                    <a:pt x="115459" y="3068161"/>
                  </a:cubicBezTo>
                </a:path>
              </a:pathLst>
            </a:custGeom>
            <a:ln w="1428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560485" y="3396011"/>
              <a:ext cx="2146524" cy="463933"/>
            </a:xfrm>
            <a:custGeom>
              <a:avLst/>
              <a:gdLst>
                <a:gd name="connsiteX0" fmla="*/ 68248 w 2146524"/>
                <a:gd name="connsiteY0" fmla="*/ 414446 h 463933"/>
                <a:gd name="connsiteX1" fmla="*/ 68248 w 2146524"/>
                <a:gd name="connsiteY1" fmla="*/ 298978 h 463933"/>
                <a:gd name="connsiteX2" fmla="*/ 777501 w 2146524"/>
                <a:gd name="connsiteY2" fmla="*/ 2059 h 463933"/>
                <a:gd name="connsiteX3" fmla="*/ 2146524 w 2146524"/>
                <a:gd name="connsiteY3" fmla="*/ 463933 h 46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6524" h="463933">
                  <a:moveTo>
                    <a:pt x="68248" y="414446"/>
                  </a:moveTo>
                  <a:cubicBezTo>
                    <a:pt x="9143" y="391077"/>
                    <a:pt x="-49961" y="367709"/>
                    <a:pt x="68248" y="298978"/>
                  </a:cubicBezTo>
                  <a:cubicBezTo>
                    <a:pt x="186457" y="230247"/>
                    <a:pt x="431122" y="-25434"/>
                    <a:pt x="777501" y="2059"/>
                  </a:cubicBezTo>
                  <a:cubicBezTo>
                    <a:pt x="1123880" y="29552"/>
                    <a:pt x="2146524" y="463933"/>
                    <a:pt x="2146524" y="463933"/>
                  </a:cubicBezTo>
                </a:path>
              </a:pathLst>
            </a:custGeom>
            <a:ln w="152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130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PV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Mutual Amplification:</a:t>
            </a:r>
          </a:p>
          <a:p>
            <a:pPr lvl="1"/>
            <a:r>
              <a:rPr lang="en-US" dirty="0" smtClean="0"/>
              <a:t>The circulations generated by the upper PV and lower thermal anomalies superimpose to increase the amplitude of both features</a:t>
            </a:r>
          </a:p>
          <a:p>
            <a:pPr lvl="2"/>
            <a:r>
              <a:rPr lang="en-US" dirty="0" smtClean="0"/>
              <a:t>“Essence” of baroclinic instability -&gt; disturbance grows!!</a:t>
            </a:r>
          </a:p>
          <a:p>
            <a:r>
              <a:rPr lang="en-US" dirty="0" smtClean="0"/>
              <a:t>Diabatic Growth:</a:t>
            </a:r>
          </a:p>
          <a:p>
            <a:pPr lvl="1"/>
            <a:r>
              <a:rPr lang="en-US" dirty="0" smtClean="0"/>
              <a:t>Intense latent heating can drastically alter PV distribution, enhancing near surface cyclonic anomalies and destroying PV aloft-&gt; contributes to the development of the “PV hook” aloft and the intensity of the downstream ridge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7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OROGRAPHIC PERSPECTIVE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Cyclogenesis</a:t>
            </a:r>
            <a:r>
              <a:rPr lang="en-US" dirty="0" smtClean="0"/>
              <a:t> perspectives: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22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223</Words>
  <Application>Microsoft Macintosh PowerPoint</Application>
  <PresentationFormat>On-screen Show (4:3)</PresentationFormat>
  <Paragraphs>28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QausiGeostrophic Perspective</vt:lpstr>
      <vt:lpstr>PowerPoint Presentation</vt:lpstr>
      <vt:lpstr>PowerPoint Presentation</vt:lpstr>
      <vt:lpstr>PowerPoint Presentation</vt:lpstr>
      <vt:lpstr>Potential Vorticity</vt:lpstr>
      <vt:lpstr>PowerPoint Presentation</vt:lpstr>
      <vt:lpstr>PowerPoint Presentation</vt:lpstr>
      <vt:lpstr>SUMMARY OF PV DYNAMICS</vt:lpstr>
      <vt:lpstr>OROGRAPHIC PERSPECTIVE</vt:lpstr>
      <vt:lpstr>OROGRAPHIC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QausiGeostrophic Perspective</dc:title>
  <dc:creator>Neil Lareau</dc:creator>
  <cp:lastModifiedBy>Neil Lareau</cp:lastModifiedBy>
  <cp:revision>5</cp:revision>
  <dcterms:created xsi:type="dcterms:W3CDTF">2012-02-15T18:12:02Z</dcterms:created>
  <dcterms:modified xsi:type="dcterms:W3CDTF">2012-02-15T18:48:09Z</dcterms:modified>
</cp:coreProperties>
</file>