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90" r:id="rId3"/>
    <p:sldId id="293" r:id="rId4"/>
    <p:sldId id="312" r:id="rId5"/>
    <p:sldId id="305" r:id="rId6"/>
    <p:sldId id="294" r:id="rId7"/>
    <p:sldId id="307" r:id="rId8"/>
    <p:sldId id="311" r:id="rId9"/>
    <p:sldId id="309" r:id="rId10"/>
    <p:sldId id="295" r:id="rId11"/>
    <p:sldId id="296" r:id="rId12"/>
    <p:sldId id="297" r:id="rId13"/>
    <p:sldId id="300" r:id="rId14"/>
    <p:sldId id="299" r:id="rId15"/>
    <p:sldId id="301" r:id="rId16"/>
    <p:sldId id="302" r:id="rId17"/>
    <p:sldId id="303" r:id="rId18"/>
    <p:sldId id="304" r:id="rId19"/>
    <p:sldId id="29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99"/>
    <a:srgbClr val="66FFFF"/>
    <a:srgbClr val="99FF99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86433" autoAdjust="0"/>
  </p:normalViewPr>
  <p:slideViewPr>
    <p:cSldViewPr>
      <p:cViewPr varScale="1">
        <p:scale>
          <a:sx n="75" d="100"/>
          <a:sy n="75" d="100"/>
        </p:scale>
        <p:origin x="-14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9E724-F642-4BF2-8D2A-FD4FD93CE62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C973-7A07-4B70-ACEA-15B850C0F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6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0338F66-3738-4CBD-B0E2-020D91C8A6E8}" type="datetimeFigureOut">
              <a:rPr lang="en-US" smtClean="0"/>
              <a:t>7/29/2015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476083-5A2B-4B00-AF04-B8E9825A9FE7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meso1.chpc.utah.edu/uu2dva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esowest.utah.edu/" TargetMode="External"/><Relationship Id="rId2" Type="http://schemas.openxmlformats.org/officeDocument/2006/relationships/hyperlink" Target="http://meso1.chpc.utah.edu/usarray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so1.chpc.utah.edu/usarray/cgi-bin/usarray_pres_perturbation_archive.cgi?yr=2015&amp;mo=06&amp;dy=22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so1.chpc.utah.edu/usarray/cgi-bin/usarray_pres_perturbation_archive.cgi?yr=2015&amp;mo=06&amp;dy=22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meso1.chpc.utah.edu/usarra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so1.chpc.utah.edu/usarray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://meso1.chpc.utah.edu/usarra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028" name="Picture 4" descr="http://upload.wikimedia.org/wikipedia/commons/thumb/3/3e/Nsf1.jpg/140px-Nsf1.jpg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836920"/>
            <a:ext cx="944880" cy="94488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4" name="TextBox 3"/>
          <p:cNvSpPr txBox="1"/>
          <p:nvPr/>
        </p:nvSpPr>
        <p:spPr>
          <a:xfrm>
            <a:off x="381000" y="864275"/>
            <a:ext cx="8382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Spatial Assessment of Mesoscale Pressure Perturbations using the US Transportable Array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048000"/>
            <a:ext cx="8382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Alexander A. Jacques, John D. Horel, and Erik T. Crosman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Department of Atmospheric Sciences, University of Utah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077361"/>
            <a:ext cx="8382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American Meteorological Society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16th Conference on Mesoscale Processes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Boston, MA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August 4, 2015</a:t>
            </a:r>
          </a:p>
        </p:txBody>
      </p:sp>
    </p:spTree>
    <p:extLst>
      <p:ext uri="{BB962C8B-B14F-4D97-AF65-F5344CB8AC3E}">
        <p14:creationId xmlns:p14="http://schemas.microsoft.com/office/powerpoint/2010/main" val="84085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Mesoscale Pressure Perturbation Spatial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Potential to utilize USArray TA with gridded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datasets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TA: higher temporal, lower spatial resolution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Grids: lower temporal, higher spatial resolution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10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0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sp>
        <p:nvSpPr>
          <p:cNvPr id="12" name="TextBox 11"/>
          <p:cNvSpPr txBox="1"/>
          <p:nvPr/>
        </p:nvSpPr>
        <p:spPr>
          <a:xfrm>
            <a:off x="1447801" y="2133600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Tw Cen MT" panose="020B0602020104020603" pitchFamily="34" charset="0"/>
              </a:rPr>
              <a:t>RTMA Analysis and USArray TA Altimeter: 0200 UTC 25 May 2011</a:t>
            </a:r>
            <a:endParaRPr lang="en-US" sz="1600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  <p:pic>
        <p:nvPicPr>
          <p:cNvPr id="1028" name="Picture 4" descr="C:\Users\Alex\AppData\Local\Temp\scp00034\uufs\chpc.utah.edu\common\home\u0790486\research\usarray\spatial_analysis\uu2dvar_tendency_interpolated\201105250200_analysis_4pane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12592" b="15370"/>
          <a:stretch/>
        </p:blipFill>
        <p:spPr bwMode="auto">
          <a:xfrm>
            <a:off x="217445" y="2548628"/>
            <a:ext cx="4480560" cy="3623572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t="21259" r="27697" b="29145"/>
          <a:stretch/>
        </p:blipFill>
        <p:spPr bwMode="auto">
          <a:xfrm>
            <a:off x="4878344" y="2548629"/>
            <a:ext cx="4048211" cy="362357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UU2DVAR Introduction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University of Utah Two-Dimensional Variational Analysis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(Tyndall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Horel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2013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Background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grids courtesy NCEP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RTMA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 data functions as “independent observation dataset”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Observation and background error covariances assumed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Analysis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produced using variational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approach to “map”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observation innovations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(differences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between observations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background)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More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on UU2DVAR: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2"/>
              </a:rPr>
              <a:t>http://meso1.chpc.utah.edu/uu2dvar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2"/>
              </a:rPr>
              <a:t>/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11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3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5370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Five Minute Pressure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Hourly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surface pressure background interpolated every 5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minutes to take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advantage of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temporal frequency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Background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observations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converted 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 hr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tendency to eliminate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background/observation elevation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discrepancies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UU2DVAR analysis grids generated every 5 minutes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Analysis grids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converted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back 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sea level using background terrain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12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0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18122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– Severe Weather Outbreak 24 May 2011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57 tornado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reports including EF5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which resulted in 9 fatalities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Several convective modes (linear systems, supercells, etc.)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13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3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pic>
        <p:nvPicPr>
          <p:cNvPr id="1026" name="Picture 2" descr="Map of 110524_rpts's severe weather repo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210843"/>
            <a:ext cx="5543550" cy="3886201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2.mmm.ucar.edu/imagearchive1/RadarComposites/cent_plains/20110524/cent_plains_20110524203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7443"/>
            <a:ext cx="3309540" cy="2482155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mmm.ucar.edu/imagearchive1/RadarComposites/cent_plains/20110525/cent_plains_201105250200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23445"/>
            <a:ext cx="3309540" cy="2482155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4500" y="4257675"/>
            <a:ext cx="1828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0154 UTC 25 May 2011</a:t>
            </a:r>
            <a:endParaRPr lang="en-US" sz="12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24500" y="1715543"/>
            <a:ext cx="1828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2026 UTC 24 May 2011</a:t>
            </a:r>
            <a:endParaRPr lang="en-US" sz="12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Analysis grids temporally band-pass filtered (10 min – 8 h) to isolate mesoscale pressure perturbations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14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3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sp>
        <p:nvSpPr>
          <p:cNvPr id="12" name="Rectangle 11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– Severe Weather Outbreak 24 May 2011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8" name="Picture 3" descr="C:\Users\Alex\AppData\Local\Temp\scp46939\uufs\chpc.utah.edu\common\home\u0790486\research\usarray\spatial_analysis\uu2dvar_tendency_interpolated\201105250200_filtered_gri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9" r="4350"/>
          <a:stretch/>
        </p:blipFill>
        <p:spPr bwMode="auto">
          <a:xfrm>
            <a:off x="4607923" y="2057400"/>
            <a:ext cx="4409600" cy="3581400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x\AppData\Local\Temp\scp46939\uufs\chpc.utah.edu\common\home\u0790486\research\usarray\spatial_analysis\uu2dvar_tendency_interpolated\201105250200_filtered_gri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52604"/>
          <a:stretch/>
        </p:blipFill>
        <p:spPr bwMode="auto">
          <a:xfrm>
            <a:off x="126477" y="2057400"/>
            <a:ext cx="4409600" cy="3581400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– Severe Weather Outbreak 24 May 2011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15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1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pic>
        <p:nvPicPr>
          <p:cNvPr id="2" name="201105240000_201105250800_Filtered_Rad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38328" y="1792224"/>
            <a:ext cx="9820656" cy="32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Perturbation Identification Methodology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Centroid-based technique being developed to identify individual large (≥1 hPa) mesoscale pressure perturbations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16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3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pic>
        <p:nvPicPr>
          <p:cNvPr id="3074" name="Picture 2" descr="C:\Users\Alex\AppData\Local\Temp\scp00387\uufs\chpc.utah.edu\common\home\u0790486\research\usarray\spatial_analysis\uu2dvar_tendency_interpolated\201105250220_filtered_grid_rad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6667"/>
          <a:stretch/>
        </p:blipFill>
        <p:spPr bwMode="auto">
          <a:xfrm>
            <a:off x="1527627" y="1946794"/>
            <a:ext cx="6016174" cy="4225406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– Severe Weather Outbreak 24 May 2011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17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1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pic>
        <p:nvPicPr>
          <p:cNvPr id="2" name="201105240000_201105250800_ID_Rad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38328" y="1792224"/>
            <a:ext cx="9820656" cy="32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Future Work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18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748605"/>
            <a:ext cx="88392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Refine/expand perturbation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identification methods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Determine additional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perturbation characteristics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(e.g. propagation speed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Expand spatial analysis dataset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beyond shown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examples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Archives of 1 Hz observations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remain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accessible at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2"/>
              </a:rPr>
              <a:t>http://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2"/>
              </a:rPr>
              <a:t>meso1.chpc.utah.edu/usarray/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Real-time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archive 5-min averaged TA observations remain available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through MesoWest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3"/>
              </a:rPr>
              <a:t>http://mesowest.utah.edu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1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28412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Acknowledgements and References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19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48605"/>
            <a:ext cx="88392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This research is funded by National Science Foundation Grant Number 1252315.  We would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like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to thank Dr. Frank Vernon of Scripps Institution of Oceanography, the USArray Array Network Facility (ANF), and the Incorporated Research Institutions for Seismology (IRIS) for providing access to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live data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streams for the USArray project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.  We would also like to acknowledge the Center for High Performance Computing (CHPC) at the University of Utah.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Jacques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A. A., J. D. Horel, E. T. Crosman, and F. L. Vernon, 2015: Central and Eastern United States Surface Pressure Variations Derived from the USArray Network.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Monthly Weather Review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143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1472-1493, doi:10.1175/MWR-D-14-00274.1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Tyndall, D., and J. Horel, 2013: Impacts of mesonet observations on meteorological surface analyses.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Wea. Forecasting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28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254-269, doi:10.1175/WAF-D-12-00027.1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1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16552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Earthscope US Transportable Array (USArray TA)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“Rolling” deployment of ~400 surface stations across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CONUS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Alaska for earth mapping and seismic-related research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2010: Barometric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pressure sensors added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 and 40 Hz sampling)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028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8" name="Straight Connector 7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2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usarray_network_progress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" y="2064496"/>
            <a:ext cx="7589520" cy="43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Project Motivation and Objectives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provides unique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dataset to study mesoscale surface pressure fluctuations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from convection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, gravity waves,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etc.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3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2531392"/>
            <a:ext cx="3818602" cy="310740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4" descr="http://meso1.chpc.utah.edu/usarray/cgi-bin/plot_time_series.cgi?stn=I37B&amp;yr=2015&amp;mo=06&amp;dy=22&amp;hr=15&amp;min=00&amp;period=360&amp;type=20min&amp;both=1&amp;qcoff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2841781"/>
            <a:ext cx="4973262" cy="2486631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2104" y="1905000"/>
            <a:ext cx="454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w Cen MT" panose="020B0602020104020603" pitchFamily="34" charset="0"/>
              </a:rPr>
              <a:t>21-22 June 2015 Overnight Midwest Derecho</a:t>
            </a:r>
            <a:endParaRPr lang="en-US" b="1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5100" y="2237601"/>
            <a:ext cx="3818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w Cen MT" panose="020B0602020104020603" pitchFamily="34" charset="0"/>
              </a:rPr>
              <a:t>Mesoscale Pressure Perturbations: 1140 UTC 22 June 2015</a:t>
            </a:r>
            <a:endParaRPr lang="en-US" sz="1200" dirty="0">
              <a:latin typeface="Tw Cen MT" panose="020B06020201040206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1171" y="2542401"/>
            <a:ext cx="3818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w Cen MT" panose="020B0602020104020603" pitchFamily="34" charset="0"/>
              </a:rPr>
              <a:t>I37B 1 Hz and 20 min-sampled Pressure Time Series</a:t>
            </a:r>
            <a:endParaRPr lang="en-US" sz="1200" dirty="0">
              <a:latin typeface="Tw Cen MT" panose="020B06020201040206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9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sp>
        <p:nvSpPr>
          <p:cNvPr id="15" name="TextBox 14"/>
          <p:cNvSpPr txBox="1"/>
          <p:nvPr/>
        </p:nvSpPr>
        <p:spPr>
          <a:xfrm>
            <a:off x="1034622" y="5971401"/>
            <a:ext cx="707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Tw Cen MT" panose="020B0602020104020603" pitchFamily="34" charset="0"/>
                <a:hlinkClick r:id="rId6"/>
              </a:rPr>
              <a:t>http://</a:t>
            </a:r>
            <a:r>
              <a:rPr lang="en-US" sz="1200" dirty="0" smtClean="0">
                <a:solidFill>
                  <a:srgbClr val="FFFF00"/>
                </a:solidFill>
                <a:latin typeface="Tw Cen MT" panose="020B0602020104020603" pitchFamily="34" charset="0"/>
                <a:hlinkClick r:id="rId6"/>
              </a:rPr>
              <a:t>meso1.chpc.utah.edu/usarray/cgi-bin/usarray_pres_perturbation_archive.cgi?yr=2015&amp;mo=06&amp;dy=22</a:t>
            </a:r>
            <a:endParaRPr lang="en-US" sz="1200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Project Motivation and Objectives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USArray TA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provides unique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dataset to study mesoscale surface pressure fluctuations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from convection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, gravity waves,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etc.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4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100" y="2531392"/>
            <a:ext cx="3818602" cy="310740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4" descr="http://meso1.chpc.utah.edu/usarray/cgi-bin/plot_time_series.cgi?stn=I37B&amp;yr=2015&amp;mo=06&amp;dy=22&amp;hr=15&amp;min=00&amp;period=360&amp;type=20min&amp;both=1&amp;qcoff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2841781"/>
            <a:ext cx="4973262" cy="2486631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2104" y="1905000"/>
            <a:ext cx="454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w Cen MT" panose="020B0602020104020603" pitchFamily="34" charset="0"/>
              </a:rPr>
              <a:t>21-22 June 2015 Overnight Midwest Derecho</a:t>
            </a:r>
            <a:endParaRPr lang="en-US" b="1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5100" y="2237601"/>
            <a:ext cx="3818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w Cen MT" panose="020B0602020104020603" pitchFamily="34" charset="0"/>
              </a:rPr>
              <a:t>Mesoscale Pressure Perturbations: 1140 UTC 22 June 2015</a:t>
            </a:r>
            <a:endParaRPr lang="en-US" sz="1200" dirty="0">
              <a:latin typeface="Tw Cen MT" panose="020B06020201040206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1171" y="2542401"/>
            <a:ext cx="3818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w Cen MT" panose="020B0602020104020603" pitchFamily="34" charset="0"/>
              </a:rPr>
              <a:t>I37B 1 Hz and 20 min-sampled Pressure Time Series</a:t>
            </a:r>
            <a:endParaRPr lang="en-US" sz="1200" dirty="0">
              <a:latin typeface="Tw Cen MT" panose="020B06020201040206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9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sp>
        <p:nvSpPr>
          <p:cNvPr id="15" name="Oval 14"/>
          <p:cNvSpPr/>
          <p:nvPr/>
        </p:nvSpPr>
        <p:spPr>
          <a:xfrm>
            <a:off x="1744851" y="3905928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376988" y="3095172"/>
            <a:ext cx="0" cy="170021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4622" y="5971401"/>
            <a:ext cx="707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Tw Cen MT" panose="020B0602020104020603" pitchFamily="34" charset="0"/>
                <a:hlinkClick r:id="rId6"/>
              </a:rPr>
              <a:t>http://</a:t>
            </a:r>
            <a:r>
              <a:rPr lang="en-US" sz="1200" dirty="0" smtClean="0">
                <a:solidFill>
                  <a:srgbClr val="FFFF00"/>
                </a:solidFill>
                <a:latin typeface="Tw Cen MT" panose="020B0602020104020603" pitchFamily="34" charset="0"/>
                <a:hlinkClick r:id="rId6"/>
              </a:rPr>
              <a:t>meso1.chpc.utah.edu/usarray/cgi-bin/usarray_pres_perturbation_archive.cgi?yr=2015&amp;mo=06&amp;dy=22</a:t>
            </a:r>
            <a:endParaRPr lang="en-US" sz="1200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Project 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Motivation and 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Objectives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Additional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unique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characteristics: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Cartesian-based deployment (~70 km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spacing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Uniformity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(same setup/equipment for each station)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Reliability for 1 Jan 2010 – 30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Jun 2015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1047 stations):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Median station availability percentage: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99.8%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Median station availability post-QC: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99.7%</a:t>
            </a: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Goal: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assess and describe pressure signatures/perturbations at multiple scales of atmospheric phenomena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Individual stations: time series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analysis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Spatial assessment: observations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combined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gridded datasets via numerical models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5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0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21176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Time 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Jacques, A. A., J. D. Horel, E. T. Crosman, and F. L. Vernon, 2015: Central and Eastern United States Surface Pressure Variations Derived from the USArray Network.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Monthly Weather Review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143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, 1472-1493,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Helvetica" pitchFamily="34" charset="0"/>
              </a:rPr>
              <a:t>doi:10.1175/MWR-D-14-00274.1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Helvetica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6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49256"/>
            <a:ext cx="4685167" cy="4122944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172804" y="1600200"/>
            <a:ext cx="197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Tw Cen MT" panose="020B0602020104020603" pitchFamily="34" charset="0"/>
              </a:rPr>
              <a:t>24 h Station Time Series</a:t>
            </a:r>
            <a:endParaRPr lang="en-US" sz="1400" b="1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904999"/>
            <a:ext cx="4165607" cy="4572001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2659380" y="2603274"/>
            <a:ext cx="1173404" cy="294224"/>
            <a:chOff x="2667000" y="2837675"/>
            <a:chExt cx="1173404" cy="276999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667000" y="2976174"/>
              <a:ext cx="152400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771778" y="2837675"/>
              <a:ext cx="1068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Tw Cen MT" panose="020B0602020104020603" pitchFamily="34" charset="0"/>
                </a:rPr>
                <a:t>Gravity Wave</a:t>
              </a:r>
              <a:endParaRPr lang="en-US" sz="1200" b="1" dirty="0">
                <a:solidFill>
                  <a:srgbClr val="FF000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74620" y="5907586"/>
            <a:ext cx="1173404" cy="294224"/>
            <a:chOff x="2667000" y="2837675"/>
            <a:chExt cx="1173404" cy="276999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2667000" y="2976174"/>
              <a:ext cx="152400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771778" y="2837675"/>
              <a:ext cx="1068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Tw Cen MT" panose="020B0602020104020603" pitchFamily="34" charset="0"/>
                </a:rPr>
                <a:t>Gravity Wave</a:t>
              </a:r>
              <a:endParaRPr lang="en-US" sz="1200" b="1" dirty="0">
                <a:solidFill>
                  <a:srgbClr val="FF000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483595" y="1521023"/>
            <a:ext cx="440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Tw Cen MT" panose="020B0602020104020603" pitchFamily="34" charset="0"/>
              </a:rPr>
              <a:t>Seasonal Large (≥ 3 hPa) Mesoscale Pressure Signatures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054179" y="1780102"/>
            <a:ext cx="662361" cy="4635639"/>
            <a:chOff x="5054179" y="1780102"/>
            <a:chExt cx="662361" cy="4635639"/>
          </a:xfrm>
        </p:grpSpPr>
        <p:sp>
          <p:nvSpPr>
            <p:cNvPr id="25" name="TextBox 24"/>
            <p:cNvSpPr txBox="1"/>
            <p:nvPr/>
          </p:nvSpPr>
          <p:spPr>
            <a:xfrm>
              <a:off x="5080628" y="1780102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Tw Cen MT" panose="020B0602020104020603" pitchFamily="34" charset="0"/>
                </a:rPr>
                <a:t>Winter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54179" y="6138742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Tw Cen MT" panose="020B0602020104020603" pitchFamily="34" charset="0"/>
                </a:rPr>
                <a:t>Summer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39000" y="1780102"/>
            <a:ext cx="623890" cy="4635639"/>
            <a:chOff x="5073414" y="1780102"/>
            <a:chExt cx="623890" cy="4635639"/>
          </a:xfrm>
        </p:grpSpPr>
        <p:sp>
          <p:nvSpPr>
            <p:cNvPr id="29" name="TextBox 28"/>
            <p:cNvSpPr txBox="1"/>
            <p:nvPr/>
          </p:nvSpPr>
          <p:spPr>
            <a:xfrm>
              <a:off x="5093453" y="1780102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Tw Cen MT" panose="020B0602020104020603" pitchFamily="34" charset="0"/>
                </a:rPr>
                <a:t>Spring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73414" y="6138742"/>
              <a:ext cx="6238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Tw Cen MT" panose="020B0602020104020603" pitchFamily="34" charset="0"/>
                </a:rPr>
                <a:t>Autumn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32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2223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Time 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studies perused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further via developed web products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2"/>
              </a:rPr>
              <a:t>http://meso1.chpc.utah.edu/usarray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7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5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069" y="1676400"/>
            <a:ext cx="7175862" cy="439849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Time 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8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5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069" y="1676400"/>
            <a:ext cx="7175862" cy="439849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2336874"/>
            <a:ext cx="4973598" cy="383532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5257800" y="4005263"/>
            <a:ext cx="1009650" cy="18573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studies perused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further via developed web products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6"/>
              </a:rPr>
              <a:t>http://meso1.chpc.utah.edu/usarray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00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Time </a:t>
            </a:r>
            <a:r>
              <a:rPr lang="en-US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Series Analyses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267200" y="6553200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schemeClr val="tx1"/>
                </a:solidFill>
                <a:latin typeface="Tw Cen MT" panose="020B0602020104020603" pitchFamily="34" charset="0"/>
              </a:rPr>
              <a:t>9</a:t>
            </a:fld>
            <a:endParaRPr lang="en-US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1440" y="76200"/>
            <a:ext cx="8976360" cy="533400"/>
            <a:chOff x="91440" y="76200"/>
            <a:chExt cx="8976360" cy="533400"/>
          </a:xfrm>
        </p:grpSpPr>
        <p:pic>
          <p:nvPicPr>
            <p:cNvPr id="15" name="Picture 4" descr="http://upload.wikimedia.org/wikipedia/commons/thumb/3/3e/Nsf1.jpg/140px-Nsf1.jpg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91440" y="609600"/>
              <a:ext cx="8961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http://b.vimeocdn.com/ps/532/532619_3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1080" y="76200"/>
              <a:ext cx="426720" cy="426720"/>
            </a:xfrm>
            <a:prstGeom prst="rect">
              <a:avLst/>
            </a:prstGeom>
            <a:solidFill>
              <a:schemeClr val="tx1"/>
            </a:solidFill>
            <a:extLst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069" y="1676400"/>
            <a:ext cx="7175862" cy="439849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2336874"/>
            <a:ext cx="4973598" cy="3835326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1676400"/>
            <a:ext cx="4610102" cy="422432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314825" y="5886450"/>
            <a:ext cx="923925" cy="2952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748605"/>
            <a:ext cx="8839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Case studies perused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further via developed web products 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7"/>
              </a:rPr>
              <a:t>http://meso1.chpc.utah.edu/usarray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059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00"/>
      </a:hlink>
      <a:folHlink>
        <a:srgbClr val="FFFF0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2181</TotalTime>
  <Words>875</Words>
  <Application>Microsoft Office PowerPoint</Application>
  <PresentationFormat>On-screen Show (4:3)</PresentationFormat>
  <Paragraphs>124</Paragraphs>
  <Slides>19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alexjacques</dc:creator>
  <cp:lastModifiedBy>Alex</cp:lastModifiedBy>
  <cp:revision>325</cp:revision>
  <dcterms:created xsi:type="dcterms:W3CDTF">2013-04-10T19:58:14Z</dcterms:created>
  <dcterms:modified xsi:type="dcterms:W3CDTF">2015-07-30T02:40:00Z</dcterms:modified>
</cp:coreProperties>
</file>