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290" r:id="rId3"/>
    <p:sldId id="280" r:id="rId4"/>
    <p:sldId id="296" r:id="rId5"/>
    <p:sldId id="297" r:id="rId6"/>
    <p:sldId id="281" r:id="rId7"/>
    <p:sldId id="298" r:id="rId8"/>
    <p:sldId id="299" r:id="rId9"/>
    <p:sldId id="307" r:id="rId10"/>
    <p:sldId id="308" r:id="rId11"/>
    <p:sldId id="309" r:id="rId12"/>
    <p:sldId id="301" r:id="rId13"/>
    <p:sldId id="302" r:id="rId14"/>
    <p:sldId id="303" r:id="rId15"/>
    <p:sldId id="305" r:id="rId16"/>
    <p:sldId id="304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6FFFF"/>
    <a:srgbClr val="99FF99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660"/>
  </p:normalViewPr>
  <p:slideViewPr>
    <p:cSldViewPr>
      <p:cViewPr varScale="1">
        <p:scale>
          <a:sx n="75" d="100"/>
          <a:sy n="75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9E724-F642-4BF2-8D2A-FD4FD93CE62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C973-7A07-4B70-ACEA-15B850C0F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6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/>
              <a:t>6/13/2015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utah.ed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utah.ed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mesowest.utah.edu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madis-data.ncep.noaa.gov/MadisSurface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review.weather.gov/ed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meso1.chpc.utah.edu/usarra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4" name="TextBox 3"/>
          <p:cNvSpPr txBox="1"/>
          <p:nvPr/>
        </p:nvSpPr>
        <p:spPr>
          <a:xfrm>
            <a:off x="381000" y="864275"/>
            <a:ext cx="8382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Surface Pressure Observations within the Atmospheric Science Community</a:t>
            </a:r>
            <a:endParaRPr lang="en-US" sz="4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048000"/>
            <a:ext cx="838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Alexander A. Jacques, John D. Horel, and Erik T. Crosman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Department of Atmospheric Sciences, University of Utah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077361"/>
            <a:ext cx="8382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Plenary Session II: From Groundwater to 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Ionosphere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Earthscope National Meeting 2015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Stowe, VT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June 15, 2015</a:t>
            </a:r>
          </a:p>
        </p:txBody>
      </p:sp>
    </p:spTree>
    <p:extLst>
      <p:ext uri="{BB962C8B-B14F-4D97-AF65-F5344CB8AC3E}">
        <p14:creationId xmlns:p14="http://schemas.microsoft.com/office/powerpoint/2010/main" val="8408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748605"/>
            <a:ext cx="883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Web tools provide ability to examine individual events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Time 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544" y="1307068"/>
            <a:ext cx="760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Synoptic Filtered Pressure Falls &gt; 24 hPa/day from 1 Jan 2010 – 28 Feb 2014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668469"/>
            <a:ext cx="6400800" cy="479969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620" y="1491734"/>
            <a:ext cx="4940180" cy="419997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5669280" y="4686300"/>
            <a:ext cx="152400" cy="152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10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748605"/>
            <a:ext cx="883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Web tools provide ability to examine individual events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Time 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544" y="1307068"/>
            <a:ext cx="760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Synoptic Filtered Pressure Falls &gt; 24 hPa/day from 1 Jan 2010 – 28 Feb 2014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668469"/>
            <a:ext cx="6400800" cy="479969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620" y="1491734"/>
            <a:ext cx="4940180" cy="419997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http://meso1.chpc.utah.edu/usarray/cgi-bin/plot_time_series.cgi?stn=M66A&amp;yr=2013&amp;mo=12&amp;dy=15&amp;hr=18&amp;min=33&amp;period=4320&amp;type=syn&amp;both=0&amp;qcoff=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914" y="1219200"/>
            <a:ext cx="5499786" cy="30931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5669280" y="4686300"/>
            <a:ext cx="152400" cy="152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58640" y="5032375"/>
            <a:ext cx="899160" cy="152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11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Perturbation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12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Inclusion of USArray TA observations (high temporal resolution) with gridded model data (high spatial resolution) may improve evaluation of perturbations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University of Utah Two-Dimensional Variational Analysis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UU2DVAR)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Start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gridded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 that represents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“background”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Collect observations independent of background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Assume background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observation error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covariances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Use 2D variational approach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to map observations onto background to produce an analysis grid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Further information on UU2DVAR described by Tyndall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Horel (2013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Perturbation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13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Prior to analysis, hourly background grids interpolated every 5 min to better utilize temporal resolution of USArray TA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Grids and observations converted to 1 hour pressure tendency (avoids any elevation conflicts between model terrain and station elevation)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UU2DVAR analysis performed on 1 hour tendency data and final analysis grid converted to altimeter setting (sea-level pressure)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Analysis grid time series are band-pass filtered (10 min – 8 h) to better identify perturbations produced by primarily mesoscale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36595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Perturbation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14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201105240000_201105250800_Filtered_Rad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1600200"/>
            <a:ext cx="9820656" cy="32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0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Perturbation Identification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15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Work underway to develop and test several algorithms to identify large perturbation features within the filtered analysis grids</a:t>
            </a:r>
          </a:p>
        </p:txBody>
      </p:sp>
      <p:pic>
        <p:nvPicPr>
          <p:cNvPr id="1027" name="Picture 3" descr="C:\Users\Alex\AppData\Local\Temp\scp13612\uufs\chpc.utah.edu\common\home\horel-group4\ajacques\usarray\grid_analysis\figuretmp\201105250410_filtered_gri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b="8122"/>
          <a:stretch/>
        </p:blipFill>
        <p:spPr bwMode="auto">
          <a:xfrm>
            <a:off x="1600200" y="1795308"/>
            <a:ext cx="5943600" cy="4605492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Perturbation 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Identification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16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201105240000_201105250800_ID_Rad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7200" y="1600200"/>
            <a:ext cx="9820656" cy="32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Acknowledgements and References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17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This research is funded by National Science Foundation Grant Number 1252315.  We would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like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to thank Dr. Frank Vernon of Scripps Institution of Oceanography, the USArray Array Network Facility (ANF), and the Incorporated Research Institutions for Seismology (IRIS) for providing access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live data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streams for the USArray project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.  We would also like to acknowledge the Center for High Performance Computing (CHPC) at the University of Utah.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Jacques, A. A., J. D. Horel, E. T. Crosman, and F. L. Vernon, 2015: Central and Eastern United States Surface Pressure Variations Derived from the USArray Network.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Monthly Weather Review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143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1472-1493,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doi:10.1175/MWR-D-14-00274.1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Tyndall, D., and J. Horel, 2013: Impacts of mesonet observations on meteorological surface analyses.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Wea. Forecasting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28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254-269, doi:10.1175/WAF-D-12-00027.1.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Introduction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748605"/>
            <a:ext cx="88392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Early 2012: MesoWest research group at Univ. of Utah contacted by IRIS about surface pressure data available from USArray TA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March 2012: automated procedures put in place to acquire real-time data from IRIS and store in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MesoWest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Ingest code still running for TA, CEUSN, and Alaska stations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Collaboration with Dr. Frank Vernon (co-PI)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led to NSF proposal to further research 1 Hz sampled surface pressure observations with respect to atmospheric phenomena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Jacques, A. A., J. D.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Horel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E. T.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Crosman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and F. L. Vernon, 2015: Central and Eastern United States Surface Pressure Variations Derived from the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USArray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 Network.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Monthly Weather Review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143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1472-1493,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doi:10.1175/MWR-D-14-00274.1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</p:txBody>
      </p: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2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What is MesoWest? (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3"/>
              </a:rPr>
              <a:t>http://mesowest.utah.edu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748605"/>
            <a:ext cx="8839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Ongoing project with National Weather Service to collect and disseminate surface observations from various “mesonets”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Aviation, fire weather, road weather, public, research, etc.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28,521 active stations reporting as of 1 June 2015</a:t>
            </a:r>
          </a:p>
        </p:txBody>
      </p: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3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340" y="2692791"/>
            <a:ext cx="4439921" cy="2971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1" y="2659380"/>
            <a:ext cx="4191000" cy="303862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3886200" y="4655820"/>
            <a:ext cx="0" cy="136398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44961" y="5943237"/>
            <a:ext cx="108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Stowe, VT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and MesoWest (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3"/>
              </a:rPr>
              <a:t>http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3"/>
              </a:rPr>
              <a:t>://mesowest.utah.edu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748605"/>
            <a:ext cx="88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 Hz surface pressure observations collected from IRIS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5 minute averages produced to satisfy real-time data needs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Other atmospheric data also collected for TA-Inframet sites</a:t>
            </a:r>
          </a:p>
        </p:txBody>
      </p: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4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8678" y="3337302"/>
            <a:ext cx="408122" cy="250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4779" y="2311400"/>
            <a:ext cx="4454220" cy="3251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://mesowest.utah.edu/cgi-bin/droman/time_chart_dyn.cgi?stn=BGNEX&amp;unit=1&amp;past=1&amp;month1=06&amp;day1=03&amp;year1=2015&amp;hour1=16&amp;time=GMT&amp;hours=12&amp;var=PRES&amp;gsize=0.85&amp;level=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" y="2819400"/>
            <a:ext cx="4394310" cy="22352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748605"/>
            <a:ext cx="88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MesoWest data disseminated to NWS Western Region and NOAA Meteorological Automated Data Ingest System (MADIS), which sends to National Centers for Environmental Prediction (NCEP)</a:t>
            </a:r>
          </a:p>
        </p:txBody>
      </p: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5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445" y="2135674"/>
            <a:ext cx="4174210" cy="360012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704" y="2133600"/>
            <a:ext cx="4252851" cy="360426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6105" y="5751408"/>
            <a:ext cx="2197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6"/>
              </a:rPr>
              <a:t>http://preview.weather.gov/edd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3599" y="5751408"/>
            <a:ext cx="328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7"/>
              </a:rPr>
              <a:t>https://madis-data.ncep.noaa.gov/MadisSurface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7"/>
              </a:rPr>
              <a:t>/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and MesoWest (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8"/>
              </a:rPr>
              <a:t>http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8"/>
              </a:rPr>
              <a:t>://mesowest.utah.edu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Observations for Research Activities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6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Additional processing collects 1 Hz surface pressure data on a daily basis and archives in compressed HDF5 format for quick access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Web tools also developed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4"/>
              </a:rPr>
              <a:t>http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4"/>
              </a:rPr>
              <a:t>://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4"/>
              </a:rPr>
              <a:t>meso1.chpc.utah.edu/usarray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609" y="2888784"/>
            <a:ext cx="3482110" cy="286278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http://meso1.chpc.utah.edu/usarray/cgi-bin/plot_realtime_filtered_series.cgi?stn=BGNE&amp;period=1440&amp;onehz=1&amp;fivem=0&amp;filt=0&amp;resid=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7018" y="2888784"/>
            <a:ext cx="5286374" cy="2864316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035" y="2521595"/>
            <a:ext cx="281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Perturbation Maps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1586" y="2521595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 Hz and Filtered Perturbation Time Series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38275" y="4305300"/>
            <a:ext cx="421921" cy="147828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30276" y="5795248"/>
            <a:ext cx="105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TA-BGNE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Time 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7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Band-pass filters applied to extract perturbations of interest at several different scales of phenomena (Jacques et al. 2015)</a:t>
            </a:r>
          </a:p>
        </p:txBody>
      </p:sp>
      <p:pic>
        <p:nvPicPr>
          <p:cNvPr id="1026" name="Picture 2" descr="C:\UU_USArray_Paper_1\Accepted_Submission\Final_Figures\04_IGW_Filtered_Time_Seri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7865" y="1752600"/>
            <a:ext cx="4608286" cy="44196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13761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 Hz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137610"/>
            <a:ext cx="214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Actual Observations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499" y="3011269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Synoptic</a:t>
            </a:r>
          </a:p>
          <a:p>
            <a:pPr algn="r"/>
            <a:r>
              <a:rPr lang="en-US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(30 h – 5 days)</a:t>
            </a:r>
            <a:endParaRPr lang="en-US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0" y="3011269"/>
            <a:ext cx="195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High/low pressure</a:t>
            </a:r>
          </a:p>
          <a:p>
            <a:r>
              <a:rPr lang="en-US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systems, blizzards</a:t>
            </a:r>
            <a:endParaRPr lang="en-US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331" y="4082716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Sub-synoptic</a:t>
            </a:r>
          </a:p>
          <a:p>
            <a:pPr algn="r"/>
            <a:r>
              <a:rPr lang="en-US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(4 – 30 h)</a:t>
            </a:r>
            <a:endParaRPr lang="en-US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4082716"/>
            <a:ext cx="2439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Diurnal fluctuations,</a:t>
            </a:r>
          </a:p>
          <a:p>
            <a:r>
              <a:rPr lang="en-US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fronts, some convection</a:t>
            </a:r>
            <a:endParaRPr lang="en-US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885" y="510540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Mesoscale</a:t>
            </a:r>
          </a:p>
          <a:p>
            <a:pPr algn="r"/>
            <a:r>
              <a:rPr lang="en-US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(10 min – 4 h)</a:t>
            </a:r>
            <a:endParaRPr lang="en-US" b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000" y="5105400"/>
            <a:ext cx="2632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Thunderstorm complexes,</a:t>
            </a:r>
          </a:p>
          <a:p>
            <a:r>
              <a:rPr lang="en-US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gravity waves</a:t>
            </a:r>
            <a:endParaRPr lang="en-US" b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8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Perturbation “climatologies” provide additional geographical and seasonal information on occurrences of high-impact phenomena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Time 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2051" name="Picture 3" descr="C:\UU_USArray_Paper_1\Accepted_Submission\Final_Figures\25_Mesoscale_Events_4pan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029200" cy="4425694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25520" y="1688068"/>
            <a:ext cx="589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Mesoscale Perturbations (per season) &gt; 3 hPa in Magnitude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4554" y="2895600"/>
            <a:ext cx="79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Winter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2071" y="51816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Summer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1324" y="28956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Spring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4715" y="5181600"/>
            <a:ext cx="9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Autumn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8" name="Straight Connector 7"/>
          <p:cNvCxnSpPr/>
          <p:nvPr/>
        </p:nvCxnSpPr>
        <p:spPr>
          <a:xfrm>
            <a:off x="106680" y="609600"/>
            <a:ext cx="78943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9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Web tools provide ability to examine individual events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Time 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668469"/>
            <a:ext cx="6400800" cy="479969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7544" y="1307068"/>
            <a:ext cx="760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Synoptic Filtered Pressure Falls &gt; 24 hPa/day from 1 Jan 2010 – 28 Feb 2014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Custom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FF00"/>
      </a:hlink>
      <a:folHlink>
        <a:srgbClr val="FFFF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1648</TotalTime>
  <Words>916</Words>
  <Application>Microsoft Office PowerPoint</Application>
  <PresentationFormat>On-screen Show (4:3)</PresentationFormat>
  <Paragraphs>115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alexjacques</dc:creator>
  <cp:lastModifiedBy>Alex</cp:lastModifiedBy>
  <cp:revision>250</cp:revision>
  <dcterms:created xsi:type="dcterms:W3CDTF">2013-04-10T19:58:14Z</dcterms:created>
  <dcterms:modified xsi:type="dcterms:W3CDTF">2015-06-13T17:31:07Z</dcterms:modified>
</cp:coreProperties>
</file>