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7" r:id="rId11"/>
    <p:sldId id="265" r:id="rId12"/>
    <p:sldId id="268" r:id="rId13"/>
    <p:sldId id="271" r:id="rId14"/>
    <p:sldId id="270" r:id="rId15"/>
    <p:sldId id="289" r:id="rId16"/>
    <p:sldId id="272" r:id="rId17"/>
    <p:sldId id="273" r:id="rId18"/>
    <p:sldId id="274" r:id="rId19"/>
    <p:sldId id="275" r:id="rId20"/>
    <p:sldId id="276" r:id="rId21"/>
    <p:sldId id="277" r:id="rId22"/>
    <p:sldId id="26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5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9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6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7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3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4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2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7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1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2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3EDB-9F7E-4D40-8CF0-E0B8E46FF84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1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3EDB-9F7E-4D40-8CF0-E0B8E46FF84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E479-3FC8-46B3-9F2B-7BBE1C89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crosman\Pictures\2013-02-02\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b="1" dirty="0" smtClean="0"/>
              <a:t>Uintah Basin WRF Testing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Erik </a:t>
            </a:r>
            <a:r>
              <a:rPr lang="en-US" b="1" dirty="0" err="1" smtClean="0">
                <a:solidFill>
                  <a:schemeClr val="tx1"/>
                </a:solidFill>
              </a:rPr>
              <a:t>Neemann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20 Sep 2013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Edited RH in NAM input files - Integrated clouds hydrometeors</a:t>
            </a:r>
            <a:endParaRPr lang="en-US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65507"/>
            <a:ext cx="9144000" cy="69249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Reduced RH decreased clouds earlier in simulation (1-2 days)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All simulations converged on very similar cloudy solution after first couple days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69" y="838200"/>
            <a:ext cx="298383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781"/>
            <a:ext cx="2894183" cy="241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80" y="838200"/>
            <a:ext cx="300142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028"/>
            <a:ext cx="2896318" cy="23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69" y="3549947"/>
            <a:ext cx="2983831" cy="24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79" y="3600028"/>
            <a:ext cx="2967721" cy="241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0" y="434427"/>
            <a:ext cx="28941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Thompson 1.33km</a:t>
            </a:r>
            <a:endParaRPr lang="en-US" sz="23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035969" y="444139"/>
            <a:ext cx="29838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Thompson 4km RH-5%</a:t>
            </a:r>
            <a:endParaRPr lang="en-US" sz="23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019800" y="402266"/>
            <a:ext cx="312420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Thompson 4km RH-20%</a:t>
            </a:r>
            <a:endParaRPr lang="en-US" sz="23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429000" y="2667000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15Z 1 Feb 2013</a:t>
            </a:r>
            <a:endParaRPr lang="en-US" sz="2300" b="1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0" y="3429000"/>
            <a:ext cx="91440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429000" y="3729335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15Z 5 Feb 2013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36896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Reasoning for Microphysics Modifications </a:t>
            </a:r>
            <a:endParaRPr lang="en-US" sz="23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701729"/>
            <a:ext cx="8699500" cy="623247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Several modification were made to Thompson microphysics schemes: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Changes to homogeneous freezing temperature (HGFR) from 235 to 271 K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Desired effect of changing liquid clouds to ice clouds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Changes to ice nucleation temperature from -12 to range of -3 to -15 C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Desired same effect as changing homogeneous freezing temperature, but more physically realistic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Turning off cloud ice sedimentation</a:t>
            </a:r>
          </a:p>
          <a:p>
            <a:pPr marL="1200120" lvl="2" indent="-285739">
              <a:buFontTx/>
              <a:buChar char="-"/>
            </a:pPr>
            <a:r>
              <a:rPr lang="en-US" sz="2000" b="1" dirty="0" smtClean="0"/>
              <a:t>Effort to prevent cloud ice from “falling out” of cloud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Turning off cloud ice </a:t>
            </a:r>
            <a:r>
              <a:rPr lang="en-US" sz="2000" b="1" dirty="0" err="1" smtClean="0"/>
              <a:t>autoconversion</a:t>
            </a:r>
            <a:r>
              <a:rPr lang="en-US" sz="2000" b="1" dirty="0" smtClean="0"/>
              <a:t> to snow</a:t>
            </a:r>
          </a:p>
          <a:p>
            <a:pPr marL="1200120" lvl="2" indent="-285739">
              <a:buFontTx/>
              <a:buChar char="-"/>
            </a:pPr>
            <a:r>
              <a:rPr lang="en-US" sz="2000" b="1" dirty="0" smtClean="0"/>
              <a:t>Effort to maintain cloud ice by preventing it’s conversion into snow category and precipitating out of cloud</a:t>
            </a:r>
          </a:p>
          <a:p>
            <a:pPr marL="1200120" lvl="2" indent="-285739">
              <a:buFontTx/>
              <a:buChar char="-"/>
            </a:pPr>
            <a:endParaRPr lang="en-US" sz="2000" b="1" dirty="0" smtClean="0"/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Modifications were conducted in various combinations to determine impact on model simulations</a:t>
            </a:r>
          </a:p>
          <a:p>
            <a:pPr marL="285739" indent="-285739">
              <a:buFontTx/>
              <a:buChar char="-"/>
            </a:pPr>
            <a:endParaRPr lang="en-US" sz="2000" b="1" dirty="0"/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In final tests, modifications were then only allowed in lowest 15 model levels (~500 m), while everything above was unchanged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Effort to create more realistic simulation by only changing low levels</a:t>
            </a:r>
          </a:p>
          <a:p>
            <a:pPr marL="742920" lvl="1" indent="-285739">
              <a:buFontTx/>
              <a:buChar char="-"/>
            </a:pPr>
            <a:endParaRPr lang="en-US" sz="2000" b="1" dirty="0" smtClean="0"/>
          </a:p>
          <a:p>
            <a:pPr marL="742920" lvl="1" indent="-285739">
              <a:buFontTx/>
              <a:buChar char="-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2792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General Results of Microphysics Modifications </a:t>
            </a:r>
            <a:endParaRPr lang="en-US" sz="23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762000"/>
            <a:ext cx="8915400" cy="5309142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Combination of edits seemed to converge on 3 solutions:</a:t>
            </a:r>
          </a:p>
          <a:p>
            <a:pPr marL="285739" indent="-285739">
              <a:buFontTx/>
              <a:buChar char="-"/>
            </a:pPr>
            <a:endParaRPr lang="en-US" sz="2000" b="1" dirty="0" smtClean="0"/>
          </a:p>
          <a:p>
            <a:pPr lvl="1"/>
            <a:r>
              <a:rPr lang="en-US" sz="2000" b="1" dirty="0" smtClean="0"/>
              <a:t>1 - “clear sky” solution with very little cloud ice and negligible LW radiation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Simulations where ice clouds were created and: </a:t>
            </a:r>
          </a:p>
          <a:p>
            <a:pPr marL="1657339" lvl="3" indent="-285739">
              <a:buFontTx/>
              <a:buChar char="-"/>
            </a:pPr>
            <a:r>
              <a:rPr lang="en-US" sz="2000" b="1" dirty="0" smtClean="0"/>
              <a:t>Ice </a:t>
            </a:r>
            <a:r>
              <a:rPr lang="en-US" sz="2000" b="1" dirty="0" err="1" smtClean="0"/>
              <a:t>autoconversion</a:t>
            </a:r>
            <a:r>
              <a:rPr lang="en-US" sz="2000" b="1" dirty="0" smtClean="0"/>
              <a:t> to snow was ON</a:t>
            </a:r>
          </a:p>
          <a:p>
            <a:pPr marL="1657339" lvl="3" indent="-285739">
              <a:buFontTx/>
              <a:buChar char="-"/>
            </a:pPr>
            <a:r>
              <a:rPr lang="en-US" sz="2000" b="1" dirty="0" err="1" smtClean="0"/>
              <a:t>Autoconversion</a:t>
            </a:r>
            <a:r>
              <a:rPr lang="en-US" sz="2000" b="1" dirty="0" smtClean="0"/>
              <a:t> OFF, but sedimentation of cloud ice ON</a:t>
            </a:r>
          </a:p>
          <a:p>
            <a:pPr marL="1657339" lvl="3" indent="-285739">
              <a:buFontTx/>
              <a:buChar char="-"/>
            </a:pPr>
            <a:endParaRPr lang="en-US" sz="2000" b="1" dirty="0" smtClean="0"/>
          </a:p>
          <a:p>
            <a:pPr lvl="1"/>
            <a:r>
              <a:rPr lang="en-US" sz="2000" b="1" dirty="0" smtClean="0"/>
              <a:t>2 - “thick ice cloud” solution with moderate LW radiation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Simulations where ice clouds were created and:</a:t>
            </a:r>
          </a:p>
          <a:p>
            <a:pPr marL="1657339" lvl="3" indent="-285739">
              <a:buFontTx/>
              <a:buChar char="-"/>
            </a:pPr>
            <a:r>
              <a:rPr lang="en-US" sz="2000" b="1" dirty="0" smtClean="0"/>
              <a:t>Both </a:t>
            </a:r>
            <a:r>
              <a:rPr lang="en-US" sz="2000" b="1" dirty="0" err="1" smtClean="0"/>
              <a:t>autoconversion</a:t>
            </a:r>
            <a:r>
              <a:rPr lang="en-US" sz="2000" b="1" dirty="0" smtClean="0"/>
              <a:t> and sedimentation were OFF</a:t>
            </a:r>
          </a:p>
          <a:p>
            <a:pPr marL="1657339" lvl="3" indent="-285739">
              <a:buFontTx/>
              <a:buChar char="-"/>
            </a:pPr>
            <a:endParaRPr lang="en-US" sz="2000" b="1" dirty="0" smtClean="0"/>
          </a:p>
          <a:p>
            <a:pPr lvl="1"/>
            <a:r>
              <a:rPr lang="en-US" sz="2000" b="1" dirty="0" smtClean="0"/>
              <a:t>3 - “thick liquid cloud” solution with strong LW radiation when: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No microphysics edits</a:t>
            </a:r>
          </a:p>
          <a:p>
            <a:pPr marL="1200139" lvl="2" indent="-285739">
              <a:buFontTx/>
              <a:buChar char="-"/>
            </a:pPr>
            <a:r>
              <a:rPr lang="en-US" sz="2000" b="1" dirty="0" smtClean="0"/>
              <a:t>Simulations where ice clouds were created via ice nucleation:</a:t>
            </a:r>
          </a:p>
          <a:p>
            <a:pPr marL="1657339" lvl="3" indent="-285739">
              <a:buFontTx/>
              <a:buChar char="-"/>
            </a:pPr>
            <a:r>
              <a:rPr lang="en-US" sz="2000" b="1" dirty="0" smtClean="0"/>
              <a:t>Either sedimentation or </a:t>
            </a:r>
            <a:r>
              <a:rPr lang="en-US" sz="2000" b="1" dirty="0" err="1" smtClean="0"/>
              <a:t>autoconversion</a:t>
            </a:r>
            <a:r>
              <a:rPr lang="en-US" sz="2000" b="1" dirty="0" smtClean="0"/>
              <a:t> was ON</a:t>
            </a:r>
          </a:p>
          <a:p>
            <a:pPr marL="742920" lvl="1" indent="-285739">
              <a:buFontTx/>
              <a:buChar char="-"/>
            </a:pPr>
            <a:endParaRPr lang="en-US" sz="2000" b="1" dirty="0" smtClean="0"/>
          </a:p>
          <a:p>
            <a:pPr marL="742920" lvl="1" indent="-285739">
              <a:buFontTx/>
              <a:buChar char="-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641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46" y="4032943"/>
            <a:ext cx="3493654" cy="282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8228" y="304800"/>
            <a:ext cx="3015972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Integrated Clouds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878" y="697005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TIAU0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4000" y="533400"/>
            <a:ext cx="3143250" cy="38472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09Z 3 Feb 2013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3000" y="698500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TIAU0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500" y="3810000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TS20IAU0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2100" y="402183"/>
            <a:ext cx="4000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Cloud Ice bottom 10 levels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944"/>
            <a:ext cx="3456302" cy="2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393"/>
            <a:ext cx="3467648" cy="281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0378" y="3852538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TS20IAU0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50" y="1006711"/>
            <a:ext cx="3433450" cy="2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Microphysics Modifications - Cloud Ice sedimentation</a:t>
            </a:r>
            <a:endParaRPr lang="en-US" sz="23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" t="15388" r="7891" b="4400"/>
          <a:stretch/>
        </p:blipFill>
        <p:spPr bwMode="auto">
          <a:xfrm>
            <a:off x="2882241" y="2057400"/>
            <a:ext cx="3689192" cy="30884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1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Microphysics Modifications - Sedimentation and </a:t>
            </a:r>
            <a:r>
              <a:rPr lang="en-US" sz="2300" b="1" dirty="0" err="1" smtClean="0"/>
              <a:t>Autoconversion</a:t>
            </a:r>
            <a:endParaRPr lang="en-US" sz="2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909935"/>
            <a:ext cx="16518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TFSCA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01616" y="909935"/>
            <a:ext cx="15903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WSM3A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893848"/>
            <a:ext cx="15903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TIAU0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0310" y="3886200"/>
            <a:ext cx="16518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TIAU20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28100" y="3957935"/>
            <a:ext cx="16518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TIAU5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3957935"/>
            <a:ext cx="16518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TSIAU0</a:t>
            </a:r>
            <a:endParaRPr lang="en-US" sz="2400" b="1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62091"/>
            <a:ext cx="2853976" cy="234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" y="1395671"/>
            <a:ext cx="2881879" cy="233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87690"/>
            <a:ext cx="2919864" cy="234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7689"/>
            <a:ext cx="2928700" cy="234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4" y="4343400"/>
            <a:ext cx="2883923" cy="234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78" y="4343400"/>
            <a:ext cx="2873644" cy="233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45273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Cloud ice bottom 10 levels -  06Z 4 Feb 2013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68106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Microphysics Modifications - Sedimentation and </a:t>
            </a:r>
            <a:r>
              <a:rPr lang="en-US" sz="2300" b="1" dirty="0" err="1" smtClean="0"/>
              <a:t>Autoconversion</a:t>
            </a:r>
            <a:endParaRPr lang="en-US" sz="2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457" y="838200"/>
            <a:ext cx="28818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Sedimentation OFF,</a:t>
            </a:r>
          </a:p>
          <a:p>
            <a:pPr algn="ctr"/>
            <a:r>
              <a:rPr lang="en-US" b="1" dirty="0" err="1" smtClean="0"/>
              <a:t>Autoconversion</a:t>
            </a:r>
            <a:r>
              <a:rPr lang="en-US" b="1" dirty="0" smtClean="0"/>
              <a:t> 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1078468"/>
            <a:ext cx="2919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WSM3 Microphysics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828675"/>
            <a:ext cx="2928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Sedimentation OFF,</a:t>
            </a:r>
          </a:p>
          <a:p>
            <a:pPr algn="ctr"/>
            <a:r>
              <a:rPr lang="en-US" b="1" dirty="0" err="1" smtClean="0"/>
              <a:t>Autoconversion</a:t>
            </a:r>
            <a:r>
              <a:rPr lang="en-US" b="1" dirty="0" smtClean="0"/>
              <a:t> OFF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6635" y="3800475"/>
            <a:ext cx="28839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Sedimentation OFF,</a:t>
            </a:r>
          </a:p>
          <a:p>
            <a:pPr algn="ctr"/>
            <a:r>
              <a:rPr lang="en-US" b="1" dirty="0" smtClean="0"/>
              <a:t>20% </a:t>
            </a:r>
            <a:r>
              <a:rPr lang="en-US" b="1" dirty="0" err="1" smtClean="0"/>
              <a:t>Autoconversion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35178" y="3800475"/>
            <a:ext cx="28326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Sedimentation OFF,</a:t>
            </a:r>
          </a:p>
          <a:p>
            <a:pPr algn="ctr"/>
            <a:r>
              <a:rPr lang="en-US" b="1" dirty="0" smtClean="0"/>
              <a:t>5% </a:t>
            </a:r>
            <a:r>
              <a:rPr lang="en-US" b="1" dirty="0" err="1" smtClean="0"/>
              <a:t>Autoconversion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3810000"/>
            <a:ext cx="2852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Sedimentation ON,</a:t>
            </a:r>
          </a:p>
          <a:p>
            <a:pPr algn="ctr"/>
            <a:r>
              <a:rPr lang="en-US" b="1" dirty="0" err="1" smtClean="0"/>
              <a:t>Autoconversion</a:t>
            </a:r>
            <a:r>
              <a:rPr lang="en-US" b="1" dirty="0" smtClean="0"/>
              <a:t> OFF</a:t>
            </a:r>
            <a:endParaRPr lang="en-US" b="1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62091"/>
            <a:ext cx="2853976" cy="234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" y="1395671"/>
            <a:ext cx="2881879" cy="233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87690"/>
            <a:ext cx="2919864" cy="234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7689"/>
            <a:ext cx="2928700" cy="234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4" y="4343400"/>
            <a:ext cx="2883923" cy="234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78" y="4343400"/>
            <a:ext cx="2873644" cy="233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45273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Cloud ice bottom 10 levels - </a:t>
            </a:r>
            <a:r>
              <a:rPr lang="en-US" sz="2300" b="1" dirty="0" smtClean="0"/>
              <a:t>4 </a:t>
            </a:r>
            <a:r>
              <a:rPr lang="en-US" sz="2300" b="1" dirty="0" smtClean="0"/>
              <a:t>Feb </a:t>
            </a:r>
            <a:r>
              <a:rPr lang="en-US" sz="2300" b="1" dirty="0" smtClean="0"/>
              <a:t>2013 06Z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12959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8406" y="0"/>
            <a:ext cx="8606594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Effect of Sedimentation on 2m </a:t>
            </a:r>
            <a:r>
              <a:rPr lang="en-US" sz="2300" b="1" dirty="0"/>
              <a:t>Temps, Clouds, LW Radiation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8406" y="581917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2m Temps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0437" y="584906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Integrated Clouds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3250" y="317500"/>
            <a:ext cx="3143250" cy="38472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06Z 4 Feb 2013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36807" y="571500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LW Radiation at </a:t>
            </a:r>
            <a:r>
              <a:rPr lang="en-US" sz="2000" b="1" dirty="0" err="1"/>
              <a:t>sfc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9907" y="4057290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2m Temps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1938" y="4060280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Integrated Clouds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38308" y="4046874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LW Radiation at </a:t>
            </a:r>
            <a:r>
              <a:rPr lang="en-US" sz="2000" b="1" dirty="0" err="1"/>
              <a:t>sfc</a:t>
            </a:r>
            <a:endParaRPr lang="en-US" sz="20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97000" y="3375917"/>
            <a:ext cx="6263072" cy="69249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TIN3IAU0 - Ice sedimentation OFF</a:t>
            </a:r>
          </a:p>
          <a:p>
            <a:pPr algn="ctr"/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60501" y="3810000"/>
            <a:ext cx="6155484" cy="69249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TSIN3IAU0 - Ice sedimentation ON</a:t>
            </a:r>
          </a:p>
          <a:p>
            <a:pPr algn="ctr"/>
            <a:endParaRPr lang="en-US" sz="2000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956221"/>
            <a:ext cx="2975300" cy="241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15" y="964469"/>
            <a:ext cx="2996285" cy="241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627"/>
            <a:ext cx="2980747" cy="240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38305"/>
            <a:ext cx="2975299" cy="2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1" y="4445001"/>
            <a:ext cx="3001144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770" y="4445001"/>
            <a:ext cx="2969231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7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877"/>
            <a:ext cx="3222853" cy="26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71" y="0"/>
            <a:ext cx="8626744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Sedimentation - Average </a:t>
            </a:r>
            <a:r>
              <a:rPr lang="en-US" sz="2300" b="1" dirty="0"/>
              <a:t>cloud ice &amp; cloud water bottom 10 levels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2957" y="2361809"/>
            <a:ext cx="2750056" cy="692498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TIN3IAU0</a:t>
            </a:r>
          </a:p>
          <a:p>
            <a:pPr algn="ctr"/>
            <a:r>
              <a:rPr lang="en-US" sz="2000" b="1" dirty="0"/>
              <a:t>- Ice sedimentation OFF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579" y="578731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Cloud 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3250" y="317500"/>
            <a:ext cx="3143250" cy="38472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06Z 4 Feb 2013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7688" y="5080000"/>
            <a:ext cx="2634312" cy="692498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TSIN3IAU0</a:t>
            </a:r>
          </a:p>
          <a:p>
            <a:pPr algn="ctr"/>
            <a:r>
              <a:rPr lang="en-US" sz="2000" b="1" dirty="0"/>
              <a:t>- Ice sedimentation 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4568" y="508000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Cloud Water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60" y="962849"/>
            <a:ext cx="3198241" cy="259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13" y="4233426"/>
            <a:ext cx="3220988" cy="262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0" y="37465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849"/>
            <a:ext cx="3207688" cy="26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1000" y="3848705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Cloud 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9989" y="3799048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Cloud Water</a:t>
            </a:r>
          </a:p>
        </p:txBody>
      </p:sp>
    </p:spTree>
    <p:extLst>
      <p:ext uri="{BB962C8B-B14F-4D97-AF65-F5344CB8AC3E}">
        <p14:creationId xmlns:p14="http://schemas.microsoft.com/office/powerpoint/2010/main" val="37100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639" y="-6350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317501"/>
            <a:ext cx="5715000" cy="79508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Distribution of cloud ice with and without sedimentation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8411" r="7524" b="3663"/>
          <a:stretch/>
        </p:blipFill>
        <p:spPr bwMode="auto">
          <a:xfrm>
            <a:off x="0" y="1654849"/>
            <a:ext cx="4572000" cy="375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3500" y="2487464"/>
            <a:ext cx="1768048" cy="35907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dirty="0" smtClean="0"/>
              <a:t>QSNOW 6.6x10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>
            <a:off x="571500" y="2667000"/>
            <a:ext cx="2032000" cy="1016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6500" y="4036924"/>
            <a:ext cx="2603500" cy="35907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dirty="0" smtClean="0"/>
              <a:t>QICE 5.6x10</a:t>
            </a:r>
            <a:r>
              <a:rPr lang="en-US" baseline="30000" dirty="0" smtClean="0"/>
              <a:t>-4</a:t>
            </a:r>
            <a:endParaRPr lang="en-US" baseline="30000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347640" y="3683000"/>
            <a:ext cx="858861" cy="5334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75378" y="1136290"/>
            <a:ext cx="2480623" cy="387710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TIN3IAU0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39808" y="1125874"/>
            <a:ext cx="2388193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/>
              <a:t>TSIN3IAU0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117" y="5530995"/>
            <a:ext cx="8445500" cy="130805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/>
              <a:t>Allowing cloud ice sedimentation in low levels resulted in a </a:t>
            </a:r>
            <a:r>
              <a:rPr lang="en-US" sz="2000" b="1" dirty="0" smtClean="0"/>
              <a:t>liquid-phase dominated </a:t>
            </a:r>
            <a:r>
              <a:rPr lang="en-US" sz="2000" b="1" dirty="0"/>
              <a:t>cloud</a:t>
            </a:r>
          </a:p>
          <a:p>
            <a:pPr marL="285739" indent="-285739">
              <a:buFontTx/>
              <a:buChar char="-"/>
            </a:pPr>
            <a:r>
              <a:rPr lang="en-US" sz="2000" b="1" dirty="0"/>
              <a:t>Both cases had essentially identical results above 2-3 km</a:t>
            </a:r>
          </a:p>
          <a:p>
            <a:pPr marL="285739" indent="-285739">
              <a:buFontTx/>
              <a:buChar char="-"/>
            </a:pP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19137" r="7888" b="3775"/>
          <a:stretch/>
        </p:blipFill>
        <p:spPr bwMode="auto">
          <a:xfrm>
            <a:off x="4563337" y="1654849"/>
            <a:ext cx="4580663" cy="375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2653613" y="3429000"/>
            <a:ext cx="2312774" cy="7874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71548" y="2667000"/>
            <a:ext cx="1089452" cy="1016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50000" y="4343460"/>
            <a:ext cx="2603500" cy="35907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dirty="0" smtClean="0"/>
              <a:t>QCLOUD 0.045 g/kg</a:t>
            </a:r>
            <a:endParaRPr lang="en-US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2315688" y="4396815"/>
            <a:ext cx="2603500" cy="35907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dirty="0" smtClean="0"/>
              <a:t>QICE 0.11 g/kg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1464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8500" y="848598"/>
            <a:ext cx="2952750" cy="1513235"/>
          </a:xfrm>
          <a:prstGeom prst="rect">
            <a:avLst/>
          </a:prstGeom>
          <a:solidFill>
            <a:schemeClr val="bg1"/>
          </a:solidFill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Mean Errors:</a:t>
            </a:r>
          </a:p>
          <a:p>
            <a:r>
              <a:rPr lang="en-US" sz="1300" dirty="0"/>
              <a:t>Original Thomp 4km = 3.5576 C</a:t>
            </a:r>
          </a:p>
          <a:p>
            <a:r>
              <a:rPr lang="en-US" sz="1300" dirty="0"/>
              <a:t>WSM3 0.82 alb 4km = 1.9254 C</a:t>
            </a:r>
          </a:p>
          <a:p>
            <a:r>
              <a:rPr lang="en-US" sz="1300" dirty="0"/>
              <a:t>Thomp RH-40%, 0.82 alb = 2.9908 C</a:t>
            </a:r>
          </a:p>
          <a:p>
            <a:r>
              <a:rPr lang="en-US" sz="1300" dirty="0"/>
              <a:t>Thomp 300 CCN 0.82 alb = 1.3055 C</a:t>
            </a:r>
          </a:p>
          <a:p>
            <a:r>
              <a:rPr lang="en-US" sz="1300" dirty="0"/>
              <a:t>Thomp ice, fall speed zero = 3.0842 C</a:t>
            </a:r>
          </a:p>
          <a:p>
            <a:r>
              <a:rPr lang="en-US" sz="1300" dirty="0"/>
              <a:t>Thomp ice, FS=0, 300 CCN, alb = -0.75 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639" y="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t="4431" r="4726" b="6697"/>
          <a:stretch/>
        </p:blipFill>
        <p:spPr bwMode="auto">
          <a:xfrm>
            <a:off x="0" y="554750"/>
            <a:ext cx="9144000" cy="63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877872"/>
            <a:ext cx="21336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“thick liquid cloud”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8400" y="1248644"/>
            <a:ext cx="762000" cy="7660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174875" y="2014690"/>
            <a:ext cx="2438400" cy="130045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76301" y="5404865"/>
            <a:ext cx="1904999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“thick ice cloud”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7" idx="3"/>
          </p:cNvCxnSpPr>
          <p:nvPr/>
        </p:nvCxnSpPr>
        <p:spPr>
          <a:xfrm flipV="1">
            <a:off x="2781300" y="3949326"/>
            <a:ext cx="614851" cy="14555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00400" y="3429000"/>
            <a:ext cx="1336674" cy="6096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58813" y="5736765"/>
            <a:ext cx="118478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“clear sky”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0"/>
          </p:cNvCxnSpPr>
          <p:nvPr/>
        </p:nvCxnSpPr>
        <p:spPr>
          <a:xfrm flipH="1" flipV="1">
            <a:off x="5042975" y="5282935"/>
            <a:ext cx="308232" cy="4538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374638" y="4673335"/>
            <a:ext cx="1336674" cy="6096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14500" y="173182"/>
            <a:ext cx="57150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/>
              <a:t>Overview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4500" y="1206500"/>
            <a:ext cx="8509000" cy="389336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endParaRPr lang="en-US" sz="2000" b="1" dirty="0"/>
          </a:p>
          <a:p>
            <a:pPr marL="285739" indent="-285739">
              <a:buFontTx/>
              <a:buChar char="-"/>
            </a:pPr>
            <a:r>
              <a:rPr lang="en-US" sz="2400" b="1" dirty="0" smtClean="0"/>
              <a:t>Description of WRF Setup &amp; Microphysics edits</a:t>
            </a:r>
            <a:endParaRPr lang="en-US" sz="2400" b="1" dirty="0"/>
          </a:p>
          <a:p>
            <a:pPr marL="285739" indent="-285739">
              <a:buFontTx/>
              <a:buChar char="-"/>
            </a:pPr>
            <a:r>
              <a:rPr lang="en-US" sz="2400" b="1" dirty="0" smtClean="0"/>
              <a:t>Explanation of WRF edits</a:t>
            </a:r>
          </a:p>
          <a:p>
            <a:pPr marL="285739" indent="-285739">
              <a:buFontTx/>
              <a:buChar char="-"/>
            </a:pPr>
            <a:r>
              <a:rPr lang="en-US" sz="2400" b="1" dirty="0" smtClean="0"/>
              <a:t>Reasoning for Microphysics edits</a:t>
            </a:r>
          </a:p>
          <a:p>
            <a:pPr marL="285739" indent="-285739">
              <a:buFontTx/>
              <a:buChar char="-"/>
            </a:pPr>
            <a:r>
              <a:rPr lang="en-US" sz="2400" b="1" dirty="0" smtClean="0"/>
              <a:t>General Results</a:t>
            </a:r>
          </a:p>
          <a:p>
            <a:pPr marL="285739" indent="-285739">
              <a:buFontTx/>
              <a:buChar char="-"/>
            </a:pPr>
            <a:r>
              <a:rPr lang="en-US" sz="2400" b="1" dirty="0" smtClean="0"/>
              <a:t>Examples of simulation differences</a:t>
            </a:r>
          </a:p>
          <a:p>
            <a:pPr marL="285739" indent="-285739">
              <a:buFontTx/>
              <a:buChar char="-"/>
            </a:pPr>
            <a:r>
              <a:rPr lang="en-US" sz="2400" b="1" dirty="0" smtClean="0"/>
              <a:t>Errors, Time Series plots, &amp; Vertical profiles</a:t>
            </a:r>
          </a:p>
          <a:p>
            <a:pPr marL="285739" indent="-285739">
              <a:buFontTx/>
              <a:buChar char="-"/>
            </a:pPr>
            <a:r>
              <a:rPr lang="en-US" sz="2400" b="1" dirty="0" smtClean="0"/>
              <a:t>Conclusions</a:t>
            </a:r>
          </a:p>
          <a:p>
            <a:pPr marL="285739" indent="-285739">
              <a:buFontTx/>
              <a:buChar char="-"/>
            </a:pPr>
            <a:endParaRPr lang="en-US" sz="2000" b="1" dirty="0" smtClean="0"/>
          </a:p>
          <a:p>
            <a:pPr marL="285739" indent="-285739">
              <a:buFontTx/>
              <a:buChar char="-"/>
            </a:pPr>
            <a:endParaRPr lang="en-US" sz="2000" b="1" dirty="0"/>
          </a:p>
          <a:p>
            <a:pPr marL="742920" lvl="1" indent="-285739">
              <a:buFontTx/>
              <a:buChar char="-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868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2037" y="1524001"/>
            <a:ext cx="3211963" cy="171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Mean Abs Errors:</a:t>
            </a:r>
          </a:p>
          <a:p>
            <a:r>
              <a:rPr lang="en-US" sz="1300" dirty="0"/>
              <a:t>Original Thomp 4km = 3.9772 C</a:t>
            </a:r>
          </a:p>
          <a:p>
            <a:r>
              <a:rPr lang="en-US" sz="1300" dirty="0"/>
              <a:t>WSM3 0.82 alb 4km = 2.5456 C</a:t>
            </a:r>
          </a:p>
          <a:p>
            <a:r>
              <a:rPr lang="en-US" sz="1300" dirty="0"/>
              <a:t>Thomp RH-40%, 0.82 alb = 2.6232 C</a:t>
            </a:r>
          </a:p>
          <a:p>
            <a:r>
              <a:rPr lang="en-US" sz="1300" dirty="0"/>
              <a:t>Thomp 300 CCN 0.82 alb = 3.1315 C</a:t>
            </a:r>
          </a:p>
          <a:p>
            <a:r>
              <a:rPr lang="en-US" sz="1300" dirty="0"/>
              <a:t>Thomp ice, fall speed zero = 3.4003 C</a:t>
            </a:r>
          </a:p>
          <a:p>
            <a:r>
              <a:rPr lang="en-US" sz="1300" dirty="0"/>
              <a:t>Thomp ice, FS=0, 300 CCN, alb = 3.9772 C</a:t>
            </a:r>
          </a:p>
          <a:p>
            <a:endParaRPr lang="en-US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347639" y="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2897" r="4239" b="6594"/>
          <a:stretch/>
        </p:blipFill>
        <p:spPr bwMode="auto">
          <a:xfrm>
            <a:off x="0" y="490891"/>
            <a:ext cx="9144000" cy="636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1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2037" y="1524001"/>
            <a:ext cx="3211963" cy="1718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RMSE:</a:t>
            </a:r>
          </a:p>
          <a:p>
            <a:r>
              <a:rPr lang="en-US" sz="1300" dirty="0"/>
              <a:t>Original Thomp 4km = 4.7447 C</a:t>
            </a:r>
          </a:p>
          <a:p>
            <a:r>
              <a:rPr lang="en-US" sz="1300" dirty="0"/>
              <a:t>WSM3 0.82 alb 4km = 3.1065 C</a:t>
            </a:r>
          </a:p>
          <a:p>
            <a:r>
              <a:rPr lang="en-US" sz="1300" dirty="0"/>
              <a:t>Thomp RH-40%, 0.82 alb = 3.2344 C</a:t>
            </a:r>
          </a:p>
          <a:p>
            <a:r>
              <a:rPr lang="en-US" sz="1300" dirty="0"/>
              <a:t>Thomp 300 CCN 0.82 alb = 3.8061 C</a:t>
            </a:r>
          </a:p>
          <a:p>
            <a:r>
              <a:rPr lang="en-US" sz="1300" dirty="0"/>
              <a:t>Thomp ice, fall speed zero = 3.9650 C</a:t>
            </a:r>
          </a:p>
          <a:p>
            <a:r>
              <a:rPr lang="en-US" sz="1300" dirty="0"/>
              <a:t>Thomp ice, FS=0, 300 CCN, alb = 2.5162 C</a:t>
            </a:r>
          </a:p>
          <a:p>
            <a:endParaRPr lang="en-US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347639" y="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4" t="4080" r="4341" b="6745"/>
          <a:stretch/>
        </p:blipFill>
        <p:spPr bwMode="auto">
          <a:xfrm>
            <a:off x="-1" y="562831"/>
            <a:ext cx="9144001" cy="629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0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8" t="32385" r="53505" b="65042"/>
          <a:stretch/>
        </p:blipFill>
        <p:spPr bwMode="auto">
          <a:xfrm>
            <a:off x="3831442" y="788668"/>
            <a:ext cx="465117" cy="1566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55017"/>
            <a:ext cx="91440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2m Temperature Errors for all runs and accumulated snow at Ouray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3" t="17163" r="56624" b="79718"/>
          <a:stretch/>
        </p:blipFill>
        <p:spPr bwMode="auto">
          <a:xfrm>
            <a:off x="63500" y="375266"/>
            <a:ext cx="465117" cy="14844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8" t="23155" r="69238" b="73448"/>
          <a:stretch/>
        </p:blipFill>
        <p:spPr bwMode="auto">
          <a:xfrm>
            <a:off x="63500" y="594629"/>
            <a:ext cx="465117" cy="16163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5" t="28263" r="64381" b="68340"/>
          <a:stretch/>
        </p:blipFill>
        <p:spPr bwMode="auto">
          <a:xfrm>
            <a:off x="63500" y="819766"/>
            <a:ext cx="465117" cy="16163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0" t="53540" r="63756" b="43063"/>
          <a:stretch/>
        </p:blipFill>
        <p:spPr bwMode="auto">
          <a:xfrm>
            <a:off x="3831442" y="565728"/>
            <a:ext cx="465117" cy="16163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84681" r="75629" b="11922"/>
          <a:stretch/>
        </p:blipFill>
        <p:spPr bwMode="auto">
          <a:xfrm>
            <a:off x="3831442" y="346365"/>
            <a:ext cx="465117" cy="161636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058" y="334070"/>
            <a:ext cx="5778500" cy="23083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000" b="1" dirty="0"/>
              <a:t>Thompson runs with HGFR temp = 271.15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058" y="560031"/>
            <a:ext cx="5778500" cy="23083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000" b="1" dirty="0"/>
              <a:t>WSM3 runs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058" y="785168"/>
            <a:ext cx="3270990" cy="23083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000" b="1" dirty="0"/>
              <a:t>Thompson runs with reduced RH in boundary conditions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18000" y="311766"/>
            <a:ext cx="5778500" cy="23083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000" b="1" dirty="0"/>
              <a:t>No tweaks to microphysics (Thompson &amp; Morrison)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8000" y="531130"/>
            <a:ext cx="5778500" cy="23083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000" b="1" dirty="0"/>
              <a:t>Thompson runs with different cloud droplet concentrations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18000" y="756266"/>
            <a:ext cx="4826001" cy="23083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000" b="1" dirty="0"/>
              <a:t>Thompson runs with ice nucleation changes in bottom 15 model levels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20428" r="12895" b="5723"/>
          <a:stretch/>
        </p:blipFill>
        <p:spPr bwMode="auto">
          <a:xfrm>
            <a:off x="349250" y="1006537"/>
            <a:ext cx="8445500" cy="58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154544" y="3159825"/>
            <a:ext cx="150256" cy="14844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639" y="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4" t="4383" r="4443" b="6594"/>
          <a:stretch/>
        </p:blipFill>
        <p:spPr bwMode="auto">
          <a:xfrm>
            <a:off x="0" y="571500"/>
            <a:ext cx="9136238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0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639" y="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897" r="4238" b="6745"/>
          <a:stretch/>
        </p:blipFill>
        <p:spPr bwMode="auto">
          <a:xfrm>
            <a:off x="1" y="471821"/>
            <a:ext cx="9143999" cy="638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4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639" y="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4081" r="6282" b="6896"/>
          <a:stretch/>
        </p:blipFill>
        <p:spPr bwMode="auto">
          <a:xfrm>
            <a:off x="0" y="436017"/>
            <a:ext cx="9144000" cy="642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639" y="0"/>
            <a:ext cx="84455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/>
              <a:t>Uintah Basin CAP Simulation 1-6 Feb 2013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2898" r="6282" b="6896"/>
          <a:stretch/>
        </p:blipFill>
        <p:spPr bwMode="auto">
          <a:xfrm>
            <a:off x="0" y="436017"/>
            <a:ext cx="9144000" cy="642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1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2077" r="7431" b="6292"/>
          <a:stretch/>
        </p:blipFill>
        <p:spPr bwMode="auto">
          <a:xfrm>
            <a:off x="-15163" y="0"/>
            <a:ext cx="9159163" cy="687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3500" y="0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1 Feb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0"/>
            <a:ext cx="11430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2 Feb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500" y="0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3 Feb 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3500" y="3654872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4 Feb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3654872"/>
            <a:ext cx="11430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5 Feb 2013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0" y="3654872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6 Feb 2013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0"/>
            <a:ext cx="1143000" cy="282128"/>
          </a:xfrm>
          <a:prstGeom prst="rect">
            <a:avLst/>
          </a:prstGeom>
          <a:solidFill>
            <a:schemeClr val="tx1"/>
          </a:solidFill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18Z Roosevelt</a:t>
            </a:r>
          </a:p>
        </p:txBody>
      </p:sp>
    </p:spTree>
    <p:extLst>
      <p:ext uri="{BB962C8B-B14F-4D97-AF65-F5344CB8AC3E}">
        <p14:creationId xmlns:p14="http://schemas.microsoft.com/office/powerpoint/2010/main" val="19835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2721" r="7813" b="61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3500" y="0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1 Feb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0"/>
            <a:ext cx="11430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2 Feb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500" y="0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3 Feb 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3500" y="3654872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4 Feb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3654872"/>
            <a:ext cx="11430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5 Feb 2013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0" y="3654872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6 Feb 2013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" y="0"/>
            <a:ext cx="1206499" cy="282128"/>
          </a:xfrm>
          <a:prstGeom prst="rect">
            <a:avLst/>
          </a:prstGeom>
          <a:solidFill>
            <a:schemeClr val="tx1"/>
          </a:solidFill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12Z Horsepool</a:t>
            </a:r>
          </a:p>
        </p:txBody>
      </p:sp>
    </p:spTree>
    <p:extLst>
      <p:ext uri="{BB962C8B-B14F-4D97-AF65-F5344CB8AC3E}">
        <p14:creationId xmlns:p14="http://schemas.microsoft.com/office/powerpoint/2010/main" val="41374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2419" r="7814" b="6442"/>
          <a:stretch/>
        </p:blipFill>
        <p:spPr bwMode="auto">
          <a:xfrm>
            <a:off x="-25590" y="0"/>
            <a:ext cx="91695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3500" y="0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1 Feb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0"/>
            <a:ext cx="11430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2 Feb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500" y="0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3 Feb 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3500" y="3654872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4 Feb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3654872"/>
            <a:ext cx="11430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5 Feb 2013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0" y="3654872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6 Feb 2013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0"/>
            <a:ext cx="889000" cy="282128"/>
          </a:xfrm>
          <a:prstGeom prst="rect">
            <a:avLst/>
          </a:prstGeom>
          <a:solidFill>
            <a:schemeClr val="tx1"/>
          </a:solidFill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12Z Ouray</a:t>
            </a:r>
          </a:p>
        </p:txBody>
      </p:sp>
    </p:spTree>
    <p:extLst>
      <p:ext uri="{BB962C8B-B14F-4D97-AF65-F5344CB8AC3E}">
        <p14:creationId xmlns:p14="http://schemas.microsoft.com/office/powerpoint/2010/main" val="341712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14500" y="173182"/>
            <a:ext cx="5715000" cy="106182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/>
              <a:t>Summary of </a:t>
            </a:r>
            <a:r>
              <a:rPr lang="en-US" sz="3200" b="1" dirty="0" smtClean="0"/>
              <a:t>Recent WRF Testing &amp; Modifications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4500" y="1563741"/>
            <a:ext cx="8509000" cy="377025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Idealized snow cover in Uintah Basin and mountains</a:t>
            </a:r>
            <a:endParaRPr lang="en-US" sz="2000" b="1" dirty="0"/>
          </a:p>
          <a:p>
            <a:pPr marL="285739" indent="-285739">
              <a:buFontTx/>
              <a:buChar char="-"/>
            </a:pPr>
            <a:r>
              <a:rPr lang="en-US" sz="2000" b="1" dirty="0"/>
              <a:t>Initialized </a:t>
            </a:r>
            <a:r>
              <a:rPr lang="en-US" sz="2000" b="1" dirty="0" smtClean="0"/>
              <a:t>colder skin temperature in the Uintah Basin</a:t>
            </a:r>
            <a:endParaRPr lang="en-US" sz="2000" b="1" dirty="0"/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Updated </a:t>
            </a:r>
            <a:r>
              <a:rPr lang="en-US" sz="2000" b="1" dirty="0"/>
              <a:t>land use data to NLCD </a:t>
            </a:r>
            <a:r>
              <a:rPr lang="en-US" sz="2000" b="1" dirty="0" smtClean="0"/>
              <a:t>2006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Modified VEGPARM.TBL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Snow albedo changes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Edited relative humidity in NAM input files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Microphysics modifications (Thompson)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Changes to homogeneous freezing temperature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Changes to </a:t>
            </a:r>
            <a:r>
              <a:rPr lang="en-US" sz="2000" b="1" dirty="0"/>
              <a:t>ice nucleation </a:t>
            </a:r>
            <a:r>
              <a:rPr lang="en-US" sz="2000" b="1" dirty="0" smtClean="0"/>
              <a:t>temperature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Turning </a:t>
            </a:r>
            <a:r>
              <a:rPr lang="en-US" sz="2000" b="1" dirty="0"/>
              <a:t>off cloud ice sedimentation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Turning </a:t>
            </a:r>
            <a:r>
              <a:rPr lang="en-US" sz="2000" b="1" dirty="0"/>
              <a:t>off cloud ice </a:t>
            </a:r>
            <a:r>
              <a:rPr lang="en-US" sz="2000" b="1" dirty="0" err="1"/>
              <a:t>autoconversion</a:t>
            </a:r>
            <a:r>
              <a:rPr lang="en-US" sz="2000" b="1" dirty="0"/>
              <a:t> to snow</a:t>
            </a:r>
          </a:p>
          <a:p>
            <a:pPr marL="742920" lvl="1" indent="-285739">
              <a:buFontTx/>
              <a:buChar char="-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126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2012" r="7813" b="6594"/>
          <a:stretch/>
        </p:blipFill>
        <p:spPr bwMode="auto">
          <a:xfrm>
            <a:off x="0" y="0"/>
            <a:ext cx="9144000" cy="68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3500" y="0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1 Feb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0"/>
            <a:ext cx="11430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2 Feb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500" y="0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3 Feb 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3500" y="3654872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4 Feb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3654872"/>
            <a:ext cx="11430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5 Feb 2013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0" y="3654872"/>
            <a:ext cx="1079500" cy="28212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/>
              <a:t>6 Feb 2013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0"/>
            <a:ext cx="1142999" cy="282128"/>
          </a:xfrm>
          <a:prstGeom prst="rect">
            <a:avLst/>
          </a:prstGeom>
          <a:solidFill>
            <a:schemeClr val="tx1"/>
          </a:solidFill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12Z Red Wash</a:t>
            </a:r>
          </a:p>
        </p:txBody>
      </p:sp>
    </p:spTree>
    <p:extLst>
      <p:ext uri="{BB962C8B-B14F-4D97-AF65-F5344CB8AC3E}">
        <p14:creationId xmlns:p14="http://schemas.microsoft.com/office/powerpoint/2010/main" val="3696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14500" y="0"/>
            <a:ext cx="5715000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Conclusions</a:t>
            </a:r>
            <a:endParaRPr lang="en-US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4500" y="762000"/>
            <a:ext cx="8699500" cy="407803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20" indent="-285739">
              <a:buFontTx/>
              <a:buChar char="-"/>
            </a:pPr>
            <a:r>
              <a:rPr lang="en-US" sz="2000" b="1" dirty="0" smtClean="0"/>
              <a:t>Preferred WRF run and edits (TIN12IAU0)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Include idealized snow cover, albedo, skin temperature, updated land use, and edited VEGPARM.TBL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Do not edit RH in NAM initialization/boundary condition files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Only make microphysics edits in lowest 15 model levels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Leave ice nucleation at default temperature of -12 C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Turn off </a:t>
            </a:r>
            <a:r>
              <a:rPr lang="en-US" sz="2000" b="1" dirty="0" err="1" smtClean="0"/>
              <a:t>autoconversion</a:t>
            </a:r>
            <a:r>
              <a:rPr lang="en-US" sz="2000" b="1" dirty="0" smtClean="0"/>
              <a:t> and sedimentation in bottom 15 model levels</a:t>
            </a:r>
            <a:endParaRPr lang="en-US" sz="2000" b="1" dirty="0"/>
          </a:p>
          <a:p>
            <a:pPr marL="742920" lvl="1" indent="-285739">
              <a:buFontTx/>
              <a:buChar char="-"/>
            </a:pPr>
            <a:endParaRPr lang="en-US" sz="2000" b="1" dirty="0"/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Preferred setup results in: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Ice-phase clouds in place of original liquid-phase cloud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Colder </a:t>
            </a:r>
            <a:r>
              <a:rPr lang="en-US" sz="2000" b="1" dirty="0"/>
              <a:t>surface temperatures with smaller errors/bias</a:t>
            </a:r>
          </a:p>
          <a:p>
            <a:pPr marL="742920" lvl="1" indent="-285739">
              <a:buFontTx/>
              <a:buChar char="-"/>
            </a:pPr>
            <a:r>
              <a:rPr lang="en-US" sz="2000" b="1" dirty="0"/>
              <a:t>More physically representative </a:t>
            </a:r>
            <a:r>
              <a:rPr lang="en-US" sz="2000" b="1" dirty="0" err="1" smtClean="0"/>
              <a:t>radiative</a:t>
            </a:r>
            <a:r>
              <a:rPr lang="en-US" sz="2000" b="1" dirty="0" smtClean="0"/>
              <a:t> properties of ice-phase cloud</a:t>
            </a:r>
            <a:endParaRPr lang="en-US" sz="2000" b="1" dirty="0"/>
          </a:p>
          <a:p>
            <a:pPr marL="742920" lvl="1" indent="-285739">
              <a:buFontTx/>
              <a:buChar char="-"/>
            </a:pPr>
            <a:r>
              <a:rPr lang="en-US" sz="2000" b="1" dirty="0"/>
              <a:t>Shallower </a:t>
            </a:r>
            <a:r>
              <a:rPr lang="en-US" sz="2000" b="1" dirty="0" smtClean="0"/>
              <a:t>PBL that more closely matches observed soundings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126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90625"/>
            <a:ext cx="9144000" cy="4905375"/>
            <a:chOff x="0" y="1190625"/>
            <a:chExt cx="9144000" cy="4905375"/>
          </a:xfrm>
        </p:grpSpPr>
        <p:grpSp>
          <p:nvGrpSpPr>
            <p:cNvPr id="8" name="Group 7"/>
            <p:cNvGrpSpPr/>
            <p:nvPr/>
          </p:nvGrpSpPr>
          <p:grpSpPr>
            <a:xfrm>
              <a:off x="4640179" y="1190626"/>
              <a:ext cx="4503821" cy="4905374"/>
              <a:chOff x="4640179" y="1219200"/>
              <a:chExt cx="4503821" cy="4886325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640179" y="1219200"/>
                <a:ext cx="4503821" cy="488632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619875" y="1685925"/>
                <a:ext cx="914400" cy="3693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17 cm </a:t>
                </a:r>
                <a:endParaRPr lang="en-US" dirty="0"/>
              </a:p>
            </p:txBody>
          </p:sp>
          <p:cxnSp>
            <p:nvCxnSpPr>
              <p:cNvPr id="12" name="Straight Arrow Connector 11"/>
              <p:cNvCxnSpPr>
                <a:stCxn id="11" idx="2"/>
              </p:cNvCxnSpPr>
              <p:nvPr/>
            </p:nvCxnSpPr>
            <p:spPr>
              <a:xfrm>
                <a:off x="7077075" y="2055257"/>
                <a:ext cx="85725" cy="152614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5943600" y="3124200"/>
                <a:ext cx="2438400" cy="12954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0" y="1190625"/>
              <a:ext cx="4565882" cy="4905374"/>
              <a:chOff x="0" y="1219201"/>
              <a:chExt cx="4565882" cy="4905374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0" y="1219201"/>
                <a:ext cx="4565882" cy="490537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8" name="Oval 17"/>
              <p:cNvSpPr/>
              <p:nvPr/>
            </p:nvSpPr>
            <p:spPr>
              <a:xfrm>
                <a:off x="1343025" y="3124200"/>
                <a:ext cx="2438400" cy="12954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43025" y="1408926"/>
                <a:ext cx="2438400" cy="9233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22 to 28 cm</a:t>
                </a:r>
              </a:p>
              <a:p>
                <a:r>
                  <a:rPr lang="en-US" dirty="0" smtClean="0"/>
                  <a:t>(overestimation inside Uintah Basin)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1917318" y="2332256"/>
                <a:ext cx="1054482" cy="14803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1600200" y="2332256"/>
                <a:ext cx="317118" cy="14777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Idealized snow cover in Uintah Basin and mountains</a:t>
            </a:r>
            <a:endParaRPr lang="en-US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65507"/>
            <a:ext cx="9144000" cy="69249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Elevation-dependent snow cover above 2380 m (17 cm to 1 m above 2900 m)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Uniform snow in basin (17 cm depth, 21.25 kg/m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 SWE, 8:1 ratio)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15689" y="457199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00Z 1 Feb 2013</a:t>
            </a:r>
          </a:p>
          <a:p>
            <a:r>
              <a:rPr lang="en-US" dirty="0" smtClean="0"/>
              <a:t>Domain 3 </a:t>
            </a:r>
            <a:r>
              <a:rPr lang="en-US" dirty="0"/>
              <a:t>Modified Snow </a:t>
            </a:r>
            <a:r>
              <a:rPr lang="en-US" dirty="0" smtClean="0"/>
              <a:t>Cover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6541" y="457199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00Z 1 Feb 2013</a:t>
            </a:r>
          </a:p>
          <a:p>
            <a:r>
              <a:rPr lang="en-US" dirty="0" smtClean="0"/>
              <a:t>NAM Analysis Snow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1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Initialized colder skin temperature in Uintah Basin</a:t>
            </a:r>
            <a:endParaRPr lang="en-US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65507"/>
            <a:ext cx="9144000" cy="3847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Initialized skin temperature to 262 K in the basin (below 2380 m)</a:t>
            </a:r>
            <a:endParaRPr lang="en-US" sz="2000" b="1" dirty="0"/>
          </a:p>
        </p:txBody>
      </p:sp>
      <p:sp>
        <p:nvSpPr>
          <p:cNvPr id="26" name="Oval 25"/>
          <p:cNvSpPr/>
          <p:nvPr/>
        </p:nvSpPr>
        <p:spPr>
          <a:xfrm>
            <a:off x="1721644" y="2819400"/>
            <a:ext cx="1524000" cy="85384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215689" y="457199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00Z 1 Feb 2013</a:t>
            </a:r>
          </a:p>
          <a:p>
            <a:r>
              <a:rPr lang="en-US" dirty="0" smtClean="0"/>
              <a:t>Modified Skin </a:t>
            </a:r>
            <a:r>
              <a:rPr lang="en-US" dirty="0" err="1" smtClean="0"/>
              <a:t>Temperaure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06541" y="457199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00Z 1 Feb 2013</a:t>
            </a:r>
          </a:p>
          <a:p>
            <a:r>
              <a:rPr lang="en-US" dirty="0" smtClean="0"/>
              <a:t>NAM Analysis Skin Temperature</a:t>
            </a:r>
            <a:endParaRPr lang="en-US" dirty="0"/>
          </a:p>
        </p:txBody>
      </p:sp>
      <p:grpSp>
        <p:nvGrpSpPr>
          <p:cNvPr id="1030" name="Group 1029"/>
          <p:cNvGrpSpPr/>
          <p:nvPr/>
        </p:nvGrpSpPr>
        <p:grpSpPr>
          <a:xfrm>
            <a:off x="0" y="1324677"/>
            <a:ext cx="9143999" cy="4603282"/>
            <a:chOff x="0" y="1324677"/>
            <a:chExt cx="9143999" cy="4603282"/>
          </a:xfrm>
        </p:grpSpPr>
        <p:grpSp>
          <p:nvGrpSpPr>
            <p:cNvPr id="1028" name="Group 1027"/>
            <p:cNvGrpSpPr/>
            <p:nvPr/>
          </p:nvGrpSpPr>
          <p:grpSpPr>
            <a:xfrm>
              <a:off x="0" y="1324677"/>
              <a:ext cx="9143999" cy="4603282"/>
              <a:chOff x="0" y="1340318"/>
              <a:chExt cx="9143999" cy="460328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54" t="6836" r="2737" b="1806"/>
              <a:stretch/>
            </p:blipFill>
            <p:spPr bwMode="auto">
              <a:xfrm>
                <a:off x="0" y="1340318"/>
                <a:ext cx="4463922" cy="45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20" t="6666" r="3246" b="1977"/>
              <a:stretch/>
            </p:blipFill>
            <p:spPr bwMode="auto">
              <a:xfrm>
                <a:off x="4681634" y="1340318"/>
                <a:ext cx="4462365" cy="4603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619875" y="1856488"/>
                <a:ext cx="847725" cy="3707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262 K</a:t>
                </a:r>
                <a:endParaRPr lang="en-US" dirty="0"/>
              </a:p>
            </p:txBody>
          </p:sp>
          <p:cxnSp>
            <p:nvCxnSpPr>
              <p:cNvPr id="23" name="Straight Arrow Connector 22"/>
              <p:cNvCxnSpPr>
                <a:stCxn id="22" idx="2"/>
              </p:cNvCxnSpPr>
              <p:nvPr/>
            </p:nvCxnSpPr>
            <p:spPr>
              <a:xfrm flipH="1">
                <a:off x="6912816" y="2227260"/>
                <a:ext cx="130922" cy="12779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2133600" y="2125978"/>
                <a:ext cx="1400175" cy="3693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267 to 268 K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H="1">
                <a:off x="2743200" y="2500998"/>
                <a:ext cx="90487" cy="82528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2133600" y="2500998"/>
                <a:ext cx="700088" cy="82528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/>
            <p:cNvSpPr/>
            <p:nvPr/>
          </p:nvSpPr>
          <p:spPr>
            <a:xfrm>
              <a:off x="1721644" y="2971800"/>
              <a:ext cx="1402556" cy="78003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62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Updated Land Use data</a:t>
            </a:r>
            <a:endParaRPr lang="en-US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5638800"/>
            <a:ext cx="9144000" cy="192359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Updated land use data to NLCD 2006 (1 arc-second)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Uintah Basin primary “</a:t>
            </a:r>
            <a:r>
              <a:rPr lang="en-US" sz="2000" b="1" dirty="0" err="1" smtClean="0"/>
              <a:t>shrubland</a:t>
            </a:r>
            <a:r>
              <a:rPr lang="en-US" sz="2000" b="1" dirty="0" smtClean="0"/>
              <a:t>” and “cropland/grassland mosaic”</a:t>
            </a:r>
          </a:p>
          <a:p>
            <a:pPr marL="742939" lvl="1" indent="-285739">
              <a:buFontTx/>
              <a:buChar char="-"/>
            </a:pPr>
            <a:r>
              <a:rPr lang="en-US" sz="2000" b="1" dirty="0" smtClean="0"/>
              <a:t>“Barren or sparsely vegetated”, “grassland”, and “irrigated cropland &amp; pasture” significantly decreased</a:t>
            </a:r>
          </a:p>
          <a:p>
            <a:pPr marL="285739" indent="-285739">
              <a:buFontTx/>
              <a:buChar char="-"/>
            </a:pPr>
            <a:endParaRPr lang="en-US" sz="2000" b="1" dirty="0" smtClean="0"/>
          </a:p>
          <a:p>
            <a:pPr marL="285739" indent="-285739">
              <a:buFontTx/>
              <a:buChar char="-"/>
            </a:pP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619875" y="1856488"/>
            <a:ext cx="847725" cy="37077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262 K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2"/>
          </p:cNvCxnSpPr>
          <p:nvPr/>
        </p:nvCxnSpPr>
        <p:spPr>
          <a:xfrm>
            <a:off x="7043738" y="2227260"/>
            <a:ext cx="119062" cy="15320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21644" y="2819400"/>
            <a:ext cx="1524000" cy="85384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33600" y="2125978"/>
            <a:ext cx="1400175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267 to 268 K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743200" y="2500998"/>
            <a:ext cx="90487" cy="8252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133600" y="2500998"/>
            <a:ext cx="700088" cy="8252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15689" y="685800"/>
            <a:ext cx="33528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New NLCD 2006 data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6541" y="621268"/>
            <a:ext cx="33528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Old USGS Land Use data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" y="1142998"/>
            <a:ext cx="9143998" cy="4572002"/>
            <a:chOff x="1" y="1219199"/>
            <a:chExt cx="9143998" cy="457200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6838" r="2943" b="1924"/>
            <a:stretch/>
          </p:blipFill>
          <p:spPr bwMode="auto">
            <a:xfrm>
              <a:off x="1" y="1219200"/>
              <a:ext cx="4489436" cy="457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7196" r="2333" b="1567"/>
            <a:stretch/>
          </p:blipFill>
          <p:spPr bwMode="auto">
            <a:xfrm>
              <a:off x="4670108" y="1219199"/>
              <a:ext cx="4473891" cy="457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1419225" y="2743200"/>
              <a:ext cx="2009775" cy="12477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67000" y="1335937"/>
              <a:ext cx="2438400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More urban categories</a:t>
              </a:r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>
            <a:xfrm flipH="1">
              <a:off x="1295401" y="1520603"/>
              <a:ext cx="1371599" cy="79004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915025" y="2590800"/>
              <a:ext cx="2009775" cy="12477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35970" y="2013366"/>
              <a:ext cx="575511" cy="12013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19889" y="1905000"/>
              <a:ext cx="575511" cy="120132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17" idx="3"/>
            </p:cNvCxnSpPr>
            <p:nvPr/>
          </p:nvCxnSpPr>
          <p:spPr>
            <a:xfrm>
              <a:off x="5105400" y="1520603"/>
              <a:ext cx="381000" cy="5212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332642" y="4224963"/>
              <a:ext cx="2458558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Changes in Uintah Basin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2244719" y="3505200"/>
              <a:ext cx="1087924" cy="9044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915025" y="3367088"/>
              <a:ext cx="790575" cy="8578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37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Modified VEGPARM.TBL</a:t>
            </a:r>
            <a:endParaRPr lang="en-US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257800"/>
            <a:ext cx="9144000" cy="16158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Modified VEGPARM.TBL “SNUP” to 0.02 for vegetation categories 5 &amp; 8 (cropland/grassland mosaic &amp; </a:t>
            </a:r>
            <a:r>
              <a:rPr lang="en-US" sz="2000" b="1" dirty="0" err="1" smtClean="0"/>
              <a:t>shrubland</a:t>
            </a:r>
            <a:r>
              <a:rPr lang="en-US" sz="2000" b="1" dirty="0" smtClean="0"/>
              <a:t>)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Allows 2 cm of SWE (20 kg/m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) to “cover up” vegetation with snow</a:t>
            </a:r>
          </a:p>
          <a:p>
            <a:pPr marL="742920" lvl="1" indent="-285739">
              <a:buFontTx/>
              <a:buChar char="-"/>
            </a:pPr>
            <a:r>
              <a:rPr lang="en-US" sz="2000" b="1" dirty="0" smtClean="0"/>
              <a:t>Enables albedo to attain “max snow albedo”, instead of combination of snow albedo and vegetation albedo</a:t>
            </a:r>
            <a:endParaRPr lang="en-US" sz="20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76200" y="685800"/>
            <a:ext cx="8974381" cy="4366521"/>
            <a:chOff x="76200" y="967479"/>
            <a:chExt cx="8974381" cy="4366521"/>
          </a:xfrm>
        </p:grpSpPr>
        <p:grpSp>
          <p:nvGrpSpPr>
            <p:cNvPr id="2" name="Group 1"/>
            <p:cNvGrpSpPr/>
            <p:nvPr/>
          </p:nvGrpSpPr>
          <p:grpSpPr>
            <a:xfrm>
              <a:off x="76200" y="1180130"/>
              <a:ext cx="8974381" cy="4153870"/>
              <a:chOff x="169619" y="761999"/>
              <a:chExt cx="8974381" cy="4153870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072" t="3808" r="3844" b="25769"/>
              <a:stretch/>
            </p:blipFill>
            <p:spPr bwMode="auto">
              <a:xfrm>
                <a:off x="3415263" y="761999"/>
                <a:ext cx="5728737" cy="415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" t="3808" r="71122" b="25769"/>
              <a:stretch/>
            </p:blipFill>
            <p:spPr bwMode="auto">
              <a:xfrm>
                <a:off x="169619" y="762000"/>
                <a:ext cx="3245644" cy="415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3" name="Straight Arrow Connector 22"/>
            <p:cNvCxnSpPr>
              <a:stCxn id="17" idx="3"/>
            </p:cNvCxnSpPr>
            <p:nvPr/>
          </p:nvCxnSpPr>
          <p:spPr>
            <a:xfrm flipV="1">
              <a:off x="4116323" y="2288477"/>
              <a:ext cx="2191059" cy="66766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497381" y="2216610"/>
              <a:ext cx="381000" cy="16145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13673" y="967479"/>
              <a:ext cx="2438400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Changed from .04 to .02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497381" y="1901177"/>
              <a:ext cx="381000" cy="16145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40438" y="2771471"/>
              <a:ext cx="2475885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Changed from .03 to .02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383581" y="1901177"/>
              <a:ext cx="1752600" cy="152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307381" y="2216610"/>
              <a:ext cx="952500" cy="16145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stCxn id="27" idx="3"/>
              <a:endCxn id="18" idx="2"/>
            </p:cNvCxnSpPr>
            <p:nvPr/>
          </p:nvCxnSpPr>
          <p:spPr>
            <a:xfrm>
              <a:off x="4152073" y="1152145"/>
              <a:ext cx="2231508" cy="8252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7" idx="0"/>
            </p:cNvCxnSpPr>
            <p:nvPr/>
          </p:nvCxnSpPr>
          <p:spPr>
            <a:xfrm flipH="1" flipV="1">
              <a:off x="2687882" y="2369205"/>
              <a:ext cx="190499" cy="4022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15" idx="0"/>
            </p:cNvCxnSpPr>
            <p:nvPr/>
          </p:nvCxnSpPr>
          <p:spPr>
            <a:xfrm flipH="1">
              <a:off x="2687881" y="1336811"/>
              <a:ext cx="244992" cy="5643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37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2399" y="1409568"/>
            <a:ext cx="8827414" cy="4381632"/>
            <a:chOff x="152399" y="1714368"/>
            <a:chExt cx="8827414" cy="4381632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7264" r="4917" b="2939"/>
            <a:stretch/>
          </p:blipFill>
          <p:spPr bwMode="auto">
            <a:xfrm>
              <a:off x="152399" y="1714368"/>
              <a:ext cx="4237585" cy="438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3" t="6187" r="3059" b="3604"/>
            <a:stretch/>
          </p:blipFill>
          <p:spPr bwMode="auto">
            <a:xfrm>
              <a:off x="4648200" y="1714369"/>
              <a:ext cx="4331613" cy="438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7046563" y="2443272"/>
              <a:ext cx="649638" cy="3707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0.82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2"/>
            </p:cNvCxnSpPr>
            <p:nvPr/>
          </p:nvCxnSpPr>
          <p:spPr>
            <a:xfrm flipH="1">
              <a:off x="6814006" y="2814044"/>
              <a:ext cx="557376" cy="9577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2743200" y="2843767"/>
              <a:ext cx="90487" cy="8252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618255" y="2097975"/>
              <a:ext cx="649638" cy="3707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0.76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1" idx="2"/>
            </p:cNvCxnSpPr>
            <p:nvPr/>
          </p:nvCxnSpPr>
          <p:spPr>
            <a:xfrm>
              <a:off x="5943074" y="2468747"/>
              <a:ext cx="429109" cy="6647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743200" y="2576575"/>
              <a:ext cx="649638" cy="3707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0.72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78968" y="2205803"/>
              <a:ext cx="649638" cy="3707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0.76</a:t>
              </a:r>
              <a:endParaRPr lang="en-US" dirty="0"/>
            </a:p>
          </p:txBody>
        </p:sp>
        <p:cxnSp>
          <p:nvCxnSpPr>
            <p:cNvPr id="32" name="Straight Arrow Connector 31"/>
            <p:cNvCxnSpPr>
              <a:stCxn id="31" idx="2"/>
            </p:cNvCxnSpPr>
            <p:nvPr/>
          </p:nvCxnSpPr>
          <p:spPr>
            <a:xfrm>
              <a:off x="1503787" y="2576575"/>
              <a:ext cx="437181" cy="5855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Snow Albedo changes</a:t>
            </a:r>
            <a:endParaRPr lang="en-US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867400"/>
            <a:ext cx="9144000" cy="100027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Combination of VEGPARM.TBL and snow albedo edits achieved desire albedos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Set snow albedo to 0.82 within the basin (below 2380 m)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Set snow albedo to 0.71 outside the basin within domain 2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215689" y="382237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New snow albedo edits</a:t>
            </a:r>
          </a:p>
          <a:p>
            <a:r>
              <a:rPr lang="en-US" dirty="0" smtClean="0"/>
              <a:t>(0.82 in Basin, 0.71 outer box)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06541" y="382237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Original snow albedo edits</a:t>
            </a:r>
          </a:p>
          <a:p>
            <a:r>
              <a:rPr lang="en-US" dirty="0" smtClean="0"/>
              <a:t>(0.71 everywhere)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1024851"/>
            <a:ext cx="9144000" cy="3847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*Note: color scale are different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300" b="1" dirty="0" smtClean="0"/>
              <a:t>Edited RH in NAM input files</a:t>
            </a:r>
            <a:endParaRPr lang="en-US" sz="2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867400"/>
            <a:ext cx="9144000" cy="69249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r>
              <a:rPr lang="en-US" sz="2000" b="1" dirty="0" smtClean="0"/>
              <a:t>Crudely subtracted 5, 20, or 40% from RH in NAM input files</a:t>
            </a:r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Reduced RH by fraction if already very low to prevent negative values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15689" y="725269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00Z 1 Feb 2013</a:t>
            </a:r>
          </a:p>
          <a:p>
            <a:r>
              <a:rPr lang="en-US" dirty="0" smtClean="0"/>
              <a:t>Edited NAM RH reduced 20 %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6541" y="725269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00Z 1 Feb 2013</a:t>
            </a:r>
          </a:p>
          <a:p>
            <a:r>
              <a:rPr lang="en-US" dirty="0" smtClean="0"/>
              <a:t>Original NAM RH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6786" r="3835" b="3729"/>
          <a:stretch/>
        </p:blipFill>
        <p:spPr bwMode="auto">
          <a:xfrm>
            <a:off x="154859" y="1492630"/>
            <a:ext cx="4264741" cy="39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6700" r="2845" b="3397"/>
          <a:stretch/>
        </p:blipFill>
        <p:spPr bwMode="auto">
          <a:xfrm>
            <a:off x="4741710" y="1492630"/>
            <a:ext cx="4253433" cy="39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7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1461</Words>
  <Application>Microsoft Office PowerPoint</Application>
  <PresentationFormat>On-screen Show (4:3)</PresentationFormat>
  <Paragraphs>256</Paragraphs>
  <Slides>31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Uintah Basin WRF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Michael Neemann</dc:creator>
  <cp:lastModifiedBy>Erik Michael Neemann</cp:lastModifiedBy>
  <cp:revision>22</cp:revision>
  <dcterms:created xsi:type="dcterms:W3CDTF">2013-09-20T15:42:11Z</dcterms:created>
  <dcterms:modified xsi:type="dcterms:W3CDTF">2013-09-25T21:35:19Z</dcterms:modified>
</cp:coreProperties>
</file>