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20" r:id="rId2"/>
    <p:sldId id="335" r:id="rId3"/>
    <p:sldId id="321" r:id="rId4"/>
    <p:sldId id="326" r:id="rId5"/>
    <p:sldId id="284" r:id="rId6"/>
    <p:sldId id="333" r:id="rId7"/>
    <p:sldId id="297" r:id="rId8"/>
    <p:sldId id="318" r:id="rId9"/>
    <p:sldId id="339" r:id="rId10"/>
    <p:sldId id="258" r:id="rId11"/>
    <p:sldId id="341" r:id="rId12"/>
    <p:sldId id="334" r:id="rId13"/>
    <p:sldId id="345" r:id="rId14"/>
    <p:sldId id="281" r:id="rId15"/>
    <p:sldId id="307" r:id="rId16"/>
    <p:sldId id="328" r:id="rId17"/>
    <p:sldId id="287" r:id="rId18"/>
    <p:sldId id="285" r:id="rId19"/>
    <p:sldId id="340" r:id="rId20"/>
    <p:sldId id="316" r:id="rId21"/>
    <p:sldId id="314" r:id="rId22"/>
    <p:sldId id="308" r:id="rId23"/>
    <p:sldId id="286" r:id="rId24"/>
    <p:sldId id="280" r:id="rId25"/>
    <p:sldId id="278" r:id="rId26"/>
    <p:sldId id="325" r:id="rId27"/>
    <p:sldId id="279" r:id="rId28"/>
    <p:sldId id="263" r:id="rId29"/>
    <p:sldId id="273" r:id="rId30"/>
    <p:sldId id="327" r:id="rId31"/>
    <p:sldId id="289" r:id="rId32"/>
    <p:sldId id="323" r:id="rId33"/>
    <p:sldId id="330" r:id="rId34"/>
    <p:sldId id="265" r:id="rId35"/>
    <p:sldId id="274" r:id="rId36"/>
    <p:sldId id="343" r:id="rId37"/>
    <p:sldId id="322" r:id="rId38"/>
    <p:sldId id="342" r:id="rId39"/>
    <p:sldId id="290" r:id="rId40"/>
    <p:sldId id="291" r:id="rId41"/>
    <p:sldId id="292" r:id="rId42"/>
    <p:sldId id="293" r:id="rId43"/>
    <p:sldId id="331" r:id="rId44"/>
    <p:sldId id="332" r:id="rId45"/>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2" autoAdjust="0"/>
    <p:restoredTop sz="95693" autoAdjust="0"/>
  </p:normalViewPr>
  <p:slideViewPr>
    <p:cSldViewPr>
      <p:cViewPr>
        <p:scale>
          <a:sx n="50" d="100"/>
          <a:sy n="50" d="100"/>
        </p:scale>
        <p:origin x="-228" y="12"/>
      </p:cViewPr>
      <p:guideLst>
        <p:guide orient="horz" pos="3168"/>
        <p:guide pos="244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96BD1E-8A37-4967-9C16-1B870BD98CEB}" type="datetimeFigureOut">
              <a:rPr lang="en-US" smtClean="0"/>
              <a:pPr/>
              <a:t>3/11/2014</a:t>
            </a:fld>
            <a:endParaRPr lang="en-US"/>
          </a:p>
        </p:txBody>
      </p:sp>
      <p:sp>
        <p:nvSpPr>
          <p:cNvPr id="4" name="Slide Image Placeholder 3"/>
          <p:cNvSpPr>
            <a:spLocks noGrp="1" noRot="1" noChangeAspect="1"/>
          </p:cNvSpPr>
          <p:nvPr>
            <p:ph type="sldImg" idx="2"/>
          </p:nvPr>
        </p:nvSpPr>
        <p:spPr>
          <a:xfrm>
            <a:off x="2103438" y="685800"/>
            <a:ext cx="2651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61051E-D77D-4CFB-8DDE-E794CCE5023C}" type="slidenum">
              <a:rPr lang="en-US" smtClean="0"/>
              <a:pPr/>
              <a:t>‹#›</a:t>
            </a:fld>
            <a:endParaRPr lang="en-US"/>
          </a:p>
        </p:txBody>
      </p:sp>
    </p:spTree>
    <p:extLst>
      <p:ext uri="{BB962C8B-B14F-4D97-AF65-F5344CB8AC3E}">
        <p14:creationId xmlns:p14="http://schemas.microsoft.com/office/powerpoint/2010/main" xmlns="" val="3096833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1051E-D77D-4CFB-8DDE-E794CCE5023C}" type="slidenum">
              <a:rPr lang="en-US" smtClean="0"/>
              <a:pPr/>
              <a:t>3</a:t>
            </a:fld>
            <a:endParaRPr lang="en-US"/>
          </a:p>
        </p:txBody>
      </p:sp>
    </p:spTree>
    <p:extLst>
      <p:ext uri="{BB962C8B-B14F-4D97-AF65-F5344CB8AC3E}">
        <p14:creationId xmlns:p14="http://schemas.microsoft.com/office/powerpoint/2010/main" xmlns="" val="2342316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6D9D7D-12AE-4E99-BE11-4CF9A5EA2F1C}" type="datetimeFigureOut">
              <a:rPr lang="en-US" smtClean="0"/>
              <a:pPr/>
              <a:t>3/11/2014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1495611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6D9D7D-12AE-4E99-BE11-4CF9A5EA2F1C}" type="datetimeFigureOut">
              <a:rPr lang="en-US" smtClean="0"/>
              <a:pPr/>
              <a:t>3/11/2014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4226689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6D9D7D-12AE-4E99-BE11-4CF9A5EA2F1C}" type="datetimeFigureOut">
              <a:rPr lang="en-US" smtClean="0"/>
              <a:pPr/>
              <a:t>3/11/2014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1043703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6D9D7D-12AE-4E99-BE11-4CF9A5EA2F1C}" type="datetimeFigureOut">
              <a:rPr lang="en-US" smtClean="0"/>
              <a:pPr/>
              <a:t>3/11/2014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159605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6D9D7D-12AE-4E99-BE11-4CF9A5EA2F1C}" type="datetimeFigureOut">
              <a:rPr lang="en-US" smtClean="0"/>
              <a:pPr/>
              <a:t>3/11/2014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960271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6D9D7D-12AE-4E99-BE11-4CF9A5EA2F1C}" type="datetimeFigureOut">
              <a:rPr lang="en-US" smtClean="0"/>
              <a:pPr/>
              <a:t>3/11/2014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143408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6D9D7D-12AE-4E99-BE11-4CF9A5EA2F1C}" type="datetimeFigureOut">
              <a:rPr lang="en-US" smtClean="0"/>
              <a:pPr/>
              <a:t>3/11/2014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173158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6D9D7D-12AE-4E99-BE11-4CF9A5EA2F1C}" type="datetimeFigureOut">
              <a:rPr lang="en-US" smtClean="0"/>
              <a:pPr/>
              <a:t>3/11/2014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318126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D9D7D-12AE-4E99-BE11-4CF9A5EA2F1C}" type="datetimeFigureOut">
              <a:rPr lang="en-US" smtClean="0"/>
              <a:pPr/>
              <a:t>3/11/2014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218910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6D9D7D-12AE-4E99-BE11-4CF9A5EA2F1C}" type="datetimeFigureOut">
              <a:rPr lang="en-US" smtClean="0"/>
              <a:pPr/>
              <a:t>3/11/2014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1598963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6D9D7D-12AE-4E99-BE11-4CF9A5EA2F1C}" type="datetimeFigureOut">
              <a:rPr lang="en-US" smtClean="0"/>
              <a:pPr/>
              <a:t>3/11/2014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2211970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656D9D7D-12AE-4E99-BE11-4CF9A5EA2F1C}" type="datetimeFigureOut">
              <a:rPr lang="en-US" smtClean="0"/>
              <a:pPr/>
              <a:t>3/11/2014</a:t>
            </a:fld>
            <a:endParaRPr lang="en-US"/>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53023136-470D-4E26-997E-A75BB8C2C502}" type="slidenum">
              <a:rPr lang="en-US" smtClean="0"/>
              <a:pPr/>
              <a:t>‹#›</a:t>
            </a:fld>
            <a:endParaRPr lang="en-US"/>
          </a:p>
        </p:txBody>
      </p:sp>
    </p:spTree>
    <p:extLst>
      <p:ext uri="{BB962C8B-B14F-4D97-AF65-F5344CB8AC3E}">
        <p14:creationId xmlns:p14="http://schemas.microsoft.com/office/powerpoint/2010/main" xmlns="" val="2165176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1.xml"/><Relationship Id="rId4" Type="http://schemas.openxmlformats.org/officeDocument/2006/relationships/image" Target="../media/image33.tiff"/></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f"/><Relationship Id="rId1" Type="http://schemas.openxmlformats.org/officeDocument/2006/relationships/slideLayout" Target="../slideLayouts/slideLayout1.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97.tiff"/><Relationship Id="rId1" Type="http://schemas.openxmlformats.org/officeDocument/2006/relationships/slideLayout" Target="../slideLayouts/slideLayout1.xml"/><Relationship Id="rId4" Type="http://schemas.openxmlformats.org/officeDocument/2006/relationships/image" Target="../media/image99.tiff"/></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0" y="8797640"/>
            <a:ext cx="7772400" cy="1087762"/>
          </a:xfrm>
          <a:prstGeom prst="rect">
            <a:avLst/>
          </a:prstGeom>
          <a:noFill/>
        </p:spPr>
        <p:txBody>
          <a:bodyPr wrap="square" lIns="101882" tIns="50941" rIns="101882" bIns="50941" rtlCol="0">
            <a:spAutoFit/>
          </a:bodyPr>
          <a:lstStyle/>
          <a:p>
            <a:r>
              <a:rPr lang="en-US" sz="1600" dirty="0" smtClean="0"/>
              <a:t>Fig. 1.1: Simplified schematic of typical situation leading to high wintertime ozone concentrations.  Red line represent potential temperature profile with stable layer trapping pollutants and ozone precursors in the low levels.  Snow cover reflects solar radiation</a:t>
            </a:r>
            <a:r>
              <a:rPr lang="en-US" sz="1600" dirty="0"/>
              <a:t> </a:t>
            </a:r>
            <a:r>
              <a:rPr lang="en-US" sz="1600" dirty="0" smtClean="0"/>
              <a:t>and increases photolysis rates leading to enhanced ozone concentrations near the surface.</a:t>
            </a:r>
            <a:endParaRPr lang="en-US" sz="1600" dirty="0"/>
          </a:p>
        </p:txBody>
      </p:sp>
      <p:grpSp>
        <p:nvGrpSpPr>
          <p:cNvPr id="35" name="Group 34"/>
          <p:cNvGrpSpPr/>
          <p:nvPr/>
        </p:nvGrpSpPr>
        <p:grpSpPr>
          <a:xfrm>
            <a:off x="20496" y="739577"/>
            <a:ext cx="7677455" cy="4670623"/>
            <a:chOff x="20496" y="739577"/>
            <a:chExt cx="7677455" cy="4670623"/>
          </a:xfrm>
        </p:grpSpPr>
        <p:grpSp>
          <p:nvGrpSpPr>
            <p:cNvPr id="4" name="Group 3"/>
            <p:cNvGrpSpPr>
              <a:grpSpLocks noChangeAspect="1"/>
            </p:cNvGrpSpPr>
            <p:nvPr/>
          </p:nvGrpSpPr>
          <p:grpSpPr>
            <a:xfrm>
              <a:off x="20496" y="739577"/>
              <a:ext cx="7677455" cy="4670623"/>
              <a:chOff x="-1" y="569383"/>
              <a:chExt cx="5953125" cy="3621617"/>
            </a:xfrm>
          </p:grpSpPr>
          <p:grpSp>
            <p:nvGrpSpPr>
              <p:cNvPr id="5" name="Group 4"/>
              <p:cNvGrpSpPr/>
              <p:nvPr/>
            </p:nvGrpSpPr>
            <p:grpSpPr>
              <a:xfrm>
                <a:off x="-1" y="569383"/>
                <a:ext cx="5953125" cy="3621617"/>
                <a:chOff x="-1" y="569383"/>
                <a:chExt cx="5953125" cy="3621617"/>
              </a:xfrm>
            </p:grpSpPr>
            <p:grpSp>
              <p:nvGrpSpPr>
                <p:cNvPr id="7" name="Group 6"/>
                <p:cNvGrpSpPr/>
                <p:nvPr/>
              </p:nvGrpSpPr>
              <p:grpSpPr>
                <a:xfrm>
                  <a:off x="-1" y="569383"/>
                  <a:ext cx="5953125" cy="3621617"/>
                  <a:chOff x="-1" y="679417"/>
                  <a:chExt cx="5994728" cy="3663983"/>
                </a:xfrm>
              </p:grpSpPr>
              <p:sp>
                <p:nvSpPr>
                  <p:cNvPr id="9" name="Rectangle 8"/>
                  <p:cNvSpPr/>
                  <p:nvPr/>
                </p:nvSpPr>
                <p:spPr>
                  <a:xfrm>
                    <a:off x="-1" y="679417"/>
                    <a:ext cx="5994728" cy="3663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
                  <p:cNvGrpSpPr>
                    <a:grpSpLocks/>
                  </p:cNvGrpSpPr>
                  <p:nvPr/>
                </p:nvGrpSpPr>
                <p:grpSpPr bwMode="auto">
                  <a:xfrm>
                    <a:off x="298180" y="990601"/>
                    <a:ext cx="4731020" cy="2566986"/>
                    <a:chOff x="152400" y="4203487"/>
                    <a:chExt cx="5850618" cy="3379148"/>
                  </a:xfrm>
                </p:grpSpPr>
                <p:cxnSp>
                  <p:nvCxnSpPr>
                    <p:cNvPr id="20" name="Straight Connector 19"/>
                    <p:cNvCxnSpPr/>
                    <p:nvPr/>
                  </p:nvCxnSpPr>
                  <p:spPr>
                    <a:xfrm>
                      <a:off x="533259" y="4203487"/>
                      <a:ext cx="0" cy="27083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3256" y="6911350"/>
                      <a:ext cx="5469762" cy="47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TextBox 52"/>
                    <p:cNvSpPr txBox="1">
                      <a:spLocks noChangeArrowheads="1"/>
                    </p:cNvSpPr>
                    <p:nvPr/>
                  </p:nvSpPr>
                  <p:spPr bwMode="auto">
                    <a:xfrm>
                      <a:off x="631750" y="7212749"/>
                      <a:ext cx="304800" cy="369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solidFill>
                            <a:srgbClr val="000000"/>
                          </a:solidFill>
                          <a:latin typeface="Symbol" pitchFamily="18" charset="2"/>
                        </a:rPr>
                        <a:t>q</a:t>
                      </a:r>
                    </a:p>
                  </p:txBody>
                </p:sp>
                <p:cxnSp>
                  <p:nvCxnSpPr>
                    <p:cNvPr id="23" name="Straight Arrow Connector 22"/>
                    <p:cNvCxnSpPr/>
                    <p:nvPr/>
                  </p:nvCxnSpPr>
                  <p:spPr>
                    <a:xfrm>
                      <a:off x="1011756" y="7470143"/>
                      <a:ext cx="457422" cy="208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33470" y="6034759"/>
                      <a:ext cx="608121"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5" name="TextBox 57"/>
                    <p:cNvSpPr txBox="1">
                      <a:spLocks noChangeArrowheads="1"/>
                    </p:cNvSpPr>
                    <p:nvPr/>
                  </p:nvSpPr>
                  <p:spPr bwMode="auto">
                    <a:xfrm>
                      <a:off x="152400" y="6341319"/>
                      <a:ext cx="292101" cy="369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solidFill>
                            <a:srgbClr val="000000"/>
                          </a:solidFill>
                        </a:rPr>
                        <a:t>Z</a:t>
                      </a:r>
                    </a:p>
                  </p:txBody>
                </p:sp>
                <p:cxnSp>
                  <p:nvCxnSpPr>
                    <p:cNvPr id="26" name="Straight Connector 25"/>
                    <p:cNvCxnSpPr/>
                    <p:nvPr/>
                  </p:nvCxnSpPr>
                  <p:spPr>
                    <a:xfrm flipV="1">
                      <a:off x="725983" y="5215863"/>
                      <a:ext cx="761639" cy="49225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718927" y="5690994"/>
                      <a:ext cx="3528" cy="120087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loud 18"/>
                    <p:cNvSpPr/>
                    <p:nvPr/>
                  </p:nvSpPr>
                  <p:spPr>
                    <a:xfrm>
                      <a:off x="820216" y="5871349"/>
                      <a:ext cx="4846700" cy="1267539"/>
                    </a:xfrm>
                    <a:prstGeom prst="cloud">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pic>
                <p:nvPicPr>
                  <p:cNvPr id="11" name="Picture 2" descr="http://www.easyvectors.com/assets/images/vectors/afbig/nodding-donkey-clip-art.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371600" y="2432379"/>
                    <a:ext cx="568146" cy="560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a:spLocks noChangeArrowheads="1"/>
                  </p:cNvSpPr>
                  <p:nvPr/>
                </p:nvSpPr>
                <p:spPr bwMode="auto">
                  <a:xfrm>
                    <a:off x="2481530" y="2319448"/>
                    <a:ext cx="470775" cy="31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dirty="0" err="1" smtClean="0"/>
                      <a:t>NO</a:t>
                    </a:r>
                    <a:r>
                      <a:rPr lang="en-US" altLang="en-US" b="1" baseline="-25000" dirty="0" err="1" smtClean="0"/>
                      <a:t>x</a:t>
                    </a:r>
                    <a:endParaRPr lang="en-US" altLang="en-US" b="1" baseline="-25000" dirty="0"/>
                  </a:p>
                </p:txBody>
              </p:sp>
              <p:sp>
                <p:nvSpPr>
                  <p:cNvPr id="14" name="Cloud 13"/>
                  <p:cNvSpPr/>
                  <p:nvPr/>
                </p:nvSpPr>
                <p:spPr>
                  <a:xfrm>
                    <a:off x="606157" y="3080673"/>
                    <a:ext cx="4376008" cy="228997"/>
                  </a:xfrm>
                  <a:prstGeom prst="cloud">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lumMod val="85000"/>
                          <a:lumOff val="15000"/>
                        </a:prstClr>
                      </a:solidFill>
                    </a:endParaRPr>
                  </a:p>
                </p:txBody>
              </p:sp>
              <p:cxnSp>
                <p:nvCxnSpPr>
                  <p:cNvPr id="15" name="Straight Arrow Connector 14"/>
                  <p:cNvCxnSpPr/>
                  <p:nvPr/>
                </p:nvCxnSpPr>
                <p:spPr>
                  <a:xfrm flipH="1" flipV="1">
                    <a:off x="1572559" y="1221099"/>
                    <a:ext cx="1205193" cy="1826901"/>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2406150" y="3035546"/>
                    <a:ext cx="10990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200" dirty="0" smtClean="0"/>
                      <a:t>Snow Cover</a:t>
                    </a:r>
                    <a:endParaRPr lang="en-US" altLang="en-US" sz="1200" baseline="-25000" dirty="0"/>
                  </a:p>
                </p:txBody>
              </p:sp>
            </p:grpSp>
            <p:sp>
              <p:nvSpPr>
                <p:cNvPr id="8" name="TextBox 7"/>
                <p:cNvSpPr txBox="1">
                  <a:spLocks noChangeArrowheads="1"/>
                </p:cNvSpPr>
                <p:nvPr/>
              </p:nvSpPr>
              <p:spPr bwMode="auto">
                <a:xfrm>
                  <a:off x="1828800" y="2526268"/>
                  <a:ext cx="576840" cy="310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dirty="0" smtClean="0"/>
                    <a:t>VOCs</a:t>
                  </a:r>
                </a:p>
              </p:txBody>
            </p:sp>
          </p:grpSp>
          <p:cxnSp>
            <p:nvCxnSpPr>
              <p:cNvPr id="6" name="Straight Connector 5"/>
              <p:cNvCxnSpPr/>
              <p:nvPr/>
            </p:nvCxnSpPr>
            <p:spPr bwMode="auto">
              <a:xfrm flipH="1" flipV="1">
                <a:off x="1352550" y="762000"/>
                <a:ext cx="2833" cy="90170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26" name="Picture 2" descr="http://sweetclipart.com/multisite/sweetclipart/files/yellow_sun_symbol_6.pn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261760" y="838514"/>
              <a:ext cx="1517565" cy="1517565"/>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xmlns=""/>
                </a:ext>
              </a:extLst>
            </a:blip>
            <a:srcRect/>
            <a:stretch/>
          </p:blipFill>
          <p:spPr>
            <a:xfrm>
              <a:off x="3888179" y="3152866"/>
              <a:ext cx="1291306" cy="580934"/>
            </a:xfrm>
            <a:prstGeom prst="rect">
              <a:avLst/>
            </a:prstGeom>
          </p:spPr>
        </p:pic>
        <p:sp>
          <p:nvSpPr>
            <p:cNvPr id="29" name="TextBox 28"/>
            <p:cNvSpPr txBox="1">
              <a:spLocks noChangeArrowheads="1"/>
            </p:cNvSpPr>
            <p:nvPr/>
          </p:nvSpPr>
          <p:spPr bwMode="auto">
            <a:xfrm>
              <a:off x="5146589" y="2982589"/>
              <a:ext cx="44114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dirty="0" smtClean="0"/>
                <a:t>O</a:t>
              </a:r>
              <a:r>
                <a:rPr lang="en-US" altLang="en-US" b="1" baseline="-25000" dirty="0" smtClean="0"/>
                <a:t>3</a:t>
              </a:r>
              <a:endParaRPr lang="en-US" altLang="en-US" b="1" baseline="-25000" dirty="0"/>
            </a:p>
          </p:txBody>
        </p:sp>
        <p:cxnSp>
          <p:nvCxnSpPr>
            <p:cNvPr id="33" name="Straight Arrow Connector 32"/>
            <p:cNvCxnSpPr/>
            <p:nvPr/>
          </p:nvCxnSpPr>
          <p:spPr>
            <a:xfrm flipH="1">
              <a:off x="3577967" y="1905000"/>
              <a:ext cx="1298833" cy="1853446"/>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121692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196" y="648889"/>
            <a:ext cx="7966296" cy="7356086"/>
            <a:chOff x="-70196" y="648889"/>
            <a:chExt cx="7966296" cy="7356086"/>
          </a:xfrm>
        </p:grpSpPr>
        <p:grpSp>
          <p:nvGrpSpPr>
            <p:cNvPr id="2" name="Group 1"/>
            <p:cNvGrpSpPr/>
            <p:nvPr/>
          </p:nvGrpSpPr>
          <p:grpSpPr>
            <a:xfrm>
              <a:off x="0" y="648889"/>
              <a:ext cx="7777586" cy="7105698"/>
              <a:chOff x="0" y="648889"/>
              <a:chExt cx="7777586" cy="7105698"/>
            </a:xfrm>
          </p:grpSpPr>
          <p:pic>
            <p:nvPicPr>
              <p:cNvPr id="6" name="Picture 3"/>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1137" y="3918038"/>
                <a:ext cx="3886201" cy="3258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0" y="659714"/>
                <a:ext cx="3886201" cy="33248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5184" y="7212418"/>
                <a:ext cx="7772402" cy="5421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3886199" y="648889"/>
                <a:ext cx="3886201" cy="33357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3"/>
              <p:cNvPicPr>
                <a:picLocks noChangeAspect="1" noChangeArrowheads="1"/>
              </p:cNvPicPr>
              <p:nvPr/>
            </p:nvPicPr>
            <p:blipFill rotWithShape="1">
              <a:blip r:embed="rId6" cstate="email">
                <a:extLst>
                  <a:ext uri="{28A0092B-C50C-407E-A947-70E740481C1C}">
                    <a14:useLocalDpi xmlns:a14="http://schemas.microsoft.com/office/drawing/2010/main" xmlns=""/>
                  </a:ext>
                </a:extLst>
              </a:blip>
              <a:srcRect/>
              <a:stretch/>
            </p:blipFill>
            <p:spPr bwMode="auto">
              <a:xfrm>
                <a:off x="3886200" y="3886200"/>
                <a:ext cx="3886201" cy="32680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3" name="Group 2"/>
            <p:cNvGrpSpPr/>
            <p:nvPr/>
          </p:nvGrpSpPr>
          <p:grpSpPr>
            <a:xfrm>
              <a:off x="-70196" y="7696200"/>
              <a:ext cx="7966296" cy="308775"/>
              <a:chOff x="-70196" y="7924800"/>
              <a:chExt cx="7966296" cy="308775"/>
            </a:xfrm>
          </p:grpSpPr>
          <p:sp>
            <p:nvSpPr>
              <p:cNvPr id="13" name="TextBox 12"/>
              <p:cNvSpPr txBox="1"/>
              <p:nvPr/>
            </p:nvSpPr>
            <p:spPr>
              <a:xfrm>
                <a:off x="-70196" y="7924800"/>
                <a:ext cx="419100" cy="307777"/>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18" name="TextBox 17"/>
              <p:cNvSpPr txBox="1"/>
              <p:nvPr/>
            </p:nvSpPr>
            <p:spPr>
              <a:xfrm>
                <a:off x="685800" y="7924800"/>
                <a:ext cx="419100" cy="307777"/>
              </a:xfrm>
              <a:prstGeom prst="rect">
                <a:avLst/>
              </a:prstGeom>
              <a:noFill/>
              <a:ln w="12700">
                <a:noFill/>
              </a:ln>
            </p:spPr>
            <p:txBody>
              <a:bodyPr wrap="square" rtlCol="0">
                <a:spAutoFit/>
              </a:bodyPr>
              <a:lstStyle/>
              <a:p>
                <a:pPr algn="ctr"/>
                <a:r>
                  <a:rPr lang="en-US" sz="1400" b="1" dirty="0" smtClean="0"/>
                  <a:t>0.1</a:t>
                </a:r>
                <a:endParaRPr lang="en-US" sz="1400" b="1" dirty="0"/>
              </a:p>
            </p:txBody>
          </p:sp>
          <p:sp>
            <p:nvSpPr>
              <p:cNvPr id="19" name="TextBox 18"/>
              <p:cNvSpPr txBox="1"/>
              <p:nvPr/>
            </p:nvSpPr>
            <p:spPr>
              <a:xfrm>
                <a:off x="1447800" y="7924800"/>
                <a:ext cx="419100" cy="307777"/>
              </a:xfrm>
              <a:prstGeom prst="rect">
                <a:avLst/>
              </a:prstGeom>
              <a:noFill/>
              <a:ln w="12700">
                <a:noFill/>
              </a:ln>
            </p:spPr>
            <p:txBody>
              <a:bodyPr wrap="square" rtlCol="0">
                <a:spAutoFit/>
              </a:bodyPr>
              <a:lstStyle/>
              <a:p>
                <a:pPr algn="ctr"/>
                <a:r>
                  <a:rPr lang="en-US" sz="1400" b="1" dirty="0" smtClean="0"/>
                  <a:t>0.2</a:t>
                </a:r>
                <a:endParaRPr lang="en-US" sz="1400" b="1" dirty="0"/>
              </a:p>
            </p:txBody>
          </p:sp>
          <p:sp>
            <p:nvSpPr>
              <p:cNvPr id="20" name="TextBox 19"/>
              <p:cNvSpPr txBox="1"/>
              <p:nvPr/>
            </p:nvSpPr>
            <p:spPr>
              <a:xfrm>
                <a:off x="2948050" y="7924800"/>
                <a:ext cx="419100" cy="307777"/>
              </a:xfrm>
              <a:prstGeom prst="rect">
                <a:avLst/>
              </a:prstGeom>
              <a:noFill/>
              <a:ln w="12700">
                <a:noFill/>
              </a:ln>
            </p:spPr>
            <p:txBody>
              <a:bodyPr wrap="square" rtlCol="0">
                <a:spAutoFit/>
              </a:bodyPr>
              <a:lstStyle/>
              <a:p>
                <a:pPr algn="ctr"/>
                <a:r>
                  <a:rPr lang="en-US" sz="1400" b="1" dirty="0" smtClean="0"/>
                  <a:t>0.4</a:t>
                </a:r>
                <a:endParaRPr lang="en-US" sz="1400" b="1" dirty="0"/>
              </a:p>
            </p:txBody>
          </p:sp>
          <p:sp>
            <p:nvSpPr>
              <p:cNvPr id="21" name="TextBox 20"/>
              <p:cNvSpPr txBox="1"/>
              <p:nvPr/>
            </p:nvSpPr>
            <p:spPr>
              <a:xfrm>
                <a:off x="2197925" y="7924800"/>
                <a:ext cx="419100" cy="307777"/>
              </a:xfrm>
              <a:prstGeom prst="rect">
                <a:avLst/>
              </a:prstGeom>
              <a:noFill/>
              <a:ln w="12700">
                <a:noFill/>
              </a:ln>
            </p:spPr>
            <p:txBody>
              <a:bodyPr wrap="square" rtlCol="0">
                <a:spAutoFit/>
              </a:bodyPr>
              <a:lstStyle/>
              <a:p>
                <a:pPr algn="ctr"/>
                <a:r>
                  <a:rPr lang="en-US" sz="1400" b="1" dirty="0" smtClean="0"/>
                  <a:t>0.3</a:t>
                </a:r>
                <a:endParaRPr lang="en-US" sz="1400" b="1" dirty="0"/>
              </a:p>
            </p:txBody>
          </p:sp>
          <p:sp>
            <p:nvSpPr>
              <p:cNvPr id="22" name="TextBox 21"/>
              <p:cNvSpPr txBox="1"/>
              <p:nvPr/>
            </p:nvSpPr>
            <p:spPr>
              <a:xfrm>
                <a:off x="3711104" y="7924800"/>
                <a:ext cx="419100" cy="307777"/>
              </a:xfrm>
              <a:prstGeom prst="rect">
                <a:avLst/>
              </a:prstGeom>
              <a:noFill/>
              <a:ln w="12700">
                <a:noFill/>
              </a:ln>
            </p:spPr>
            <p:txBody>
              <a:bodyPr wrap="square" rtlCol="0">
                <a:spAutoFit/>
              </a:bodyPr>
              <a:lstStyle/>
              <a:p>
                <a:pPr algn="ctr"/>
                <a:r>
                  <a:rPr lang="en-US" sz="1400" b="1" dirty="0" smtClean="0"/>
                  <a:t>0.5</a:t>
                </a:r>
                <a:endParaRPr lang="en-US" sz="1400" b="1" dirty="0"/>
              </a:p>
            </p:txBody>
          </p:sp>
          <p:sp>
            <p:nvSpPr>
              <p:cNvPr id="23" name="TextBox 22"/>
              <p:cNvSpPr txBox="1"/>
              <p:nvPr/>
            </p:nvSpPr>
            <p:spPr>
              <a:xfrm>
                <a:off x="4455225" y="7924800"/>
                <a:ext cx="419100" cy="307777"/>
              </a:xfrm>
              <a:prstGeom prst="rect">
                <a:avLst/>
              </a:prstGeom>
              <a:noFill/>
              <a:ln w="12700">
                <a:noFill/>
              </a:ln>
            </p:spPr>
            <p:txBody>
              <a:bodyPr wrap="square" rtlCol="0">
                <a:spAutoFit/>
              </a:bodyPr>
              <a:lstStyle/>
              <a:p>
                <a:pPr algn="ctr"/>
                <a:r>
                  <a:rPr lang="en-US" sz="1400" b="1" dirty="0" smtClean="0"/>
                  <a:t>0.6</a:t>
                </a:r>
                <a:endParaRPr lang="en-US" sz="1400" b="1" dirty="0"/>
              </a:p>
            </p:txBody>
          </p:sp>
          <p:sp>
            <p:nvSpPr>
              <p:cNvPr id="24" name="TextBox 23"/>
              <p:cNvSpPr txBox="1"/>
              <p:nvPr/>
            </p:nvSpPr>
            <p:spPr>
              <a:xfrm>
                <a:off x="5205350" y="7924800"/>
                <a:ext cx="419100" cy="307777"/>
              </a:xfrm>
              <a:prstGeom prst="rect">
                <a:avLst/>
              </a:prstGeom>
              <a:noFill/>
              <a:ln w="12700">
                <a:noFill/>
              </a:ln>
            </p:spPr>
            <p:txBody>
              <a:bodyPr wrap="square" rtlCol="0">
                <a:spAutoFit/>
              </a:bodyPr>
              <a:lstStyle/>
              <a:p>
                <a:pPr algn="ctr"/>
                <a:r>
                  <a:rPr lang="en-US" sz="1400" b="1" dirty="0" smtClean="0"/>
                  <a:t>0.7</a:t>
                </a:r>
                <a:endParaRPr lang="en-US" sz="1400" b="1" dirty="0"/>
              </a:p>
            </p:txBody>
          </p:sp>
          <p:sp>
            <p:nvSpPr>
              <p:cNvPr id="25" name="TextBox 24"/>
              <p:cNvSpPr txBox="1"/>
              <p:nvPr/>
            </p:nvSpPr>
            <p:spPr>
              <a:xfrm>
                <a:off x="6729350" y="7924800"/>
                <a:ext cx="419100" cy="307777"/>
              </a:xfrm>
              <a:prstGeom prst="rect">
                <a:avLst/>
              </a:prstGeom>
              <a:noFill/>
              <a:ln w="12700">
                <a:noFill/>
              </a:ln>
            </p:spPr>
            <p:txBody>
              <a:bodyPr wrap="square" rtlCol="0">
                <a:spAutoFit/>
              </a:bodyPr>
              <a:lstStyle/>
              <a:p>
                <a:pPr algn="ctr"/>
                <a:r>
                  <a:rPr lang="en-US" sz="1400" b="1" dirty="0" smtClean="0"/>
                  <a:t>0.9</a:t>
                </a:r>
                <a:endParaRPr lang="en-US" sz="1400" b="1" dirty="0"/>
              </a:p>
            </p:txBody>
          </p:sp>
          <p:sp>
            <p:nvSpPr>
              <p:cNvPr id="26" name="TextBox 25"/>
              <p:cNvSpPr txBox="1"/>
              <p:nvPr/>
            </p:nvSpPr>
            <p:spPr>
              <a:xfrm>
                <a:off x="5979225" y="7924800"/>
                <a:ext cx="419100" cy="307777"/>
              </a:xfrm>
              <a:prstGeom prst="rect">
                <a:avLst/>
              </a:prstGeom>
              <a:noFill/>
              <a:ln w="12700">
                <a:noFill/>
              </a:ln>
            </p:spPr>
            <p:txBody>
              <a:bodyPr wrap="square" rtlCol="0">
                <a:spAutoFit/>
              </a:bodyPr>
              <a:lstStyle/>
              <a:p>
                <a:pPr algn="ctr"/>
                <a:r>
                  <a:rPr lang="en-US" sz="1400" b="1" dirty="0" smtClean="0"/>
                  <a:t>0.8</a:t>
                </a:r>
                <a:endParaRPr lang="en-US" sz="1400" b="1" dirty="0"/>
              </a:p>
            </p:txBody>
          </p:sp>
          <p:sp>
            <p:nvSpPr>
              <p:cNvPr id="27" name="TextBox 26"/>
              <p:cNvSpPr txBox="1"/>
              <p:nvPr/>
            </p:nvSpPr>
            <p:spPr>
              <a:xfrm>
                <a:off x="7477000" y="7925798"/>
                <a:ext cx="419100" cy="307777"/>
              </a:xfrm>
              <a:prstGeom prst="rect">
                <a:avLst/>
              </a:prstGeom>
              <a:noFill/>
              <a:ln w="12700">
                <a:noFill/>
              </a:ln>
            </p:spPr>
            <p:txBody>
              <a:bodyPr wrap="square" rtlCol="0">
                <a:spAutoFit/>
              </a:bodyPr>
              <a:lstStyle/>
              <a:p>
                <a:pPr algn="ctr"/>
                <a:r>
                  <a:rPr lang="en-US" sz="1400" b="1" dirty="0" smtClean="0"/>
                  <a:t>1</a:t>
                </a:r>
                <a:endParaRPr lang="en-US" sz="1400" b="1" dirty="0"/>
              </a:p>
            </p:txBody>
          </p:sp>
        </p:grpSp>
      </p:grpSp>
      <p:sp>
        <p:nvSpPr>
          <p:cNvPr id="9" name="TextBox 8"/>
          <p:cNvSpPr txBox="1"/>
          <p:nvPr/>
        </p:nvSpPr>
        <p:spPr>
          <a:xfrm>
            <a:off x="-4484" y="8988259"/>
            <a:ext cx="7772400" cy="841541"/>
          </a:xfrm>
          <a:prstGeom prst="rect">
            <a:avLst/>
          </a:prstGeom>
          <a:noFill/>
        </p:spPr>
        <p:txBody>
          <a:bodyPr wrap="square" lIns="101882" tIns="50941" rIns="101882" bIns="50941" rtlCol="0">
            <a:spAutoFit/>
          </a:bodyPr>
          <a:lstStyle/>
          <a:p>
            <a:r>
              <a:rPr lang="en-US" sz="1600" dirty="0" smtClean="0"/>
              <a:t>Fig. 2.5: Snow depth field from (a) NAM analysis at 0000 UTC 01 Feb 2013 and initialized snow depth field for (b) “Full Snow” case in BASE/FULL simulations, (c) “No </a:t>
            </a:r>
            <a:r>
              <a:rPr lang="en-US" sz="1600" dirty="0"/>
              <a:t>W</a:t>
            </a:r>
            <a:r>
              <a:rPr lang="en-US" sz="1600" dirty="0" smtClean="0"/>
              <a:t>estern Snow” case in NW simulation, and (d) “No Snow” case in NONE simulation.</a:t>
            </a:r>
            <a:endParaRPr lang="en-US" sz="1600" dirty="0"/>
          </a:p>
        </p:txBody>
      </p:sp>
      <p:sp>
        <p:nvSpPr>
          <p:cNvPr id="14" name="TextBox 13"/>
          <p:cNvSpPr txBox="1"/>
          <p:nvPr/>
        </p:nvSpPr>
        <p:spPr>
          <a:xfrm>
            <a:off x="190501" y="1004248"/>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15" name="TextBox 14"/>
          <p:cNvSpPr txBox="1"/>
          <p:nvPr/>
        </p:nvSpPr>
        <p:spPr>
          <a:xfrm>
            <a:off x="196471" y="4267200"/>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(c)</a:t>
            </a:r>
            <a:endParaRPr lang="en-US" sz="1400" b="1" dirty="0"/>
          </a:p>
        </p:txBody>
      </p:sp>
      <p:sp>
        <p:nvSpPr>
          <p:cNvPr id="16" name="TextBox 15"/>
          <p:cNvSpPr txBox="1"/>
          <p:nvPr/>
        </p:nvSpPr>
        <p:spPr>
          <a:xfrm>
            <a:off x="4029504" y="1017896"/>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
        <p:nvSpPr>
          <p:cNvPr id="17" name="TextBox 16"/>
          <p:cNvSpPr txBox="1"/>
          <p:nvPr/>
        </p:nvSpPr>
        <p:spPr>
          <a:xfrm>
            <a:off x="4033483" y="4267200"/>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(d)</a:t>
            </a:r>
            <a:endParaRPr lang="en-US" sz="1400" b="1" dirty="0"/>
          </a:p>
        </p:txBody>
      </p:sp>
    </p:spTree>
    <p:extLst>
      <p:ext uri="{BB962C8B-B14F-4D97-AF65-F5344CB8AC3E}">
        <p14:creationId xmlns:p14="http://schemas.microsoft.com/office/powerpoint/2010/main" xmlns="" val="1571428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0" y="4681921"/>
            <a:ext cx="5867401" cy="4190155"/>
            <a:chOff x="1142999" y="4681921"/>
            <a:chExt cx="5867401" cy="4190155"/>
          </a:xfrm>
        </p:grpSpPr>
        <p:grpSp>
          <p:nvGrpSpPr>
            <p:cNvPr id="13" name="Group 12"/>
            <p:cNvGrpSpPr/>
            <p:nvPr/>
          </p:nvGrpSpPr>
          <p:grpSpPr>
            <a:xfrm>
              <a:off x="1142999" y="4683433"/>
              <a:ext cx="5364681" cy="4188643"/>
              <a:chOff x="1142999" y="4683433"/>
              <a:chExt cx="5364681" cy="4188643"/>
            </a:xfrm>
          </p:grpSpPr>
          <p:pic>
            <p:nvPicPr>
              <p:cNvPr id="8" name="Picture 2" descr="Plot produced from NCEP/NARR dataset"/>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l="20297" t="15471" r="13613" b="14624"/>
              <a:stretch/>
            </p:blipFill>
            <p:spPr bwMode="auto">
              <a:xfrm>
                <a:off x="1142999" y="4683433"/>
                <a:ext cx="5117911" cy="418864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Plot produced from NCEP/NARR dataset"/>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l="91584" t="13143" r="5445" b="11628"/>
              <a:stretch/>
            </p:blipFill>
            <p:spPr bwMode="auto">
              <a:xfrm>
                <a:off x="6297306" y="4750451"/>
                <a:ext cx="210374" cy="412162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5" name="TextBox 24"/>
            <p:cNvSpPr txBox="1"/>
            <p:nvPr/>
          </p:nvSpPr>
          <p:spPr>
            <a:xfrm>
              <a:off x="6441605" y="7998023"/>
              <a:ext cx="548922" cy="307777"/>
            </a:xfrm>
            <a:prstGeom prst="rect">
              <a:avLst/>
            </a:prstGeom>
            <a:noFill/>
            <a:ln w="12700">
              <a:noFill/>
            </a:ln>
          </p:spPr>
          <p:txBody>
            <a:bodyPr wrap="square" rtlCol="0">
              <a:spAutoFit/>
            </a:bodyPr>
            <a:lstStyle/>
            <a:p>
              <a:r>
                <a:rPr lang="en-US" sz="1400" b="1" dirty="0" smtClean="0"/>
                <a:t>995</a:t>
              </a:r>
              <a:endParaRPr lang="en-US" sz="1400" b="1" dirty="0"/>
            </a:p>
          </p:txBody>
        </p:sp>
        <p:sp>
          <p:nvSpPr>
            <p:cNvPr id="26" name="TextBox 25"/>
            <p:cNvSpPr txBox="1"/>
            <p:nvPr/>
          </p:nvSpPr>
          <p:spPr>
            <a:xfrm>
              <a:off x="6441605" y="6895598"/>
              <a:ext cx="548922" cy="307777"/>
            </a:xfrm>
            <a:prstGeom prst="rect">
              <a:avLst/>
            </a:prstGeom>
            <a:noFill/>
            <a:ln w="12700">
              <a:noFill/>
            </a:ln>
          </p:spPr>
          <p:txBody>
            <a:bodyPr wrap="square" rtlCol="0">
              <a:spAutoFit/>
            </a:bodyPr>
            <a:lstStyle/>
            <a:p>
              <a:r>
                <a:rPr lang="en-US" sz="1400" b="1" dirty="0" smtClean="0"/>
                <a:t>1005</a:t>
              </a:r>
              <a:endParaRPr lang="en-US" sz="1400" b="1" dirty="0"/>
            </a:p>
          </p:txBody>
        </p:sp>
        <p:sp>
          <p:nvSpPr>
            <p:cNvPr id="27" name="TextBox 26"/>
            <p:cNvSpPr txBox="1"/>
            <p:nvPr/>
          </p:nvSpPr>
          <p:spPr>
            <a:xfrm>
              <a:off x="6461478" y="5791200"/>
              <a:ext cx="548922" cy="307777"/>
            </a:xfrm>
            <a:prstGeom prst="rect">
              <a:avLst/>
            </a:prstGeom>
            <a:noFill/>
            <a:ln w="12700">
              <a:noFill/>
            </a:ln>
          </p:spPr>
          <p:txBody>
            <a:bodyPr wrap="square" rtlCol="0">
              <a:spAutoFit/>
            </a:bodyPr>
            <a:lstStyle/>
            <a:p>
              <a:r>
                <a:rPr lang="en-US" sz="1400" b="1" dirty="0" smtClean="0"/>
                <a:t>1015</a:t>
              </a:r>
              <a:endParaRPr lang="en-US" sz="1400" b="1" dirty="0"/>
            </a:p>
          </p:txBody>
        </p:sp>
        <p:sp>
          <p:nvSpPr>
            <p:cNvPr id="28" name="TextBox 27"/>
            <p:cNvSpPr txBox="1"/>
            <p:nvPr/>
          </p:nvSpPr>
          <p:spPr>
            <a:xfrm>
              <a:off x="6441605" y="5245925"/>
              <a:ext cx="548922" cy="307777"/>
            </a:xfrm>
            <a:prstGeom prst="rect">
              <a:avLst/>
            </a:prstGeom>
            <a:noFill/>
            <a:ln w="12700">
              <a:noFill/>
            </a:ln>
          </p:spPr>
          <p:txBody>
            <a:bodyPr wrap="square" rtlCol="0">
              <a:spAutoFit/>
            </a:bodyPr>
            <a:lstStyle/>
            <a:p>
              <a:r>
                <a:rPr lang="en-US" sz="1400" b="1" dirty="0" smtClean="0"/>
                <a:t>1020</a:t>
              </a:r>
              <a:endParaRPr lang="en-US" sz="1400" b="1" dirty="0"/>
            </a:p>
          </p:txBody>
        </p:sp>
        <p:sp>
          <p:nvSpPr>
            <p:cNvPr id="29" name="TextBox 28"/>
            <p:cNvSpPr txBox="1"/>
            <p:nvPr/>
          </p:nvSpPr>
          <p:spPr>
            <a:xfrm>
              <a:off x="6441605" y="6360225"/>
              <a:ext cx="548922" cy="307777"/>
            </a:xfrm>
            <a:prstGeom prst="rect">
              <a:avLst/>
            </a:prstGeom>
            <a:noFill/>
            <a:ln w="12700">
              <a:noFill/>
            </a:ln>
          </p:spPr>
          <p:txBody>
            <a:bodyPr wrap="square" rtlCol="0">
              <a:spAutoFit/>
            </a:bodyPr>
            <a:lstStyle/>
            <a:p>
              <a:r>
                <a:rPr lang="en-US" sz="1400" b="1" dirty="0" smtClean="0"/>
                <a:t>1010</a:t>
              </a:r>
              <a:endParaRPr lang="en-US" sz="1400" b="1" dirty="0"/>
            </a:p>
          </p:txBody>
        </p:sp>
        <p:sp>
          <p:nvSpPr>
            <p:cNvPr id="30" name="TextBox 29"/>
            <p:cNvSpPr txBox="1"/>
            <p:nvPr/>
          </p:nvSpPr>
          <p:spPr>
            <a:xfrm>
              <a:off x="6461478" y="7450775"/>
              <a:ext cx="548922" cy="307777"/>
            </a:xfrm>
            <a:prstGeom prst="rect">
              <a:avLst/>
            </a:prstGeom>
            <a:noFill/>
            <a:ln w="12700">
              <a:noFill/>
            </a:ln>
          </p:spPr>
          <p:txBody>
            <a:bodyPr wrap="square" rtlCol="0">
              <a:spAutoFit/>
            </a:bodyPr>
            <a:lstStyle/>
            <a:p>
              <a:r>
                <a:rPr lang="en-US" sz="1400" b="1" dirty="0" smtClean="0"/>
                <a:t>1000</a:t>
              </a:r>
              <a:endParaRPr lang="en-US" sz="1400" b="1" dirty="0"/>
            </a:p>
          </p:txBody>
        </p:sp>
        <p:sp>
          <p:nvSpPr>
            <p:cNvPr id="31" name="TextBox 30"/>
            <p:cNvSpPr txBox="1"/>
            <p:nvPr/>
          </p:nvSpPr>
          <p:spPr>
            <a:xfrm>
              <a:off x="6441605" y="8543298"/>
              <a:ext cx="548922" cy="307777"/>
            </a:xfrm>
            <a:prstGeom prst="rect">
              <a:avLst/>
            </a:prstGeom>
            <a:noFill/>
            <a:ln w="12700">
              <a:noFill/>
            </a:ln>
          </p:spPr>
          <p:txBody>
            <a:bodyPr wrap="square" rtlCol="0">
              <a:spAutoFit/>
            </a:bodyPr>
            <a:lstStyle/>
            <a:p>
              <a:r>
                <a:rPr lang="en-US" sz="1400" b="1" dirty="0" smtClean="0"/>
                <a:t>990</a:t>
              </a:r>
              <a:endParaRPr lang="en-US" sz="1400" b="1" dirty="0"/>
            </a:p>
          </p:txBody>
        </p:sp>
        <p:sp>
          <p:nvSpPr>
            <p:cNvPr id="33" name="TextBox 32"/>
            <p:cNvSpPr txBox="1"/>
            <p:nvPr/>
          </p:nvSpPr>
          <p:spPr>
            <a:xfrm>
              <a:off x="6441605" y="4681921"/>
              <a:ext cx="548922" cy="307777"/>
            </a:xfrm>
            <a:prstGeom prst="rect">
              <a:avLst/>
            </a:prstGeom>
            <a:noFill/>
            <a:ln w="12700">
              <a:noFill/>
            </a:ln>
          </p:spPr>
          <p:txBody>
            <a:bodyPr wrap="square" rtlCol="0">
              <a:spAutoFit/>
            </a:bodyPr>
            <a:lstStyle/>
            <a:p>
              <a:r>
                <a:rPr lang="en-US" sz="1400" b="1" dirty="0" smtClean="0"/>
                <a:t>1025</a:t>
              </a:r>
              <a:endParaRPr lang="en-US" sz="1400" b="1" dirty="0"/>
            </a:p>
          </p:txBody>
        </p:sp>
      </p:grpSp>
      <p:grpSp>
        <p:nvGrpSpPr>
          <p:cNvPr id="4" name="Group 3"/>
          <p:cNvGrpSpPr/>
          <p:nvPr/>
        </p:nvGrpSpPr>
        <p:grpSpPr>
          <a:xfrm>
            <a:off x="961027" y="127952"/>
            <a:ext cx="5850347" cy="4232716"/>
            <a:chOff x="1142998" y="127952"/>
            <a:chExt cx="5850347" cy="4232716"/>
          </a:xfrm>
        </p:grpSpPr>
        <p:grpSp>
          <p:nvGrpSpPr>
            <p:cNvPr id="5" name="Group 4"/>
            <p:cNvGrpSpPr/>
            <p:nvPr/>
          </p:nvGrpSpPr>
          <p:grpSpPr>
            <a:xfrm>
              <a:off x="1142998" y="160337"/>
              <a:ext cx="5364681" cy="4183063"/>
              <a:chOff x="1142998" y="160337"/>
              <a:chExt cx="5364681" cy="4183063"/>
            </a:xfrm>
          </p:grpSpPr>
          <p:pic>
            <p:nvPicPr>
              <p:cNvPr id="11" name="Picture 2" descr="Plot produced from NCEP/NARR dataset"/>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l="20358" t="15222" r="13537" b="15568"/>
              <a:stretch/>
            </p:blipFill>
            <p:spPr bwMode="auto">
              <a:xfrm>
                <a:off x="1142998" y="197302"/>
                <a:ext cx="5117911" cy="414609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Plot produced from NCEP/NARR dataset"/>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l="91821" t="12211" r="5152" b="11632"/>
              <a:stretch/>
            </p:blipFill>
            <p:spPr bwMode="auto">
              <a:xfrm>
                <a:off x="6292755" y="160337"/>
                <a:ext cx="214924" cy="418306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4" name="TextBox 13"/>
            <p:cNvSpPr txBox="1"/>
            <p:nvPr/>
          </p:nvSpPr>
          <p:spPr>
            <a:xfrm>
              <a:off x="6424550" y="3552700"/>
              <a:ext cx="548922" cy="307777"/>
            </a:xfrm>
            <a:prstGeom prst="rect">
              <a:avLst/>
            </a:prstGeom>
            <a:noFill/>
            <a:ln w="12700">
              <a:noFill/>
            </a:ln>
          </p:spPr>
          <p:txBody>
            <a:bodyPr wrap="square" rtlCol="0">
              <a:spAutoFit/>
            </a:bodyPr>
            <a:lstStyle/>
            <a:p>
              <a:r>
                <a:rPr lang="en-US" sz="1400" b="1" dirty="0" smtClean="0"/>
                <a:t>5100</a:t>
              </a:r>
              <a:endParaRPr lang="en-US" sz="1400" b="1" dirty="0"/>
            </a:p>
          </p:txBody>
        </p:sp>
        <p:sp>
          <p:nvSpPr>
            <p:cNvPr id="17" name="TextBox 16"/>
            <p:cNvSpPr txBox="1"/>
            <p:nvPr/>
          </p:nvSpPr>
          <p:spPr>
            <a:xfrm>
              <a:off x="6424550" y="2575948"/>
              <a:ext cx="548922" cy="307777"/>
            </a:xfrm>
            <a:prstGeom prst="rect">
              <a:avLst/>
            </a:prstGeom>
            <a:noFill/>
            <a:ln w="12700">
              <a:noFill/>
            </a:ln>
          </p:spPr>
          <p:txBody>
            <a:bodyPr wrap="square" rtlCol="0">
              <a:spAutoFit/>
            </a:bodyPr>
            <a:lstStyle/>
            <a:p>
              <a:r>
                <a:rPr lang="en-US" sz="1400" b="1" dirty="0" smtClean="0"/>
                <a:t>5300</a:t>
              </a:r>
              <a:endParaRPr lang="en-US" sz="1400" b="1" dirty="0"/>
            </a:p>
          </p:txBody>
        </p:sp>
        <p:sp>
          <p:nvSpPr>
            <p:cNvPr id="18" name="TextBox 17"/>
            <p:cNvSpPr txBox="1"/>
            <p:nvPr/>
          </p:nvSpPr>
          <p:spPr>
            <a:xfrm>
              <a:off x="6444423" y="1621879"/>
              <a:ext cx="548922" cy="307777"/>
            </a:xfrm>
            <a:prstGeom prst="rect">
              <a:avLst/>
            </a:prstGeom>
            <a:noFill/>
            <a:ln w="12700">
              <a:noFill/>
            </a:ln>
          </p:spPr>
          <p:txBody>
            <a:bodyPr wrap="square" rtlCol="0">
              <a:spAutoFit/>
            </a:bodyPr>
            <a:lstStyle/>
            <a:p>
              <a:r>
                <a:rPr lang="en-US" sz="1400" b="1" dirty="0" smtClean="0"/>
                <a:t>5500</a:t>
              </a:r>
              <a:endParaRPr lang="en-US" sz="1400" b="1" dirty="0"/>
            </a:p>
          </p:txBody>
        </p:sp>
        <p:sp>
          <p:nvSpPr>
            <p:cNvPr id="19" name="TextBox 18"/>
            <p:cNvSpPr txBox="1"/>
            <p:nvPr/>
          </p:nvSpPr>
          <p:spPr>
            <a:xfrm>
              <a:off x="6424550" y="1127135"/>
              <a:ext cx="548922" cy="307777"/>
            </a:xfrm>
            <a:prstGeom prst="rect">
              <a:avLst/>
            </a:prstGeom>
            <a:noFill/>
            <a:ln w="12700">
              <a:noFill/>
            </a:ln>
          </p:spPr>
          <p:txBody>
            <a:bodyPr wrap="square" rtlCol="0">
              <a:spAutoFit/>
            </a:bodyPr>
            <a:lstStyle/>
            <a:p>
              <a:r>
                <a:rPr lang="en-US" sz="1400" b="1" dirty="0" smtClean="0"/>
                <a:t>5600</a:t>
              </a:r>
              <a:endParaRPr lang="en-US" sz="1400" b="1" dirty="0"/>
            </a:p>
          </p:txBody>
        </p:sp>
        <p:sp>
          <p:nvSpPr>
            <p:cNvPr id="20" name="TextBox 19"/>
            <p:cNvSpPr txBox="1"/>
            <p:nvPr/>
          </p:nvSpPr>
          <p:spPr>
            <a:xfrm>
              <a:off x="6424550" y="2106873"/>
              <a:ext cx="548922" cy="307777"/>
            </a:xfrm>
            <a:prstGeom prst="rect">
              <a:avLst/>
            </a:prstGeom>
            <a:noFill/>
            <a:ln w="12700">
              <a:noFill/>
            </a:ln>
          </p:spPr>
          <p:txBody>
            <a:bodyPr wrap="square" rtlCol="0">
              <a:spAutoFit/>
            </a:bodyPr>
            <a:lstStyle/>
            <a:p>
              <a:r>
                <a:rPr lang="en-US" sz="1400" b="1" dirty="0" smtClean="0"/>
                <a:t>5400</a:t>
              </a:r>
              <a:endParaRPr lang="en-US" sz="1400" b="1" dirty="0"/>
            </a:p>
          </p:txBody>
        </p:sp>
        <p:sp>
          <p:nvSpPr>
            <p:cNvPr id="21" name="TextBox 20"/>
            <p:cNvSpPr txBox="1"/>
            <p:nvPr/>
          </p:nvSpPr>
          <p:spPr>
            <a:xfrm>
              <a:off x="6444423" y="3071750"/>
              <a:ext cx="548922" cy="307777"/>
            </a:xfrm>
            <a:prstGeom prst="rect">
              <a:avLst/>
            </a:prstGeom>
            <a:noFill/>
            <a:ln w="12700">
              <a:noFill/>
            </a:ln>
          </p:spPr>
          <p:txBody>
            <a:bodyPr wrap="square" rtlCol="0">
              <a:spAutoFit/>
            </a:bodyPr>
            <a:lstStyle/>
            <a:p>
              <a:r>
                <a:rPr lang="en-US" sz="1400" b="1" dirty="0" smtClean="0"/>
                <a:t>5200</a:t>
              </a:r>
              <a:endParaRPr lang="en-US" sz="1400" b="1" dirty="0"/>
            </a:p>
          </p:txBody>
        </p:sp>
        <p:sp>
          <p:nvSpPr>
            <p:cNvPr id="22" name="TextBox 21"/>
            <p:cNvSpPr txBox="1"/>
            <p:nvPr/>
          </p:nvSpPr>
          <p:spPr>
            <a:xfrm>
              <a:off x="6424550" y="4052891"/>
              <a:ext cx="548922" cy="307777"/>
            </a:xfrm>
            <a:prstGeom prst="rect">
              <a:avLst/>
            </a:prstGeom>
            <a:noFill/>
            <a:ln w="12700">
              <a:noFill/>
            </a:ln>
          </p:spPr>
          <p:txBody>
            <a:bodyPr wrap="square" rtlCol="0">
              <a:spAutoFit/>
            </a:bodyPr>
            <a:lstStyle/>
            <a:p>
              <a:r>
                <a:rPr lang="en-US" sz="1400" b="1" dirty="0" smtClean="0"/>
                <a:t>5000</a:t>
              </a:r>
              <a:endParaRPr lang="en-US" sz="1400" b="1" dirty="0"/>
            </a:p>
          </p:txBody>
        </p:sp>
        <p:sp>
          <p:nvSpPr>
            <p:cNvPr id="23" name="TextBox 22"/>
            <p:cNvSpPr txBox="1"/>
            <p:nvPr/>
          </p:nvSpPr>
          <p:spPr>
            <a:xfrm>
              <a:off x="6424550" y="642983"/>
              <a:ext cx="548922" cy="307777"/>
            </a:xfrm>
            <a:prstGeom prst="rect">
              <a:avLst/>
            </a:prstGeom>
            <a:noFill/>
            <a:ln w="12700">
              <a:noFill/>
            </a:ln>
          </p:spPr>
          <p:txBody>
            <a:bodyPr wrap="square" rtlCol="0">
              <a:spAutoFit/>
            </a:bodyPr>
            <a:lstStyle/>
            <a:p>
              <a:r>
                <a:rPr lang="en-US" sz="1400" b="1" dirty="0" smtClean="0"/>
                <a:t>5700</a:t>
              </a:r>
              <a:endParaRPr lang="en-US" sz="1400" b="1" dirty="0"/>
            </a:p>
          </p:txBody>
        </p:sp>
        <p:sp>
          <p:nvSpPr>
            <p:cNvPr id="24" name="TextBox 23"/>
            <p:cNvSpPr txBox="1"/>
            <p:nvPr/>
          </p:nvSpPr>
          <p:spPr>
            <a:xfrm>
              <a:off x="6424550" y="127952"/>
              <a:ext cx="548922" cy="307777"/>
            </a:xfrm>
            <a:prstGeom prst="rect">
              <a:avLst/>
            </a:prstGeom>
            <a:noFill/>
            <a:ln w="12700">
              <a:noFill/>
            </a:ln>
          </p:spPr>
          <p:txBody>
            <a:bodyPr wrap="square" rtlCol="0">
              <a:spAutoFit/>
            </a:bodyPr>
            <a:lstStyle/>
            <a:p>
              <a:r>
                <a:rPr lang="en-US" sz="1400" b="1" dirty="0" smtClean="0"/>
                <a:t>5800</a:t>
              </a:r>
              <a:endParaRPr lang="en-US" sz="1400" b="1" dirty="0"/>
            </a:p>
          </p:txBody>
        </p:sp>
      </p:grpSp>
      <p:sp>
        <p:nvSpPr>
          <p:cNvPr id="10" name="TextBox 9"/>
          <p:cNvSpPr txBox="1"/>
          <p:nvPr/>
        </p:nvSpPr>
        <p:spPr>
          <a:xfrm>
            <a:off x="-4484" y="8991600"/>
            <a:ext cx="7776884" cy="841541"/>
          </a:xfrm>
          <a:prstGeom prst="rect">
            <a:avLst/>
          </a:prstGeom>
          <a:noFill/>
        </p:spPr>
        <p:txBody>
          <a:bodyPr wrap="square" lIns="101882" tIns="50941" rIns="101882" bIns="50941" rtlCol="0">
            <a:spAutoFit/>
          </a:bodyPr>
          <a:lstStyle/>
          <a:p>
            <a:r>
              <a:rPr lang="en-US" sz="1600" dirty="0" smtClean="0"/>
              <a:t>Fig. 3.0: NCEP North American Regional Reanalysis composite plots from  0000 UTC 1 February to 0000 UTC 7 February 2013 for (a) 500 </a:t>
            </a:r>
            <a:r>
              <a:rPr lang="en-US" sz="1600" dirty="0" err="1" smtClean="0"/>
              <a:t>hPa</a:t>
            </a:r>
            <a:r>
              <a:rPr lang="en-US" sz="1600" dirty="0" smtClean="0"/>
              <a:t> </a:t>
            </a:r>
            <a:r>
              <a:rPr lang="en-US" sz="1600" dirty="0" err="1" smtClean="0"/>
              <a:t>geopotential</a:t>
            </a:r>
            <a:r>
              <a:rPr lang="en-US" sz="1600" dirty="0" smtClean="0"/>
              <a:t> height (in m) and (b) mean sea level pressure (in </a:t>
            </a:r>
            <a:r>
              <a:rPr lang="en-US" sz="1600" dirty="0" err="1" smtClean="0"/>
              <a:t>hPa</a:t>
            </a:r>
            <a:r>
              <a:rPr lang="en-US" sz="1600" dirty="0" smtClean="0"/>
              <a:t>). </a:t>
            </a:r>
            <a:endParaRPr lang="en-US" sz="1600" dirty="0"/>
          </a:p>
        </p:txBody>
      </p:sp>
      <p:sp>
        <p:nvSpPr>
          <p:cNvPr id="2" name="AutoShape 2" descr="Displaying feb2_18_t_rh.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5" descr="Displaying feb2_18.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1066800" y="264579"/>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16" name="TextBox 15"/>
          <p:cNvSpPr txBox="1"/>
          <p:nvPr/>
        </p:nvSpPr>
        <p:spPr>
          <a:xfrm>
            <a:off x="1066800" y="4738162"/>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Tree>
    <p:extLst>
      <p:ext uri="{BB962C8B-B14F-4D97-AF65-F5344CB8AC3E}">
        <p14:creationId xmlns:p14="http://schemas.microsoft.com/office/powerpoint/2010/main" xmlns="" val="22546616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p:cNvSpPr txBox="1"/>
          <p:nvPr/>
        </p:nvSpPr>
        <p:spPr>
          <a:xfrm>
            <a:off x="-4484" y="8991600"/>
            <a:ext cx="7776884" cy="841541"/>
          </a:xfrm>
          <a:prstGeom prst="rect">
            <a:avLst/>
          </a:prstGeom>
          <a:noFill/>
        </p:spPr>
        <p:txBody>
          <a:bodyPr wrap="square" lIns="101882" tIns="50941" rIns="101882" bIns="50941" rtlCol="0">
            <a:spAutoFit/>
          </a:bodyPr>
          <a:lstStyle/>
          <a:p>
            <a:r>
              <a:rPr lang="en-US" sz="1600" dirty="0" smtClean="0"/>
              <a:t>Fig. 3.1: </a:t>
            </a:r>
            <a:r>
              <a:rPr lang="en-US" sz="1600" dirty="0" err="1" smtClean="0"/>
              <a:t>Rawinsonde</a:t>
            </a:r>
            <a:r>
              <a:rPr lang="en-US" sz="1600" dirty="0" smtClean="0"/>
              <a:t> released from Roosevelt at 1800 UTC on 2 February 2013.  Temperature is in red and </a:t>
            </a:r>
            <a:r>
              <a:rPr lang="en-US" sz="1600" dirty="0" err="1" smtClean="0"/>
              <a:t>dewpoint</a:t>
            </a:r>
            <a:r>
              <a:rPr lang="en-US" sz="1600" dirty="0" smtClean="0"/>
              <a:t> is in blue.  Wind barbs on right side  denote wind speed and direction (full barb = 10 m s</a:t>
            </a:r>
            <a:r>
              <a:rPr lang="en-US" sz="1600" baseline="30000" dirty="0" smtClean="0"/>
              <a:t>-1</a:t>
            </a:r>
            <a:r>
              <a:rPr lang="en-US" sz="1600" dirty="0" smtClean="0"/>
              <a:t>).</a:t>
            </a:r>
            <a:endParaRPr lang="en-US" sz="1600" dirty="0"/>
          </a:p>
        </p:txBody>
      </p:sp>
      <p:sp>
        <p:nvSpPr>
          <p:cNvPr id="2" name="AutoShape 2" descr="Displaying feb2_18_t_rh.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5" descr="Displaying feb2_18.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home.chpc.utah.edu/~u0198116/UINTAH_TEMP_DIRECTORY/Feb2_2013.png"/>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201165" y="762000"/>
            <a:ext cx="7370070" cy="70104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rot="16200000">
            <a:off x="-369579" y="4097923"/>
            <a:ext cx="1409699" cy="338554"/>
          </a:xfrm>
          <a:prstGeom prst="rect">
            <a:avLst/>
          </a:prstGeom>
          <a:solidFill>
            <a:schemeClr val="bg1"/>
          </a:solidFill>
          <a:ln w="12700">
            <a:noFill/>
          </a:ln>
        </p:spPr>
        <p:txBody>
          <a:bodyPr wrap="square" rtlCol="0">
            <a:spAutoFit/>
          </a:bodyPr>
          <a:lstStyle/>
          <a:p>
            <a:pPr algn="ctr"/>
            <a:r>
              <a:rPr lang="en-US" sz="1600" b="1" dirty="0" smtClean="0"/>
              <a:t>Pressure (</a:t>
            </a:r>
            <a:r>
              <a:rPr lang="en-US" sz="1600" b="1" dirty="0" err="1" smtClean="0"/>
              <a:t>hPa</a:t>
            </a:r>
            <a:r>
              <a:rPr lang="en-US" sz="1600" b="1" dirty="0" smtClean="0"/>
              <a:t>)</a:t>
            </a:r>
            <a:endParaRPr lang="en-US" sz="1600" b="1" dirty="0"/>
          </a:p>
        </p:txBody>
      </p:sp>
    </p:spTree>
    <p:extLst>
      <p:ext uri="{BB962C8B-B14F-4D97-AF65-F5344CB8AC3E}">
        <p14:creationId xmlns:p14="http://schemas.microsoft.com/office/powerpoint/2010/main" xmlns="" val="41744789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484" y="8991600"/>
            <a:ext cx="7776884" cy="1087762"/>
          </a:xfrm>
          <a:prstGeom prst="rect">
            <a:avLst/>
          </a:prstGeom>
          <a:noFill/>
        </p:spPr>
        <p:txBody>
          <a:bodyPr wrap="square" lIns="101882" tIns="50941" rIns="101882" bIns="50941" rtlCol="0">
            <a:spAutoFit/>
          </a:bodyPr>
          <a:lstStyle/>
          <a:p>
            <a:r>
              <a:rPr lang="en-US" sz="1600" dirty="0" smtClean="0"/>
              <a:t>Fig. 3.1: </a:t>
            </a:r>
            <a:r>
              <a:rPr lang="en-US" sz="1600" dirty="0" err="1" smtClean="0"/>
              <a:t>Rawinsondes</a:t>
            </a:r>
            <a:r>
              <a:rPr lang="en-US" sz="1600" dirty="0" smtClean="0"/>
              <a:t> released from Roosevelt at (a) 1800 UTC 2 February 2013, (b) 1800 UTC 4 February 2013, and (c) 1800 UTC 6 February 2013. Temperature is in red and </a:t>
            </a:r>
            <a:r>
              <a:rPr lang="en-US" sz="1600" dirty="0" err="1" smtClean="0"/>
              <a:t>dewpoint</a:t>
            </a:r>
            <a:r>
              <a:rPr lang="en-US" sz="1600" dirty="0" smtClean="0"/>
              <a:t> is in blue.  Wind barbs on right side  denote wind speed and direction (full barb = 5 m s</a:t>
            </a:r>
            <a:r>
              <a:rPr lang="en-US" sz="1600" baseline="30000" dirty="0" smtClean="0"/>
              <a:t>-1</a:t>
            </a:r>
            <a:r>
              <a:rPr lang="en-US" sz="1600" dirty="0" smtClean="0"/>
              <a:t>).</a:t>
            </a:r>
            <a:endParaRPr lang="en-US" sz="1600" dirty="0"/>
          </a:p>
        </p:txBody>
      </p:sp>
      <p:sp>
        <p:nvSpPr>
          <p:cNvPr id="2" name="AutoShape 2" descr="Displaying feb2_18_t_rh.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5" descr="Displaying feb2_18.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Users\Erik\AppData\Local\Temp\2Feb.tif"/>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952500" y="55372"/>
            <a:ext cx="6433164" cy="3008376"/>
          </a:xfrm>
          <a:prstGeom prst="rect">
            <a:avLst/>
          </a:prstGeom>
          <a:noFill/>
        </p:spPr>
      </p:pic>
      <p:pic>
        <p:nvPicPr>
          <p:cNvPr id="1027" name="Picture 3" descr="C:\Users\Erik\AppData\Local\Temp\4Feb.tif"/>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952500" y="2999096"/>
            <a:ext cx="6433164" cy="3058867"/>
          </a:xfrm>
          <a:prstGeom prst="rect">
            <a:avLst/>
          </a:prstGeom>
          <a:noFill/>
        </p:spPr>
      </p:pic>
      <p:pic>
        <p:nvPicPr>
          <p:cNvPr id="1028" name="Picture 4" descr="C:\Users\Erik\AppData\Local\Temp\6Feb.tif"/>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952500" y="6019800"/>
            <a:ext cx="6433164" cy="3046969"/>
          </a:xfrm>
          <a:prstGeom prst="rect">
            <a:avLst/>
          </a:prstGeom>
          <a:noFill/>
        </p:spPr>
      </p:pic>
      <p:sp>
        <p:nvSpPr>
          <p:cNvPr id="9" name="TextBox 8"/>
          <p:cNvSpPr txBox="1"/>
          <p:nvPr/>
        </p:nvSpPr>
        <p:spPr>
          <a:xfrm>
            <a:off x="1060550" y="321114"/>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11" name="TextBox 10"/>
          <p:cNvSpPr txBox="1"/>
          <p:nvPr/>
        </p:nvSpPr>
        <p:spPr>
          <a:xfrm>
            <a:off x="1060550" y="3221572"/>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
        <p:nvSpPr>
          <p:cNvPr id="12" name="TextBox 11"/>
          <p:cNvSpPr txBox="1"/>
          <p:nvPr/>
        </p:nvSpPr>
        <p:spPr>
          <a:xfrm>
            <a:off x="1045194" y="6263536"/>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(c)</a:t>
            </a:r>
            <a:endParaRPr lang="en-US" sz="1400" b="1" dirty="0"/>
          </a:p>
        </p:txBody>
      </p:sp>
    </p:spTree>
    <p:extLst>
      <p:ext uri="{BB962C8B-B14F-4D97-AF65-F5344CB8AC3E}">
        <p14:creationId xmlns:p14="http://schemas.microsoft.com/office/powerpoint/2010/main" xmlns="" val="41744789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0818471\Desktop\NASA SPoRT info\Feb 2013 Images\Snow-Cloud\20130202_1815_sport_modis_westusa_snowcloud.jpg"/>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1600198" y="140827"/>
            <a:ext cx="4565157" cy="4480589"/>
          </a:xfrm>
          <a:prstGeom prst="rect">
            <a:avLst/>
          </a:prstGeom>
          <a:noFill/>
          <a:ln w="25400">
            <a:solidFill>
              <a:schemeClr val="tx1"/>
            </a:solidFill>
          </a:ln>
          <a:extLst>
            <a:ext uri="{909E8E84-426E-40DD-AFC4-6F175D3DCCD1}">
              <a14:hiddenFill xmlns:a14="http://schemas.microsoft.com/office/drawing/2010/main" xmlns="">
                <a:solidFill>
                  <a:srgbClr val="FFFFFF"/>
                </a:solidFill>
              </a14:hiddenFill>
            </a:ext>
          </a:extLst>
        </p:spPr>
      </p:pic>
      <p:pic>
        <p:nvPicPr>
          <p:cNvPr id="7" name="Picture 3" descr="C:\Users\u0818471\Desktop\NASA SPoRT info\Feb 2013 Images\NTmicrophysics\20130202_0931_sport_viirs_westusa_ntmicro.jpg"/>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600197" y="4765912"/>
            <a:ext cx="4565157" cy="4498586"/>
          </a:xfrm>
          <a:prstGeom prst="rect">
            <a:avLst/>
          </a:prstGeom>
          <a:noFill/>
          <a:ln w="25400">
            <a:solidFill>
              <a:schemeClr val="tx1"/>
            </a:solidFill>
          </a:ln>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1638301" y="189727"/>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17" name="TextBox 16"/>
          <p:cNvSpPr txBox="1"/>
          <p:nvPr/>
        </p:nvSpPr>
        <p:spPr>
          <a:xfrm>
            <a:off x="1638300" y="4820719"/>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
        <p:nvSpPr>
          <p:cNvPr id="10" name="TextBox 9"/>
          <p:cNvSpPr txBox="1"/>
          <p:nvPr/>
        </p:nvSpPr>
        <p:spPr>
          <a:xfrm>
            <a:off x="-4484" y="9310681"/>
            <a:ext cx="7776884" cy="595319"/>
          </a:xfrm>
          <a:prstGeom prst="rect">
            <a:avLst/>
          </a:prstGeom>
          <a:noFill/>
        </p:spPr>
        <p:txBody>
          <a:bodyPr wrap="square" lIns="101882" tIns="50941" rIns="101882" bIns="50941" rtlCol="0">
            <a:spAutoFit/>
          </a:bodyPr>
          <a:lstStyle/>
          <a:p>
            <a:r>
              <a:rPr lang="en-US" sz="1600" dirty="0" smtClean="0"/>
              <a:t>Fig. 3.2: VIIRS satellite imagery from NASA </a:t>
            </a:r>
            <a:r>
              <a:rPr lang="en-US" sz="1600" dirty="0" err="1" smtClean="0"/>
              <a:t>SPoRT</a:t>
            </a:r>
            <a:r>
              <a:rPr lang="en-US" sz="1600" dirty="0" smtClean="0"/>
              <a:t> program.  (a) </a:t>
            </a:r>
            <a:r>
              <a:rPr lang="en-US" sz="1600" dirty="0"/>
              <a:t>Nighttime Microphysics RGB product at 0931 UTC 2 Feb 2013 </a:t>
            </a:r>
            <a:r>
              <a:rPr lang="en-US" sz="1600" dirty="0" smtClean="0"/>
              <a:t>and (b) Snow-Cloud RGB </a:t>
            </a:r>
            <a:r>
              <a:rPr lang="en-US" sz="1600" dirty="0"/>
              <a:t>product </a:t>
            </a:r>
            <a:r>
              <a:rPr lang="en-US" sz="1600" dirty="0" smtClean="0"/>
              <a:t>at 1815 UTC </a:t>
            </a:r>
            <a:r>
              <a:rPr lang="en-US" sz="1600" dirty="0"/>
              <a:t>2 Feb </a:t>
            </a:r>
            <a:r>
              <a:rPr lang="en-US" sz="1600" dirty="0" smtClean="0"/>
              <a:t>2013.  </a:t>
            </a:r>
            <a:endParaRPr lang="en-US" sz="1600" dirty="0"/>
          </a:p>
        </p:txBody>
      </p:sp>
    </p:spTree>
    <p:extLst>
      <p:ext uri="{BB962C8B-B14F-4D97-AF65-F5344CB8AC3E}">
        <p14:creationId xmlns:p14="http://schemas.microsoft.com/office/powerpoint/2010/main" xmlns="" val="960647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b="-1"/>
          <a:stretch/>
        </p:blipFill>
        <p:spPr bwMode="auto">
          <a:xfrm>
            <a:off x="-1" y="1828800"/>
            <a:ext cx="7772400" cy="28383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descr="http://home.chpc.utah.edu/~u0035056/ubos/rooscl31_1panelFeb01-Feb07.pn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990" y="5333999"/>
            <a:ext cx="7771410" cy="299931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28434" y="8648217"/>
            <a:ext cx="7800833" cy="1333983"/>
          </a:xfrm>
          <a:prstGeom prst="rect">
            <a:avLst/>
          </a:prstGeom>
          <a:noFill/>
        </p:spPr>
        <p:txBody>
          <a:bodyPr wrap="square" lIns="101882" tIns="50941" rIns="101882" bIns="50941" rtlCol="0">
            <a:spAutoFit/>
          </a:bodyPr>
          <a:lstStyle/>
          <a:p>
            <a:r>
              <a:rPr lang="en-US" sz="1600" dirty="0" smtClean="0"/>
              <a:t>Fig. 3.3: </a:t>
            </a:r>
            <a:r>
              <a:rPr lang="en-US" sz="1600" dirty="0"/>
              <a:t>(a) Ozone concentrations from 1-10 February 2013 for Roosevelt (black), </a:t>
            </a:r>
            <a:r>
              <a:rPr lang="en-US" sz="1600" dirty="0" err="1"/>
              <a:t>Horsepool</a:t>
            </a:r>
            <a:r>
              <a:rPr lang="en-US" sz="1600" dirty="0"/>
              <a:t> (blue), </a:t>
            </a:r>
            <a:r>
              <a:rPr lang="en-US" sz="1600" dirty="0" smtClean="0"/>
              <a:t>Vernal </a:t>
            </a:r>
            <a:r>
              <a:rPr lang="en-US" sz="1600" dirty="0"/>
              <a:t>(red</a:t>
            </a:r>
            <a:r>
              <a:rPr lang="en-US" sz="1600" dirty="0" smtClean="0"/>
              <a:t>), and Ouray (green).  </a:t>
            </a:r>
            <a:r>
              <a:rPr lang="en-US" sz="1600" dirty="0"/>
              <a:t>The NAAQS of 75 ppb (8-hour mean) is noted by the thin black dashed </a:t>
            </a:r>
            <a:r>
              <a:rPr lang="en-US" sz="1600" dirty="0" smtClean="0"/>
              <a:t>line.  (b) Ceilometer backscatter (shaded) and estimated aerosol depth (black dots) at Roosevelt from 1 - 7 Feb 2013.  Red colors indicate the presence of fog or clouds and unshaded regions indicate beam attenuation.</a:t>
            </a:r>
            <a:endParaRPr lang="en-US" sz="1600" dirty="0"/>
          </a:p>
        </p:txBody>
      </p:sp>
      <p:sp>
        <p:nvSpPr>
          <p:cNvPr id="7" name="TextBox 6"/>
          <p:cNvSpPr txBox="1"/>
          <p:nvPr/>
        </p:nvSpPr>
        <p:spPr>
          <a:xfrm>
            <a:off x="3124201" y="2481594"/>
            <a:ext cx="685799" cy="261606"/>
          </a:xfrm>
          <a:prstGeom prst="rect">
            <a:avLst/>
          </a:prstGeom>
          <a:noFill/>
        </p:spPr>
        <p:txBody>
          <a:bodyPr wrap="square" lIns="76197" tIns="38098" rIns="76197" bIns="38098" rtlCol="0">
            <a:spAutoFit/>
          </a:bodyPr>
          <a:lstStyle/>
          <a:p>
            <a:r>
              <a:rPr lang="en-US" sz="1200" b="1" dirty="0">
                <a:solidFill>
                  <a:schemeClr val="bg1"/>
                </a:solidFill>
              </a:rPr>
              <a:t>4</a:t>
            </a:r>
            <a:r>
              <a:rPr lang="en-US" sz="1200" b="1" dirty="0" smtClean="0">
                <a:solidFill>
                  <a:schemeClr val="bg1"/>
                </a:solidFill>
              </a:rPr>
              <a:t> km</a:t>
            </a:r>
            <a:endParaRPr lang="en-US" sz="1200" b="1" dirty="0">
              <a:solidFill>
                <a:schemeClr val="bg1"/>
              </a:solidFill>
            </a:endParaRPr>
          </a:p>
        </p:txBody>
      </p:sp>
      <p:sp>
        <p:nvSpPr>
          <p:cNvPr id="10" name="TextBox 9"/>
          <p:cNvSpPr txBox="1"/>
          <p:nvPr/>
        </p:nvSpPr>
        <p:spPr>
          <a:xfrm>
            <a:off x="548756" y="1364612"/>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11" name="TextBox 10"/>
          <p:cNvSpPr txBox="1"/>
          <p:nvPr/>
        </p:nvSpPr>
        <p:spPr>
          <a:xfrm>
            <a:off x="533400" y="5026222"/>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Tree>
    <p:extLst>
      <p:ext uri="{BB962C8B-B14F-4D97-AF65-F5344CB8AC3E}">
        <p14:creationId xmlns:p14="http://schemas.microsoft.com/office/powerpoint/2010/main" xmlns="" val="3246113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7568" y="4343400"/>
            <a:ext cx="5242327" cy="4259470"/>
            <a:chOff x="1317568" y="4343400"/>
            <a:chExt cx="5242327" cy="4259470"/>
          </a:xfrm>
        </p:grpSpPr>
        <p:pic>
          <p:nvPicPr>
            <p:cNvPr id="2" name="Picture 2"/>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1317568" y="4343400"/>
              <a:ext cx="4857602" cy="42594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TextBox 16"/>
            <p:cNvSpPr txBox="1"/>
            <p:nvPr/>
          </p:nvSpPr>
          <p:spPr>
            <a:xfrm>
              <a:off x="6067300" y="7760371"/>
              <a:ext cx="472722" cy="307777"/>
            </a:xfrm>
            <a:prstGeom prst="rect">
              <a:avLst/>
            </a:prstGeom>
            <a:noFill/>
            <a:ln w="12700">
              <a:noFill/>
            </a:ln>
          </p:spPr>
          <p:txBody>
            <a:bodyPr wrap="square" rtlCol="0">
              <a:spAutoFit/>
            </a:bodyPr>
            <a:lstStyle/>
            <a:p>
              <a:pPr algn="ctr"/>
              <a:r>
                <a:rPr lang="en-US" sz="1400" b="1" dirty="0" smtClean="0"/>
                <a:t>-10</a:t>
              </a:r>
              <a:endParaRPr lang="en-US" sz="1400" b="1" dirty="0"/>
            </a:p>
          </p:txBody>
        </p:sp>
        <p:sp>
          <p:nvSpPr>
            <p:cNvPr id="18" name="TextBox 17"/>
            <p:cNvSpPr txBox="1"/>
            <p:nvPr/>
          </p:nvSpPr>
          <p:spPr>
            <a:xfrm>
              <a:off x="6067300" y="6807442"/>
              <a:ext cx="472722" cy="307777"/>
            </a:xfrm>
            <a:prstGeom prst="rect">
              <a:avLst/>
            </a:prstGeom>
            <a:noFill/>
            <a:ln w="12700">
              <a:noFill/>
            </a:ln>
          </p:spPr>
          <p:txBody>
            <a:bodyPr wrap="square" rtlCol="0">
              <a:spAutoFit/>
            </a:bodyPr>
            <a:lstStyle/>
            <a:p>
              <a:pPr algn="ctr"/>
              <a:r>
                <a:rPr lang="en-US" sz="1400" b="1" dirty="0" smtClean="0"/>
                <a:t>-6</a:t>
              </a:r>
              <a:endParaRPr lang="en-US" sz="1400" b="1" dirty="0"/>
            </a:p>
          </p:txBody>
        </p:sp>
        <p:sp>
          <p:nvSpPr>
            <p:cNvPr id="19" name="TextBox 18"/>
            <p:cNvSpPr txBox="1"/>
            <p:nvPr/>
          </p:nvSpPr>
          <p:spPr>
            <a:xfrm>
              <a:off x="6087173" y="5357669"/>
              <a:ext cx="472722" cy="307777"/>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20" name="TextBox 19"/>
            <p:cNvSpPr txBox="1"/>
            <p:nvPr/>
          </p:nvSpPr>
          <p:spPr>
            <a:xfrm>
              <a:off x="6067300" y="4864844"/>
              <a:ext cx="472722"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21" name="TextBox 20"/>
            <p:cNvSpPr txBox="1"/>
            <p:nvPr/>
          </p:nvSpPr>
          <p:spPr>
            <a:xfrm>
              <a:off x="6067300" y="5831694"/>
              <a:ext cx="472722"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22" name="TextBox 21"/>
            <p:cNvSpPr txBox="1"/>
            <p:nvPr/>
          </p:nvSpPr>
          <p:spPr>
            <a:xfrm>
              <a:off x="6087173" y="7284373"/>
              <a:ext cx="472722" cy="307777"/>
            </a:xfrm>
            <a:prstGeom prst="rect">
              <a:avLst/>
            </a:prstGeom>
            <a:noFill/>
            <a:ln w="12700">
              <a:noFill/>
            </a:ln>
          </p:spPr>
          <p:txBody>
            <a:bodyPr wrap="square" rtlCol="0">
              <a:spAutoFit/>
            </a:bodyPr>
            <a:lstStyle/>
            <a:p>
              <a:pPr algn="ctr"/>
              <a:r>
                <a:rPr lang="en-US" sz="1400" b="1" dirty="0" smtClean="0"/>
                <a:t>-8</a:t>
              </a:r>
              <a:endParaRPr lang="en-US" sz="1400" b="1" dirty="0"/>
            </a:p>
          </p:txBody>
        </p:sp>
        <p:sp>
          <p:nvSpPr>
            <p:cNvPr id="23" name="TextBox 22"/>
            <p:cNvSpPr txBox="1"/>
            <p:nvPr/>
          </p:nvSpPr>
          <p:spPr>
            <a:xfrm>
              <a:off x="6067300" y="8270021"/>
              <a:ext cx="472722" cy="307777"/>
            </a:xfrm>
            <a:prstGeom prst="rect">
              <a:avLst/>
            </a:prstGeom>
            <a:noFill/>
            <a:ln w="12700">
              <a:noFill/>
            </a:ln>
          </p:spPr>
          <p:txBody>
            <a:bodyPr wrap="square" rtlCol="0">
              <a:spAutoFit/>
            </a:bodyPr>
            <a:lstStyle/>
            <a:p>
              <a:pPr algn="ctr"/>
              <a:r>
                <a:rPr lang="en-US" sz="1400" b="1" dirty="0" smtClean="0"/>
                <a:t>-12</a:t>
              </a:r>
              <a:endParaRPr lang="en-US" sz="1400" b="1" dirty="0"/>
            </a:p>
          </p:txBody>
        </p:sp>
        <p:sp>
          <p:nvSpPr>
            <p:cNvPr id="24" name="TextBox 23"/>
            <p:cNvSpPr txBox="1"/>
            <p:nvPr/>
          </p:nvSpPr>
          <p:spPr>
            <a:xfrm>
              <a:off x="6067300" y="4384894"/>
              <a:ext cx="472722"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25" name="TextBox 24"/>
            <p:cNvSpPr txBox="1"/>
            <p:nvPr/>
          </p:nvSpPr>
          <p:spPr>
            <a:xfrm>
              <a:off x="6067300" y="6312644"/>
              <a:ext cx="472722" cy="307777"/>
            </a:xfrm>
            <a:prstGeom prst="rect">
              <a:avLst/>
            </a:prstGeom>
            <a:noFill/>
            <a:ln w="12700">
              <a:noFill/>
            </a:ln>
          </p:spPr>
          <p:txBody>
            <a:bodyPr wrap="square" rtlCol="0">
              <a:spAutoFit/>
            </a:bodyPr>
            <a:lstStyle/>
            <a:p>
              <a:pPr algn="ctr"/>
              <a:r>
                <a:rPr lang="en-US" sz="1400" b="1" dirty="0" smtClean="0"/>
                <a:t>-4</a:t>
              </a:r>
              <a:endParaRPr lang="en-US" sz="1400" b="1" dirty="0"/>
            </a:p>
          </p:txBody>
        </p:sp>
      </p:grpSp>
      <p:grpSp>
        <p:nvGrpSpPr>
          <p:cNvPr id="3" name="Group 2"/>
          <p:cNvGrpSpPr/>
          <p:nvPr/>
        </p:nvGrpSpPr>
        <p:grpSpPr>
          <a:xfrm>
            <a:off x="1339152" y="0"/>
            <a:ext cx="5208868" cy="4259470"/>
            <a:chOff x="1339152" y="0"/>
            <a:chExt cx="5208868" cy="425947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339152" y="0"/>
              <a:ext cx="4836017" cy="42594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6055425" y="3428927"/>
              <a:ext cx="472722" cy="307777"/>
            </a:xfrm>
            <a:prstGeom prst="rect">
              <a:avLst/>
            </a:prstGeom>
            <a:noFill/>
            <a:ln w="12700">
              <a:noFill/>
            </a:ln>
          </p:spPr>
          <p:txBody>
            <a:bodyPr wrap="square" rtlCol="0">
              <a:spAutoFit/>
            </a:bodyPr>
            <a:lstStyle/>
            <a:p>
              <a:pPr algn="ctr"/>
              <a:r>
                <a:rPr lang="en-US" sz="1400" b="1" dirty="0" smtClean="0"/>
                <a:t>-10</a:t>
              </a:r>
              <a:endParaRPr lang="en-US" sz="1400" b="1" dirty="0"/>
            </a:p>
          </p:txBody>
        </p:sp>
        <p:sp>
          <p:nvSpPr>
            <p:cNvPr id="9" name="TextBox 8"/>
            <p:cNvSpPr txBox="1"/>
            <p:nvPr/>
          </p:nvSpPr>
          <p:spPr>
            <a:xfrm>
              <a:off x="6055425" y="2475998"/>
              <a:ext cx="472722" cy="307777"/>
            </a:xfrm>
            <a:prstGeom prst="rect">
              <a:avLst/>
            </a:prstGeom>
            <a:noFill/>
            <a:ln w="12700">
              <a:noFill/>
            </a:ln>
          </p:spPr>
          <p:txBody>
            <a:bodyPr wrap="square" rtlCol="0">
              <a:spAutoFit/>
            </a:bodyPr>
            <a:lstStyle/>
            <a:p>
              <a:pPr algn="ctr"/>
              <a:r>
                <a:rPr lang="en-US" sz="1400" b="1" dirty="0" smtClean="0"/>
                <a:t>-6</a:t>
              </a:r>
              <a:endParaRPr lang="en-US" sz="1400" b="1" dirty="0"/>
            </a:p>
          </p:txBody>
        </p:sp>
        <p:sp>
          <p:nvSpPr>
            <p:cNvPr id="10" name="TextBox 9"/>
            <p:cNvSpPr txBox="1"/>
            <p:nvPr/>
          </p:nvSpPr>
          <p:spPr>
            <a:xfrm>
              <a:off x="6075298" y="1026225"/>
              <a:ext cx="472722" cy="307777"/>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11" name="TextBox 10"/>
            <p:cNvSpPr txBox="1"/>
            <p:nvPr/>
          </p:nvSpPr>
          <p:spPr>
            <a:xfrm>
              <a:off x="6055425" y="533400"/>
              <a:ext cx="472722"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12" name="TextBox 11"/>
            <p:cNvSpPr txBox="1"/>
            <p:nvPr/>
          </p:nvSpPr>
          <p:spPr>
            <a:xfrm>
              <a:off x="6055425" y="1500250"/>
              <a:ext cx="472722"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13" name="TextBox 12"/>
            <p:cNvSpPr txBox="1"/>
            <p:nvPr/>
          </p:nvSpPr>
          <p:spPr>
            <a:xfrm>
              <a:off x="6075298" y="2952929"/>
              <a:ext cx="472722" cy="307777"/>
            </a:xfrm>
            <a:prstGeom prst="rect">
              <a:avLst/>
            </a:prstGeom>
            <a:noFill/>
            <a:ln w="12700">
              <a:noFill/>
            </a:ln>
          </p:spPr>
          <p:txBody>
            <a:bodyPr wrap="square" rtlCol="0">
              <a:spAutoFit/>
            </a:bodyPr>
            <a:lstStyle/>
            <a:p>
              <a:pPr algn="ctr"/>
              <a:r>
                <a:rPr lang="en-US" sz="1400" b="1" dirty="0" smtClean="0"/>
                <a:t>-8</a:t>
              </a:r>
              <a:endParaRPr lang="en-US" sz="1400" b="1" dirty="0"/>
            </a:p>
          </p:txBody>
        </p:sp>
        <p:sp>
          <p:nvSpPr>
            <p:cNvPr id="14" name="TextBox 13"/>
            <p:cNvSpPr txBox="1"/>
            <p:nvPr/>
          </p:nvSpPr>
          <p:spPr>
            <a:xfrm>
              <a:off x="6055425" y="3938577"/>
              <a:ext cx="472722" cy="307777"/>
            </a:xfrm>
            <a:prstGeom prst="rect">
              <a:avLst/>
            </a:prstGeom>
            <a:noFill/>
            <a:ln w="12700">
              <a:noFill/>
            </a:ln>
          </p:spPr>
          <p:txBody>
            <a:bodyPr wrap="square" rtlCol="0">
              <a:spAutoFit/>
            </a:bodyPr>
            <a:lstStyle/>
            <a:p>
              <a:pPr algn="ctr"/>
              <a:r>
                <a:rPr lang="en-US" sz="1400" b="1" dirty="0" smtClean="0"/>
                <a:t>-12</a:t>
              </a:r>
              <a:endParaRPr lang="en-US" sz="1400" b="1" dirty="0"/>
            </a:p>
          </p:txBody>
        </p:sp>
        <p:sp>
          <p:nvSpPr>
            <p:cNvPr id="15" name="TextBox 14"/>
            <p:cNvSpPr txBox="1"/>
            <p:nvPr/>
          </p:nvSpPr>
          <p:spPr>
            <a:xfrm>
              <a:off x="6055425" y="53450"/>
              <a:ext cx="472722"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16" name="TextBox 15"/>
            <p:cNvSpPr txBox="1"/>
            <p:nvPr/>
          </p:nvSpPr>
          <p:spPr>
            <a:xfrm>
              <a:off x="6055425" y="1981200"/>
              <a:ext cx="472722" cy="307777"/>
            </a:xfrm>
            <a:prstGeom prst="rect">
              <a:avLst/>
            </a:prstGeom>
            <a:noFill/>
            <a:ln w="12700">
              <a:noFill/>
            </a:ln>
          </p:spPr>
          <p:txBody>
            <a:bodyPr wrap="square" rtlCol="0">
              <a:spAutoFit/>
            </a:bodyPr>
            <a:lstStyle/>
            <a:p>
              <a:pPr algn="ctr"/>
              <a:r>
                <a:rPr lang="en-US" sz="1400" b="1" dirty="0" smtClean="0"/>
                <a:t>-4</a:t>
              </a:r>
              <a:endParaRPr lang="en-US" sz="1400" b="1" dirty="0"/>
            </a:p>
          </p:txBody>
        </p:sp>
      </p:grpSp>
      <p:sp>
        <p:nvSpPr>
          <p:cNvPr id="5" name="TextBox 4"/>
          <p:cNvSpPr txBox="1"/>
          <p:nvPr/>
        </p:nvSpPr>
        <p:spPr>
          <a:xfrm>
            <a:off x="8965" y="8686800"/>
            <a:ext cx="7772400" cy="841541"/>
          </a:xfrm>
          <a:prstGeom prst="rect">
            <a:avLst/>
          </a:prstGeom>
          <a:noFill/>
        </p:spPr>
        <p:txBody>
          <a:bodyPr wrap="square" lIns="101882" tIns="50941" rIns="101882" bIns="50941" rtlCol="0">
            <a:spAutoFit/>
          </a:bodyPr>
          <a:lstStyle/>
          <a:p>
            <a:r>
              <a:rPr lang="en-US" sz="1600" dirty="0" smtClean="0"/>
              <a:t>Fig. 3.4: 2-m Temperatures shaded every 0.5 °C at 1800 UTC 2 Feb 2013 for (a) BASE and (b) FULL simulations.  Black contour indicates terrain elevation of 1800 m as a reference for Uintah Basin location.  </a:t>
            </a:r>
            <a:endParaRPr lang="en-US" sz="1600" dirty="0"/>
          </a:p>
        </p:txBody>
      </p:sp>
      <p:sp>
        <p:nvSpPr>
          <p:cNvPr id="6" name="TextBox 5"/>
          <p:cNvSpPr txBox="1"/>
          <p:nvPr/>
        </p:nvSpPr>
        <p:spPr>
          <a:xfrm>
            <a:off x="1425056" y="139475"/>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7" name="TextBox 6"/>
          <p:cNvSpPr txBox="1"/>
          <p:nvPr/>
        </p:nvSpPr>
        <p:spPr>
          <a:xfrm>
            <a:off x="1447800" y="4495800"/>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Tree>
    <p:extLst>
      <p:ext uri="{BB962C8B-B14F-4D97-AF65-F5344CB8AC3E}">
        <p14:creationId xmlns:p14="http://schemas.microsoft.com/office/powerpoint/2010/main" xmlns="" val="864782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 y="685800"/>
            <a:ext cx="7772400" cy="60871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0" y="7105106"/>
            <a:ext cx="7772400" cy="595319"/>
          </a:xfrm>
          <a:prstGeom prst="rect">
            <a:avLst/>
          </a:prstGeom>
          <a:noFill/>
        </p:spPr>
        <p:txBody>
          <a:bodyPr wrap="square" lIns="101882" tIns="50941" rIns="101882" bIns="50941" rtlCol="0">
            <a:spAutoFit/>
          </a:bodyPr>
          <a:lstStyle/>
          <a:p>
            <a:r>
              <a:rPr lang="en-US" sz="1600" dirty="0" smtClean="0"/>
              <a:t>Fig. 3.5: Time series of mean 2-m Temperature Bias for BASE (red), FULL (blue), NONE (red), and NW (magenta) simulations.  Biases are averaged for the six surface stations in Fig. 1b.</a:t>
            </a:r>
            <a:endParaRPr lang="en-US" sz="1600" dirty="0"/>
          </a:p>
        </p:txBody>
      </p:sp>
    </p:spTree>
    <p:extLst>
      <p:ext uri="{BB962C8B-B14F-4D97-AF65-F5344CB8AC3E}">
        <p14:creationId xmlns:p14="http://schemas.microsoft.com/office/powerpoint/2010/main" xmlns="" val="50796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1143000"/>
            <a:ext cx="7781364" cy="2897094"/>
            <a:chOff x="1" y="1143000"/>
            <a:chExt cx="7781364" cy="2897094"/>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 y="1143000"/>
              <a:ext cx="7781364" cy="28970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 name="Group 1"/>
            <p:cNvGrpSpPr/>
            <p:nvPr/>
          </p:nvGrpSpPr>
          <p:grpSpPr>
            <a:xfrm>
              <a:off x="1265848" y="2007071"/>
              <a:ext cx="436304" cy="177422"/>
              <a:chOff x="685800" y="2422477"/>
              <a:chExt cx="436304" cy="177422"/>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xmlns=""/>
                  </a:ext>
                </a:extLst>
              </a:blip>
              <a:srcRect/>
              <a:stretch/>
            </p:blipFill>
            <p:spPr bwMode="auto">
              <a:xfrm>
                <a:off x="685800" y="2422477"/>
                <a:ext cx="137413" cy="1774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xmlns=""/>
                  </a:ext>
                </a:extLst>
              </a:blip>
              <a:srcRect/>
              <a:stretch/>
            </p:blipFill>
            <p:spPr bwMode="auto">
              <a:xfrm>
                <a:off x="820363" y="2422477"/>
                <a:ext cx="301741" cy="1774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0" y="4338435"/>
            <a:ext cx="7772400" cy="29042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8965" y="7924800"/>
            <a:ext cx="7772400" cy="1333983"/>
          </a:xfrm>
          <a:prstGeom prst="rect">
            <a:avLst/>
          </a:prstGeom>
          <a:noFill/>
        </p:spPr>
        <p:txBody>
          <a:bodyPr wrap="square" lIns="101882" tIns="50941" rIns="101882" bIns="50941" rtlCol="0">
            <a:spAutoFit/>
          </a:bodyPr>
          <a:lstStyle/>
          <a:p>
            <a:r>
              <a:rPr lang="en-US" sz="1600" dirty="0" smtClean="0"/>
              <a:t>Fig. 3.6: Potential temperature profiles at Roosevelt at 1800 UTC on (a) 1 Feb 2013, (b) 2 Feb 2013, (c) 3 Feb 2013, (d) 4 Feb 2013, (e) 5 Feb 2013, and (f) 6 Feb 2013.  Profiles are shown for the observed sounding (dashed black), BASE (green), FULL (blue), NONE (red), and NW (magenta).  On several plots, FULL (blue) is covered by NW (magenta) because the profiles are so similar.</a:t>
            </a:r>
            <a:endParaRPr lang="en-US" sz="1600" dirty="0"/>
          </a:p>
        </p:txBody>
      </p:sp>
      <p:sp>
        <p:nvSpPr>
          <p:cNvPr id="18" name="TextBox 17"/>
          <p:cNvSpPr txBox="1"/>
          <p:nvPr/>
        </p:nvSpPr>
        <p:spPr>
          <a:xfrm>
            <a:off x="1998828" y="6477000"/>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(d)</a:t>
            </a:r>
            <a:endParaRPr lang="en-US" sz="1400" b="1" dirty="0"/>
          </a:p>
        </p:txBody>
      </p:sp>
      <p:sp>
        <p:nvSpPr>
          <p:cNvPr id="19" name="TextBox 18"/>
          <p:cNvSpPr txBox="1"/>
          <p:nvPr/>
        </p:nvSpPr>
        <p:spPr>
          <a:xfrm>
            <a:off x="4572000" y="3255052"/>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
        <p:nvSpPr>
          <p:cNvPr id="20" name="TextBox 19"/>
          <p:cNvSpPr txBox="1"/>
          <p:nvPr/>
        </p:nvSpPr>
        <p:spPr>
          <a:xfrm>
            <a:off x="4556644" y="6477000"/>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(e)</a:t>
            </a:r>
            <a:endParaRPr lang="en-US" sz="1400" b="1" dirty="0"/>
          </a:p>
        </p:txBody>
      </p:sp>
      <p:sp>
        <p:nvSpPr>
          <p:cNvPr id="21" name="TextBox 20"/>
          <p:cNvSpPr txBox="1"/>
          <p:nvPr/>
        </p:nvSpPr>
        <p:spPr>
          <a:xfrm>
            <a:off x="7162800" y="3267773"/>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(c)</a:t>
            </a:r>
            <a:endParaRPr lang="en-US" sz="1400" b="1" dirty="0"/>
          </a:p>
        </p:txBody>
      </p:sp>
      <p:sp>
        <p:nvSpPr>
          <p:cNvPr id="22" name="TextBox 21"/>
          <p:cNvSpPr txBox="1"/>
          <p:nvPr/>
        </p:nvSpPr>
        <p:spPr>
          <a:xfrm>
            <a:off x="7147444" y="6477000"/>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(f)</a:t>
            </a:r>
            <a:endParaRPr lang="en-US" sz="1400" b="1" dirty="0"/>
          </a:p>
        </p:txBody>
      </p:sp>
      <p:sp>
        <p:nvSpPr>
          <p:cNvPr id="25" name="TextBox 24"/>
          <p:cNvSpPr txBox="1"/>
          <p:nvPr/>
        </p:nvSpPr>
        <p:spPr>
          <a:xfrm>
            <a:off x="2014184" y="3254065"/>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Tree>
    <p:extLst>
      <p:ext uri="{BB962C8B-B14F-4D97-AF65-F5344CB8AC3E}">
        <p14:creationId xmlns:p14="http://schemas.microsoft.com/office/powerpoint/2010/main" xmlns="" val="14989566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65" y="7086600"/>
            <a:ext cx="7781365" cy="1087762"/>
          </a:xfrm>
          <a:prstGeom prst="rect">
            <a:avLst/>
          </a:prstGeom>
          <a:noFill/>
        </p:spPr>
        <p:txBody>
          <a:bodyPr wrap="square" lIns="101882" tIns="50941" rIns="101882" bIns="50941" rtlCol="0">
            <a:spAutoFit/>
          </a:bodyPr>
          <a:lstStyle/>
          <a:p>
            <a:r>
              <a:rPr lang="en-US" sz="1600" dirty="0" smtClean="0"/>
              <a:t>Fig. 3.7: Vertical cross sections of potential temperature (shaded every 1 K) and wind speed (contoured every 2.5 m s</a:t>
            </a:r>
            <a:r>
              <a:rPr lang="en-US" sz="1600" baseline="30000" dirty="0" smtClean="0"/>
              <a:t>-1</a:t>
            </a:r>
            <a:r>
              <a:rPr lang="en-US" sz="1600" dirty="0" smtClean="0"/>
              <a:t>, bold and labeled every 5 m s</a:t>
            </a:r>
            <a:r>
              <a:rPr lang="en-US" sz="1600" baseline="30000" dirty="0" smtClean="0"/>
              <a:t>-1</a:t>
            </a:r>
            <a:r>
              <a:rPr lang="en-US" sz="1600" dirty="0" smtClean="0"/>
              <a:t>), taken along red line in Fig. 1b.  Results shown from BASE simulation for (a) 1800 UTC </a:t>
            </a:r>
            <a:r>
              <a:rPr lang="en-US" sz="1600" dirty="0"/>
              <a:t>1</a:t>
            </a:r>
            <a:r>
              <a:rPr lang="en-US" sz="1600" dirty="0" smtClean="0"/>
              <a:t> Feb 2013, (b) 0600 UTC 3 Feb </a:t>
            </a:r>
            <a:r>
              <a:rPr lang="en-US" sz="1600" dirty="0"/>
              <a:t>2013</a:t>
            </a:r>
            <a:r>
              <a:rPr lang="en-US" sz="1600" dirty="0" smtClean="0"/>
              <a:t>, (c) 1800 </a:t>
            </a:r>
            <a:r>
              <a:rPr lang="en-US" sz="1600" dirty="0"/>
              <a:t>UTC </a:t>
            </a:r>
            <a:r>
              <a:rPr lang="en-US" sz="1600" dirty="0" smtClean="0"/>
              <a:t>4 </a:t>
            </a:r>
            <a:r>
              <a:rPr lang="en-US" sz="1600" dirty="0"/>
              <a:t>Feb 2013 </a:t>
            </a:r>
            <a:r>
              <a:rPr lang="en-US" sz="1600" dirty="0" smtClean="0"/>
              <a:t>and (d) 1500 </a:t>
            </a:r>
            <a:r>
              <a:rPr lang="en-US" sz="1600" dirty="0"/>
              <a:t>UTC </a:t>
            </a:r>
            <a:r>
              <a:rPr lang="en-US" sz="1600" dirty="0" smtClean="0"/>
              <a:t>6 </a:t>
            </a:r>
            <a:r>
              <a:rPr lang="en-US" sz="1600" dirty="0"/>
              <a:t>Feb </a:t>
            </a:r>
            <a:r>
              <a:rPr lang="en-US" sz="1600" dirty="0" smtClean="0"/>
              <a:t>2013. </a:t>
            </a:r>
            <a:endParaRPr lang="en-US" sz="1600" dirty="0"/>
          </a:p>
        </p:txBody>
      </p:sp>
      <p:grpSp>
        <p:nvGrpSpPr>
          <p:cNvPr id="2" name="Group 1"/>
          <p:cNvGrpSpPr/>
          <p:nvPr/>
        </p:nvGrpSpPr>
        <p:grpSpPr>
          <a:xfrm>
            <a:off x="-59007" y="-54254"/>
            <a:ext cx="7843995" cy="6988454"/>
            <a:chOff x="-59007" y="-54254"/>
            <a:chExt cx="7843995" cy="6988454"/>
          </a:xfrm>
        </p:grpSpPr>
        <p:pic>
          <p:nvPicPr>
            <p:cNvPr id="1028" name="Picture 4"/>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3886200" y="3657600"/>
              <a:ext cx="3301620" cy="30111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228599" y="3657600"/>
              <a:ext cx="3358417" cy="30051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3881716" y="76200"/>
              <a:ext cx="3313495" cy="3028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228599" y="76200"/>
              <a:ext cx="3352802" cy="3028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Box 10"/>
            <p:cNvSpPr txBox="1"/>
            <p:nvPr/>
          </p:nvSpPr>
          <p:spPr>
            <a:xfrm>
              <a:off x="304800" y="128885"/>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12" name="TextBox 11"/>
            <p:cNvSpPr txBox="1"/>
            <p:nvPr/>
          </p:nvSpPr>
          <p:spPr>
            <a:xfrm>
              <a:off x="3913496" y="138833"/>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7159132" y="1"/>
              <a:ext cx="625856" cy="67055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TextBox 20"/>
            <p:cNvSpPr txBox="1"/>
            <p:nvPr/>
          </p:nvSpPr>
          <p:spPr>
            <a:xfrm>
              <a:off x="332096" y="3720875"/>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(c)</a:t>
              </a:r>
              <a:endParaRPr lang="en-US" sz="1400" b="1" dirty="0"/>
            </a:p>
          </p:txBody>
        </p:sp>
        <p:sp>
          <p:nvSpPr>
            <p:cNvPr id="22" name="TextBox 21"/>
            <p:cNvSpPr txBox="1"/>
            <p:nvPr/>
          </p:nvSpPr>
          <p:spPr>
            <a:xfrm>
              <a:off x="3913496" y="3730823"/>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(d)</a:t>
              </a:r>
              <a:endParaRPr lang="en-US" sz="1400" b="1" dirty="0"/>
            </a:p>
          </p:txBody>
        </p:sp>
        <p:sp>
          <p:nvSpPr>
            <p:cNvPr id="13" name="TextBox 12"/>
            <p:cNvSpPr txBox="1"/>
            <p:nvPr/>
          </p:nvSpPr>
          <p:spPr>
            <a:xfrm>
              <a:off x="-59007" y="3521559"/>
              <a:ext cx="472722" cy="307777"/>
            </a:xfrm>
            <a:prstGeom prst="rect">
              <a:avLst/>
            </a:prstGeom>
            <a:noFill/>
            <a:ln w="12700">
              <a:noFill/>
            </a:ln>
          </p:spPr>
          <p:txBody>
            <a:bodyPr wrap="square" rtlCol="0">
              <a:spAutoFit/>
            </a:bodyPr>
            <a:lstStyle/>
            <a:p>
              <a:r>
                <a:rPr lang="en-US" sz="1400" b="1" dirty="0" smtClean="0"/>
                <a:t>3.0</a:t>
              </a:r>
              <a:endParaRPr lang="en-US" sz="1400" b="1" dirty="0"/>
            </a:p>
          </p:txBody>
        </p:sp>
        <p:sp>
          <p:nvSpPr>
            <p:cNvPr id="14" name="TextBox 13"/>
            <p:cNvSpPr txBox="1"/>
            <p:nvPr/>
          </p:nvSpPr>
          <p:spPr>
            <a:xfrm>
              <a:off x="-59007" y="5382904"/>
              <a:ext cx="472722" cy="307777"/>
            </a:xfrm>
            <a:prstGeom prst="rect">
              <a:avLst/>
            </a:prstGeom>
            <a:noFill/>
            <a:ln w="12700">
              <a:noFill/>
            </a:ln>
          </p:spPr>
          <p:txBody>
            <a:bodyPr wrap="square" rtlCol="0">
              <a:spAutoFit/>
            </a:bodyPr>
            <a:lstStyle/>
            <a:p>
              <a:r>
                <a:rPr lang="en-US" sz="1400" b="1" dirty="0" smtClean="0"/>
                <a:t>2.0</a:t>
              </a:r>
              <a:endParaRPr lang="en-US" sz="1400" b="1" dirty="0"/>
            </a:p>
          </p:txBody>
        </p:sp>
        <p:sp>
          <p:nvSpPr>
            <p:cNvPr id="15" name="TextBox 14"/>
            <p:cNvSpPr txBox="1"/>
            <p:nvPr/>
          </p:nvSpPr>
          <p:spPr>
            <a:xfrm>
              <a:off x="-59007" y="6295263"/>
              <a:ext cx="472722" cy="307777"/>
            </a:xfrm>
            <a:prstGeom prst="rect">
              <a:avLst/>
            </a:prstGeom>
            <a:noFill/>
            <a:ln w="12700">
              <a:noFill/>
            </a:ln>
          </p:spPr>
          <p:txBody>
            <a:bodyPr wrap="square" rtlCol="0">
              <a:spAutoFit/>
            </a:bodyPr>
            <a:lstStyle/>
            <a:p>
              <a:r>
                <a:rPr lang="en-US" sz="1400" b="1" dirty="0" smtClean="0"/>
                <a:t>1.5</a:t>
              </a:r>
              <a:endParaRPr lang="en-US" sz="1400" b="1" dirty="0"/>
            </a:p>
          </p:txBody>
        </p:sp>
        <p:sp>
          <p:nvSpPr>
            <p:cNvPr id="16" name="TextBox 15"/>
            <p:cNvSpPr txBox="1"/>
            <p:nvPr/>
          </p:nvSpPr>
          <p:spPr>
            <a:xfrm>
              <a:off x="-59007" y="4460544"/>
              <a:ext cx="472722" cy="307777"/>
            </a:xfrm>
            <a:prstGeom prst="rect">
              <a:avLst/>
            </a:prstGeom>
            <a:noFill/>
            <a:ln w="12700">
              <a:noFill/>
            </a:ln>
          </p:spPr>
          <p:txBody>
            <a:bodyPr wrap="square" rtlCol="0">
              <a:spAutoFit/>
            </a:bodyPr>
            <a:lstStyle/>
            <a:p>
              <a:r>
                <a:rPr lang="en-US" sz="1400" b="1" dirty="0" smtClean="0"/>
                <a:t>2.5</a:t>
              </a:r>
              <a:endParaRPr lang="en-US" sz="1400" b="1" dirty="0"/>
            </a:p>
          </p:txBody>
        </p:sp>
        <p:sp>
          <p:nvSpPr>
            <p:cNvPr id="18" name="TextBox 17"/>
            <p:cNvSpPr txBox="1"/>
            <p:nvPr/>
          </p:nvSpPr>
          <p:spPr>
            <a:xfrm>
              <a:off x="-59007" y="-48904"/>
              <a:ext cx="472722" cy="307777"/>
            </a:xfrm>
            <a:prstGeom prst="rect">
              <a:avLst/>
            </a:prstGeom>
            <a:noFill/>
            <a:ln w="12700">
              <a:noFill/>
            </a:ln>
          </p:spPr>
          <p:txBody>
            <a:bodyPr wrap="square" rtlCol="0">
              <a:spAutoFit/>
            </a:bodyPr>
            <a:lstStyle/>
            <a:p>
              <a:r>
                <a:rPr lang="en-US" sz="1400" b="1" dirty="0" smtClean="0"/>
                <a:t>3.0</a:t>
              </a:r>
              <a:endParaRPr lang="en-US" sz="1400" b="1" dirty="0"/>
            </a:p>
          </p:txBody>
        </p:sp>
        <p:sp>
          <p:nvSpPr>
            <p:cNvPr id="19" name="TextBox 18"/>
            <p:cNvSpPr txBox="1"/>
            <p:nvPr/>
          </p:nvSpPr>
          <p:spPr>
            <a:xfrm>
              <a:off x="-59007" y="1812441"/>
              <a:ext cx="472722" cy="307777"/>
            </a:xfrm>
            <a:prstGeom prst="rect">
              <a:avLst/>
            </a:prstGeom>
            <a:noFill/>
            <a:ln w="12700">
              <a:noFill/>
            </a:ln>
          </p:spPr>
          <p:txBody>
            <a:bodyPr wrap="square" rtlCol="0">
              <a:spAutoFit/>
            </a:bodyPr>
            <a:lstStyle/>
            <a:p>
              <a:r>
                <a:rPr lang="en-US" sz="1400" b="1" dirty="0" smtClean="0"/>
                <a:t>2.0</a:t>
              </a:r>
              <a:endParaRPr lang="en-US" sz="1400" b="1" dirty="0"/>
            </a:p>
          </p:txBody>
        </p:sp>
        <p:sp>
          <p:nvSpPr>
            <p:cNvPr id="20" name="TextBox 19"/>
            <p:cNvSpPr txBox="1"/>
            <p:nvPr/>
          </p:nvSpPr>
          <p:spPr>
            <a:xfrm>
              <a:off x="-59007" y="2724800"/>
              <a:ext cx="472722" cy="307777"/>
            </a:xfrm>
            <a:prstGeom prst="rect">
              <a:avLst/>
            </a:prstGeom>
            <a:noFill/>
            <a:ln w="12700">
              <a:noFill/>
            </a:ln>
          </p:spPr>
          <p:txBody>
            <a:bodyPr wrap="square" rtlCol="0">
              <a:spAutoFit/>
            </a:bodyPr>
            <a:lstStyle/>
            <a:p>
              <a:r>
                <a:rPr lang="en-US" sz="1400" b="1" dirty="0" smtClean="0"/>
                <a:t>1.5</a:t>
              </a:r>
              <a:endParaRPr lang="en-US" sz="1400" b="1" dirty="0"/>
            </a:p>
          </p:txBody>
        </p:sp>
        <p:sp>
          <p:nvSpPr>
            <p:cNvPr id="23" name="TextBox 22"/>
            <p:cNvSpPr txBox="1"/>
            <p:nvPr/>
          </p:nvSpPr>
          <p:spPr>
            <a:xfrm>
              <a:off x="-59007" y="890081"/>
              <a:ext cx="472722" cy="307777"/>
            </a:xfrm>
            <a:prstGeom prst="rect">
              <a:avLst/>
            </a:prstGeom>
            <a:noFill/>
            <a:ln w="12700">
              <a:noFill/>
            </a:ln>
          </p:spPr>
          <p:txBody>
            <a:bodyPr wrap="square" rtlCol="0">
              <a:spAutoFit/>
            </a:bodyPr>
            <a:lstStyle/>
            <a:p>
              <a:r>
                <a:rPr lang="en-US" sz="1400" b="1" dirty="0" smtClean="0"/>
                <a:t>2.5</a:t>
              </a:r>
              <a:endParaRPr lang="en-US" sz="1400" b="1" dirty="0"/>
            </a:p>
          </p:txBody>
        </p:sp>
        <p:sp>
          <p:nvSpPr>
            <p:cNvPr id="24" name="TextBox 23"/>
            <p:cNvSpPr txBox="1"/>
            <p:nvPr/>
          </p:nvSpPr>
          <p:spPr>
            <a:xfrm>
              <a:off x="3536310" y="3532086"/>
              <a:ext cx="472722" cy="307777"/>
            </a:xfrm>
            <a:prstGeom prst="rect">
              <a:avLst/>
            </a:prstGeom>
            <a:noFill/>
            <a:ln w="12700">
              <a:noFill/>
            </a:ln>
          </p:spPr>
          <p:txBody>
            <a:bodyPr wrap="square" rtlCol="0">
              <a:spAutoFit/>
            </a:bodyPr>
            <a:lstStyle/>
            <a:p>
              <a:r>
                <a:rPr lang="en-US" sz="1400" b="1" dirty="0" smtClean="0"/>
                <a:t>3.0</a:t>
              </a:r>
              <a:endParaRPr lang="en-US" sz="1400" b="1" dirty="0"/>
            </a:p>
          </p:txBody>
        </p:sp>
        <p:sp>
          <p:nvSpPr>
            <p:cNvPr id="25" name="TextBox 24"/>
            <p:cNvSpPr txBox="1"/>
            <p:nvPr/>
          </p:nvSpPr>
          <p:spPr>
            <a:xfrm>
              <a:off x="3536310" y="5393431"/>
              <a:ext cx="472722" cy="307777"/>
            </a:xfrm>
            <a:prstGeom prst="rect">
              <a:avLst/>
            </a:prstGeom>
            <a:noFill/>
            <a:ln w="12700">
              <a:noFill/>
            </a:ln>
          </p:spPr>
          <p:txBody>
            <a:bodyPr wrap="square" rtlCol="0">
              <a:spAutoFit/>
            </a:bodyPr>
            <a:lstStyle/>
            <a:p>
              <a:r>
                <a:rPr lang="en-US" sz="1400" b="1" dirty="0" smtClean="0"/>
                <a:t>2.0</a:t>
              </a:r>
              <a:endParaRPr lang="en-US" sz="1400" b="1" dirty="0"/>
            </a:p>
          </p:txBody>
        </p:sp>
        <p:sp>
          <p:nvSpPr>
            <p:cNvPr id="26" name="TextBox 25"/>
            <p:cNvSpPr txBox="1"/>
            <p:nvPr/>
          </p:nvSpPr>
          <p:spPr>
            <a:xfrm>
              <a:off x="3536310" y="6317665"/>
              <a:ext cx="472722" cy="307777"/>
            </a:xfrm>
            <a:prstGeom prst="rect">
              <a:avLst/>
            </a:prstGeom>
            <a:noFill/>
            <a:ln w="12700">
              <a:noFill/>
            </a:ln>
          </p:spPr>
          <p:txBody>
            <a:bodyPr wrap="square" rtlCol="0">
              <a:spAutoFit/>
            </a:bodyPr>
            <a:lstStyle/>
            <a:p>
              <a:r>
                <a:rPr lang="en-US" sz="1400" b="1" dirty="0" smtClean="0"/>
                <a:t>1.5</a:t>
              </a:r>
              <a:endParaRPr lang="en-US" sz="1400" b="1" dirty="0"/>
            </a:p>
          </p:txBody>
        </p:sp>
        <p:sp>
          <p:nvSpPr>
            <p:cNvPr id="27" name="TextBox 26"/>
            <p:cNvSpPr txBox="1"/>
            <p:nvPr/>
          </p:nvSpPr>
          <p:spPr>
            <a:xfrm>
              <a:off x="3536310" y="4471071"/>
              <a:ext cx="472722" cy="307777"/>
            </a:xfrm>
            <a:prstGeom prst="rect">
              <a:avLst/>
            </a:prstGeom>
            <a:noFill/>
            <a:ln w="12700">
              <a:noFill/>
            </a:ln>
          </p:spPr>
          <p:txBody>
            <a:bodyPr wrap="square" rtlCol="0">
              <a:spAutoFit/>
            </a:bodyPr>
            <a:lstStyle/>
            <a:p>
              <a:r>
                <a:rPr lang="en-US" sz="1400" b="1" dirty="0" smtClean="0"/>
                <a:t>2.5</a:t>
              </a:r>
              <a:endParaRPr lang="en-US" sz="1400" b="1" dirty="0"/>
            </a:p>
          </p:txBody>
        </p:sp>
        <p:sp>
          <p:nvSpPr>
            <p:cNvPr id="28" name="TextBox 27"/>
            <p:cNvSpPr txBox="1"/>
            <p:nvPr/>
          </p:nvSpPr>
          <p:spPr>
            <a:xfrm>
              <a:off x="3558287" y="-54254"/>
              <a:ext cx="472722" cy="307777"/>
            </a:xfrm>
            <a:prstGeom prst="rect">
              <a:avLst/>
            </a:prstGeom>
            <a:noFill/>
            <a:ln w="12700">
              <a:noFill/>
            </a:ln>
          </p:spPr>
          <p:txBody>
            <a:bodyPr wrap="square" rtlCol="0">
              <a:spAutoFit/>
            </a:bodyPr>
            <a:lstStyle/>
            <a:p>
              <a:r>
                <a:rPr lang="en-US" sz="1400" b="1" dirty="0" smtClean="0"/>
                <a:t>3.0</a:t>
              </a:r>
              <a:endParaRPr lang="en-US" sz="1400" b="1" dirty="0"/>
            </a:p>
          </p:txBody>
        </p:sp>
        <p:sp>
          <p:nvSpPr>
            <p:cNvPr id="29" name="TextBox 28"/>
            <p:cNvSpPr txBox="1"/>
            <p:nvPr/>
          </p:nvSpPr>
          <p:spPr>
            <a:xfrm>
              <a:off x="3558287" y="1807091"/>
              <a:ext cx="472722" cy="307777"/>
            </a:xfrm>
            <a:prstGeom prst="rect">
              <a:avLst/>
            </a:prstGeom>
            <a:noFill/>
            <a:ln w="12700">
              <a:noFill/>
            </a:ln>
          </p:spPr>
          <p:txBody>
            <a:bodyPr wrap="square" rtlCol="0">
              <a:spAutoFit/>
            </a:bodyPr>
            <a:lstStyle/>
            <a:p>
              <a:r>
                <a:rPr lang="en-US" sz="1400" b="1" dirty="0" smtClean="0"/>
                <a:t>2.0</a:t>
              </a:r>
              <a:endParaRPr lang="en-US" sz="1400" b="1" dirty="0"/>
            </a:p>
          </p:txBody>
        </p:sp>
        <p:sp>
          <p:nvSpPr>
            <p:cNvPr id="30" name="TextBox 29"/>
            <p:cNvSpPr txBox="1"/>
            <p:nvPr/>
          </p:nvSpPr>
          <p:spPr>
            <a:xfrm>
              <a:off x="3558287" y="2731325"/>
              <a:ext cx="472722" cy="307777"/>
            </a:xfrm>
            <a:prstGeom prst="rect">
              <a:avLst/>
            </a:prstGeom>
            <a:noFill/>
            <a:ln w="12700">
              <a:noFill/>
            </a:ln>
          </p:spPr>
          <p:txBody>
            <a:bodyPr wrap="square" rtlCol="0">
              <a:spAutoFit/>
            </a:bodyPr>
            <a:lstStyle/>
            <a:p>
              <a:r>
                <a:rPr lang="en-US" sz="1400" b="1" dirty="0" smtClean="0"/>
                <a:t>1.5</a:t>
              </a:r>
              <a:endParaRPr lang="en-US" sz="1400" b="1" dirty="0"/>
            </a:p>
          </p:txBody>
        </p:sp>
        <p:sp>
          <p:nvSpPr>
            <p:cNvPr id="31" name="TextBox 30"/>
            <p:cNvSpPr txBox="1"/>
            <p:nvPr/>
          </p:nvSpPr>
          <p:spPr>
            <a:xfrm>
              <a:off x="3558287" y="884731"/>
              <a:ext cx="472722" cy="307777"/>
            </a:xfrm>
            <a:prstGeom prst="rect">
              <a:avLst/>
            </a:prstGeom>
            <a:noFill/>
            <a:ln w="12700">
              <a:noFill/>
            </a:ln>
          </p:spPr>
          <p:txBody>
            <a:bodyPr wrap="square" rtlCol="0">
              <a:spAutoFit/>
            </a:bodyPr>
            <a:lstStyle/>
            <a:p>
              <a:r>
                <a:rPr lang="en-US" sz="1400" b="1" dirty="0" smtClean="0"/>
                <a:t>2.5</a:t>
              </a:r>
              <a:endParaRPr lang="en-US" sz="1400" b="1" dirty="0"/>
            </a:p>
          </p:txBody>
        </p:sp>
        <p:sp>
          <p:nvSpPr>
            <p:cNvPr id="32" name="TextBox 31"/>
            <p:cNvSpPr txBox="1"/>
            <p:nvPr/>
          </p:nvSpPr>
          <p:spPr>
            <a:xfrm>
              <a:off x="228600" y="6595646"/>
              <a:ext cx="440443" cy="338554"/>
            </a:xfrm>
            <a:prstGeom prst="rect">
              <a:avLst/>
            </a:prstGeom>
            <a:noFill/>
            <a:ln w="12700">
              <a:noFill/>
            </a:ln>
          </p:spPr>
          <p:txBody>
            <a:bodyPr wrap="square" rtlCol="0">
              <a:spAutoFit/>
            </a:bodyPr>
            <a:lstStyle/>
            <a:p>
              <a:pPr algn="ctr"/>
              <a:r>
                <a:rPr lang="en-US" sz="1600" b="1" dirty="0" smtClean="0"/>
                <a:t>W</a:t>
              </a:r>
              <a:endParaRPr lang="en-US" sz="1600" b="1" dirty="0"/>
            </a:p>
          </p:txBody>
        </p:sp>
        <p:sp>
          <p:nvSpPr>
            <p:cNvPr id="33" name="TextBox 32"/>
            <p:cNvSpPr txBox="1"/>
            <p:nvPr/>
          </p:nvSpPr>
          <p:spPr>
            <a:xfrm>
              <a:off x="3217157" y="6595646"/>
              <a:ext cx="440443" cy="338554"/>
            </a:xfrm>
            <a:prstGeom prst="rect">
              <a:avLst/>
            </a:prstGeom>
            <a:noFill/>
            <a:ln w="12700">
              <a:noFill/>
            </a:ln>
          </p:spPr>
          <p:txBody>
            <a:bodyPr wrap="square" rtlCol="0">
              <a:spAutoFit/>
            </a:bodyPr>
            <a:lstStyle/>
            <a:p>
              <a:pPr algn="ctr"/>
              <a:r>
                <a:rPr lang="en-US" sz="1600" b="1" dirty="0" smtClean="0"/>
                <a:t>E</a:t>
              </a:r>
              <a:endParaRPr lang="en-US" sz="1600" b="1" dirty="0"/>
            </a:p>
          </p:txBody>
        </p:sp>
        <p:sp>
          <p:nvSpPr>
            <p:cNvPr id="34" name="TextBox 33"/>
            <p:cNvSpPr txBox="1"/>
            <p:nvPr/>
          </p:nvSpPr>
          <p:spPr>
            <a:xfrm>
              <a:off x="228600" y="3027894"/>
              <a:ext cx="440443" cy="338554"/>
            </a:xfrm>
            <a:prstGeom prst="rect">
              <a:avLst/>
            </a:prstGeom>
            <a:noFill/>
            <a:ln w="12700">
              <a:noFill/>
            </a:ln>
          </p:spPr>
          <p:txBody>
            <a:bodyPr wrap="square" rtlCol="0">
              <a:spAutoFit/>
            </a:bodyPr>
            <a:lstStyle/>
            <a:p>
              <a:pPr algn="ctr"/>
              <a:r>
                <a:rPr lang="en-US" sz="1600" b="1" dirty="0" smtClean="0"/>
                <a:t>W</a:t>
              </a:r>
              <a:endParaRPr lang="en-US" sz="1600" b="1" dirty="0"/>
            </a:p>
          </p:txBody>
        </p:sp>
        <p:sp>
          <p:nvSpPr>
            <p:cNvPr id="35" name="TextBox 34"/>
            <p:cNvSpPr txBox="1"/>
            <p:nvPr/>
          </p:nvSpPr>
          <p:spPr>
            <a:xfrm>
              <a:off x="3217157" y="3027894"/>
              <a:ext cx="440443" cy="338554"/>
            </a:xfrm>
            <a:prstGeom prst="rect">
              <a:avLst/>
            </a:prstGeom>
            <a:noFill/>
            <a:ln w="12700">
              <a:noFill/>
            </a:ln>
          </p:spPr>
          <p:txBody>
            <a:bodyPr wrap="square" rtlCol="0">
              <a:spAutoFit/>
            </a:bodyPr>
            <a:lstStyle/>
            <a:p>
              <a:pPr algn="ctr"/>
              <a:r>
                <a:rPr lang="en-US" sz="1600" b="1" dirty="0" smtClean="0"/>
                <a:t>E</a:t>
              </a:r>
              <a:endParaRPr lang="en-US" sz="1600" b="1" dirty="0"/>
            </a:p>
          </p:txBody>
        </p:sp>
        <p:sp>
          <p:nvSpPr>
            <p:cNvPr id="36" name="TextBox 35"/>
            <p:cNvSpPr txBox="1"/>
            <p:nvPr/>
          </p:nvSpPr>
          <p:spPr>
            <a:xfrm>
              <a:off x="3810000" y="6595646"/>
              <a:ext cx="440443" cy="338554"/>
            </a:xfrm>
            <a:prstGeom prst="rect">
              <a:avLst/>
            </a:prstGeom>
            <a:noFill/>
            <a:ln w="12700">
              <a:noFill/>
            </a:ln>
          </p:spPr>
          <p:txBody>
            <a:bodyPr wrap="square" rtlCol="0">
              <a:spAutoFit/>
            </a:bodyPr>
            <a:lstStyle/>
            <a:p>
              <a:pPr algn="ctr"/>
              <a:r>
                <a:rPr lang="en-US" sz="1600" b="1" dirty="0" smtClean="0"/>
                <a:t>W</a:t>
              </a:r>
              <a:endParaRPr lang="en-US" sz="1600" b="1" dirty="0"/>
            </a:p>
          </p:txBody>
        </p:sp>
        <p:sp>
          <p:nvSpPr>
            <p:cNvPr id="37" name="TextBox 36"/>
            <p:cNvSpPr txBox="1"/>
            <p:nvPr/>
          </p:nvSpPr>
          <p:spPr>
            <a:xfrm>
              <a:off x="6798557" y="6595646"/>
              <a:ext cx="440443" cy="338554"/>
            </a:xfrm>
            <a:prstGeom prst="rect">
              <a:avLst/>
            </a:prstGeom>
            <a:noFill/>
            <a:ln w="12700">
              <a:noFill/>
            </a:ln>
          </p:spPr>
          <p:txBody>
            <a:bodyPr wrap="square" rtlCol="0">
              <a:spAutoFit/>
            </a:bodyPr>
            <a:lstStyle/>
            <a:p>
              <a:pPr algn="ctr"/>
              <a:r>
                <a:rPr lang="en-US" sz="1600" b="1" dirty="0" smtClean="0"/>
                <a:t>E</a:t>
              </a:r>
              <a:endParaRPr lang="en-US" sz="1600" b="1" dirty="0"/>
            </a:p>
          </p:txBody>
        </p:sp>
        <p:sp>
          <p:nvSpPr>
            <p:cNvPr id="38" name="TextBox 37"/>
            <p:cNvSpPr txBox="1"/>
            <p:nvPr/>
          </p:nvSpPr>
          <p:spPr>
            <a:xfrm>
              <a:off x="3810000" y="3027894"/>
              <a:ext cx="440443" cy="338554"/>
            </a:xfrm>
            <a:prstGeom prst="rect">
              <a:avLst/>
            </a:prstGeom>
            <a:noFill/>
            <a:ln w="12700">
              <a:noFill/>
            </a:ln>
          </p:spPr>
          <p:txBody>
            <a:bodyPr wrap="square" rtlCol="0">
              <a:spAutoFit/>
            </a:bodyPr>
            <a:lstStyle/>
            <a:p>
              <a:pPr algn="ctr"/>
              <a:r>
                <a:rPr lang="en-US" sz="1600" b="1" dirty="0" smtClean="0"/>
                <a:t>W</a:t>
              </a:r>
              <a:endParaRPr lang="en-US" sz="1600" b="1" dirty="0"/>
            </a:p>
          </p:txBody>
        </p:sp>
        <p:sp>
          <p:nvSpPr>
            <p:cNvPr id="39" name="TextBox 38"/>
            <p:cNvSpPr txBox="1"/>
            <p:nvPr/>
          </p:nvSpPr>
          <p:spPr>
            <a:xfrm>
              <a:off x="6798557" y="3027894"/>
              <a:ext cx="440443" cy="338554"/>
            </a:xfrm>
            <a:prstGeom prst="rect">
              <a:avLst/>
            </a:prstGeom>
            <a:noFill/>
            <a:ln w="12700">
              <a:noFill/>
            </a:ln>
          </p:spPr>
          <p:txBody>
            <a:bodyPr wrap="square" rtlCol="0">
              <a:spAutoFit/>
            </a:bodyPr>
            <a:lstStyle/>
            <a:p>
              <a:pPr algn="ctr"/>
              <a:r>
                <a:rPr lang="en-US" sz="1600" b="1" dirty="0" smtClean="0"/>
                <a:t>E</a:t>
              </a:r>
              <a:endParaRPr lang="en-US" sz="1600" b="1" dirty="0"/>
            </a:p>
          </p:txBody>
        </p:sp>
      </p:grpSp>
    </p:spTree>
    <p:extLst>
      <p:ext uri="{BB962C8B-B14F-4D97-AF65-F5344CB8AC3E}">
        <p14:creationId xmlns:p14="http://schemas.microsoft.com/office/powerpoint/2010/main" xmlns="" val="2691765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91318" y="3124197"/>
            <a:ext cx="7079777" cy="26809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4" name="Picture 10"/>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91318" y="3124198"/>
            <a:ext cx="7079778" cy="28194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571500" y="152400"/>
            <a:ext cx="6999596" cy="2819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726745" y="6264227"/>
            <a:ext cx="6844352" cy="28035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743235" y="6280806"/>
            <a:ext cx="6961557" cy="28358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0" y="9216859"/>
            <a:ext cx="7772400" cy="841541"/>
          </a:xfrm>
          <a:prstGeom prst="rect">
            <a:avLst/>
          </a:prstGeom>
          <a:noFill/>
        </p:spPr>
        <p:txBody>
          <a:bodyPr wrap="square" lIns="101882" tIns="50941" rIns="101882" bIns="50941" rtlCol="0">
            <a:spAutoFit/>
          </a:bodyPr>
          <a:lstStyle/>
          <a:p>
            <a:r>
              <a:rPr lang="en-US" sz="1600" dirty="0" smtClean="0"/>
              <a:t>Fig. 1.2: Annual </a:t>
            </a:r>
            <a:r>
              <a:rPr lang="en-US" sz="1600" dirty="0"/>
              <a:t>f</a:t>
            </a:r>
            <a:r>
              <a:rPr lang="en-US" sz="1600" dirty="0" smtClean="0"/>
              <a:t>ossil fuel production in Uintah Basin since 2009 for (a) oil</a:t>
            </a:r>
            <a:r>
              <a:rPr lang="en-US" sz="1600" dirty="0"/>
              <a:t> </a:t>
            </a:r>
            <a:r>
              <a:rPr lang="en-US" sz="1600" dirty="0" smtClean="0"/>
              <a:t>and (b) gas. (c) Total value of fossil fuel production in Utah since 2001.  1 barrel = 42 US gallons, 1 MCF = 1,000 cubic feet.  Data provided by Utah Division of Oil, Gas, and Mining.</a:t>
            </a:r>
            <a:endParaRPr lang="en-US" sz="1600" dirty="0"/>
          </a:p>
        </p:txBody>
      </p:sp>
      <p:sp>
        <p:nvSpPr>
          <p:cNvPr id="10" name="TextBox 9"/>
          <p:cNvSpPr txBox="1"/>
          <p:nvPr/>
        </p:nvSpPr>
        <p:spPr>
          <a:xfrm>
            <a:off x="152400" y="6321623"/>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(c)</a:t>
            </a:r>
            <a:endParaRPr lang="en-US" sz="1400" b="1" dirty="0"/>
          </a:p>
        </p:txBody>
      </p:sp>
      <p:sp>
        <p:nvSpPr>
          <p:cNvPr id="11" name="TextBox 10"/>
          <p:cNvSpPr txBox="1"/>
          <p:nvPr/>
        </p:nvSpPr>
        <p:spPr>
          <a:xfrm>
            <a:off x="152400" y="3200399"/>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
        <p:nvSpPr>
          <p:cNvPr id="9" name="TextBox 8"/>
          <p:cNvSpPr txBox="1"/>
          <p:nvPr/>
        </p:nvSpPr>
        <p:spPr>
          <a:xfrm>
            <a:off x="152400" y="228600"/>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Tree>
    <p:extLst>
      <p:ext uri="{BB962C8B-B14F-4D97-AF65-F5344CB8AC3E}">
        <p14:creationId xmlns:p14="http://schemas.microsoft.com/office/powerpoint/2010/main" xmlns="" val="2522970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17" y="6948481"/>
            <a:ext cx="7800833" cy="595319"/>
          </a:xfrm>
          <a:prstGeom prst="rect">
            <a:avLst/>
          </a:prstGeom>
          <a:noFill/>
        </p:spPr>
        <p:txBody>
          <a:bodyPr wrap="square" lIns="101882" tIns="50941" rIns="101882" bIns="50941" rtlCol="0">
            <a:spAutoFit/>
          </a:bodyPr>
          <a:lstStyle/>
          <a:p>
            <a:r>
              <a:rPr lang="en-US" sz="1600" dirty="0" smtClean="0"/>
              <a:t>Fig. 3.8: Time-height plot of potential temperature (shaded and contoured every 1 K) at </a:t>
            </a:r>
            <a:r>
              <a:rPr lang="en-US" sz="1600" dirty="0" err="1" smtClean="0"/>
              <a:t>Horsepool</a:t>
            </a:r>
            <a:r>
              <a:rPr lang="en-US" sz="1600" dirty="0" smtClean="0"/>
              <a:t> from 1 - 6 Feb 2013.</a:t>
            </a:r>
            <a:endParaRPr lang="en-US" sz="1600" dirty="0"/>
          </a:p>
        </p:txBody>
      </p:sp>
      <p:grpSp>
        <p:nvGrpSpPr>
          <p:cNvPr id="4" name="Group 3"/>
          <p:cNvGrpSpPr/>
          <p:nvPr/>
        </p:nvGrpSpPr>
        <p:grpSpPr>
          <a:xfrm>
            <a:off x="0" y="121623"/>
            <a:ext cx="7729233" cy="6431577"/>
            <a:chOff x="49991" y="0"/>
            <a:chExt cx="7729233" cy="6431577"/>
          </a:xfrm>
        </p:grpSpPr>
        <p:grpSp>
          <p:nvGrpSpPr>
            <p:cNvPr id="3" name="Group 2"/>
            <p:cNvGrpSpPr/>
            <p:nvPr/>
          </p:nvGrpSpPr>
          <p:grpSpPr>
            <a:xfrm>
              <a:off x="49991" y="0"/>
              <a:ext cx="7729233" cy="6223380"/>
              <a:chOff x="49991" y="0"/>
              <a:chExt cx="7729233" cy="6223380"/>
            </a:xfrm>
          </p:grpSpPr>
          <p:grpSp>
            <p:nvGrpSpPr>
              <p:cNvPr id="10" name="Group 9"/>
              <p:cNvGrpSpPr/>
              <p:nvPr/>
            </p:nvGrpSpPr>
            <p:grpSpPr>
              <a:xfrm>
                <a:off x="62553" y="0"/>
                <a:ext cx="7716671" cy="6223380"/>
                <a:chOff x="62553" y="0"/>
                <a:chExt cx="7716671" cy="6223380"/>
              </a:xfrm>
            </p:grpSpPr>
            <p:pic>
              <p:nvPicPr>
                <p:cNvPr id="2" name="Picture 2" descr="C:\Users\u0818471\Documents\Thesis\Paper\Figure files\theta_time_height.tif"/>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62553" y="0"/>
                  <a:ext cx="7716671" cy="5864850"/>
                </a:xfrm>
                <a:prstGeom prst="rect">
                  <a:avLst/>
                </a:prstGeom>
                <a:noFill/>
                <a:ln w="25400">
                  <a:solidFill>
                    <a:schemeClr val="bg1"/>
                  </a:solidFill>
                </a:ln>
                <a:extLst>
                  <a:ext uri="{909E8E84-426E-40DD-AFC4-6F175D3DCCD1}">
                    <a14:hiddenFill xmlns:a14="http://schemas.microsoft.com/office/drawing/2010/main" xmlns="">
                      <a:solidFill>
                        <a:srgbClr val="FFFFFF"/>
                      </a:solidFill>
                    </a14:hiddenFill>
                  </a:ext>
                </a:extLst>
              </p:spPr>
            </p:pic>
            <p:pic>
              <p:nvPicPr>
                <p:cNvPr id="13" name="Picture 2" descr="http://home.chpc.utah.edu/~u0035056/ubos/rooscl31_1panelFeb01-Feb07.png"/>
                <p:cNvPicPr>
                  <a:picLocks noChangeAspect="1" noChangeArrowheads="1"/>
                </p:cNvPicPr>
                <p:nvPr/>
              </p:nvPicPr>
              <p:blipFill rotWithShape="1">
                <a:blip r:embed="rId3" cstate="print">
                  <a:extLst>
                    <a:ext uri="{28A0092B-C50C-407E-A947-70E740481C1C}">
                      <a14:useLocalDpi xmlns:a14="http://schemas.microsoft.com/office/drawing/2010/main" xmlns=""/>
                    </a:ext>
                  </a:extLst>
                </a:blip>
                <a:srcRect/>
                <a:stretch/>
              </p:blipFill>
              <p:spPr bwMode="auto">
                <a:xfrm>
                  <a:off x="6246661" y="5828732"/>
                  <a:ext cx="511791" cy="39464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7" name="Picture 2" descr="C:\Users\u0818471\Documents\Thesis\Paper\Figure files\theta_time_height.tif"/>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49991" y="3919039"/>
                <a:ext cx="7014440" cy="1945811"/>
              </a:xfrm>
              <a:prstGeom prst="rect">
                <a:avLst/>
              </a:prstGeom>
              <a:noFill/>
              <a:ln w="25400">
                <a:solidFill>
                  <a:schemeClr val="bg1"/>
                </a:solidFill>
              </a:ln>
              <a:extLst>
                <a:ext uri="{909E8E84-426E-40DD-AFC4-6F175D3DCCD1}">
                  <a14:hiddenFill xmlns:a14="http://schemas.microsoft.com/office/drawing/2010/main" xmlns="">
                    <a:solidFill>
                      <a:srgbClr val="FFFFFF"/>
                    </a:solidFill>
                  </a14:hiddenFill>
                </a:ext>
              </a:extLst>
            </p:spPr>
          </p:pic>
          <p:pic>
            <p:nvPicPr>
              <p:cNvPr id="9" name="Picture 2" descr="C:\Users\u0818471\Documents\Thesis\Paper\Figure files\theta_time_height.tif"/>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62553" y="3544"/>
                <a:ext cx="6993921" cy="1935125"/>
              </a:xfrm>
              <a:prstGeom prst="rect">
                <a:avLst/>
              </a:prstGeom>
              <a:noFill/>
              <a:ln w="25400">
                <a:solidFill>
                  <a:schemeClr val="bg1"/>
                </a:solidFill>
              </a:ln>
              <a:extLst>
                <a:ext uri="{909E8E84-426E-40DD-AFC4-6F175D3DCCD1}">
                  <a14:hiddenFill xmlns:a14="http://schemas.microsoft.com/office/drawing/2010/main" xmlns="">
                    <a:solidFill>
                      <a:srgbClr val="FFFFFF"/>
                    </a:solidFill>
                  </a14:hiddenFill>
                </a:ext>
              </a:extLst>
            </p:spPr>
          </p:pic>
          <p:pic>
            <p:nvPicPr>
              <p:cNvPr id="11" name="Picture 2" descr="C:\Users\u0818471\Documents\Thesis\Paper\Figure files\theta_time_height.tif"/>
              <p:cNvPicPr>
                <a:picLocks noChangeAspect="1" noChangeArrowheads="1"/>
              </p:cNvPicPr>
              <p:nvPr/>
            </p:nvPicPr>
            <p:blipFill rotWithShape="1">
              <a:blip r:embed="rId6" cstate="email">
                <a:extLst>
                  <a:ext uri="{28A0092B-C50C-407E-A947-70E740481C1C}">
                    <a14:useLocalDpi xmlns:a14="http://schemas.microsoft.com/office/drawing/2010/main" xmlns=""/>
                  </a:ext>
                </a:extLst>
              </a:blip>
              <a:srcRect/>
              <a:stretch/>
            </p:blipFill>
            <p:spPr bwMode="auto">
              <a:xfrm>
                <a:off x="60251" y="2009554"/>
                <a:ext cx="6993921" cy="1909485"/>
              </a:xfrm>
              <a:prstGeom prst="rect">
                <a:avLst/>
              </a:prstGeom>
              <a:noFill/>
              <a:ln w="25400">
                <a:solidFill>
                  <a:schemeClr val="bg1"/>
                </a:solidFill>
              </a:ln>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675167" y="152400"/>
                <a:ext cx="12954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(a) BASE</a:t>
                </a:r>
                <a:endParaRPr lang="en-US" sz="1400" b="1" dirty="0"/>
              </a:p>
            </p:txBody>
          </p:sp>
          <p:sp>
            <p:nvSpPr>
              <p:cNvPr id="15" name="TextBox 14"/>
              <p:cNvSpPr txBox="1"/>
              <p:nvPr/>
            </p:nvSpPr>
            <p:spPr>
              <a:xfrm>
                <a:off x="675167" y="2133600"/>
                <a:ext cx="12954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 FULL</a:t>
                </a:r>
                <a:endParaRPr lang="en-US" sz="1400" b="1" dirty="0"/>
              </a:p>
            </p:txBody>
          </p:sp>
          <p:sp>
            <p:nvSpPr>
              <p:cNvPr id="16" name="TextBox 15"/>
              <p:cNvSpPr txBox="1"/>
              <p:nvPr/>
            </p:nvSpPr>
            <p:spPr>
              <a:xfrm>
                <a:off x="663292" y="4038600"/>
                <a:ext cx="12954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(c) NONE</a:t>
                </a:r>
                <a:endParaRPr lang="en-US" sz="1400" b="1" dirty="0"/>
              </a:p>
            </p:txBody>
          </p:sp>
        </p:grpSp>
        <p:grpSp>
          <p:nvGrpSpPr>
            <p:cNvPr id="17" name="Group 16"/>
            <p:cNvGrpSpPr/>
            <p:nvPr/>
          </p:nvGrpSpPr>
          <p:grpSpPr>
            <a:xfrm>
              <a:off x="389162" y="5788223"/>
              <a:ext cx="6759538" cy="310758"/>
              <a:chOff x="389162" y="5244915"/>
              <a:chExt cx="6759538" cy="310758"/>
            </a:xfrm>
          </p:grpSpPr>
          <p:sp>
            <p:nvSpPr>
              <p:cNvPr id="18" name="TextBox 17"/>
              <p:cNvSpPr txBox="1"/>
              <p:nvPr/>
            </p:nvSpPr>
            <p:spPr>
              <a:xfrm>
                <a:off x="6862950" y="5247892"/>
                <a:ext cx="285750" cy="307777"/>
              </a:xfrm>
              <a:prstGeom prst="rect">
                <a:avLst/>
              </a:prstGeom>
              <a:noFill/>
              <a:ln w="12700">
                <a:noFill/>
              </a:ln>
            </p:spPr>
            <p:txBody>
              <a:bodyPr wrap="square" rtlCol="0">
                <a:spAutoFit/>
              </a:bodyPr>
              <a:lstStyle/>
              <a:p>
                <a:pPr algn="ctr"/>
                <a:r>
                  <a:rPr lang="en-US" sz="1400" b="1" dirty="0" smtClean="0"/>
                  <a:t>7</a:t>
                </a:r>
                <a:endParaRPr lang="en-US" sz="1400" b="1" dirty="0"/>
              </a:p>
            </p:txBody>
          </p:sp>
          <p:sp>
            <p:nvSpPr>
              <p:cNvPr id="19" name="TextBox 18"/>
              <p:cNvSpPr txBox="1"/>
              <p:nvPr/>
            </p:nvSpPr>
            <p:spPr>
              <a:xfrm>
                <a:off x="389162" y="5247896"/>
                <a:ext cx="419100" cy="307777"/>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20" name="TextBox 19"/>
              <p:cNvSpPr txBox="1"/>
              <p:nvPr/>
            </p:nvSpPr>
            <p:spPr>
              <a:xfrm>
                <a:off x="1524656" y="5244915"/>
                <a:ext cx="419100" cy="307777"/>
              </a:xfrm>
              <a:prstGeom prst="rect">
                <a:avLst/>
              </a:prstGeom>
              <a:noFill/>
              <a:ln w="12700">
                <a:noFill/>
              </a:ln>
            </p:spPr>
            <p:txBody>
              <a:bodyPr wrap="square" rtlCol="0">
                <a:spAutoFit/>
              </a:bodyPr>
              <a:lstStyle/>
              <a:p>
                <a:pPr algn="ctr"/>
                <a:r>
                  <a:rPr lang="en-US" sz="1400" b="1" dirty="0"/>
                  <a:t>2</a:t>
                </a:r>
              </a:p>
            </p:txBody>
          </p:sp>
          <p:sp>
            <p:nvSpPr>
              <p:cNvPr id="21" name="TextBox 20"/>
              <p:cNvSpPr txBox="1"/>
              <p:nvPr/>
            </p:nvSpPr>
            <p:spPr>
              <a:xfrm>
                <a:off x="5748650" y="5247896"/>
                <a:ext cx="419100" cy="307777"/>
              </a:xfrm>
              <a:prstGeom prst="rect">
                <a:avLst/>
              </a:prstGeom>
              <a:noFill/>
              <a:ln w="12700">
                <a:noFill/>
              </a:ln>
            </p:spPr>
            <p:txBody>
              <a:bodyPr wrap="square" rtlCol="0">
                <a:spAutoFit/>
              </a:bodyPr>
              <a:lstStyle/>
              <a:p>
                <a:pPr algn="ctr"/>
                <a:r>
                  <a:rPr lang="en-US" sz="1400" b="1" dirty="0" smtClean="0"/>
                  <a:t>6</a:t>
                </a:r>
                <a:endParaRPr lang="en-US" sz="1400" b="1" dirty="0"/>
              </a:p>
            </p:txBody>
          </p:sp>
          <p:sp>
            <p:nvSpPr>
              <p:cNvPr id="22" name="TextBox 21"/>
              <p:cNvSpPr txBox="1"/>
              <p:nvPr/>
            </p:nvSpPr>
            <p:spPr>
              <a:xfrm>
                <a:off x="3605400" y="5247893"/>
                <a:ext cx="419100"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23" name="TextBox 22"/>
              <p:cNvSpPr txBox="1"/>
              <p:nvPr/>
            </p:nvSpPr>
            <p:spPr>
              <a:xfrm>
                <a:off x="2538830" y="5247894"/>
                <a:ext cx="419100" cy="307777"/>
              </a:xfrm>
              <a:prstGeom prst="rect">
                <a:avLst/>
              </a:prstGeom>
              <a:noFill/>
              <a:ln w="12700">
                <a:noFill/>
              </a:ln>
            </p:spPr>
            <p:txBody>
              <a:bodyPr wrap="square" rtlCol="0">
                <a:spAutoFit/>
              </a:bodyPr>
              <a:lstStyle/>
              <a:p>
                <a:pPr algn="ctr"/>
                <a:r>
                  <a:rPr lang="en-US" sz="1400" b="1" dirty="0" smtClean="0"/>
                  <a:t>3</a:t>
                </a:r>
                <a:endParaRPr lang="en-US" sz="1400" b="1" dirty="0"/>
              </a:p>
            </p:txBody>
          </p:sp>
          <p:sp>
            <p:nvSpPr>
              <p:cNvPr id="24" name="TextBox 23"/>
              <p:cNvSpPr txBox="1"/>
              <p:nvPr/>
            </p:nvSpPr>
            <p:spPr>
              <a:xfrm>
                <a:off x="4669975" y="5247896"/>
                <a:ext cx="419100" cy="307777"/>
              </a:xfrm>
              <a:prstGeom prst="rect">
                <a:avLst/>
              </a:prstGeom>
              <a:noFill/>
              <a:ln w="12700">
                <a:noFill/>
              </a:ln>
            </p:spPr>
            <p:txBody>
              <a:bodyPr wrap="square" rtlCol="0">
                <a:spAutoFit/>
              </a:bodyPr>
              <a:lstStyle/>
              <a:p>
                <a:pPr algn="ctr"/>
                <a:r>
                  <a:rPr lang="en-US" sz="1400" b="1" dirty="0" smtClean="0"/>
                  <a:t>5</a:t>
                </a:r>
                <a:endParaRPr lang="en-US" sz="1400" b="1" dirty="0"/>
              </a:p>
            </p:txBody>
          </p:sp>
        </p:grpSp>
        <p:sp>
          <p:nvSpPr>
            <p:cNvPr id="25" name="TextBox 24"/>
            <p:cNvSpPr txBox="1"/>
            <p:nvPr/>
          </p:nvSpPr>
          <p:spPr>
            <a:xfrm>
              <a:off x="2744911" y="6093023"/>
              <a:ext cx="2282578" cy="338554"/>
            </a:xfrm>
            <a:prstGeom prst="rect">
              <a:avLst/>
            </a:prstGeom>
            <a:solidFill>
              <a:schemeClr val="bg1"/>
            </a:solidFill>
            <a:ln w="12700">
              <a:noFill/>
            </a:ln>
          </p:spPr>
          <p:txBody>
            <a:bodyPr wrap="square" rtlCol="0">
              <a:spAutoFit/>
            </a:bodyPr>
            <a:lstStyle/>
            <a:p>
              <a:pPr algn="ctr"/>
              <a:r>
                <a:rPr lang="en-US" sz="1600" b="1" dirty="0" smtClean="0"/>
                <a:t>Day of February</a:t>
              </a:r>
              <a:endParaRPr lang="en-US" sz="1600" b="1" dirty="0"/>
            </a:p>
          </p:txBody>
        </p:sp>
      </p:grpSp>
    </p:spTree>
    <p:extLst>
      <p:ext uri="{BB962C8B-B14F-4D97-AF65-F5344CB8AC3E}">
        <p14:creationId xmlns:p14="http://schemas.microsoft.com/office/powerpoint/2010/main" xmlns="" val="2508353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216859"/>
            <a:ext cx="7781365" cy="841541"/>
          </a:xfrm>
          <a:prstGeom prst="rect">
            <a:avLst/>
          </a:prstGeom>
          <a:noFill/>
        </p:spPr>
        <p:txBody>
          <a:bodyPr wrap="square" lIns="101882" tIns="50941" rIns="101882" bIns="50941" rtlCol="0">
            <a:spAutoFit/>
          </a:bodyPr>
          <a:lstStyle/>
          <a:p>
            <a:r>
              <a:rPr lang="en-US" sz="1600" dirty="0" smtClean="0"/>
              <a:t>Fig. 3.9: BASE simulation results at 0600 UTC 4 Feb </a:t>
            </a:r>
            <a:r>
              <a:rPr lang="en-US" sz="1600" dirty="0"/>
              <a:t>2013 for (a) </a:t>
            </a:r>
            <a:r>
              <a:rPr lang="en-US" sz="1600" dirty="0" smtClean="0"/>
              <a:t>2.3km </a:t>
            </a:r>
            <a:r>
              <a:rPr lang="en-US" sz="1600" dirty="0"/>
              <a:t>MSL </a:t>
            </a:r>
            <a:r>
              <a:rPr lang="en-US" sz="1600" dirty="0" smtClean="0"/>
              <a:t>wind speed </a:t>
            </a:r>
            <a:r>
              <a:rPr lang="en-US" sz="1600" dirty="0"/>
              <a:t>(</a:t>
            </a:r>
            <a:r>
              <a:rPr lang="en-US" sz="1600" dirty="0" smtClean="0"/>
              <a:t>shaded every 2.5 m s</a:t>
            </a:r>
            <a:r>
              <a:rPr lang="en-US" sz="1600" baseline="30000" dirty="0" smtClean="0"/>
              <a:t>-1</a:t>
            </a:r>
            <a:r>
              <a:rPr lang="en-US" sz="1600" dirty="0" smtClean="0"/>
              <a:t>) and barbs.  (b) Vertical cross section of potential temperature (shaded every 1 K) along red line in Fig. 1b.</a:t>
            </a:r>
            <a:endParaRPr lang="en-US" sz="1600" dirty="0"/>
          </a:p>
        </p:txBody>
      </p:sp>
      <p:sp>
        <p:nvSpPr>
          <p:cNvPr id="11" name="TextBox 10"/>
          <p:cNvSpPr txBox="1"/>
          <p:nvPr/>
        </p:nvSpPr>
        <p:spPr>
          <a:xfrm>
            <a:off x="1335208" y="101589"/>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grpSp>
        <p:nvGrpSpPr>
          <p:cNvPr id="2" name="Group 1"/>
          <p:cNvGrpSpPr/>
          <p:nvPr/>
        </p:nvGrpSpPr>
        <p:grpSpPr>
          <a:xfrm>
            <a:off x="1251437" y="17061"/>
            <a:ext cx="5301763" cy="4283049"/>
            <a:chOff x="1251437" y="17061"/>
            <a:chExt cx="5301763" cy="4283049"/>
          </a:xfrm>
        </p:grpSpPr>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1251437" y="17061"/>
              <a:ext cx="4890056" cy="42830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6080478" y="3139697"/>
              <a:ext cx="472722" cy="307777"/>
            </a:xfrm>
            <a:prstGeom prst="rect">
              <a:avLst/>
            </a:prstGeom>
            <a:noFill/>
            <a:ln w="12700">
              <a:noFill/>
            </a:ln>
          </p:spPr>
          <p:txBody>
            <a:bodyPr wrap="square" rtlCol="0">
              <a:spAutoFit/>
            </a:bodyPr>
            <a:lstStyle/>
            <a:p>
              <a:r>
                <a:rPr lang="en-US" sz="1400" b="1" dirty="0" smtClean="0"/>
                <a:t>10</a:t>
              </a:r>
              <a:endParaRPr lang="en-US" sz="1400" b="1" dirty="0"/>
            </a:p>
          </p:txBody>
        </p:sp>
        <p:sp>
          <p:nvSpPr>
            <p:cNvPr id="8" name="TextBox 7"/>
            <p:cNvSpPr txBox="1"/>
            <p:nvPr/>
          </p:nvSpPr>
          <p:spPr>
            <a:xfrm>
              <a:off x="6080478" y="2148952"/>
              <a:ext cx="472722" cy="307777"/>
            </a:xfrm>
            <a:prstGeom prst="rect">
              <a:avLst/>
            </a:prstGeom>
            <a:noFill/>
            <a:ln w="12700">
              <a:noFill/>
            </a:ln>
          </p:spPr>
          <p:txBody>
            <a:bodyPr wrap="square" rtlCol="0">
              <a:spAutoFit/>
            </a:bodyPr>
            <a:lstStyle/>
            <a:p>
              <a:r>
                <a:rPr lang="en-US" sz="1400" b="1" dirty="0" smtClean="0"/>
                <a:t>20</a:t>
              </a:r>
              <a:endParaRPr lang="en-US" sz="1400" b="1" dirty="0"/>
            </a:p>
          </p:txBody>
        </p:sp>
        <p:sp>
          <p:nvSpPr>
            <p:cNvPr id="9" name="TextBox 8"/>
            <p:cNvSpPr txBox="1"/>
            <p:nvPr/>
          </p:nvSpPr>
          <p:spPr>
            <a:xfrm>
              <a:off x="6080478" y="682404"/>
              <a:ext cx="472722" cy="307777"/>
            </a:xfrm>
            <a:prstGeom prst="rect">
              <a:avLst/>
            </a:prstGeom>
            <a:noFill/>
            <a:ln w="12700">
              <a:noFill/>
            </a:ln>
          </p:spPr>
          <p:txBody>
            <a:bodyPr wrap="square" rtlCol="0">
              <a:spAutoFit/>
            </a:bodyPr>
            <a:lstStyle/>
            <a:p>
              <a:r>
                <a:rPr lang="en-US" sz="1400" b="1" dirty="0" smtClean="0"/>
                <a:t>35</a:t>
              </a:r>
              <a:endParaRPr lang="en-US" sz="1400" b="1" dirty="0"/>
            </a:p>
          </p:txBody>
        </p:sp>
        <p:sp>
          <p:nvSpPr>
            <p:cNvPr id="10" name="TextBox 9"/>
            <p:cNvSpPr txBox="1"/>
            <p:nvPr/>
          </p:nvSpPr>
          <p:spPr>
            <a:xfrm>
              <a:off x="6080478" y="184679"/>
              <a:ext cx="472722" cy="307777"/>
            </a:xfrm>
            <a:prstGeom prst="rect">
              <a:avLst/>
            </a:prstGeom>
            <a:noFill/>
            <a:ln w="12700">
              <a:noFill/>
            </a:ln>
          </p:spPr>
          <p:txBody>
            <a:bodyPr wrap="square" rtlCol="0">
              <a:spAutoFit/>
            </a:bodyPr>
            <a:lstStyle/>
            <a:p>
              <a:r>
                <a:rPr lang="en-US" sz="1400" b="1" dirty="0" smtClean="0"/>
                <a:t>40</a:t>
              </a:r>
              <a:endParaRPr lang="en-US" sz="1400" b="1" dirty="0"/>
            </a:p>
          </p:txBody>
        </p:sp>
        <p:sp>
          <p:nvSpPr>
            <p:cNvPr id="13" name="TextBox 12"/>
            <p:cNvSpPr txBox="1"/>
            <p:nvPr/>
          </p:nvSpPr>
          <p:spPr>
            <a:xfrm>
              <a:off x="6080478" y="1170077"/>
              <a:ext cx="472722" cy="307777"/>
            </a:xfrm>
            <a:prstGeom prst="rect">
              <a:avLst/>
            </a:prstGeom>
            <a:noFill/>
            <a:ln w="12700">
              <a:noFill/>
            </a:ln>
          </p:spPr>
          <p:txBody>
            <a:bodyPr wrap="square" rtlCol="0">
              <a:spAutoFit/>
            </a:bodyPr>
            <a:lstStyle/>
            <a:p>
              <a:r>
                <a:rPr lang="en-US" sz="1400" b="1" dirty="0" smtClean="0"/>
                <a:t>30</a:t>
              </a:r>
              <a:endParaRPr lang="en-US" sz="1400" b="1" dirty="0"/>
            </a:p>
          </p:txBody>
        </p:sp>
        <p:sp>
          <p:nvSpPr>
            <p:cNvPr id="14" name="TextBox 13"/>
            <p:cNvSpPr txBox="1"/>
            <p:nvPr/>
          </p:nvSpPr>
          <p:spPr>
            <a:xfrm>
              <a:off x="6080478" y="2622755"/>
              <a:ext cx="472722" cy="307777"/>
            </a:xfrm>
            <a:prstGeom prst="rect">
              <a:avLst/>
            </a:prstGeom>
            <a:noFill/>
            <a:ln w="12700">
              <a:noFill/>
            </a:ln>
          </p:spPr>
          <p:txBody>
            <a:bodyPr wrap="square" rtlCol="0">
              <a:spAutoFit/>
            </a:bodyPr>
            <a:lstStyle/>
            <a:p>
              <a:r>
                <a:rPr lang="en-US" sz="1400" b="1" dirty="0" smtClean="0"/>
                <a:t>15</a:t>
              </a:r>
              <a:endParaRPr lang="en-US" sz="1400" b="1" dirty="0"/>
            </a:p>
          </p:txBody>
        </p:sp>
        <p:sp>
          <p:nvSpPr>
            <p:cNvPr id="15" name="TextBox 14"/>
            <p:cNvSpPr txBox="1"/>
            <p:nvPr/>
          </p:nvSpPr>
          <p:spPr>
            <a:xfrm>
              <a:off x="6080478" y="3622052"/>
              <a:ext cx="472722" cy="307777"/>
            </a:xfrm>
            <a:prstGeom prst="rect">
              <a:avLst/>
            </a:prstGeom>
            <a:noFill/>
            <a:ln w="12700">
              <a:noFill/>
            </a:ln>
          </p:spPr>
          <p:txBody>
            <a:bodyPr wrap="square" rtlCol="0">
              <a:spAutoFit/>
            </a:bodyPr>
            <a:lstStyle/>
            <a:p>
              <a:r>
                <a:rPr lang="en-US" sz="1400" b="1" dirty="0" smtClean="0"/>
                <a:t>5</a:t>
              </a:r>
              <a:endParaRPr lang="en-US" sz="1400" b="1" dirty="0"/>
            </a:p>
          </p:txBody>
        </p:sp>
        <p:sp>
          <p:nvSpPr>
            <p:cNvPr id="17" name="TextBox 16"/>
            <p:cNvSpPr txBox="1"/>
            <p:nvPr/>
          </p:nvSpPr>
          <p:spPr>
            <a:xfrm>
              <a:off x="6080478" y="1664675"/>
              <a:ext cx="472722" cy="307777"/>
            </a:xfrm>
            <a:prstGeom prst="rect">
              <a:avLst/>
            </a:prstGeom>
            <a:noFill/>
            <a:ln w="12700">
              <a:noFill/>
            </a:ln>
          </p:spPr>
          <p:txBody>
            <a:bodyPr wrap="square" rtlCol="0">
              <a:spAutoFit/>
            </a:bodyPr>
            <a:lstStyle/>
            <a:p>
              <a:r>
                <a:rPr lang="en-US" sz="1400" b="1" dirty="0" smtClean="0"/>
                <a:t>25</a:t>
              </a:r>
              <a:endParaRPr lang="en-US" sz="1400" b="1" dirty="0"/>
            </a:p>
          </p:txBody>
        </p:sp>
      </p:grpSp>
      <p:grpSp>
        <p:nvGrpSpPr>
          <p:cNvPr id="3" name="Group 2"/>
          <p:cNvGrpSpPr/>
          <p:nvPr/>
        </p:nvGrpSpPr>
        <p:grpSpPr>
          <a:xfrm>
            <a:off x="609601" y="4334461"/>
            <a:ext cx="5959121" cy="4985176"/>
            <a:chOff x="609601" y="4334461"/>
            <a:chExt cx="5959121" cy="4985176"/>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219200" y="4569015"/>
              <a:ext cx="4953000" cy="42974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TextBox 11"/>
            <p:cNvSpPr txBox="1"/>
            <p:nvPr/>
          </p:nvSpPr>
          <p:spPr>
            <a:xfrm>
              <a:off x="1306204" y="4661848"/>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
          <p:nvSpPr>
            <p:cNvPr id="18" name="TextBox 17"/>
            <p:cNvSpPr txBox="1"/>
            <p:nvPr/>
          </p:nvSpPr>
          <p:spPr>
            <a:xfrm>
              <a:off x="6096000" y="7986910"/>
              <a:ext cx="472722" cy="307777"/>
            </a:xfrm>
            <a:prstGeom prst="rect">
              <a:avLst/>
            </a:prstGeom>
            <a:noFill/>
            <a:ln w="12700">
              <a:noFill/>
            </a:ln>
          </p:spPr>
          <p:txBody>
            <a:bodyPr wrap="square" rtlCol="0">
              <a:spAutoFit/>
            </a:bodyPr>
            <a:lstStyle/>
            <a:p>
              <a:r>
                <a:rPr lang="en-US" sz="1400" b="1" dirty="0" smtClean="0"/>
                <a:t>280</a:t>
              </a:r>
              <a:endParaRPr lang="en-US" sz="1400" b="1" dirty="0"/>
            </a:p>
          </p:txBody>
        </p:sp>
        <p:sp>
          <p:nvSpPr>
            <p:cNvPr id="19" name="TextBox 18"/>
            <p:cNvSpPr txBox="1"/>
            <p:nvPr/>
          </p:nvSpPr>
          <p:spPr>
            <a:xfrm>
              <a:off x="6096000" y="6898944"/>
              <a:ext cx="472722" cy="307777"/>
            </a:xfrm>
            <a:prstGeom prst="rect">
              <a:avLst/>
            </a:prstGeom>
            <a:noFill/>
            <a:ln w="12700">
              <a:noFill/>
            </a:ln>
          </p:spPr>
          <p:txBody>
            <a:bodyPr wrap="square" rtlCol="0">
              <a:spAutoFit/>
            </a:bodyPr>
            <a:lstStyle/>
            <a:p>
              <a:r>
                <a:rPr lang="en-US" sz="1400" b="1" dirty="0" smtClean="0"/>
                <a:t>288</a:t>
              </a:r>
              <a:endParaRPr lang="en-US" sz="1400" b="1" dirty="0"/>
            </a:p>
          </p:txBody>
        </p:sp>
        <p:sp>
          <p:nvSpPr>
            <p:cNvPr id="20" name="TextBox 19"/>
            <p:cNvSpPr txBox="1"/>
            <p:nvPr/>
          </p:nvSpPr>
          <p:spPr>
            <a:xfrm>
              <a:off x="6096000" y="5254823"/>
              <a:ext cx="472722" cy="307777"/>
            </a:xfrm>
            <a:prstGeom prst="rect">
              <a:avLst/>
            </a:prstGeom>
            <a:noFill/>
            <a:ln w="12700">
              <a:noFill/>
            </a:ln>
          </p:spPr>
          <p:txBody>
            <a:bodyPr wrap="square" rtlCol="0">
              <a:spAutoFit/>
            </a:bodyPr>
            <a:lstStyle/>
            <a:p>
              <a:r>
                <a:rPr lang="en-US" sz="1400" b="1" dirty="0" smtClean="0"/>
                <a:t>300</a:t>
              </a:r>
              <a:endParaRPr lang="en-US" sz="1400" b="1" dirty="0"/>
            </a:p>
          </p:txBody>
        </p:sp>
        <p:sp>
          <p:nvSpPr>
            <p:cNvPr id="21" name="TextBox 20"/>
            <p:cNvSpPr txBox="1"/>
            <p:nvPr/>
          </p:nvSpPr>
          <p:spPr>
            <a:xfrm>
              <a:off x="6096000" y="4707775"/>
              <a:ext cx="472722" cy="307777"/>
            </a:xfrm>
            <a:prstGeom prst="rect">
              <a:avLst/>
            </a:prstGeom>
            <a:noFill/>
            <a:ln w="12700">
              <a:noFill/>
            </a:ln>
          </p:spPr>
          <p:txBody>
            <a:bodyPr wrap="square" rtlCol="0">
              <a:spAutoFit/>
            </a:bodyPr>
            <a:lstStyle/>
            <a:p>
              <a:r>
                <a:rPr lang="en-US" sz="1400" b="1" dirty="0" smtClean="0"/>
                <a:t>304</a:t>
              </a:r>
              <a:endParaRPr lang="en-US" sz="1400" b="1" dirty="0"/>
            </a:p>
          </p:txBody>
        </p:sp>
        <p:sp>
          <p:nvSpPr>
            <p:cNvPr id="22" name="TextBox 21"/>
            <p:cNvSpPr txBox="1"/>
            <p:nvPr/>
          </p:nvSpPr>
          <p:spPr>
            <a:xfrm>
              <a:off x="6096000" y="5791200"/>
              <a:ext cx="472722" cy="307777"/>
            </a:xfrm>
            <a:prstGeom prst="rect">
              <a:avLst/>
            </a:prstGeom>
            <a:noFill/>
            <a:ln w="12700">
              <a:noFill/>
            </a:ln>
          </p:spPr>
          <p:txBody>
            <a:bodyPr wrap="square" rtlCol="0">
              <a:spAutoFit/>
            </a:bodyPr>
            <a:lstStyle/>
            <a:p>
              <a:r>
                <a:rPr lang="en-US" sz="1400" b="1" dirty="0" smtClean="0"/>
                <a:t>296</a:t>
              </a:r>
              <a:endParaRPr lang="en-US" sz="1400" b="1" dirty="0"/>
            </a:p>
          </p:txBody>
        </p:sp>
        <p:sp>
          <p:nvSpPr>
            <p:cNvPr id="23" name="TextBox 22"/>
            <p:cNvSpPr txBox="1"/>
            <p:nvPr/>
          </p:nvSpPr>
          <p:spPr>
            <a:xfrm>
              <a:off x="6096000" y="7442672"/>
              <a:ext cx="472722" cy="307777"/>
            </a:xfrm>
            <a:prstGeom prst="rect">
              <a:avLst/>
            </a:prstGeom>
            <a:noFill/>
            <a:ln w="12700">
              <a:noFill/>
            </a:ln>
          </p:spPr>
          <p:txBody>
            <a:bodyPr wrap="square" rtlCol="0">
              <a:spAutoFit/>
            </a:bodyPr>
            <a:lstStyle/>
            <a:p>
              <a:r>
                <a:rPr lang="en-US" sz="1400" b="1" dirty="0" smtClean="0"/>
                <a:t>284</a:t>
              </a:r>
              <a:endParaRPr lang="en-US" sz="1400" b="1" dirty="0"/>
            </a:p>
          </p:txBody>
        </p:sp>
        <p:sp>
          <p:nvSpPr>
            <p:cNvPr id="24" name="TextBox 23"/>
            <p:cNvSpPr txBox="1"/>
            <p:nvPr/>
          </p:nvSpPr>
          <p:spPr>
            <a:xfrm>
              <a:off x="6096000" y="8558719"/>
              <a:ext cx="472722" cy="307777"/>
            </a:xfrm>
            <a:prstGeom prst="rect">
              <a:avLst/>
            </a:prstGeom>
            <a:noFill/>
            <a:ln w="12700">
              <a:noFill/>
            </a:ln>
          </p:spPr>
          <p:txBody>
            <a:bodyPr wrap="square" rtlCol="0">
              <a:spAutoFit/>
            </a:bodyPr>
            <a:lstStyle/>
            <a:p>
              <a:r>
                <a:rPr lang="en-US" sz="1400" b="1" dirty="0" smtClean="0"/>
                <a:t>276</a:t>
              </a:r>
              <a:endParaRPr lang="en-US" sz="1400" b="1" dirty="0"/>
            </a:p>
          </p:txBody>
        </p:sp>
        <p:sp>
          <p:nvSpPr>
            <p:cNvPr id="25" name="TextBox 24"/>
            <p:cNvSpPr txBox="1"/>
            <p:nvPr/>
          </p:nvSpPr>
          <p:spPr>
            <a:xfrm>
              <a:off x="6096000" y="6351896"/>
              <a:ext cx="472722" cy="307777"/>
            </a:xfrm>
            <a:prstGeom prst="rect">
              <a:avLst/>
            </a:prstGeom>
            <a:noFill/>
            <a:ln w="12700">
              <a:noFill/>
            </a:ln>
          </p:spPr>
          <p:txBody>
            <a:bodyPr wrap="square" rtlCol="0">
              <a:spAutoFit/>
            </a:bodyPr>
            <a:lstStyle/>
            <a:p>
              <a:r>
                <a:rPr lang="en-US" sz="1400" b="1" dirty="0" smtClean="0"/>
                <a:t>292</a:t>
              </a:r>
              <a:endParaRPr lang="en-US" sz="1400" b="1" dirty="0"/>
            </a:p>
          </p:txBody>
        </p:sp>
        <p:sp>
          <p:nvSpPr>
            <p:cNvPr id="26" name="TextBox 25"/>
            <p:cNvSpPr txBox="1"/>
            <p:nvPr/>
          </p:nvSpPr>
          <p:spPr>
            <a:xfrm>
              <a:off x="6096000" y="8280773"/>
              <a:ext cx="472722" cy="307777"/>
            </a:xfrm>
            <a:prstGeom prst="rect">
              <a:avLst/>
            </a:prstGeom>
            <a:noFill/>
            <a:ln w="12700">
              <a:noFill/>
            </a:ln>
          </p:spPr>
          <p:txBody>
            <a:bodyPr wrap="square" rtlCol="0">
              <a:spAutoFit/>
            </a:bodyPr>
            <a:lstStyle/>
            <a:p>
              <a:r>
                <a:rPr lang="en-US" sz="1400" b="1" dirty="0" smtClean="0"/>
                <a:t>278</a:t>
              </a:r>
              <a:endParaRPr lang="en-US" sz="1400" b="1" dirty="0"/>
            </a:p>
          </p:txBody>
        </p:sp>
        <p:sp>
          <p:nvSpPr>
            <p:cNvPr id="27" name="TextBox 26"/>
            <p:cNvSpPr txBox="1"/>
            <p:nvPr/>
          </p:nvSpPr>
          <p:spPr>
            <a:xfrm>
              <a:off x="6096000" y="7165511"/>
              <a:ext cx="472722" cy="307777"/>
            </a:xfrm>
            <a:prstGeom prst="rect">
              <a:avLst/>
            </a:prstGeom>
            <a:noFill/>
            <a:ln w="12700">
              <a:noFill/>
            </a:ln>
          </p:spPr>
          <p:txBody>
            <a:bodyPr wrap="square" rtlCol="0">
              <a:spAutoFit/>
            </a:bodyPr>
            <a:lstStyle/>
            <a:p>
              <a:r>
                <a:rPr lang="en-US" sz="1400" b="1" dirty="0" smtClean="0"/>
                <a:t>286</a:t>
              </a:r>
              <a:endParaRPr lang="en-US" sz="1400" b="1" dirty="0"/>
            </a:p>
          </p:txBody>
        </p:sp>
        <p:sp>
          <p:nvSpPr>
            <p:cNvPr id="28" name="TextBox 27"/>
            <p:cNvSpPr txBox="1"/>
            <p:nvPr/>
          </p:nvSpPr>
          <p:spPr>
            <a:xfrm>
              <a:off x="6096000" y="5521390"/>
              <a:ext cx="472722" cy="307777"/>
            </a:xfrm>
            <a:prstGeom prst="rect">
              <a:avLst/>
            </a:prstGeom>
            <a:noFill/>
            <a:ln w="12700">
              <a:noFill/>
            </a:ln>
          </p:spPr>
          <p:txBody>
            <a:bodyPr wrap="square" rtlCol="0">
              <a:spAutoFit/>
            </a:bodyPr>
            <a:lstStyle/>
            <a:p>
              <a:r>
                <a:rPr lang="en-US" sz="1400" b="1" dirty="0" smtClean="0"/>
                <a:t>298</a:t>
              </a:r>
              <a:endParaRPr lang="en-US" sz="1400" b="1" dirty="0"/>
            </a:p>
          </p:txBody>
        </p:sp>
        <p:sp>
          <p:nvSpPr>
            <p:cNvPr id="29" name="TextBox 28"/>
            <p:cNvSpPr txBox="1"/>
            <p:nvPr/>
          </p:nvSpPr>
          <p:spPr>
            <a:xfrm>
              <a:off x="6096000" y="4974342"/>
              <a:ext cx="472722" cy="307777"/>
            </a:xfrm>
            <a:prstGeom prst="rect">
              <a:avLst/>
            </a:prstGeom>
            <a:noFill/>
            <a:ln w="12700">
              <a:noFill/>
            </a:ln>
          </p:spPr>
          <p:txBody>
            <a:bodyPr wrap="square" rtlCol="0">
              <a:spAutoFit/>
            </a:bodyPr>
            <a:lstStyle/>
            <a:p>
              <a:r>
                <a:rPr lang="en-US" sz="1400" b="1" dirty="0" smtClean="0"/>
                <a:t>302</a:t>
              </a:r>
              <a:endParaRPr lang="en-US" sz="1400" b="1" dirty="0"/>
            </a:p>
          </p:txBody>
        </p:sp>
        <p:sp>
          <p:nvSpPr>
            <p:cNvPr id="30" name="TextBox 29"/>
            <p:cNvSpPr txBox="1"/>
            <p:nvPr/>
          </p:nvSpPr>
          <p:spPr>
            <a:xfrm>
              <a:off x="6096000" y="6071415"/>
              <a:ext cx="472722" cy="307777"/>
            </a:xfrm>
            <a:prstGeom prst="rect">
              <a:avLst/>
            </a:prstGeom>
            <a:noFill/>
            <a:ln w="12700">
              <a:noFill/>
            </a:ln>
          </p:spPr>
          <p:txBody>
            <a:bodyPr wrap="square" rtlCol="0">
              <a:spAutoFit/>
            </a:bodyPr>
            <a:lstStyle/>
            <a:p>
              <a:r>
                <a:rPr lang="en-US" sz="1400" b="1" dirty="0" smtClean="0"/>
                <a:t>294</a:t>
              </a:r>
              <a:endParaRPr lang="en-US" sz="1400" b="1" dirty="0"/>
            </a:p>
          </p:txBody>
        </p:sp>
        <p:sp>
          <p:nvSpPr>
            <p:cNvPr id="31" name="TextBox 30"/>
            <p:cNvSpPr txBox="1"/>
            <p:nvPr/>
          </p:nvSpPr>
          <p:spPr>
            <a:xfrm>
              <a:off x="6096000" y="7709239"/>
              <a:ext cx="472722" cy="307777"/>
            </a:xfrm>
            <a:prstGeom prst="rect">
              <a:avLst/>
            </a:prstGeom>
            <a:noFill/>
            <a:ln w="12700">
              <a:noFill/>
            </a:ln>
          </p:spPr>
          <p:txBody>
            <a:bodyPr wrap="square" rtlCol="0">
              <a:spAutoFit/>
            </a:bodyPr>
            <a:lstStyle/>
            <a:p>
              <a:r>
                <a:rPr lang="en-US" sz="1400" b="1" dirty="0" smtClean="0"/>
                <a:t>282</a:t>
              </a:r>
              <a:endParaRPr lang="en-US" sz="1400" b="1" dirty="0"/>
            </a:p>
          </p:txBody>
        </p:sp>
        <p:sp>
          <p:nvSpPr>
            <p:cNvPr id="33" name="TextBox 32"/>
            <p:cNvSpPr txBox="1"/>
            <p:nvPr/>
          </p:nvSpPr>
          <p:spPr>
            <a:xfrm>
              <a:off x="6096000" y="6618463"/>
              <a:ext cx="472722" cy="307777"/>
            </a:xfrm>
            <a:prstGeom prst="rect">
              <a:avLst/>
            </a:prstGeom>
            <a:noFill/>
            <a:ln w="12700">
              <a:noFill/>
            </a:ln>
          </p:spPr>
          <p:txBody>
            <a:bodyPr wrap="square" rtlCol="0">
              <a:spAutoFit/>
            </a:bodyPr>
            <a:lstStyle/>
            <a:p>
              <a:r>
                <a:rPr lang="en-US" sz="1400" b="1" dirty="0" smtClean="0"/>
                <a:t>290</a:t>
              </a:r>
              <a:endParaRPr lang="en-US" sz="1400" b="1" dirty="0"/>
            </a:p>
          </p:txBody>
        </p:sp>
        <p:sp>
          <p:nvSpPr>
            <p:cNvPr id="34" name="TextBox 33"/>
            <p:cNvSpPr txBox="1"/>
            <p:nvPr/>
          </p:nvSpPr>
          <p:spPr>
            <a:xfrm>
              <a:off x="4191000" y="4340423"/>
              <a:ext cx="654641" cy="307777"/>
            </a:xfrm>
            <a:prstGeom prst="rect">
              <a:avLst/>
            </a:prstGeom>
            <a:noFill/>
            <a:ln w="12700">
              <a:noFill/>
            </a:ln>
          </p:spPr>
          <p:txBody>
            <a:bodyPr wrap="square" rtlCol="0">
              <a:spAutoFit/>
            </a:bodyPr>
            <a:lstStyle/>
            <a:p>
              <a:pPr algn="ctr"/>
              <a:r>
                <a:rPr lang="en-US" sz="1400" b="1" dirty="0" smtClean="0"/>
                <a:t>ROO</a:t>
              </a:r>
              <a:endParaRPr lang="en-US" sz="1400" b="1" dirty="0"/>
            </a:p>
          </p:txBody>
        </p:sp>
        <p:sp>
          <p:nvSpPr>
            <p:cNvPr id="35" name="TextBox 34"/>
            <p:cNvSpPr txBox="1"/>
            <p:nvPr/>
          </p:nvSpPr>
          <p:spPr>
            <a:xfrm>
              <a:off x="1461698" y="4334461"/>
              <a:ext cx="519502" cy="313739"/>
            </a:xfrm>
            <a:prstGeom prst="rect">
              <a:avLst/>
            </a:prstGeom>
            <a:noFill/>
            <a:ln w="12700">
              <a:noFill/>
            </a:ln>
          </p:spPr>
          <p:txBody>
            <a:bodyPr wrap="square" rtlCol="0">
              <a:spAutoFit/>
            </a:bodyPr>
            <a:lstStyle/>
            <a:p>
              <a:pPr algn="ctr"/>
              <a:r>
                <a:rPr lang="en-US" sz="1400" b="1" dirty="0" smtClean="0"/>
                <a:t>FRU</a:t>
              </a:r>
              <a:endParaRPr lang="en-US" sz="1400" b="1" dirty="0"/>
            </a:p>
          </p:txBody>
        </p:sp>
        <p:sp>
          <p:nvSpPr>
            <p:cNvPr id="36" name="TextBox 35"/>
            <p:cNvSpPr txBox="1"/>
            <p:nvPr/>
          </p:nvSpPr>
          <p:spPr>
            <a:xfrm>
              <a:off x="2133600" y="4340423"/>
              <a:ext cx="506535" cy="307777"/>
            </a:xfrm>
            <a:prstGeom prst="rect">
              <a:avLst/>
            </a:prstGeom>
            <a:noFill/>
            <a:ln w="12700">
              <a:noFill/>
            </a:ln>
          </p:spPr>
          <p:txBody>
            <a:bodyPr wrap="square" rtlCol="0">
              <a:spAutoFit/>
            </a:bodyPr>
            <a:lstStyle/>
            <a:p>
              <a:pPr algn="ctr"/>
              <a:r>
                <a:rPr lang="en-US" sz="1400" b="1" dirty="0" smtClean="0"/>
                <a:t>STA</a:t>
              </a:r>
              <a:endParaRPr lang="en-US" sz="1400" b="1" dirty="0"/>
            </a:p>
          </p:txBody>
        </p:sp>
        <p:sp>
          <p:nvSpPr>
            <p:cNvPr id="37" name="TextBox 36"/>
            <p:cNvSpPr txBox="1"/>
            <p:nvPr/>
          </p:nvSpPr>
          <p:spPr>
            <a:xfrm>
              <a:off x="3810000" y="4340423"/>
              <a:ext cx="618180" cy="307777"/>
            </a:xfrm>
            <a:prstGeom prst="rect">
              <a:avLst/>
            </a:prstGeom>
            <a:noFill/>
            <a:ln w="12700">
              <a:noFill/>
            </a:ln>
          </p:spPr>
          <p:txBody>
            <a:bodyPr wrap="square" rtlCol="0">
              <a:spAutoFit/>
            </a:bodyPr>
            <a:lstStyle/>
            <a:p>
              <a:pPr algn="ctr"/>
              <a:r>
                <a:rPr lang="en-US" sz="1400" b="1" dirty="0" smtClean="0"/>
                <a:t>HOR</a:t>
              </a:r>
              <a:endParaRPr lang="en-US" sz="1400" b="1" dirty="0"/>
            </a:p>
          </p:txBody>
        </p:sp>
        <p:sp>
          <p:nvSpPr>
            <p:cNvPr id="38" name="TextBox 37"/>
            <p:cNvSpPr txBox="1"/>
            <p:nvPr/>
          </p:nvSpPr>
          <p:spPr>
            <a:xfrm>
              <a:off x="2869609" y="4340423"/>
              <a:ext cx="635591" cy="307777"/>
            </a:xfrm>
            <a:prstGeom prst="rect">
              <a:avLst/>
            </a:prstGeom>
            <a:noFill/>
            <a:ln w="12700">
              <a:noFill/>
            </a:ln>
          </p:spPr>
          <p:txBody>
            <a:bodyPr wrap="square" rtlCol="0">
              <a:spAutoFit/>
            </a:bodyPr>
            <a:lstStyle/>
            <a:p>
              <a:pPr algn="ctr"/>
              <a:r>
                <a:rPr lang="en-US" sz="1400" b="1" dirty="0" smtClean="0"/>
                <a:t>MYT</a:t>
              </a:r>
              <a:endParaRPr lang="en-US" sz="1400" b="1" dirty="0"/>
            </a:p>
          </p:txBody>
        </p:sp>
        <p:sp>
          <p:nvSpPr>
            <p:cNvPr id="39" name="TextBox 38"/>
            <p:cNvSpPr txBox="1"/>
            <p:nvPr/>
          </p:nvSpPr>
          <p:spPr>
            <a:xfrm>
              <a:off x="2438400" y="4340423"/>
              <a:ext cx="559161" cy="307777"/>
            </a:xfrm>
            <a:prstGeom prst="rect">
              <a:avLst/>
            </a:prstGeom>
            <a:noFill/>
            <a:ln w="12700">
              <a:noFill/>
            </a:ln>
          </p:spPr>
          <p:txBody>
            <a:bodyPr wrap="square" rtlCol="0">
              <a:spAutoFit/>
            </a:bodyPr>
            <a:lstStyle/>
            <a:p>
              <a:pPr algn="ctr"/>
              <a:r>
                <a:rPr lang="en-US" sz="1400" b="1" dirty="0" smtClean="0"/>
                <a:t>LRF</a:t>
              </a:r>
              <a:endParaRPr lang="en-US" sz="1400" b="1" dirty="0"/>
            </a:p>
          </p:txBody>
        </p:sp>
        <p:sp>
          <p:nvSpPr>
            <p:cNvPr id="40" name="TextBox 39"/>
            <p:cNvSpPr txBox="1"/>
            <p:nvPr/>
          </p:nvSpPr>
          <p:spPr>
            <a:xfrm>
              <a:off x="3429000" y="4340423"/>
              <a:ext cx="561616" cy="307777"/>
            </a:xfrm>
            <a:prstGeom prst="rect">
              <a:avLst/>
            </a:prstGeom>
            <a:noFill/>
            <a:ln w="12700">
              <a:noFill/>
            </a:ln>
          </p:spPr>
          <p:txBody>
            <a:bodyPr wrap="square" rtlCol="0">
              <a:spAutoFit/>
            </a:bodyPr>
            <a:lstStyle/>
            <a:p>
              <a:pPr algn="ctr"/>
              <a:r>
                <a:rPr lang="en-US" sz="1400" b="1" dirty="0" smtClean="0"/>
                <a:t>OUR</a:t>
              </a:r>
              <a:endParaRPr lang="en-US" sz="1400" b="1" dirty="0"/>
            </a:p>
          </p:txBody>
        </p:sp>
        <p:sp>
          <p:nvSpPr>
            <p:cNvPr id="41" name="TextBox 40"/>
            <p:cNvSpPr txBox="1"/>
            <p:nvPr/>
          </p:nvSpPr>
          <p:spPr>
            <a:xfrm>
              <a:off x="887899" y="4440942"/>
              <a:ext cx="472722" cy="307777"/>
            </a:xfrm>
            <a:prstGeom prst="rect">
              <a:avLst/>
            </a:prstGeom>
            <a:noFill/>
            <a:ln w="12700">
              <a:noFill/>
            </a:ln>
          </p:spPr>
          <p:txBody>
            <a:bodyPr wrap="square" rtlCol="0">
              <a:spAutoFit/>
            </a:bodyPr>
            <a:lstStyle/>
            <a:p>
              <a:r>
                <a:rPr lang="en-US" sz="1400" b="1" dirty="0" smtClean="0"/>
                <a:t>3.0</a:t>
              </a:r>
              <a:endParaRPr lang="en-US" sz="1400" b="1" dirty="0"/>
            </a:p>
          </p:txBody>
        </p:sp>
        <p:sp>
          <p:nvSpPr>
            <p:cNvPr id="42" name="TextBox 41"/>
            <p:cNvSpPr txBox="1"/>
            <p:nvPr/>
          </p:nvSpPr>
          <p:spPr>
            <a:xfrm>
              <a:off x="887899" y="7094210"/>
              <a:ext cx="472722" cy="307777"/>
            </a:xfrm>
            <a:prstGeom prst="rect">
              <a:avLst/>
            </a:prstGeom>
            <a:noFill/>
            <a:ln w="12700">
              <a:noFill/>
            </a:ln>
          </p:spPr>
          <p:txBody>
            <a:bodyPr wrap="square" rtlCol="0">
              <a:spAutoFit/>
            </a:bodyPr>
            <a:lstStyle/>
            <a:p>
              <a:r>
                <a:rPr lang="en-US" sz="1400" b="1" dirty="0" smtClean="0"/>
                <a:t>2.0</a:t>
              </a:r>
              <a:endParaRPr lang="en-US" sz="1400" b="1" dirty="0"/>
            </a:p>
          </p:txBody>
        </p:sp>
        <p:sp>
          <p:nvSpPr>
            <p:cNvPr id="43" name="TextBox 42"/>
            <p:cNvSpPr txBox="1"/>
            <p:nvPr/>
          </p:nvSpPr>
          <p:spPr>
            <a:xfrm>
              <a:off x="887899" y="8430904"/>
              <a:ext cx="472722" cy="307777"/>
            </a:xfrm>
            <a:prstGeom prst="rect">
              <a:avLst/>
            </a:prstGeom>
            <a:noFill/>
            <a:ln w="12700">
              <a:noFill/>
            </a:ln>
          </p:spPr>
          <p:txBody>
            <a:bodyPr wrap="square" rtlCol="0">
              <a:spAutoFit/>
            </a:bodyPr>
            <a:lstStyle/>
            <a:p>
              <a:r>
                <a:rPr lang="en-US" sz="1400" b="1" dirty="0" smtClean="0"/>
                <a:t>1.5</a:t>
              </a:r>
              <a:endParaRPr lang="en-US" sz="1400" b="1" dirty="0"/>
            </a:p>
          </p:txBody>
        </p:sp>
        <p:sp>
          <p:nvSpPr>
            <p:cNvPr id="44" name="TextBox 43"/>
            <p:cNvSpPr txBox="1"/>
            <p:nvPr/>
          </p:nvSpPr>
          <p:spPr>
            <a:xfrm>
              <a:off x="887899" y="5774575"/>
              <a:ext cx="472722" cy="307777"/>
            </a:xfrm>
            <a:prstGeom prst="rect">
              <a:avLst/>
            </a:prstGeom>
            <a:noFill/>
            <a:ln w="12700">
              <a:noFill/>
            </a:ln>
          </p:spPr>
          <p:txBody>
            <a:bodyPr wrap="square" rtlCol="0">
              <a:spAutoFit/>
            </a:bodyPr>
            <a:lstStyle/>
            <a:p>
              <a:r>
                <a:rPr lang="en-US" sz="1400" b="1" dirty="0" smtClean="0"/>
                <a:t>2.5</a:t>
              </a:r>
              <a:endParaRPr lang="en-US" sz="1400" b="1" dirty="0"/>
            </a:p>
          </p:txBody>
        </p:sp>
        <p:sp>
          <p:nvSpPr>
            <p:cNvPr id="45" name="TextBox 44"/>
            <p:cNvSpPr txBox="1"/>
            <p:nvPr/>
          </p:nvSpPr>
          <p:spPr>
            <a:xfrm rot="16200000">
              <a:off x="74028" y="6364740"/>
              <a:ext cx="1409699" cy="338554"/>
            </a:xfrm>
            <a:prstGeom prst="rect">
              <a:avLst/>
            </a:prstGeom>
            <a:noFill/>
            <a:ln w="12700">
              <a:noFill/>
            </a:ln>
          </p:spPr>
          <p:txBody>
            <a:bodyPr wrap="square" rtlCol="0">
              <a:spAutoFit/>
            </a:bodyPr>
            <a:lstStyle/>
            <a:p>
              <a:pPr algn="ctr"/>
              <a:r>
                <a:rPr lang="en-US" sz="1600" b="1" dirty="0" smtClean="0"/>
                <a:t>Height (km)</a:t>
              </a:r>
              <a:endParaRPr lang="en-US" sz="1600" b="1" dirty="0"/>
            </a:p>
          </p:txBody>
        </p:sp>
        <p:sp>
          <p:nvSpPr>
            <p:cNvPr id="46" name="TextBox 45"/>
            <p:cNvSpPr txBox="1"/>
            <p:nvPr/>
          </p:nvSpPr>
          <p:spPr>
            <a:xfrm>
              <a:off x="3164713" y="8981083"/>
              <a:ext cx="1353607" cy="338554"/>
            </a:xfrm>
            <a:prstGeom prst="rect">
              <a:avLst/>
            </a:prstGeom>
            <a:noFill/>
            <a:ln w="12700">
              <a:noFill/>
            </a:ln>
          </p:spPr>
          <p:txBody>
            <a:bodyPr wrap="square" rtlCol="0">
              <a:spAutoFit/>
            </a:bodyPr>
            <a:lstStyle/>
            <a:p>
              <a:pPr algn="ctr"/>
              <a:r>
                <a:rPr lang="en-US" sz="1600" b="1" dirty="0" smtClean="0"/>
                <a:t>Distance (km)</a:t>
              </a:r>
              <a:endParaRPr lang="en-US" sz="1600" b="1" dirty="0"/>
            </a:p>
          </p:txBody>
        </p:sp>
        <p:sp>
          <p:nvSpPr>
            <p:cNvPr id="47" name="TextBox 46"/>
            <p:cNvSpPr txBox="1"/>
            <p:nvPr/>
          </p:nvSpPr>
          <p:spPr>
            <a:xfrm>
              <a:off x="2084696" y="8789317"/>
              <a:ext cx="519502" cy="313739"/>
            </a:xfrm>
            <a:prstGeom prst="rect">
              <a:avLst/>
            </a:prstGeom>
            <a:noFill/>
            <a:ln w="12700">
              <a:noFill/>
            </a:ln>
          </p:spPr>
          <p:txBody>
            <a:bodyPr wrap="square" rtlCol="0">
              <a:spAutoFit/>
            </a:bodyPr>
            <a:lstStyle/>
            <a:p>
              <a:pPr algn="ctr"/>
              <a:r>
                <a:rPr lang="en-US" sz="1400" b="1" dirty="0" smtClean="0"/>
                <a:t>50</a:t>
              </a:r>
              <a:endParaRPr lang="en-US" sz="1400" b="1" dirty="0"/>
            </a:p>
          </p:txBody>
        </p:sp>
        <p:sp>
          <p:nvSpPr>
            <p:cNvPr id="48" name="TextBox 47"/>
            <p:cNvSpPr txBox="1"/>
            <p:nvPr/>
          </p:nvSpPr>
          <p:spPr>
            <a:xfrm>
              <a:off x="3164713" y="8795279"/>
              <a:ext cx="506535" cy="307777"/>
            </a:xfrm>
            <a:prstGeom prst="rect">
              <a:avLst/>
            </a:prstGeom>
            <a:noFill/>
            <a:ln w="12700">
              <a:noFill/>
            </a:ln>
          </p:spPr>
          <p:txBody>
            <a:bodyPr wrap="square" rtlCol="0">
              <a:spAutoFit/>
            </a:bodyPr>
            <a:lstStyle/>
            <a:p>
              <a:pPr algn="ctr"/>
              <a:r>
                <a:rPr lang="en-US" sz="1400" b="1" dirty="0" smtClean="0"/>
                <a:t>100</a:t>
              </a:r>
              <a:endParaRPr lang="en-US" sz="1400" b="1" dirty="0"/>
            </a:p>
          </p:txBody>
        </p:sp>
        <p:sp>
          <p:nvSpPr>
            <p:cNvPr id="50" name="TextBox 49"/>
            <p:cNvSpPr txBox="1"/>
            <p:nvPr/>
          </p:nvSpPr>
          <p:spPr>
            <a:xfrm>
              <a:off x="4165009" y="8795279"/>
              <a:ext cx="635591" cy="307777"/>
            </a:xfrm>
            <a:prstGeom prst="rect">
              <a:avLst/>
            </a:prstGeom>
            <a:noFill/>
            <a:ln w="12700">
              <a:noFill/>
            </a:ln>
          </p:spPr>
          <p:txBody>
            <a:bodyPr wrap="square" rtlCol="0">
              <a:spAutoFit/>
            </a:bodyPr>
            <a:lstStyle/>
            <a:p>
              <a:pPr algn="ctr"/>
              <a:r>
                <a:rPr lang="en-US" sz="1400" b="1" dirty="0" smtClean="0"/>
                <a:t>150</a:t>
              </a:r>
              <a:endParaRPr lang="en-US" sz="1400" b="1" dirty="0"/>
            </a:p>
          </p:txBody>
        </p:sp>
        <p:sp>
          <p:nvSpPr>
            <p:cNvPr id="52" name="TextBox 51"/>
            <p:cNvSpPr txBox="1"/>
            <p:nvPr/>
          </p:nvSpPr>
          <p:spPr>
            <a:xfrm>
              <a:off x="5275293" y="8792297"/>
              <a:ext cx="561616" cy="307777"/>
            </a:xfrm>
            <a:prstGeom prst="rect">
              <a:avLst/>
            </a:prstGeom>
            <a:noFill/>
            <a:ln w="12700">
              <a:noFill/>
            </a:ln>
          </p:spPr>
          <p:txBody>
            <a:bodyPr wrap="square" rtlCol="0">
              <a:spAutoFit/>
            </a:bodyPr>
            <a:lstStyle/>
            <a:p>
              <a:pPr algn="ctr"/>
              <a:r>
                <a:rPr lang="en-US" sz="1400" b="1" dirty="0" smtClean="0"/>
                <a:t>200</a:t>
              </a:r>
              <a:endParaRPr lang="en-US" sz="1400" b="1" dirty="0"/>
            </a:p>
          </p:txBody>
        </p:sp>
        <p:sp>
          <p:nvSpPr>
            <p:cNvPr id="53" name="TextBox 52"/>
            <p:cNvSpPr txBox="1"/>
            <p:nvPr/>
          </p:nvSpPr>
          <p:spPr>
            <a:xfrm>
              <a:off x="1075311" y="8866496"/>
              <a:ext cx="440443" cy="338554"/>
            </a:xfrm>
            <a:prstGeom prst="rect">
              <a:avLst/>
            </a:prstGeom>
            <a:noFill/>
            <a:ln w="12700">
              <a:noFill/>
            </a:ln>
          </p:spPr>
          <p:txBody>
            <a:bodyPr wrap="square" rtlCol="0">
              <a:spAutoFit/>
            </a:bodyPr>
            <a:lstStyle/>
            <a:p>
              <a:pPr algn="ctr"/>
              <a:r>
                <a:rPr lang="en-US" sz="1600" b="1" dirty="0" smtClean="0"/>
                <a:t>W</a:t>
              </a:r>
              <a:endParaRPr lang="en-US" sz="1600" b="1" dirty="0"/>
            </a:p>
          </p:txBody>
        </p:sp>
        <p:sp>
          <p:nvSpPr>
            <p:cNvPr id="54" name="TextBox 53"/>
            <p:cNvSpPr txBox="1"/>
            <p:nvPr/>
          </p:nvSpPr>
          <p:spPr>
            <a:xfrm>
              <a:off x="5744141" y="8866496"/>
              <a:ext cx="440443" cy="338554"/>
            </a:xfrm>
            <a:prstGeom prst="rect">
              <a:avLst/>
            </a:prstGeom>
            <a:noFill/>
            <a:ln w="12700">
              <a:noFill/>
            </a:ln>
          </p:spPr>
          <p:txBody>
            <a:bodyPr wrap="square" rtlCol="0">
              <a:spAutoFit/>
            </a:bodyPr>
            <a:lstStyle/>
            <a:p>
              <a:pPr algn="ctr"/>
              <a:r>
                <a:rPr lang="en-US" sz="1600" b="1" dirty="0" smtClean="0"/>
                <a:t>E</a:t>
              </a:r>
              <a:endParaRPr lang="en-US" sz="1600" b="1" dirty="0"/>
            </a:p>
          </p:txBody>
        </p:sp>
      </p:grpSp>
    </p:spTree>
    <p:extLst>
      <p:ext uri="{BB962C8B-B14F-4D97-AF65-F5344CB8AC3E}">
        <p14:creationId xmlns:p14="http://schemas.microsoft.com/office/powerpoint/2010/main" xmlns="" val="1028913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970638"/>
            <a:ext cx="7781365" cy="595319"/>
          </a:xfrm>
          <a:prstGeom prst="rect">
            <a:avLst/>
          </a:prstGeom>
          <a:noFill/>
        </p:spPr>
        <p:txBody>
          <a:bodyPr wrap="square" lIns="101882" tIns="50941" rIns="101882" bIns="50941" rtlCol="0">
            <a:spAutoFit/>
          </a:bodyPr>
          <a:lstStyle/>
          <a:p>
            <a:r>
              <a:rPr lang="en-US" sz="1600" dirty="0" smtClean="0"/>
              <a:t>Fig. 3.10: Mean 2-m temperature (C) over entire 6-day simulation for (a) BASE, (b) FULL, (c) NW, (d) NONE.</a:t>
            </a:r>
            <a:endParaRPr lang="en-US" sz="1600" dirty="0"/>
          </a:p>
        </p:txBody>
      </p:sp>
      <p:grpSp>
        <p:nvGrpSpPr>
          <p:cNvPr id="7" name="Group 6"/>
          <p:cNvGrpSpPr/>
          <p:nvPr/>
        </p:nvGrpSpPr>
        <p:grpSpPr>
          <a:xfrm>
            <a:off x="76200" y="76200"/>
            <a:ext cx="7620000" cy="7344907"/>
            <a:chOff x="76200" y="77299"/>
            <a:chExt cx="7620000" cy="7344907"/>
          </a:xfrm>
        </p:grpSpPr>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88075" y="3459153"/>
              <a:ext cx="3765009" cy="33576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930465" y="3469575"/>
              <a:ext cx="3765735" cy="33517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3930465" y="89174"/>
              <a:ext cx="3758365" cy="33517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76200" y="77299"/>
              <a:ext cx="3779717" cy="33517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 name="TextBox 17"/>
            <p:cNvSpPr txBox="1"/>
            <p:nvPr/>
          </p:nvSpPr>
          <p:spPr>
            <a:xfrm>
              <a:off x="182106" y="191925"/>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19" name="TextBox 18"/>
            <p:cNvSpPr txBox="1"/>
            <p:nvPr/>
          </p:nvSpPr>
          <p:spPr>
            <a:xfrm>
              <a:off x="179384" y="3557651"/>
              <a:ext cx="406466" cy="307777"/>
            </a:xfrm>
            <a:prstGeom prst="rect">
              <a:avLst/>
            </a:prstGeom>
            <a:solidFill>
              <a:schemeClr val="bg1"/>
            </a:solidFill>
            <a:ln w="12700">
              <a:solidFill>
                <a:schemeClr val="tx1"/>
              </a:solidFill>
            </a:ln>
          </p:spPr>
          <p:txBody>
            <a:bodyPr wrap="square" rtlCol="0">
              <a:spAutoFit/>
            </a:bodyPr>
            <a:lstStyle/>
            <a:p>
              <a:pPr algn="ctr"/>
              <a:r>
                <a:rPr lang="en-US" sz="1400" b="1" dirty="0" smtClean="0"/>
                <a:t>(c)</a:t>
              </a:r>
              <a:endParaRPr lang="en-US" sz="1400" b="1" dirty="0"/>
            </a:p>
          </p:txBody>
        </p:sp>
        <p:sp>
          <p:nvSpPr>
            <p:cNvPr id="20" name="TextBox 19"/>
            <p:cNvSpPr txBox="1"/>
            <p:nvPr/>
          </p:nvSpPr>
          <p:spPr>
            <a:xfrm>
              <a:off x="4038600" y="180049"/>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
          <p:nvSpPr>
            <p:cNvPr id="21" name="TextBox 20"/>
            <p:cNvSpPr txBox="1"/>
            <p:nvPr/>
          </p:nvSpPr>
          <p:spPr>
            <a:xfrm>
              <a:off x="4001473" y="3540825"/>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(d)</a:t>
              </a:r>
              <a:endParaRPr lang="en-US" sz="1400" b="1" dirty="0"/>
            </a:p>
          </p:txBody>
        </p:sp>
        <p:pic>
          <p:nvPicPr>
            <p:cNvPr id="1030" name="Picture 6"/>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rot="5400000">
              <a:off x="3719513" y="4592149"/>
              <a:ext cx="333375" cy="4867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TextBox 25"/>
            <p:cNvSpPr txBox="1"/>
            <p:nvPr/>
          </p:nvSpPr>
          <p:spPr>
            <a:xfrm>
              <a:off x="1262127" y="7111452"/>
              <a:ext cx="419100" cy="307777"/>
            </a:xfrm>
            <a:prstGeom prst="rect">
              <a:avLst/>
            </a:prstGeom>
            <a:noFill/>
            <a:ln w="12700">
              <a:noFill/>
            </a:ln>
          </p:spPr>
          <p:txBody>
            <a:bodyPr wrap="square" rtlCol="0">
              <a:spAutoFit/>
            </a:bodyPr>
            <a:lstStyle/>
            <a:p>
              <a:pPr algn="ctr"/>
              <a:r>
                <a:rPr lang="en-US" sz="1400" b="1" dirty="0" smtClean="0"/>
                <a:t>-12</a:t>
              </a:r>
              <a:endParaRPr lang="en-US" sz="1400" b="1" dirty="0"/>
            </a:p>
          </p:txBody>
        </p:sp>
        <p:sp>
          <p:nvSpPr>
            <p:cNvPr id="27" name="TextBox 26"/>
            <p:cNvSpPr txBox="1"/>
            <p:nvPr/>
          </p:nvSpPr>
          <p:spPr>
            <a:xfrm>
              <a:off x="6019800" y="7114429"/>
              <a:ext cx="419100"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28" name="TextBox 27"/>
            <p:cNvSpPr txBox="1"/>
            <p:nvPr/>
          </p:nvSpPr>
          <p:spPr>
            <a:xfrm>
              <a:off x="1964375" y="7114429"/>
              <a:ext cx="419100" cy="307777"/>
            </a:xfrm>
            <a:prstGeom prst="rect">
              <a:avLst/>
            </a:prstGeom>
            <a:noFill/>
            <a:ln w="12700">
              <a:noFill/>
            </a:ln>
          </p:spPr>
          <p:txBody>
            <a:bodyPr wrap="square" rtlCol="0">
              <a:spAutoFit/>
            </a:bodyPr>
            <a:lstStyle/>
            <a:p>
              <a:pPr algn="ctr"/>
              <a:r>
                <a:rPr lang="en-US" sz="1400" b="1" dirty="0" smtClean="0"/>
                <a:t>-10</a:t>
              </a:r>
              <a:endParaRPr lang="en-US" sz="1400" b="1" dirty="0"/>
            </a:p>
          </p:txBody>
        </p:sp>
        <p:sp>
          <p:nvSpPr>
            <p:cNvPr id="29" name="TextBox 28"/>
            <p:cNvSpPr txBox="1"/>
            <p:nvPr/>
          </p:nvSpPr>
          <p:spPr>
            <a:xfrm>
              <a:off x="2614550" y="7111451"/>
              <a:ext cx="419100" cy="307777"/>
            </a:xfrm>
            <a:prstGeom prst="rect">
              <a:avLst/>
            </a:prstGeom>
            <a:noFill/>
            <a:ln w="12700">
              <a:noFill/>
            </a:ln>
          </p:spPr>
          <p:txBody>
            <a:bodyPr wrap="square" rtlCol="0">
              <a:spAutoFit/>
            </a:bodyPr>
            <a:lstStyle/>
            <a:p>
              <a:pPr algn="ctr"/>
              <a:r>
                <a:rPr lang="en-US" sz="1400" b="1" dirty="0" smtClean="0"/>
                <a:t>-8</a:t>
              </a:r>
              <a:endParaRPr lang="en-US" sz="1400" b="1" dirty="0"/>
            </a:p>
          </p:txBody>
        </p:sp>
        <p:sp>
          <p:nvSpPr>
            <p:cNvPr id="30" name="TextBox 29"/>
            <p:cNvSpPr txBox="1"/>
            <p:nvPr/>
          </p:nvSpPr>
          <p:spPr>
            <a:xfrm>
              <a:off x="5390547" y="7111450"/>
              <a:ext cx="419100" cy="307777"/>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31" name="TextBox 30"/>
            <p:cNvSpPr txBox="1"/>
            <p:nvPr/>
          </p:nvSpPr>
          <p:spPr>
            <a:xfrm>
              <a:off x="4660075" y="7111449"/>
              <a:ext cx="419100"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32" name="TextBox 31"/>
            <p:cNvSpPr txBox="1"/>
            <p:nvPr/>
          </p:nvSpPr>
          <p:spPr>
            <a:xfrm>
              <a:off x="3965848" y="7114429"/>
              <a:ext cx="419100"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33" name="TextBox 32"/>
            <p:cNvSpPr txBox="1"/>
            <p:nvPr/>
          </p:nvSpPr>
          <p:spPr>
            <a:xfrm>
              <a:off x="3288475" y="7114429"/>
              <a:ext cx="419100" cy="307777"/>
            </a:xfrm>
            <a:prstGeom prst="rect">
              <a:avLst/>
            </a:prstGeom>
            <a:noFill/>
            <a:ln w="12700">
              <a:noFill/>
            </a:ln>
          </p:spPr>
          <p:txBody>
            <a:bodyPr wrap="square" rtlCol="0">
              <a:spAutoFit/>
            </a:bodyPr>
            <a:lstStyle/>
            <a:p>
              <a:pPr algn="ctr"/>
              <a:r>
                <a:rPr lang="en-US" sz="1400" b="1" dirty="0" smtClean="0"/>
                <a:t>-6</a:t>
              </a:r>
              <a:endParaRPr lang="en-US" sz="1400" b="1" dirty="0"/>
            </a:p>
          </p:txBody>
        </p:sp>
      </p:grpSp>
    </p:spTree>
    <p:extLst>
      <p:ext uri="{BB962C8B-B14F-4D97-AF65-F5344CB8AC3E}">
        <p14:creationId xmlns:p14="http://schemas.microsoft.com/office/powerpoint/2010/main" xmlns="" val="3777727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724417"/>
            <a:ext cx="7781365" cy="1087762"/>
          </a:xfrm>
          <a:prstGeom prst="rect">
            <a:avLst/>
          </a:prstGeom>
          <a:noFill/>
        </p:spPr>
        <p:txBody>
          <a:bodyPr wrap="square" lIns="101882" tIns="50941" rIns="101882" bIns="50941" rtlCol="0">
            <a:spAutoFit/>
          </a:bodyPr>
          <a:lstStyle/>
          <a:p>
            <a:r>
              <a:rPr lang="en-US" sz="1600" dirty="0" smtClean="0"/>
              <a:t>Fig. 3.11: (a) Average difference in downwelling longwave radiation (BASE - FULL) from 1 Feb 0000 UTC to 7 Feb 0000 UTC.  Liquid clouds in BASE generally produced 10-20 Wm</a:t>
            </a:r>
            <a:r>
              <a:rPr lang="en-US" sz="1600" baseline="30000" dirty="0" smtClean="0"/>
              <a:t>-2</a:t>
            </a:r>
            <a:r>
              <a:rPr lang="en-US" sz="1600" dirty="0" smtClean="0"/>
              <a:t> more </a:t>
            </a:r>
            <a:r>
              <a:rPr lang="en-US" sz="1600" dirty="0" err="1" smtClean="0"/>
              <a:t>longwave</a:t>
            </a:r>
            <a:r>
              <a:rPr lang="en-US" sz="1600" dirty="0" smtClean="0"/>
              <a:t> radiation than ice clouds in FULL.  (b) Average difference in 2-m temperatures (BASE - FULL) for the same period.</a:t>
            </a:r>
            <a:endParaRPr lang="en-US" sz="1600" dirty="0"/>
          </a:p>
        </p:txBody>
      </p:sp>
      <p:grpSp>
        <p:nvGrpSpPr>
          <p:cNvPr id="6" name="Group 5"/>
          <p:cNvGrpSpPr/>
          <p:nvPr/>
        </p:nvGrpSpPr>
        <p:grpSpPr>
          <a:xfrm>
            <a:off x="1371600" y="228600"/>
            <a:ext cx="5521795" cy="4038599"/>
            <a:chOff x="1371600" y="228600"/>
            <a:chExt cx="5521795" cy="4038599"/>
          </a:xfrm>
        </p:grpSpPr>
        <p:grpSp>
          <p:nvGrpSpPr>
            <p:cNvPr id="2" name="Group 1"/>
            <p:cNvGrpSpPr/>
            <p:nvPr/>
          </p:nvGrpSpPr>
          <p:grpSpPr>
            <a:xfrm>
              <a:off x="1371600" y="228600"/>
              <a:ext cx="5142016" cy="4038599"/>
              <a:chOff x="2743199" y="228600"/>
              <a:chExt cx="5142016" cy="4038599"/>
            </a:xfrm>
          </p:grpSpPr>
          <p:pic>
            <p:nvPicPr>
              <p:cNvPr id="2053" name="Picture 5"/>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2743199" y="228600"/>
                <a:ext cx="5142016" cy="40385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2819399" y="337079"/>
                <a:ext cx="4419600" cy="307777"/>
              </a:xfrm>
              <a:prstGeom prst="rect">
                <a:avLst/>
              </a:prstGeom>
              <a:solidFill>
                <a:schemeClr val="bg1"/>
              </a:solidFill>
              <a:ln w="12700">
                <a:solidFill>
                  <a:schemeClr val="tx1"/>
                </a:solidFill>
              </a:ln>
            </p:spPr>
            <p:txBody>
              <a:bodyPr wrap="square" rtlCol="0">
                <a:spAutoFit/>
              </a:bodyPr>
              <a:lstStyle/>
              <a:p>
                <a:r>
                  <a:rPr lang="en-US" sz="1400" b="1" dirty="0" smtClean="0"/>
                  <a:t>(a) Difference In longwave Radiation from Clouds (W m</a:t>
                </a:r>
                <a:r>
                  <a:rPr lang="en-US" sz="1400" b="1" baseline="30000" dirty="0" smtClean="0"/>
                  <a:t>-2</a:t>
                </a:r>
                <a:r>
                  <a:rPr lang="en-US" sz="1400" b="1" dirty="0" smtClean="0"/>
                  <a:t>)</a:t>
                </a:r>
                <a:endParaRPr lang="en-US" sz="1400" b="1" dirty="0"/>
              </a:p>
            </p:txBody>
          </p:sp>
        </p:grpSp>
        <p:sp>
          <p:nvSpPr>
            <p:cNvPr id="11" name="TextBox 10"/>
            <p:cNvSpPr txBox="1"/>
            <p:nvPr/>
          </p:nvSpPr>
          <p:spPr>
            <a:xfrm>
              <a:off x="6420673" y="2590800"/>
              <a:ext cx="472722" cy="307777"/>
            </a:xfrm>
            <a:prstGeom prst="rect">
              <a:avLst/>
            </a:prstGeom>
            <a:noFill/>
            <a:ln w="12700">
              <a:noFill/>
            </a:ln>
          </p:spPr>
          <p:txBody>
            <a:bodyPr wrap="square" rtlCol="0">
              <a:spAutoFit/>
            </a:bodyPr>
            <a:lstStyle/>
            <a:p>
              <a:pPr algn="ctr"/>
              <a:r>
                <a:rPr lang="en-US" sz="1400" b="1" dirty="0" smtClean="0"/>
                <a:t>5</a:t>
              </a:r>
              <a:endParaRPr lang="en-US" sz="1400" b="1" dirty="0"/>
            </a:p>
          </p:txBody>
        </p:sp>
        <p:sp>
          <p:nvSpPr>
            <p:cNvPr id="12" name="TextBox 11"/>
            <p:cNvSpPr txBox="1"/>
            <p:nvPr/>
          </p:nvSpPr>
          <p:spPr>
            <a:xfrm>
              <a:off x="6400800" y="1840675"/>
              <a:ext cx="472722" cy="307777"/>
            </a:xfrm>
            <a:prstGeom prst="rect">
              <a:avLst/>
            </a:prstGeom>
            <a:noFill/>
            <a:ln w="12700">
              <a:noFill/>
            </a:ln>
          </p:spPr>
          <p:txBody>
            <a:bodyPr wrap="square" rtlCol="0">
              <a:spAutoFit/>
            </a:bodyPr>
            <a:lstStyle/>
            <a:p>
              <a:pPr algn="ctr"/>
              <a:r>
                <a:rPr lang="en-US" sz="1400" b="1" dirty="0" smtClean="0"/>
                <a:t>10</a:t>
              </a:r>
              <a:endParaRPr lang="en-US" sz="1400" b="1" dirty="0"/>
            </a:p>
          </p:txBody>
        </p:sp>
        <p:sp>
          <p:nvSpPr>
            <p:cNvPr id="13" name="TextBox 12"/>
            <p:cNvSpPr txBox="1"/>
            <p:nvPr/>
          </p:nvSpPr>
          <p:spPr>
            <a:xfrm>
              <a:off x="6400800" y="3349823"/>
              <a:ext cx="472722" cy="307777"/>
            </a:xfrm>
            <a:prstGeom prst="rect">
              <a:avLst/>
            </a:prstGeom>
            <a:noFill/>
            <a:ln w="12700">
              <a:noFill/>
            </a:ln>
          </p:spPr>
          <p:txBody>
            <a:bodyPr wrap="square" rtlCol="0">
              <a:spAutoFit/>
            </a:bodyPr>
            <a:lstStyle/>
            <a:p>
              <a:pPr algn="ctr"/>
              <a:r>
                <a:rPr lang="en-US" sz="1400" b="1" dirty="0"/>
                <a:t>0</a:t>
              </a:r>
            </a:p>
          </p:txBody>
        </p:sp>
        <p:sp>
          <p:nvSpPr>
            <p:cNvPr id="16" name="TextBox 15"/>
            <p:cNvSpPr txBox="1"/>
            <p:nvPr/>
          </p:nvSpPr>
          <p:spPr>
            <a:xfrm>
              <a:off x="6400800" y="1092523"/>
              <a:ext cx="472722" cy="307777"/>
            </a:xfrm>
            <a:prstGeom prst="rect">
              <a:avLst/>
            </a:prstGeom>
            <a:noFill/>
            <a:ln w="12700">
              <a:noFill/>
            </a:ln>
          </p:spPr>
          <p:txBody>
            <a:bodyPr wrap="square" rtlCol="0">
              <a:spAutoFit/>
            </a:bodyPr>
            <a:lstStyle/>
            <a:p>
              <a:pPr algn="ctr"/>
              <a:r>
                <a:rPr lang="en-US" sz="1400" b="1" dirty="0" smtClean="0"/>
                <a:t>15</a:t>
              </a:r>
              <a:endParaRPr lang="en-US" sz="1400" b="1" dirty="0"/>
            </a:p>
          </p:txBody>
        </p:sp>
        <p:sp>
          <p:nvSpPr>
            <p:cNvPr id="18" name="TextBox 17"/>
            <p:cNvSpPr txBox="1"/>
            <p:nvPr/>
          </p:nvSpPr>
          <p:spPr>
            <a:xfrm>
              <a:off x="6400800" y="340425"/>
              <a:ext cx="472722" cy="307777"/>
            </a:xfrm>
            <a:prstGeom prst="rect">
              <a:avLst/>
            </a:prstGeom>
            <a:noFill/>
            <a:ln w="12700">
              <a:noFill/>
            </a:ln>
          </p:spPr>
          <p:txBody>
            <a:bodyPr wrap="square" rtlCol="0">
              <a:spAutoFit/>
            </a:bodyPr>
            <a:lstStyle/>
            <a:p>
              <a:pPr algn="ctr"/>
              <a:r>
                <a:rPr lang="en-US" sz="1400" b="1" dirty="0" smtClean="0"/>
                <a:t>20</a:t>
              </a:r>
              <a:endParaRPr lang="en-US" sz="1400" b="1" dirty="0"/>
            </a:p>
          </p:txBody>
        </p:sp>
      </p:grpSp>
      <p:grpSp>
        <p:nvGrpSpPr>
          <p:cNvPr id="4" name="Group 3"/>
          <p:cNvGrpSpPr/>
          <p:nvPr/>
        </p:nvGrpSpPr>
        <p:grpSpPr>
          <a:xfrm>
            <a:off x="1371600" y="4343400"/>
            <a:ext cx="5572270" cy="4114800"/>
            <a:chOff x="1371600" y="4343400"/>
            <a:chExt cx="5572270" cy="4114800"/>
          </a:xfrm>
        </p:grpSpPr>
        <p:grpSp>
          <p:nvGrpSpPr>
            <p:cNvPr id="3" name="Group 2"/>
            <p:cNvGrpSpPr/>
            <p:nvPr/>
          </p:nvGrpSpPr>
          <p:grpSpPr>
            <a:xfrm>
              <a:off x="1371600" y="4370696"/>
              <a:ext cx="5150922" cy="4087504"/>
              <a:chOff x="228600" y="4370696"/>
              <a:chExt cx="5150922" cy="4087504"/>
            </a:xfrm>
          </p:grpSpPr>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228600" y="4370696"/>
                <a:ext cx="5150922" cy="40875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304800" y="4454884"/>
                <a:ext cx="2895600" cy="307777"/>
              </a:xfrm>
              <a:prstGeom prst="rect">
                <a:avLst/>
              </a:prstGeom>
              <a:solidFill>
                <a:schemeClr val="bg1"/>
              </a:solidFill>
              <a:ln w="12700">
                <a:solidFill>
                  <a:schemeClr val="tx1"/>
                </a:solidFill>
              </a:ln>
            </p:spPr>
            <p:txBody>
              <a:bodyPr wrap="square" rtlCol="0">
                <a:spAutoFit/>
              </a:bodyPr>
              <a:lstStyle/>
              <a:p>
                <a:r>
                  <a:rPr lang="en-US" sz="1400" b="1" dirty="0"/>
                  <a:t>(</a:t>
                </a:r>
                <a:r>
                  <a:rPr lang="en-US" sz="1400" b="1" dirty="0" smtClean="0"/>
                  <a:t>b) 2-m Temperature Difference (C)</a:t>
                </a:r>
                <a:endParaRPr lang="en-US" sz="1400" b="1" dirty="0"/>
              </a:p>
            </p:txBody>
          </p:sp>
        </p:grpSp>
        <p:sp>
          <p:nvSpPr>
            <p:cNvPr id="9" name="TextBox 8"/>
            <p:cNvSpPr txBox="1"/>
            <p:nvPr/>
          </p:nvSpPr>
          <p:spPr>
            <a:xfrm>
              <a:off x="6451275" y="6465125"/>
              <a:ext cx="472722" cy="307777"/>
            </a:xfrm>
            <a:prstGeom prst="rect">
              <a:avLst/>
            </a:prstGeom>
            <a:noFill/>
            <a:ln w="12700">
              <a:noFill/>
            </a:ln>
          </p:spPr>
          <p:txBody>
            <a:bodyPr wrap="square" rtlCol="0">
              <a:spAutoFit/>
            </a:bodyPr>
            <a:lstStyle/>
            <a:p>
              <a:pPr algn="ctr"/>
              <a:r>
                <a:rPr lang="en-US" sz="1400" b="1" dirty="0" smtClean="0"/>
                <a:t>0.5</a:t>
              </a:r>
              <a:endParaRPr lang="en-US" sz="1400" b="1" dirty="0"/>
            </a:p>
          </p:txBody>
        </p:sp>
        <p:sp>
          <p:nvSpPr>
            <p:cNvPr id="10" name="TextBox 9"/>
            <p:cNvSpPr txBox="1"/>
            <p:nvPr/>
          </p:nvSpPr>
          <p:spPr>
            <a:xfrm>
              <a:off x="6451275" y="5052950"/>
              <a:ext cx="472722" cy="307777"/>
            </a:xfrm>
            <a:prstGeom prst="rect">
              <a:avLst/>
            </a:prstGeom>
            <a:noFill/>
            <a:ln w="12700">
              <a:noFill/>
            </a:ln>
          </p:spPr>
          <p:txBody>
            <a:bodyPr wrap="square" rtlCol="0">
              <a:spAutoFit/>
            </a:bodyPr>
            <a:lstStyle/>
            <a:p>
              <a:pPr algn="ctr"/>
              <a:r>
                <a:rPr lang="en-US" sz="1400" b="1" dirty="0" smtClean="0"/>
                <a:t>1.5</a:t>
              </a:r>
              <a:endParaRPr lang="en-US" sz="1400" b="1" dirty="0"/>
            </a:p>
          </p:txBody>
        </p:sp>
        <p:sp>
          <p:nvSpPr>
            <p:cNvPr id="14" name="TextBox 13"/>
            <p:cNvSpPr txBox="1"/>
            <p:nvPr/>
          </p:nvSpPr>
          <p:spPr>
            <a:xfrm>
              <a:off x="6471148" y="5750625"/>
              <a:ext cx="472722" cy="307777"/>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15" name="TextBox 14"/>
            <p:cNvSpPr txBox="1"/>
            <p:nvPr/>
          </p:nvSpPr>
          <p:spPr>
            <a:xfrm>
              <a:off x="6451275" y="7174675"/>
              <a:ext cx="472722" cy="307777"/>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17" name="TextBox 16"/>
            <p:cNvSpPr txBox="1"/>
            <p:nvPr/>
          </p:nvSpPr>
          <p:spPr>
            <a:xfrm>
              <a:off x="6451275" y="4343400"/>
              <a:ext cx="472722"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19" name="TextBox 18"/>
            <p:cNvSpPr txBox="1"/>
            <p:nvPr/>
          </p:nvSpPr>
          <p:spPr>
            <a:xfrm>
              <a:off x="6451275" y="7860475"/>
              <a:ext cx="472722" cy="307777"/>
            </a:xfrm>
            <a:prstGeom prst="rect">
              <a:avLst/>
            </a:prstGeom>
            <a:noFill/>
            <a:ln w="12700">
              <a:noFill/>
            </a:ln>
          </p:spPr>
          <p:txBody>
            <a:bodyPr wrap="square" rtlCol="0">
              <a:spAutoFit/>
            </a:bodyPr>
            <a:lstStyle/>
            <a:p>
              <a:pPr algn="ctr"/>
              <a:r>
                <a:rPr lang="en-US" sz="1400" b="1" dirty="0" smtClean="0"/>
                <a:t>-0.5</a:t>
              </a:r>
              <a:endParaRPr lang="en-US" sz="1400" b="1" dirty="0"/>
            </a:p>
          </p:txBody>
        </p:sp>
      </p:grpSp>
    </p:spTree>
    <p:extLst>
      <p:ext uri="{BB962C8B-B14F-4D97-AF65-F5344CB8AC3E}">
        <p14:creationId xmlns:p14="http://schemas.microsoft.com/office/powerpoint/2010/main" xmlns="" val="324945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1245" y="-1"/>
            <a:ext cx="7496863" cy="9032177"/>
            <a:chOff x="141245" y="-1"/>
            <a:chExt cx="7496863" cy="9032177"/>
          </a:xfrm>
        </p:grpSpPr>
        <p:pic>
          <p:nvPicPr>
            <p:cNvPr id="2058" name="Picture 10"/>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41247" y="6057326"/>
              <a:ext cx="3592550" cy="29748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7" name="Picture 9"/>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038601" y="6051566"/>
              <a:ext cx="3599507" cy="29806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038601" y="3025241"/>
              <a:ext cx="3599507" cy="29987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141245" y="3025241"/>
              <a:ext cx="3592552" cy="29829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4038601" y="-1"/>
              <a:ext cx="3599507" cy="29938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141246" y="1"/>
              <a:ext cx="3592553" cy="2955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 name="Group 1"/>
            <p:cNvGrpSpPr/>
            <p:nvPr/>
          </p:nvGrpSpPr>
          <p:grpSpPr>
            <a:xfrm>
              <a:off x="188317" y="116775"/>
              <a:ext cx="6822083" cy="6339452"/>
              <a:chOff x="188317" y="76200"/>
              <a:chExt cx="6822083" cy="6339452"/>
            </a:xfrm>
          </p:grpSpPr>
          <p:sp>
            <p:nvSpPr>
              <p:cNvPr id="11" name="TextBox 10"/>
              <p:cNvSpPr txBox="1"/>
              <p:nvPr/>
            </p:nvSpPr>
            <p:spPr>
              <a:xfrm>
                <a:off x="228600" y="76200"/>
                <a:ext cx="2286000" cy="307777"/>
              </a:xfrm>
              <a:prstGeom prst="rect">
                <a:avLst/>
              </a:prstGeom>
              <a:solidFill>
                <a:schemeClr val="bg1"/>
              </a:solidFill>
              <a:ln w="12700">
                <a:solidFill>
                  <a:schemeClr val="tx1"/>
                </a:solidFill>
              </a:ln>
            </p:spPr>
            <p:txBody>
              <a:bodyPr wrap="square" rtlCol="0">
                <a:spAutoFit/>
              </a:bodyPr>
              <a:lstStyle/>
              <a:p>
                <a:r>
                  <a:rPr lang="en-US" sz="1400" b="1" dirty="0" smtClean="0"/>
                  <a:t>(a) Integrated Clouds (mm)</a:t>
                </a:r>
                <a:endParaRPr lang="en-US" sz="1400" b="1" dirty="0"/>
              </a:p>
            </p:txBody>
          </p:sp>
          <p:sp>
            <p:nvSpPr>
              <p:cNvPr id="12" name="TextBox 11"/>
              <p:cNvSpPr txBox="1"/>
              <p:nvPr/>
            </p:nvSpPr>
            <p:spPr>
              <a:xfrm>
                <a:off x="4114800" y="80473"/>
                <a:ext cx="2209800" cy="307777"/>
              </a:xfrm>
              <a:prstGeom prst="rect">
                <a:avLst/>
              </a:prstGeom>
              <a:solidFill>
                <a:schemeClr val="bg1"/>
              </a:solidFill>
              <a:ln w="12700">
                <a:solidFill>
                  <a:schemeClr val="tx1"/>
                </a:solidFill>
              </a:ln>
            </p:spPr>
            <p:txBody>
              <a:bodyPr wrap="square" rtlCol="0">
                <a:spAutoFit/>
              </a:bodyPr>
              <a:lstStyle/>
              <a:p>
                <a:r>
                  <a:rPr lang="en-US" sz="1400" b="1" dirty="0" smtClean="0"/>
                  <a:t>(b) Integrated Clouds (mm)</a:t>
                </a:r>
                <a:endParaRPr lang="en-US" sz="1400" b="1" dirty="0"/>
              </a:p>
            </p:txBody>
          </p:sp>
          <p:sp>
            <p:nvSpPr>
              <p:cNvPr id="14" name="TextBox 13"/>
              <p:cNvSpPr txBox="1"/>
              <p:nvPr/>
            </p:nvSpPr>
            <p:spPr>
              <a:xfrm>
                <a:off x="188317" y="6107875"/>
                <a:ext cx="2935883" cy="307777"/>
              </a:xfrm>
              <a:prstGeom prst="rect">
                <a:avLst/>
              </a:prstGeom>
              <a:solidFill>
                <a:schemeClr val="bg1"/>
              </a:solidFill>
              <a:ln w="12700">
                <a:solidFill>
                  <a:schemeClr val="tx1"/>
                </a:solidFill>
              </a:ln>
            </p:spPr>
            <p:txBody>
              <a:bodyPr wrap="square" rtlCol="0">
                <a:spAutoFit/>
              </a:bodyPr>
              <a:lstStyle/>
              <a:p>
                <a:r>
                  <a:rPr lang="en-US" sz="1400" b="1" dirty="0" smtClean="0"/>
                  <a:t>(e</a:t>
                </a:r>
                <a:r>
                  <a:rPr lang="en-US" sz="1400" b="1" dirty="0"/>
                  <a:t>) LW Radiation from Clouds (W m</a:t>
                </a:r>
                <a:r>
                  <a:rPr lang="en-US" sz="1400" b="1" baseline="30000" dirty="0"/>
                  <a:t>-2</a:t>
                </a:r>
                <a:r>
                  <a:rPr lang="en-US" sz="1400" b="1" dirty="0" smtClean="0"/>
                  <a:t>)</a:t>
                </a:r>
                <a:endParaRPr lang="en-US" sz="1400" b="1" dirty="0"/>
              </a:p>
            </p:txBody>
          </p:sp>
          <p:sp>
            <p:nvSpPr>
              <p:cNvPr id="15" name="TextBox 14"/>
              <p:cNvSpPr txBox="1"/>
              <p:nvPr/>
            </p:nvSpPr>
            <p:spPr>
              <a:xfrm>
                <a:off x="228599" y="3081340"/>
                <a:ext cx="1905001" cy="307777"/>
              </a:xfrm>
              <a:prstGeom prst="rect">
                <a:avLst/>
              </a:prstGeom>
              <a:solidFill>
                <a:schemeClr val="bg1"/>
              </a:solidFill>
              <a:ln w="12700">
                <a:solidFill>
                  <a:schemeClr val="tx1"/>
                </a:solidFill>
              </a:ln>
            </p:spPr>
            <p:txBody>
              <a:bodyPr wrap="square" rtlCol="0">
                <a:spAutoFit/>
              </a:bodyPr>
              <a:lstStyle/>
              <a:p>
                <a:r>
                  <a:rPr lang="en-US" sz="1400" b="1" dirty="0" smtClean="0"/>
                  <a:t>(c) Cloud Water (g kg</a:t>
                </a:r>
                <a:r>
                  <a:rPr lang="en-US" sz="1400" b="1" baseline="30000" dirty="0" smtClean="0"/>
                  <a:t>-1</a:t>
                </a:r>
                <a:r>
                  <a:rPr lang="en-US" sz="1400" b="1" dirty="0" smtClean="0"/>
                  <a:t>)</a:t>
                </a:r>
                <a:endParaRPr lang="en-US" sz="1400" b="1" dirty="0"/>
              </a:p>
            </p:txBody>
          </p:sp>
          <p:sp>
            <p:nvSpPr>
              <p:cNvPr id="16" name="TextBox 15"/>
              <p:cNvSpPr txBox="1"/>
              <p:nvPr/>
            </p:nvSpPr>
            <p:spPr>
              <a:xfrm>
                <a:off x="4114797" y="6107875"/>
                <a:ext cx="2895603" cy="307777"/>
              </a:xfrm>
              <a:prstGeom prst="rect">
                <a:avLst/>
              </a:prstGeom>
              <a:solidFill>
                <a:schemeClr val="bg1"/>
              </a:solidFill>
              <a:ln w="12700">
                <a:solidFill>
                  <a:schemeClr val="tx1"/>
                </a:solidFill>
              </a:ln>
            </p:spPr>
            <p:txBody>
              <a:bodyPr wrap="square" rtlCol="0">
                <a:spAutoFit/>
              </a:bodyPr>
              <a:lstStyle/>
              <a:p>
                <a:r>
                  <a:rPr lang="en-US" sz="1400" b="1" dirty="0" smtClean="0"/>
                  <a:t>(f</a:t>
                </a:r>
                <a:r>
                  <a:rPr lang="en-US" sz="1400" b="1" dirty="0"/>
                  <a:t>) LW Radiation from Clouds (W m</a:t>
                </a:r>
                <a:r>
                  <a:rPr lang="en-US" sz="1400" b="1" baseline="30000" dirty="0"/>
                  <a:t>-2</a:t>
                </a:r>
                <a:r>
                  <a:rPr lang="en-US" sz="1400" b="1" dirty="0" smtClean="0"/>
                  <a:t>)</a:t>
                </a:r>
                <a:endParaRPr lang="en-US" sz="1400" b="1" dirty="0"/>
              </a:p>
            </p:txBody>
          </p:sp>
          <p:sp>
            <p:nvSpPr>
              <p:cNvPr id="17" name="TextBox 16"/>
              <p:cNvSpPr txBox="1"/>
              <p:nvPr/>
            </p:nvSpPr>
            <p:spPr>
              <a:xfrm>
                <a:off x="4114798" y="3081340"/>
                <a:ext cx="1723555" cy="307777"/>
              </a:xfrm>
              <a:prstGeom prst="rect">
                <a:avLst/>
              </a:prstGeom>
              <a:solidFill>
                <a:schemeClr val="bg1"/>
              </a:solidFill>
              <a:ln w="12700">
                <a:solidFill>
                  <a:schemeClr val="tx1"/>
                </a:solidFill>
              </a:ln>
            </p:spPr>
            <p:txBody>
              <a:bodyPr wrap="square" rtlCol="0">
                <a:spAutoFit/>
              </a:bodyPr>
              <a:lstStyle/>
              <a:p>
                <a:r>
                  <a:rPr lang="en-US" sz="1400" b="1" dirty="0" smtClean="0"/>
                  <a:t>(d) Cloud Ice (g kg</a:t>
                </a:r>
                <a:r>
                  <a:rPr lang="en-US" sz="1400" b="1" baseline="30000" dirty="0" smtClean="0"/>
                  <a:t>-1</a:t>
                </a:r>
                <a:r>
                  <a:rPr lang="en-US" sz="1400" b="1" dirty="0" smtClean="0"/>
                  <a:t>)</a:t>
                </a:r>
                <a:endParaRPr lang="en-US" sz="1400" b="1" dirty="0"/>
              </a:p>
            </p:txBody>
          </p:sp>
        </p:grpSp>
      </p:grpSp>
      <p:sp>
        <p:nvSpPr>
          <p:cNvPr id="3" name="TextBox 2"/>
          <p:cNvSpPr txBox="1"/>
          <p:nvPr/>
        </p:nvSpPr>
        <p:spPr>
          <a:xfrm>
            <a:off x="0" y="8970638"/>
            <a:ext cx="7781365" cy="1087762"/>
          </a:xfrm>
          <a:prstGeom prst="rect">
            <a:avLst/>
          </a:prstGeom>
          <a:noFill/>
        </p:spPr>
        <p:txBody>
          <a:bodyPr wrap="square" lIns="101882" tIns="50941" rIns="101882" bIns="50941" rtlCol="0">
            <a:spAutoFit/>
          </a:bodyPr>
          <a:lstStyle/>
          <a:p>
            <a:r>
              <a:rPr lang="en-US" sz="1600" dirty="0" smtClean="0"/>
              <a:t>Fig.3.12: Comparison of cloud characteristics between BASE (</a:t>
            </a:r>
            <a:r>
              <a:rPr lang="en-US" sz="1600" dirty="0" err="1" smtClean="0"/>
              <a:t>a,c,e</a:t>
            </a:r>
            <a:r>
              <a:rPr lang="en-US" sz="1600" dirty="0" smtClean="0"/>
              <a:t>) and FULL (</a:t>
            </a:r>
            <a:r>
              <a:rPr lang="en-US" sz="1600" dirty="0" err="1" smtClean="0"/>
              <a:t>b,d,f</a:t>
            </a:r>
            <a:r>
              <a:rPr lang="en-US" sz="1600" dirty="0" smtClean="0"/>
              <a:t>) model runs at 0600 UTC 5 Feb 2013. (</a:t>
            </a:r>
            <a:r>
              <a:rPr lang="en-US" sz="1600" dirty="0" err="1" smtClean="0"/>
              <a:t>a,b</a:t>
            </a:r>
            <a:r>
              <a:rPr lang="en-US" sz="1600" dirty="0" smtClean="0"/>
              <a:t>) Integrated cloud amount (c) mean cloud water in bottom 15 model levels, (d) mean cloud ice in bottom 15 model levels, (</a:t>
            </a:r>
            <a:r>
              <a:rPr lang="en-US" sz="1600" dirty="0" err="1" smtClean="0"/>
              <a:t>e,f</a:t>
            </a:r>
            <a:r>
              <a:rPr lang="en-US" sz="1600" dirty="0" smtClean="0"/>
              <a:t>) net </a:t>
            </a:r>
            <a:r>
              <a:rPr lang="en-US" sz="1600" dirty="0" err="1" smtClean="0"/>
              <a:t>downwelling</a:t>
            </a:r>
            <a:r>
              <a:rPr lang="en-US" sz="1600" dirty="0" smtClean="0"/>
              <a:t> </a:t>
            </a:r>
            <a:r>
              <a:rPr lang="en-US" sz="1600" dirty="0" err="1" smtClean="0"/>
              <a:t>longwave</a:t>
            </a:r>
            <a:r>
              <a:rPr lang="en-US" sz="1600" dirty="0" smtClean="0"/>
              <a:t> radiation from clouds.</a:t>
            </a:r>
            <a:endParaRPr lang="en-US" sz="1600" dirty="0"/>
          </a:p>
        </p:txBody>
      </p:sp>
    </p:spTree>
    <p:extLst>
      <p:ext uri="{BB962C8B-B14F-4D97-AF65-F5344CB8AC3E}">
        <p14:creationId xmlns:p14="http://schemas.microsoft.com/office/powerpoint/2010/main" xmlns="" val="784103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65" y="8970638"/>
            <a:ext cx="7772400" cy="841541"/>
          </a:xfrm>
          <a:prstGeom prst="rect">
            <a:avLst/>
          </a:prstGeom>
          <a:noFill/>
        </p:spPr>
        <p:txBody>
          <a:bodyPr wrap="square" lIns="101882" tIns="50941" rIns="101882" bIns="50941" rtlCol="0">
            <a:spAutoFit/>
          </a:bodyPr>
          <a:lstStyle/>
          <a:p>
            <a:r>
              <a:rPr lang="en-US" sz="1600" dirty="0" smtClean="0"/>
              <a:t>Fig. 3.13: Potential temperature profiles at Ouray on 3 Feb at (a) 0900 UTC, (b) 1200 UTC, (c)  1500 UTC, and (d) 1800 UTC for FULL (blue) and NONE (red).  </a:t>
            </a:r>
            <a:r>
              <a:rPr lang="en-US" sz="1600" dirty="0" err="1" smtClean="0"/>
              <a:t>Tethersonde</a:t>
            </a:r>
            <a:r>
              <a:rPr lang="en-US" sz="1600" dirty="0" smtClean="0"/>
              <a:t> observations below 1700 m MSL at 1500 and 1800 UTC are shown for comparison.</a:t>
            </a:r>
            <a:endParaRPr lang="en-US" sz="1600" dirty="0"/>
          </a:p>
        </p:txBody>
      </p:sp>
      <p:grpSp>
        <p:nvGrpSpPr>
          <p:cNvPr id="4" name="Group 3"/>
          <p:cNvGrpSpPr/>
          <p:nvPr/>
        </p:nvGrpSpPr>
        <p:grpSpPr>
          <a:xfrm>
            <a:off x="450264" y="410654"/>
            <a:ext cx="6919527" cy="8096484"/>
            <a:chOff x="450264" y="410654"/>
            <a:chExt cx="6919527" cy="8096484"/>
          </a:xfrm>
        </p:grpSpPr>
        <p:grpSp>
          <p:nvGrpSpPr>
            <p:cNvPr id="2" name="Group 1"/>
            <p:cNvGrpSpPr/>
            <p:nvPr/>
          </p:nvGrpSpPr>
          <p:grpSpPr>
            <a:xfrm>
              <a:off x="450264" y="4477478"/>
              <a:ext cx="6919527" cy="4029660"/>
              <a:chOff x="450264" y="4477478"/>
              <a:chExt cx="6919527" cy="402966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450264" y="4477478"/>
                <a:ext cx="6919527" cy="40296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6166628" y="7391400"/>
                <a:ext cx="1110018" cy="6198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3" name="Group 2"/>
            <p:cNvGrpSpPr/>
            <p:nvPr/>
          </p:nvGrpSpPr>
          <p:grpSpPr>
            <a:xfrm>
              <a:off x="450264" y="410654"/>
              <a:ext cx="6919527" cy="4007934"/>
              <a:chOff x="450264" y="410654"/>
              <a:chExt cx="6919527" cy="4007934"/>
            </a:xfrm>
          </p:grpSpPr>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50264" y="410654"/>
                <a:ext cx="6919527" cy="40079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6194948" y="3536161"/>
                <a:ext cx="973540" cy="4262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0" name="TextBox 9"/>
            <p:cNvSpPr txBox="1"/>
            <p:nvPr/>
          </p:nvSpPr>
          <p:spPr>
            <a:xfrm>
              <a:off x="1187208" y="596675"/>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12" name="TextBox 11"/>
            <p:cNvSpPr txBox="1"/>
            <p:nvPr/>
          </p:nvSpPr>
          <p:spPr>
            <a:xfrm>
              <a:off x="4651044" y="4680479"/>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(d)</a:t>
              </a:r>
              <a:endParaRPr lang="en-US" sz="1400" b="1" dirty="0"/>
            </a:p>
          </p:txBody>
        </p:sp>
        <p:sp>
          <p:nvSpPr>
            <p:cNvPr id="13" name="TextBox 12"/>
            <p:cNvSpPr txBox="1"/>
            <p:nvPr/>
          </p:nvSpPr>
          <p:spPr>
            <a:xfrm>
              <a:off x="4652752" y="609600"/>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
          <p:nvSpPr>
            <p:cNvPr id="15" name="TextBox 14"/>
            <p:cNvSpPr txBox="1"/>
            <p:nvPr/>
          </p:nvSpPr>
          <p:spPr>
            <a:xfrm>
              <a:off x="1200856" y="4675496"/>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(c)</a:t>
              </a:r>
              <a:endParaRPr lang="en-US" sz="1400" b="1" dirty="0"/>
            </a:p>
          </p:txBody>
        </p:sp>
      </p:grpSp>
    </p:spTree>
    <p:extLst>
      <p:ext uri="{BB962C8B-B14F-4D97-AF65-F5344CB8AC3E}">
        <p14:creationId xmlns:p14="http://schemas.microsoft.com/office/powerpoint/2010/main" xmlns="" val="2634027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65" y="8970638"/>
            <a:ext cx="7772400" cy="1087762"/>
          </a:xfrm>
          <a:prstGeom prst="rect">
            <a:avLst/>
          </a:prstGeom>
          <a:noFill/>
        </p:spPr>
        <p:txBody>
          <a:bodyPr wrap="square" lIns="101882" tIns="50941" rIns="101882" bIns="50941" rtlCol="0">
            <a:spAutoFit/>
          </a:bodyPr>
          <a:lstStyle/>
          <a:p>
            <a:r>
              <a:rPr lang="en-US" sz="1600" dirty="0" smtClean="0"/>
              <a:t>Fig. 3.14: Mean zonal wind difference (m s</a:t>
            </a:r>
            <a:r>
              <a:rPr lang="en-US" sz="1600" baseline="30000" dirty="0" smtClean="0"/>
              <a:t>-1</a:t>
            </a:r>
            <a:r>
              <a:rPr lang="en-US" sz="1600" dirty="0" smtClean="0"/>
              <a:t>) between NW and FULL simulations (NW-FULL).  Results averaged over entire 6-day simulation.  Thick black contour represents terrain elevation o f 1800 m, thin black contour represents region where snow is removed in the NW simulation.</a:t>
            </a:r>
            <a:endParaRPr lang="en-US" sz="1600" dirty="0"/>
          </a:p>
        </p:txBody>
      </p:sp>
      <p:grpSp>
        <p:nvGrpSpPr>
          <p:cNvPr id="2" name="Group 1"/>
          <p:cNvGrpSpPr/>
          <p:nvPr/>
        </p:nvGrpSpPr>
        <p:grpSpPr>
          <a:xfrm>
            <a:off x="245835" y="2047164"/>
            <a:ext cx="7280730" cy="6000262"/>
            <a:chOff x="245835" y="2047164"/>
            <a:chExt cx="7280730" cy="6000262"/>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45835" y="2047164"/>
              <a:ext cx="7280730" cy="56490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09600" y="7620000"/>
              <a:ext cx="5867400" cy="4274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4059698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21704" y="4374666"/>
            <a:ext cx="5328993" cy="43019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219200" y="0"/>
            <a:ext cx="5334000" cy="43221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8965" y="8724417"/>
            <a:ext cx="7772400" cy="1333983"/>
          </a:xfrm>
          <a:prstGeom prst="rect">
            <a:avLst/>
          </a:prstGeom>
          <a:solidFill>
            <a:schemeClr val="bg1"/>
          </a:solidFill>
        </p:spPr>
        <p:txBody>
          <a:bodyPr wrap="square" lIns="101882" tIns="50941" rIns="101882" bIns="50941" rtlCol="0">
            <a:spAutoFit/>
          </a:bodyPr>
          <a:lstStyle/>
          <a:p>
            <a:r>
              <a:rPr lang="en-US" sz="1600" dirty="0" smtClean="0"/>
              <a:t>Fig. 3.15: Time- and space-averaged zonal wind along cross-section in Fig. X over the entire simulation period for (a) FULL and (b) NONE.  Westerly flow is filled red, easterly flow is filled blue.  Westerly contours are every 2 m s</a:t>
            </a:r>
            <a:r>
              <a:rPr lang="en-US" sz="1600" baseline="30000" dirty="0" smtClean="0"/>
              <a:t>-1</a:t>
            </a:r>
            <a:r>
              <a:rPr lang="en-US" sz="1600" dirty="0" smtClean="0"/>
              <a:t>, easterly contours are at -0.5, -1, and -2 m s</a:t>
            </a:r>
            <a:r>
              <a:rPr lang="en-US" sz="1600" baseline="30000" dirty="0" smtClean="0"/>
              <a:t>-1</a:t>
            </a:r>
            <a:r>
              <a:rPr lang="en-US" sz="1600" dirty="0" smtClean="0"/>
              <a:t>.  Values are averaged over a 26-km region perpendicular to the cross section with 10 grid points on each side of the centerline.</a:t>
            </a:r>
            <a:endParaRPr lang="en-US" sz="1600" dirty="0"/>
          </a:p>
        </p:txBody>
      </p:sp>
      <p:sp>
        <p:nvSpPr>
          <p:cNvPr id="8" name="TextBox 7"/>
          <p:cNvSpPr txBox="1"/>
          <p:nvPr/>
        </p:nvSpPr>
        <p:spPr>
          <a:xfrm>
            <a:off x="1692893" y="91919"/>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9" name="TextBox 8"/>
          <p:cNvSpPr txBox="1"/>
          <p:nvPr/>
        </p:nvSpPr>
        <p:spPr>
          <a:xfrm>
            <a:off x="1711656" y="4492823"/>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Tree>
    <p:extLst>
      <p:ext uri="{BB962C8B-B14F-4D97-AF65-F5344CB8AC3E}">
        <p14:creationId xmlns:p14="http://schemas.microsoft.com/office/powerpoint/2010/main" xmlns="" val="2066542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952500" y="4763750"/>
            <a:ext cx="5867399" cy="4728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952500" y="0"/>
            <a:ext cx="5867398" cy="47350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8965" y="9463081"/>
            <a:ext cx="7772400" cy="595319"/>
          </a:xfrm>
          <a:prstGeom prst="rect">
            <a:avLst/>
          </a:prstGeom>
          <a:noFill/>
        </p:spPr>
        <p:txBody>
          <a:bodyPr wrap="square" lIns="101882" tIns="50941" rIns="101882" bIns="50941" rtlCol="0">
            <a:spAutoFit/>
          </a:bodyPr>
          <a:lstStyle/>
          <a:p>
            <a:r>
              <a:rPr lang="en-US" sz="1600" dirty="0" smtClean="0"/>
              <a:t>Fig. 3.16: Same as Fig. 3.15, but only daytime hours </a:t>
            </a:r>
            <a:r>
              <a:rPr lang="en-US" sz="1600" dirty="0"/>
              <a:t>(0800 to 1700 local time) are included </a:t>
            </a:r>
            <a:r>
              <a:rPr lang="en-US" sz="1600" dirty="0" smtClean="0"/>
              <a:t>in the time-average.</a:t>
            </a:r>
            <a:endParaRPr lang="en-US" sz="1600" dirty="0"/>
          </a:p>
        </p:txBody>
      </p:sp>
      <p:sp>
        <p:nvSpPr>
          <p:cNvPr id="8" name="TextBox 7"/>
          <p:cNvSpPr txBox="1"/>
          <p:nvPr/>
        </p:nvSpPr>
        <p:spPr>
          <a:xfrm>
            <a:off x="1439841" y="105567"/>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9" name="TextBox 8"/>
          <p:cNvSpPr txBox="1"/>
          <p:nvPr/>
        </p:nvSpPr>
        <p:spPr>
          <a:xfrm>
            <a:off x="1431308" y="4879511"/>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Tree>
    <p:extLst>
      <p:ext uri="{BB962C8B-B14F-4D97-AF65-F5344CB8AC3E}">
        <p14:creationId xmlns:p14="http://schemas.microsoft.com/office/powerpoint/2010/main" xmlns="" val="15714282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952500" y="4749423"/>
            <a:ext cx="5867400" cy="47430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952500" y="1"/>
            <a:ext cx="5867400" cy="47494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8965" y="9633102"/>
            <a:ext cx="7772400" cy="349098"/>
          </a:xfrm>
          <a:prstGeom prst="rect">
            <a:avLst/>
          </a:prstGeom>
          <a:solidFill>
            <a:schemeClr val="bg1"/>
          </a:solidFill>
        </p:spPr>
        <p:txBody>
          <a:bodyPr wrap="square" lIns="101882" tIns="50941" rIns="101882" bIns="50941" rtlCol="0">
            <a:spAutoFit/>
          </a:bodyPr>
          <a:lstStyle/>
          <a:p>
            <a:r>
              <a:rPr lang="en-US" sz="1600" dirty="0" smtClean="0"/>
              <a:t>Fig. 3.17: Same as Fig. 3.16, except for nighttime hours (1800 to 0700 local time).</a:t>
            </a:r>
            <a:endParaRPr lang="en-US" sz="1600" dirty="0"/>
          </a:p>
        </p:txBody>
      </p:sp>
      <p:sp>
        <p:nvSpPr>
          <p:cNvPr id="7" name="TextBox 6"/>
          <p:cNvSpPr txBox="1"/>
          <p:nvPr/>
        </p:nvSpPr>
        <p:spPr>
          <a:xfrm>
            <a:off x="1475097" y="105567"/>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10" name="TextBox 9"/>
          <p:cNvSpPr txBox="1"/>
          <p:nvPr/>
        </p:nvSpPr>
        <p:spPr>
          <a:xfrm>
            <a:off x="1507508" y="4893159"/>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Tree>
    <p:extLst>
      <p:ext uri="{BB962C8B-B14F-4D97-AF65-F5344CB8AC3E}">
        <p14:creationId xmlns:p14="http://schemas.microsoft.com/office/powerpoint/2010/main" xmlns="" val="1933544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797640"/>
            <a:ext cx="7772400" cy="595319"/>
          </a:xfrm>
          <a:prstGeom prst="rect">
            <a:avLst/>
          </a:prstGeom>
          <a:noFill/>
        </p:spPr>
        <p:txBody>
          <a:bodyPr wrap="square" lIns="101882" tIns="50941" rIns="101882" bIns="50941" rtlCol="0">
            <a:spAutoFit/>
          </a:bodyPr>
          <a:lstStyle/>
          <a:p>
            <a:r>
              <a:rPr lang="en-US" sz="1600" dirty="0" smtClean="0"/>
              <a:t>Fig. 1.3: Location of oil wells (green) and gas wells (red) operating inside the Uintah Basin in March 2014.  Data provided by Utah Division of Oil, Gas, and Mining.</a:t>
            </a:r>
            <a:endParaRPr lang="en-US" sz="1600" dirty="0"/>
          </a:p>
        </p:txBody>
      </p:sp>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571500" y="322426"/>
            <a:ext cx="6629400" cy="7153586"/>
          </a:xfrm>
          <a:prstGeom prst="rect">
            <a:avLst/>
          </a:prstGeom>
          <a:noFill/>
          <a:ln w="254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2206008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463081"/>
            <a:ext cx="7781365" cy="595319"/>
          </a:xfrm>
          <a:prstGeom prst="rect">
            <a:avLst/>
          </a:prstGeom>
          <a:noFill/>
        </p:spPr>
        <p:txBody>
          <a:bodyPr wrap="square" lIns="101882" tIns="50941" rIns="101882" bIns="50941" rtlCol="0">
            <a:spAutoFit/>
          </a:bodyPr>
          <a:lstStyle/>
          <a:p>
            <a:r>
              <a:rPr lang="en-US" sz="1600" dirty="0" smtClean="0"/>
              <a:t>Fig. 3.18: Mean 10-m wind direction during (a) </a:t>
            </a:r>
            <a:r>
              <a:rPr lang="en-US" sz="1600" dirty="0"/>
              <a:t>daytime periods (0800 to 1700 local time) </a:t>
            </a:r>
            <a:r>
              <a:rPr lang="en-US" sz="1600" dirty="0" smtClean="0"/>
              <a:t>and (b) nighttime periods (1800 </a:t>
            </a:r>
            <a:r>
              <a:rPr lang="en-US" sz="1600" dirty="0"/>
              <a:t>to </a:t>
            </a:r>
            <a:r>
              <a:rPr lang="en-US" sz="1600" dirty="0" smtClean="0"/>
              <a:t>0700 </a:t>
            </a:r>
            <a:r>
              <a:rPr lang="en-US" sz="1600" dirty="0"/>
              <a:t>local time) for </a:t>
            </a:r>
            <a:r>
              <a:rPr lang="en-US" sz="1600" dirty="0" smtClean="0"/>
              <a:t>the FULL simulation.</a:t>
            </a:r>
            <a:endParaRPr lang="en-US" sz="1600" dirty="0"/>
          </a:p>
        </p:txBody>
      </p:sp>
      <p:grpSp>
        <p:nvGrpSpPr>
          <p:cNvPr id="6" name="Group 5"/>
          <p:cNvGrpSpPr/>
          <p:nvPr/>
        </p:nvGrpSpPr>
        <p:grpSpPr>
          <a:xfrm>
            <a:off x="-152400" y="21912"/>
            <a:ext cx="5212029" cy="9579288"/>
            <a:chOff x="-152400" y="21912"/>
            <a:chExt cx="5212029" cy="9579288"/>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97571" y="4356469"/>
              <a:ext cx="4820097" cy="43202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91687" y="21912"/>
              <a:ext cx="4825982" cy="43095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5" name="Group 4"/>
            <p:cNvGrpSpPr/>
            <p:nvPr/>
          </p:nvGrpSpPr>
          <p:grpSpPr>
            <a:xfrm>
              <a:off x="-152400" y="97475"/>
              <a:ext cx="5212029" cy="9503725"/>
              <a:chOff x="76200" y="97475"/>
              <a:chExt cx="5212029" cy="9503725"/>
            </a:xfrm>
          </p:grpSpPr>
          <p:grpSp>
            <p:nvGrpSpPr>
              <p:cNvPr id="2" name="Group 1"/>
              <p:cNvGrpSpPr/>
              <p:nvPr/>
            </p:nvGrpSpPr>
            <p:grpSpPr>
              <a:xfrm>
                <a:off x="76200" y="8707272"/>
                <a:ext cx="5212029" cy="893928"/>
                <a:chOff x="1248479" y="8707272"/>
                <a:chExt cx="5212029" cy="893928"/>
              </a:xfrm>
            </p:grpSpPr>
            <p:sp>
              <p:nvSpPr>
                <p:cNvPr id="38" name="TextBox 37"/>
                <p:cNvSpPr txBox="1"/>
                <p:nvPr/>
              </p:nvSpPr>
              <p:spPr>
                <a:xfrm>
                  <a:off x="1248479" y="9290446"/>
                  <a:ext cx="419100" cy="307777"/>
                </a:xfrm>
                <a:prstGeom prst="rect">
                  <a:avLst/>
                </a:prstGeom>
                <a:noFill/>
                <a:ln w="12700">
                  <a:noFill/>
                </a:ln>
              </p:spPr>
              <p:txBody>
                <a:bodyPr wrap="square" rtlCol="0">
                  <a:spAutoFit/>
                </a:bodyPr>
                <a:lstStyle/>
                <a:p>
                  <a:pPr algn="ctr"/>
                  <a:r>
                    <a:rPr lang="en-US" sz="1400" b="1" dirty="0" smtClean="0"/>
                    <a:t>N</a:t>
                  </a:r>
                  <a:endParaRPr lang="en-US" sz="1400" b="1" dirty="0"/>
                </a:p>
              </p:txBody>
            </p:sp>
            <p:sp>
              <p:nvSpPr>
                <p:cNvPr id="40" name="TextBox 39"/>
                <p:cNvSpPr txBox="1"/>
                <p:nvPr/>
              </p:nvSpPr>
              <p:spPr>
                <a:xfrm>
                  <a:off x="2452620" y="9293423"/>
                  <a:ext cx="419100" cy="307777"/>
                </a:xfrm>
                <a:prstGeom prst="rect">
                  <a:avLst/>
                </a:prstGeom>
                <a:noFill/>
                <a:ln w="12700">
                  <a:noFill/>
                </a:ln>
              </p:spPr>
              <p:txBody>
                <a:bodyPr wrap="square" rtlCol="0">
                  <a:spAutoFit/>
                </a:bodyPr>
                <a:lstStyle/>
                <a:p>
                  <a:pPr algn="ctr"/>
                  <a:r>
                    <a:rPr lang="en-US" sz="1400" b="1" dirty="0" smtClean="0"/>
                    <a:t>E</a:t>
                  </a:r>
                  <a:endParaRPr lang="en-US" sz="1400" b="1" dirty="0"/>
                </a:p>
              </p:txBody>
            </p:sp>
            <p:sp>
              <p:nvSpPr>
                <p:cNvPr id="41" name="TextBox 40"/>
                <p:cNvSpPr txBox="1"/>
                <p:nvPr/>
              </p:nvSpPr>
              <p:spPr>
                <a:xfrm>
                  <a:off x="3660444" y="9290445"/>
                  <a:ext cx="419100" cy="307777"/>
                </a:xfrm>
                <a:prstGeom prst="rect">
                  <a:avLst/>
                </a:prstGeom>
                <a:noFill/>
                <a:ln w="12700">
                  <a:noFill/>
                </a:ln>
              </p:spPr>
              <p:txBody>
                <a:bodyPr wrap="square" rtlCol="0">
                  <a:spAutoFit/>
                </a:bodyPr>
                <a:lstStyle/>
                <a:p>
                  <a:pPr algn="ctr"/>
                  <a:r>
                    <a:rPr lang="en-US" sz="1400" b="1" dirty="0" smtClean="0"/>
                    <a:t>S</a:t>
                  </a:r>
                  <a:endParaRPr lang="en-US" sz="1400" b="1" dirty="0"/>
                </a:p>
              </p:txBody>
            </p:sp>
            <p:sp>
              <p:nvSpPr>
                <p:cNvPr id="43" name="TextBox 42"/>
                <p:cNvSpPr txBox="1"/>
                <p:nvPr/>
              </p:nvSpPr>
              <p:spPr>
                <a:xfrm>
                  <a:off x="6041408" y="9290444"/>
                  <a:ext cx="419100" cy="307777"/>
                </a:xfrm>
                <a:prstGeom prst="rect">
                  <a:avLst/>
                </a:prstGeom>
                <a:noFill/>
                <a:ln w="12700">
                  <a:noFill/>
                </a:ln>
              </p:spPr>
              <p:txBody>
                <a:bodyPr wrap="square" rtlCol="0">
                  <a:spAutoFit/>
                </a:bodyPr>
                <a:lstStyle/>
                <a:p>
                  <a:pPr algn="ctr"/>
                  <a:r>
                    <a:rPr lang="en-US" sz="1400" b="1" dirty="0" smtClean="0"/>
                    <a:t>N</a:t>
                  </a:r>
                  <a:endParaRPr lang="en-US" sz="1400" b="1" dirty="0"/>
                </a:p>
              </p:txBody>
            </p:sp>
            <p:sp>
              <p:nvSpPr>
                <p:cNvPr id="44" name="TextBox 43"/>
                <p:cNvSpPr txBox="1"/>
                <p:nvPr/>
              </p:nvSpPr>
              <p:spPr>
                <a:xfrm>
                  <a:off x="4848948" y="9293423"/>
                  <a:ext cx="419100" cy="307777"/>
                </a:xfrm>
                <a:prstGeom prst="rect">
                  <a:avLst/>
                </a:prstGeom>
                <a:noFill/>
                <a:ln w="12700">
                  <a:noFill/>
                </a:ln>
              </p:spPr>
              <p:txBody>
                <a:bodyPr wrap="square" rtlCol="0">
                  <a:spAutoFit/>
                </a:bodyPr>
                <a:lstStyle/>
                <a:p>
                  <a:pPr algn="ctr"/>
                  <a:r>
                    <a:rPr lang="en-US" sz="1400" b="1" dirty="0" smtClean="0"/>
                    <a:t>W</a:t>
                  </a:r>
                  <a:endParaRPr lang="en-US" sz="1400" b="1" dirty="0"/>
                </a:p>
              </p:txBody>
            </p:sp>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441823" y="8707272"/>
                  <a:ext cx="4982795" cy="6378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cxnSp>
            <p:nvCxnSpPr>
              <p:cNvPr id="27" name="Straight Arrow Connector 26"/>
              <p:cNvCxnSpPr/>
              <p:nvPr/>
            </p:nvCxnSpPr>
            <p:spPr>
              <a:xfrm flipH="1" flipV="1">
                <a:off x="2621706" y="6785344"/>
                <a:ext cx="269544" cy="726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06988" y="97475"/>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36" name="TextBox 35"/>
              <p:cNvSpPr txBox="1"/>
              <p:nvPr/>
            </p:nvSpPr>
            <p:spPr>
              <a:xfrm>
                <a:off x="371904" y="4441514"/>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cxnSp>
            <p:nvCxnSpPr>
              <p:cNvPr id="62" name="Straight Arrow Connector 61"/>
              <p:cNvCxnSpPr/>
              <p:nvPr/>
            </p:nvCxnSpPr>
            <p:spPr>
              <a:xfrm flipH="1">
                <a:off x="1967552" y="2465696"/>
                <a:ext cx="196810" cy="2106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3600000" flipH="1" flipV="1">
                <a:off x="3040244" y="6423152"/>
                <a:ext cx="269544" cy="726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8000000" flipH="1" flipV="1">
                <a:off x="3119181" y="6803567"/>
                <a:ext cx="269544" cy="726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6300000" flipH="1" flipV="1">
                <a:off x="2675662" y="7108844"/>
                <a:ext cx="269544" cy="726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7100000" flipH="1" flipV="1">
                <a:off x="2188362" y="6961255"/>
                <a:ext cx="269544" cy="726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7100000" flipH="1" flipV="1">
                <a:off x="2035962" y="7266055"/>
                <a:ext cx="269544" cy="726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8100000" flipH="1" flipV="1">
                <a:off x="1413906" y="6808855"/>
                <a:ext cx="269544" cy="726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8100000" flipH="1" flipV="1">
                <a:off x="1828034" y="6558032"/>
                <a:ext cx="269544" cy="726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3500000" flipH="1" flipV="1">
                <a:off x="1821990" y="6167287"/>
                <a:ext cx="269544" cy="726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13500000" flipH="1" flipV="1">
                <a:off x="1413906" y="5494858"/>
                <a:ext cx="269544" cy="726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7200000" flipH="1" flipV="1">
                <a:off x="1548654" y="4698928"/>
                <a:ext cx="269544" cy="726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7100000" flipH="1">
                <a:off x="2669988" y="2652484"/>
                <a:ext cx="196810" cy="2106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8000000" flipH="1">
                <a:off x="3149532" y="2025513"/>
                <a:ext cx="196810" cy="2106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9900000" flipH="1">
                <a:off x="3107962" y="2358267"/>
                <a:ext cx="196810" cy="2106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10800000" flipH="1">
                <a:off x="2350573" y="1875874"/>
                <a:ext cx="196810" cy="2106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6300000" flipH="1">
                <a:off x="2675189" y="1548869"/>
                <a:ext cx="196810" cy="2106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6300000" flipH="1">
                <a:off x="1401794" y="1597596"/>
                <a:ext cx="196810" cy="2106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6300000" flipH="1">
                <a:off x="1755781" y="1736575"/>
                <a:ext cx="196810" cy="2106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6200000" flipH="1">
                <a:off x="1115564" y="907479"/>
                <a:ext cx="196810" cy="21065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12600000" flipH="1">
                <a:off x="1151189" y="443321"/>
                <a:ext cx="196810" cy="21065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3500000" flipH="1">
                <a:off x="883855" y="2553334"/>
                <a:ext cx="196810" cy="21065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 name="Group 3"/>
          <p:cNvGrpSpPr/>
          <p:nvPr/>
        </p:nvGrpSpPr>
        <p:grpSpPr>
          <a:xfrm>
            <a:off x="5065031" y="2963840"/>
            <a:ext cx="2729982" cy="2688382"/>
            <a:chOff x="5065031" y="2963840"/>
            <a:chExt cx="2729982" cy="2688382"/>
          </a:xfrm>
        </p:grpSpPr>
        <p:pic>
          <p:nvPicPr>
            <p:cNvPr id="5125" name="Picture 5"/>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rot="17489476">
              <a:off x="5404276" y="3278636"/>
              <a:ext cx="2067397" cy="20673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6" name="TextBox 85"/>
            <p:cNvSpPr txBox="1"/>
            <p:nvPr/>
          </p:nvSpPr>
          <p:spPr>
            <a:xfrm>
              <a:off x="6203365" y="2963840"/>
              <a:ext cx="419100" cy="400110"/>
            </a:xfrm>
            <a:prstGeom prst="rect">
              <a:avLst/>
            </a:prstGeom>
            <a:noFill/>
            <a:ln w="12700">
              <a:noFill/>
            </a:ln>
          </p:spPr>
          <p:txBody>
            <a:bodyPr wrap="square" rtlCol="0">
              <a:spAutoFit/>
            </a:bodyPr>
            <a:lstStyle/>
            <a:p>
              <a:pPr algn="ctr"/>
              <a:r>
                <a:rPr lang="en-US" b="1" dirty="0" smtClean="0"/>
                <a:t>N</a:t>
              </a:r>
              <a:endParaRPr lang="en-US" b="1" dirty="0"/>
            </a:p>
          </p:txBody>
        </p:sp>
        <p:sp>
          <p:nvSpPr>
            <p:cNvPr id="87" name="TextBox 86"/>
            <p:cNvSpPr txBox="1"/>
            <p:nvPr/>
          </p:nvSpPr>
          <p:spPr>
            <a:xfrm>
              <a:off x="6203365" y="5252112"/>
              <a:ext cx="419100" cy="400110"/>
            </a:xfrm>
            <a:prstGeom prst="rect">
              <a:avLst/>
            </a:prstGeom>
            <a:noFill/>
            <a:ln w="12700">
              <a:noFill/>
            </a:ln>
          </p:spPr>
          <p:txBody>
            <a:bodyPr wrap="square" rtlCol="0">
              <a:spAutoFit/>
            </a:bodyPr>
            <a:lstStyle/>
            <a:p>
              <a:pPr algn="ctr"/>
              <a:r>
                <a:rPr lang="en-US" b="1" dirty="0" smtClean="0"/>
                <a:t>S</a:t>
              </a:r>
              <a:endParaRPr lang="en-US" b="1" dirty="0"/>
            </a:p>
          </p:txBody>
        </p:sp>
        <p:sp>
          <p:nvSpPr>
            <p:cNvPr id="88" name="TextBox 87"/>
            <p:cNvSpPr txBox="1"/>
            <p:nvPr/>
          </p:nvSpPr>
          <p:spPr>
            <a:xfrm>
              <a:off x="5065031" y="4116049"/>
              <a:ext cx="419100" cy="400110"/>
            </a:xfrm>
            <a:prstGeom prst="rect">
              <a:avLst/>
            </a:prstGeom>
            <a:noFill/>
            <a:ln w="12700">
              <a:noFill/>
            </a:ln>
          </p:spPr>
          <p:txBody>
            <a:bodyPr wrap="square" rtlCol="0">
              <a:spAutoFit/>
            </a:bodyPr>
            <a:lstStyle/>
            <a:p>
              <a:pPr algn="ctr"/>
              <a:r>
                <a:rPr lang="en-US" b="1" dirty="0" smtClean="0"/>
                <a:t>W</a:t>
              </a:r>
              <a:endParaRPr lang="en-US" b="1" dirty="0"/>
            </a:p>
          </p:txBody>
        </p:sp>
        <p:sp>
          <p:nvSpPr>
            <p:cNvPr id="89" name="TextBox 88"/>
            <p:cNvSpPr txBox="1"/>
            <p:nvPr/>
          </p:nvSpPr>
          <p:spPr>
            <a:xfrm>
              <a:off x="7375913" y="4087504"/>
              <a:ext cx="419100" cy="400110"/>
            </a:xfrm>
            <a:prstGeom prst="rect">
              <a:avLst/>
            </a:prstGeom>
            <a:noFill/>
            <a:ln w="12700">
              <a:noFill/>
            </a:ln>
          </p:spPr>
          <p:txBody>
            <a:bodyPr wrap="square" rtlCol="0">
              <a:spAutoFit/>
            </a:bodyPr>
            <a:lstStyle/>
            <a:p>
              <a:pPr algn="ctr"/>
              <a:r>
                <a:rPr lang="en-US" b="1" dirty="0" smtClean="0"/>
                <a:t>E</a:t>
              </a:r>
              <a:endParaRPr lang="en-US" b="1" dirty="0"/>
            </a:p>
          </p:txBody>
        </p:sp>
        <p:sp>
          <p:nvSpPr>
            <p:cNvPr id="90" name="TextBox 89"/>
            <p:cNvSpPr txBox="1"/>
            <p:nvPr/>
          </p:nvSpPr>
          <p:spPr>
            <a:xfrm>
              <a:off x="5181600" y="3350302"/>
              <a:ext cx="655371" cy="400110"/>
            </a:xfrm>
            <a:prstGeom prst="rect">
              <a:avLst/>
            </a:prstGeom>
            <a:noFill/>
            <a:ln w="12700">
              <a:noFill/>
            </a:ln>
          </p:spPr>
          <p:txBody>
            <a:bodyPr wrap="square" rtlCol="0">
              <a:spAutoFit/>
            </a:bodyPr>
            <a:lstStyle/>
            <a:p>
              <a:pPr algn="ctr"/>
              <a:r>
                <a:rPr lang="en-US" b="1" dirty="0" smtClean="0"/>
                <a:t>NW</a:t>
              </a:r>
              <a:endParaRPr lang="en-US" b="1" dirty="0"/>
            </a:p>
          </p:txBody>
        </p:sp>
        <p:sp>
          <p:nvSpPr>
            <p:cNvPr id="91" name="TextBox 90"/>
            <p:cNvSpPr txBox="1"/>
            <p:nvPr/>
          </p:nvSpPr>
          <p:spPr>
            <a:xfrm>
              <a:off x="5204625" y="4933890"/>
              <a:ext cx="655371" cy="400110"/>
            </a:xfrm>
            <a:prstGeom prst="rect">
              <a:avLst/>
            </a:prstGeom>
            <a:noFill/>
            <a:ln w="12700">
              <a:noFill/>
            </a:ln>
          </p:spPr>
          <p:txBody>
            <a:bodyPr wrap="square" rtlCol="0">
              <a:spAutoFit/>
            </a:bodyPr>
            <a:lstStyle/>
            <a:p>
              <a:pPr algn="ctr"/>
              <a:r>
                <a:rPr lang="en-US" b="1" dirty="0"/>
                <a:t>S</a:t>
              </a:r>
              <a:r>
                <a:rPr lang="en-US" b="1" dirty="0" smtClean="0"/>
                <a:t>W</a:t>
              </a:r>
              <a:endParaRPr lang="en-US" b="1" dirty="0"/>
            </a:p>
          </p:txBody>
        </p:sp>
        <p:sp>
          <p:nvSpPr>
            <p:cNvPr id="92" name="TextBox 91"/>
            <p:cNvSpPr txBox="1"/>
            <p:nvPr/>
          </p:nvSpPr>
          <p:spPr>
            <a:xfrm>
              <a:off x="6958941" y="3251802"/>
              <a:ext cx="655371" cy="400110"/>
            </a:xfrm>
            <a:prstGeom prst="rect">
              <a:avLst/>
            </a:prstGeom>
            <a:noFill/>
            <a:ln w="12700">
              <a:noFill/>
            </a:ln>
          </p:spPr>
          <p:txBody>
            <a:bodyPr wrap="square" rtlCol="0">
              <a:spAutoFit/>
            </a:bodyPr>
            <a:lstStyle/>
            <a:p>
              <a:pPr algn="ctr"/>
              <a:r>
                <a:rPr lang="en-US" b="1" dirty="0" smtClean="0"/>
                <a:t>NE</a:t>
              </a:r>
              <a:endParaRPr lang="en-US" b="1" dirty="0"/>
            </a:p>
          </p:txBody>
        </p:sp>
        <p:sp>
          <p:nvSpPr>
            <p:cNvPr id="93" name="TextBox 92"/>
            <p:cNvSpPr txBox="1"/>
            <p:nvPr/>
          </p:nvSpPr>
          <p:spPr>
            <a:xfrm>
              <a:off x="7040829" y="4939352"/>
              <a:ext cx="655371" cy="400110"/>
            </a:xfrm>
            <a:prstGeom prst="rect">
              <a:avLst/>
            </a:prstGeom>
            <a:noFill/>
            <a:ln w="12700">
              <a:noFill/>
            </a:ln>
          </p:spPr>
          <p:txBody>
            <a:bodyPr wrap="square" rtlCol="0">
              <a:spAutoFit/>
            </a:bodyPr>
            <a:lstStyle/>
            <a:p>
              <a:pPr algn="ctr"/>
              <a:r>
                <a:rPr lang="en-US" b="1" dirty="0" smtClean="0"/>
                <a:t>SW</a:t>
              </a:r>
              <a:endParaRPr lang="en-US" b="1" dirty="0"/>
            </a:p>
          </p:txBody>
        </p:sp>
      </p:grpSp>
      <p:cxnSp>
        <p:nvCxnSpPr>
          <p:cNvPr id="49" name="Straight Arrow Connector 48"/>
          <p:cNvCxnSpPr/>
          <p:nvPr/>
        </p:nvCxnSpPr>
        <p:spPr>
          <a:xfrm rot="18900000" flipH="1">
            <a:off x="1534399" y="2368710"/>
            <a:ext cx="196810" cy="2106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79975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22" y="2438400"/>
            <a:ext cx="7772400" cy="595319"/>
          </a:xfrm>
          <a:prstGeom prst="rect">
            <a:avLst/>
          </a:prstGeom>
          <a:noFill/>
        </p:spPr>
        <p:txBody>
          <a:bodyPr wrap="square" lIns="101882" tIns="50941" rIns="101882" bIns="50941" rtlCol="0">
            <a:spAutoFit/>
          </a:bodyPr>
          <a:lstStyle/>
          <a:p>
            <a:pPr algn="ctr"/>
            <a:r>
              <a:rPr lang="en-US" sz="3200" dirty="0" smtClean="0"/>
              <a:t>Potential Figures for AQ section</a:t>
            </a:r>
            <a:endParaRPr lang="en-US" sz="3200" dirty="0"/>
          </a:p>
        </p:txBody>
      </p:sp>
    </p:spTree>
    <p:extLst>
      <p:ext uri="{BB962C8B-B14F-4D97-AF65-F5344CB8AC3E}">
        <p14:creationId xmlns:p14="http://schemas.microsoft.com/office/powerpoint/2010/main" xmlns="" val="3093838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0818471\Documents\Thesis\Paper\Figure files\ozone_feb6_mobile.png"/>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115888" y="0"/>
            <a:ext cx="7540625" cy="503068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0" y="8800617"/>
            <a:ext cx="7772400" cy="595319"/>
          </a:xfrm>
          <a:prstGeom prst="rect">
            <a:avLst/>
          </a:prstGeom>
          <a:solidFill>
            <a:schemeClr val="bg1"/>
          </a:solidFill>
        </p:spPr>
        <p:txBody>
          <a:bodyPr wrap="square" lIns="101882" tIns="50941" rIns="101882" bIns="50941" rtlCol="0">
            <a:spAutoFit/>
          </a:bodyPr>
          <a:lstStyle/>
          <a:p>
            <a:r>
              <a:rPr lang="en-US" sz="1600" dirty="0" smtClean="0"/>
              <a:t>Fig. 4.1 Ozone concentrations from mobile transect on 6 Feb 2013 from 1130 to 1500 Mountain Standard Time. (a) Spatial concentration</a:t>
            </a:r>
            <a:endParaRPr lang="en-US" sz="1600" dirty="0"/>
          </a:p>
        </p:txBody>
      </p:sp>
      <p:sp>
        <p:nvSpPr>
          <p:cNvPr id="17" name="TextBox 16"/>
          <p:cNvSpPr txBox="1"/>
          <p:nvPr/>
        </p:nvSpPr>
        <p:spPr>
          <a:xfrm>
            <a:off x="152147" y="73223"/>
            <a:ext cx="390231" cy="307777"/>
          </a:xfrm>
          <a:prstGeom prst="rect">
            <a:avLst/>
          </a:prstGeom>
          <a:solidFill>
            <a:schemeClr val="bg1"/>
          </a:solidFill>
          <a:ln w="12700">
            <a:solidFill>
              <a:schemeClr val="tx1"/>
            </a:solidFill>
          </a:ln>
        </p:spPr>
        <p:txBody>
          <a:bodyPr wrap="square" rtlCol="0">
            <a:spAutoFit/>
          </a:bodyPr>
          <a:lstStyle/>
          <a:p>
            <a:r>
              <a:rPr lang="en-US" sz="1400" b="1" dirty="0" smtClean="0"/>
              <a:t>(a)</a:t>
            </a:r>
            <a:endParaRPr lang="en-US" sz="1400" b="1" dirty="0"/>
          </a:p>
        </p:txBody>
      </p:sp>
      <p:sp>
        <p:nvSpPr>
          <p:cNvPr id="18" name="TextBox 17"/>
          <p:cNvSpPr txBox="1"/>
          <p:nvPr/>
        </p:nvSpPr>
        <p:spPr>
          <a:xfrm>
            <a:off x="152147" y="5103911"/>
            <a:ext cx="390231" cy="307777"/>
          </a:xfrm>
          <a:prstGeom prst="rect">
            <a:avLst/>
          </a:prstGeom>
          <a:solidFill>
            <a:schemeClr val="bg1"/>
          </a:solidFill>
          <a:ln w="12700">
            <a:solidFill>
              <a:schemeClr val="tx1"/>
            </a:solidFill>
          </a:ln>
        </p:spPr>
        <p:txBody>
          <a:bodyPr wrap="square" rtlCol="0">
            <a:spAutoFit/>
          </a:bodyPr>
          <a:lstStyle/>
          <a:p>
            <a:r>
              <a:rPr lang="en-US" sz="1400" b="1" dirty="0" smtClean="0"/>
              <a:t>(b</a:t>
            </a:r>
            <a:r>
              <a:rPr lang="en-US" sz="1400" b="1" dirty="0"/>
              <a:t>)</a:t>
            </a:r>
          </a:p>
        </p:txBody>
      </p:sp>
      <p:pic>
        <p:nvPicPr>
          <p:cNvPr id="13315" name="Picture 3" descr="C:\Users\u0818471\Documents\Thesis\Paper\Figure files\ozone_feb6_elv.png"/>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762000" y="5257800"/>
            <a:ext cx="6248400" cy="34614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964494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18317" y="0"/>
            <a:ext cx="5335767" cy="41138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218316" y="4148746"/>
            <a:ext cx="5335768" cy="41038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TextBox 11"/>
          <p:cNvSpPr txBox="1"/>
          <p:nvPr/>
        </p:nvSpPr>
        <p:spPr>
          <a:xfrm>
            <a:off x="0" y="8382000"/>
            <a:ext cx="7772400" cy="1333983"/>
          </a:xfrm>
          <a:prstGeom prst="rect">
            <a:avLst/>
          </a:prstGeom>
          <a:solidFill>
            <a:schemeClr val="bg1"/>
          </a:solidFill>
        </p:spPr>
        <p:txBody>
          <a:bodyPr wrap="square" lIns="101882" tIns="50941" rIns="101882" bIns="50941" rtlCol="0">
            <a:spAutoFit/>
          </a:bodyPr>
          <a:lstStyle/>
          <a:p>
            <a:r>
              <a:rPr lang="en-US" sz="1600" dirty="0" smtClean="0"/>
              <a:t>Fig. 4.2: Time-averaged ozone concentration (ppb) on lowest CMAQ model level (~17.5 m) for (a) FULL (b) NONE WRF simulations.  Only mid- to late-day hours (1100 to 1700 local time) are included.   Thin black line outlines region of greater than 75 ppb ozone concentration.  Thick black line contours terrain </a:t>
            </a:r>
            <a:r>
              <a:rPr lang="en-US" sz="1600" dirty="0"/>
              <a:t>elevation of 1800 m as a reference for Uintah Basin location. </a:t>
            </a:r>
          </a:p>
        </p:txBody>
      </p:sp>
      <p:sp>
        <p:nvSpPr>
          <p:cNvPr id="13" name="TextBox 12"/>
          <p:cNvSpPr txBox="1"/>
          <p:nvPr/>
        </p:nvSpPr>
        <p:spPr>
          <a:xfrm>
            <a:off x="1317008" y="156247"/>
            <a:ext cx="827095" cy="307777"/>
          </a:xfrm>
          <a:prstGeom prst="rect">
            <a:avLst/>
          </a:prstGeom>
          <a:solidFill>
            <a:schemeClr val="bg1"/>
          </a:solidFill>
          <a:ln w="12700">
            <a:solidFill>
              <a:schemeClr val="tx1"/>
            </a:solidFill>
          </a:ln>
        </p:spPr>
        <p:txBody>
          <a:bodyPr wrap="square" rtlCol="0">
            <a:spAutoFit/>
          </a:bodyPr>
          <a:lstStyle/>
          <a:p>
            <a:r>
              <a:rPr lang="en-US" sz="1400" b="1" dirty="0" smtClean="0"/>
              <a:t>(a) FULL</a:t>
            </a:r>
            <a:endParaRPr lang="en-US" sz="1400" b="1" dirty="0"/>
          </a:p>
        </p:txBody>
      </p:sp>
      <p:sp>
        <p:nvSpPr>
          <p:cNvPr id="14" name="TextBox 13"/>
          <p:cNvSpPr txBox="1"/>
          <p:nvPr/>
        </p:nvSpPr>
        <p:spPr>
          <a:xfrm>
            <a:off x="1317008" y="4277871"/>
            <a:ext cx="903596" cy="307777"/>
          </a:xfrm>
          <a:prstGeom prst="rect">
            <a:avLst/>
          </a:prstGeom>
          <a:solidFill>
            <a:schemeClr val="bg1"/>
          </a:solidFill>
          <a:ln w="12700">
            <a:solidFill>
              <a:schemeClr val="tx1"/>
            </a:solidFill>
          </a:ln>
        </p:spPr>
        <p:txBody>
          <a:bodyPr wrap="square" rtlCol="0">
            <a:spAutoFit/>
          </a:bodyPr>
          <a:lstStyle/>
          <a:p>
            <a:r>
              <a:rPr lang="en-US" sz="1400" b="1" dirty="0" smtClean="0"/>
              <a:t>(b) NONE</a:t>
            </a:r>
            <a:endParaRPr lang="en-US" sz="1400" b="1" dirty="0"/>
          </a:p>
        </p:txBody>
      </p:sp>
    </p:spTree>
    <p:extLst>
      <p:ext uri="{BB962C8B-B14F-4D97-AF65-F5344CB8AC3E}">
        <p14:creationId xmlns:p14="http://schemas.microsoft.com/office/powerpoint/2010/main" xmlns="" val="3881251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8382000"/>
            <a:ext cx="7772400" cy="1580204"/>
          </a:xfrm>
          <a:prstGeom prst="rect">
            <a:avLst/>
          </a:prstGeom>
          <a:solidFill>
            <a:schemeClr val="bg1"/>
          </a:solidFill>
        </p:spPr>
        <p:txBody>
          <a:bodyPr wrap="square" lIns="101882" tIns="50941" rIns="101882" bIns="50941" rtlCol="0">
            <a:spAutoFit/>
          </a:bodyPr>
          <a:lstStyle/>
          <a:p>
            <a:r>
              <a:rPr lang="en-US" sz="1600" dirty="0" smtClean="0"/>
              <a:t>Fig. 4.3: 4km model domain used in CMAQ simulations with terrain shaded and contoured every 500 m.  The thick red line marks location of ozone cross sections in Fig. 4.4 and the thin red lines indicate spatial extent of area-average in direction perpendicular to cross section.  The blue box represents the area used for mean shortwave radiation calculations in Fig. 4.7, and the green dot indicates location of Seven Sisters ozone monitoring station discussed in text.</a:t>
            </a:r>
            <a:endParaRPr lang="en-US" sz="1600" dirty="0"/>
          </a:p>
        </p:txBody>
      </p:sp>
      <p:grpSp>
        <p:nvGrpSpPr>
          <p:cNvPr id="2" name="Group 1"/>
          <p:cNvGrpSpPr/>
          <p:nvPr/>
        </p:nvGrpSpPr>
        <p:grpSpPr>
          <a:xfrm>
            <a:off x="304800" y="1481472"/>
            <a:ext cx="7162800" cy="6167161"/>
            <a:chOff x="304800" y="1481472"/>
            <a:chExt cx="7162800" cy="6167161"/>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304800" y="1481472"/>
              <a:ext cx="7162800" cy="58099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039957" y="7239000"/>
              <a:ext cx="5360843" cy="4096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5714282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181129" y="4348548"/>
            <a:ext cx="5410142" cy="4335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181129" y="1"/>
            <a:ext cx="5410142" cy="4320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0" y="8724417"/>
            <a:ext cx="7772400" cy="1333983"/>
          </a:xfrm>
          <a:prstGeom prst="rect">
            <a:avLst/>
          </a:prstGeom>
          <a:solidFill>
            <a:schemeClr val="bg1"/>
          </a:solidFill>
        </p:spPr>
        <p:txBody>
          <a:bodyPr wrap="square" lIns="101882" tIns="50941" rIns="101882" bIns="50941" rtlCol="0">
            <a:spAutoFit/>
          </a:bodyPr>
          <a:lstStyle/>
          <a:p>
            <a:r>
              <a:rPr lang="en-US" sz="1600" dirty="0" smtClean="0"/>
              <a:t>Fig. 4.4: Time- and space-averaged ozone concentration along cross section in Fig. 1b for (a) FULL (b) NONE WRF simulations.  Only mid- to late-day hours (1100 to 1700 local time) are included in time-average.  Output from the 4-km domain was run through CMAQ to produce concentrations at 4-km resolution.  Values are averaged over a 24-km region perpendicular to the cross section with 3 grid points on each side of the centerline.</a:t>
            </a:r>
            <a:endParaRPr lang="en-US" sz="1600" dirty="0"/>
          </a:p>
        </p:txBody>
      </p:sp>
      <p:sp>
        <p:nvSpPr>
          <p:cNvPr id="17" name="TextBox 16"/>
          <p:cNvSpPr txBox="1"/>
          <p:nvPr/>
        </p:nvSpPr>
        <p:spPr>
          <a:xfrm>
            <a:off x="1706841" y="152400"/>
            <a:ext cx="780463" cy="307777"/>
          </a:xfrm>
          <a:prstGeom prst="rect">
            <a:avLst/>
          </a:prstGeom>
          <a:solidFill>
            <a:schemeClr val="bg1"/>
          </a:solidFill>
          <a:ln w="12700">
            <a:solidFill>
              <a:schemeClr val="tx1"/>
            </a:solidFill>
          </a:ln>
        </p:spPr>
        <p:txBody>
          <a:bodyPr wrap="square" rtlCol="0">
            <a:spAutoFit/>
          </a:bodyPr>
          <a:lstStyle/>
          <a:p>
            <a:r>
              <a:rPr lang="en-US" sz="1400" b="1" dirty="0" smtClean="0"/>
              <a:t>(a) FULL</a:t>
            </a:r>
            <a:endParaRPr lang="en-US" sz="1400" b="1" dirty="0"/>
          </a:p>
        </p:txBody>
      </p:sp>
      <p:sp>
        <p:nvSpPr>
          <p:cNvPr id="18" name="TextBox 17"/>
          <p:cNvSpPr txBox="1"/>
          <p:nvPr/>
        </p:nvSpPr>
        <p:spPr>
          <a:xfrm>
            <a:off x="1730992" y="4523096"/>
            <a:ext cx="887104" cy="307777"/>
          </a:xfrm>
          <a:prstGeom prst="rect">
            <a:avLst/>
          </a:prstGeom>
          <a:solidFill>
            <a:schemeClr val="bg1"/>
          </a:solidFill>
          <a:ln w="12700">
            <a:solidFill>
              <a:schemeClr val="tx1"/>
            </a:solidFill>
          </a:ln>
        </p:spPr>
        <p:txBody>
          <a:bodyPr wrap="square" rtlCol="0">
            <a:spAutoFit/>
          </a:bodyPr>
          <a:lstStyle/>
          <a:p>
            <a:r>
              <a:rPr lang="en-US" sz="1400" b="1" dirty="0" smtClean="0"/>
              <a:t>(b) NONE</a:t>
            </a:r>
            <a:endParaRPr lang="en-US" sz="1400" b="1" dirty="0"/>
          </a:p>
        </p:txBody>
      </p:sp>
    </p:spTree>
    <p:extLst>
      <p:ext uri="{BB962C8B-B14F-4D97-AF65-F5344CB8AC3E}">
        <p14:creationId xmlns:p14="http://schemas.microsoft.com/office/powerpoint/2010/main" xmlns="" val="21385919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8382000"/>
            <a:ext cx="7772400" cy="841541"/>
          </a:xfrm>
          <a:prstGeom prst="rect">
            <a:avLst/>
          </a:prstGeom>
          <a:solidFill>
            <a:schemeClr val="bg1"/>
          </a:solidFill>
        </p:spPr>
        <p:txBody>
          <a:bodyPr wrap="square" lIns="101882" tIns="50941" rIns="101882" bIns="50941" rtlCol="0">
            <a:spAutoFit/>
          </a:bodyPr>
          <a:lstStyle/>
          <a:p>
            <a:r>
              <a:rPr lang="en-US" sz="1600" dirty="0" smtClean="0"/>
              <a:t>Fig. 4.5: Time Series of ozone concentrations for (a) Roosevelt, (b) </a:t>
            </a:r>
            <a:r>
              <a:rPr lang="en-US" sz="1600" dirty="0" err="1" smtClean="0"/>
              <a:t>Horsepool</a:t>
            </a:r>
            <a:r>
              <a:rPr lang="en-US" sz="1600" dirty="0" smtClean="0"/>
              <a:t>, and (c) Seven Sisters.  Observations are in black, CMAQ output from FULL (NONE) is blue (red), and the NAAQS is noted by the thin black dashed line.</a:t>
            </a:r>
            <a:endParaRPr lang="en-US" sz="1600" dirty="0"/>
          </a:p>
        </p:txBody>
      </p:sp>
      <p:sp>
        <p:nvSpPr>
          <p:cNvPr id="10" name="TextBox 9"/>
          <p:cNvSpPr txBox="1"/>
          <p:nvPr/>
        </p:nvSpPr>
        <p:spPr>
          <a:xfrm>
            <a:off x="533401" y="533400"/>
            <a:ext cx="1219200" cy="310489"/>
          </a:xfrm>
          <a:prstGeom prst="rect">
            <a:avLst/>
          </a:prstGeom>
          <a:solidFill>
            <a:schemeClr val="bg1"/>
          </a:solidFill>
          <a:ln w="12700">
            <a:solidFill>
              <a:schemeClr val="tx1"/>
            </a:solidFill>
          </a:ln>
        </p:spPr>
        <p:txBody>
          <a:bodyPr wrap="square" rtlCol="0">
            <a:spAutoFit/>
          </a:bodyPr>
          <a:lstStyle/>
          <a:p>
            <a:r>
              <a:rPr lang="en-US" sz="1400" b="1" dirty="0" smtClean="0"/>
              <a:t>(a) Roosevelt</a:t>
            </a:r>
            <a:endParaRPr lang="en-US" sz="1400" b="1" dirty="0"/>
          </a:p>
        </p:txBody>
      </p:sp>
      <p:sp>
        <p:nvSpPr>
          <p:cNvPr id="11" name="TextBox 10"/>
          <p:cNvSpPr txBox="1"/>
          <p:nvPr/>
        </p:nvSpPr>
        <p:spPr>
          <a:xfrm>
            <a:off x="533400" y="2971800"/>
            <a:ext cx="1219201" cy="307777"/>
          </a:xfrm>
          <a:prstGeom prst="rect">
            <a:avLst/>
          </a:prstGeom>
          <a:solidFill>
            <a:schemeClr val="bg1"/>
          </a:solidFill>
          <a:ln w="12700">
            <a:solidFill>
              <a:schemeClr val="tx1"/>
            </a:solidFill>
          </a:ln>
        </p:spPr>
        <p:txBody>
          <a:bodyPr wrap="square" rtlCol="0">
            <a:spAutoFit/>
          </a:bodyPr>
          <a:lstStyle/>
          <a:p>
            <a:r>
              <a:rPr lang="en-US" sz="1400" b="1" dirty="0" smtClean="0"/>
              <a:t>(b) </a:t>
            </a:r>
            <a:r>
              <a:rPr lang="en-US" sz="1400" b="1" dirty="0" err="1" smtClean="0"/>
              <a:t>Horsepool</a:t>
            </a:r>
            <a:endParaRPr lang="en-US" sz="1400" b="1" dirty="0"/>
          </a:p>
        </p:txBody>
      </p:sp>
      <p:sp>
        <p:nvSpPr>
          <p:cNvPr id="15" name="TextBox 14"/>
          <p:cNvSpPr txBox="1"/>
          <p:nvPr/>
        </p:nvSpPr>
        <p:spPr>
          <a:xfrm>
            <a:off x="533399" y="5555207"/>
            <a:ext cx="1445525" cy="307777"/>
          </a:xfrm>
          <a:prstGeom prst="rect">
            <a:avLst/>
          </a:prstGeom>
          <a:solidFill>
            <a:schemeClr val="bg1"/>
          </a:solidFill>
          <a:ln w="12700">
            <a:solidFill>
              <a:schemeClr val="tx1"/>
            </a:solidFill>
          </a:ln>
        </p:spPr>
        <p:txBody>
          <a:bodyPr wrap="square" rtlCol="0">
            <a:spAutoFit/>
          </a:bodyPr>
          <a:lstStyle/>
          <a:p>
            <a:r>
              <a:rPr lang="en-US" sz="1400" b="1" dirty="0" smtClean="0"/>
              <a:t>(c) Seven Sisters</a:t>
            </a:r>
            <a:endParaRPr lang="en-US" sz="1400" b="1"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884822"/>
            <a:ext cx="7772400" cy="19345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3314700"/>
            <a:ext cx="7772400" cy="1943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0" y="6019800"/>
            <a:ext cx="7772400" cy="19111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434030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609600"/>
            <a:ext cx="7772400" cy="4946073"/>
            <a:chOff x="0" y="609600"/>
            <a:chExt cx="7772400" cy="4946073"/>
          </a:xfrm>
        </p:grpSpPr>
        <p:pic>
          <p:nvPicPr>
            <p:cNvPr id="2050" name="Picture 2" descr="C:\Users\u0818471\Documents\Thesis\Time-Heights\TIME_HEIGHT_THETA_OZONE_SNOW_FULL.tif"/>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609600"/>
              <a:ext cx="7772400" cy="4946073"/>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u0818471\Documents\Thesis\Time-Heights\TIME_HEIGHT_THETA_OZONE_NO_SNOW.tif"/>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0" y="3124199"/>
              <a:ext cx="7219950" cy="217219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C:\Users\u0818471\Documents\Thesis\Time-Heights\TIME_HEIGHT_THETA_OZONE_SNOW_FULL.tif"/>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377287" y="2778825"/>
              <a:ext cx="6830788" cy="28006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C:\Users\u0818471\Documents\Thesis\Time-Heights\TIME_HEIGHT_THETA_OZONE_SNOW_FULL.tif"/>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378260" y="5008405"/>
              <a:ext cx="6830788" cy="28006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3" name="TextBox 12"/>
          <p:cNvSpPr txBox="1"/>
          <p:nvPr/>
        </p:nvSpPr>
        <p:spPr>
          <a:xfrm>
            <a:off x="0" y="8572017"/>
            <a:ext cx="7772400" cy="1087762"/>
          </a:xfrm>
          <a:prstGeom prst="rect">
            <a:avLst/>
          </a:prstGeom>
          <a:solidFill>
            <a:schemeClr val="bg1"/>
          </a:solidFill>
        </p:spPr>
        <p:txBody>
          <a:bodyPr wrap="square" lIns="101882" tIns="50941" rIns="101882" bIns="50941" rtlCol="0">
            <a:spAutoFit/>
          </a:bodyPr>
          <a:lstStyle/>
          <a:p>
            <a:r>
              <a:rPr lang="en-US" sz="1600" dirty="0" smtClean="0"/>
              <a:t>Fig. 4.6: Time-height plot of potential temperature (shaded and thin black contours) and ozone concentrations (colored contours) for (a) FULL and (b) NONE simulations.  Ozone concentrations are contoured every 10 ppb, starting at 75 ppb and alternate between solid and dashed every 10 ppb.</a:t>
            </a:r>
            <a:endParaRPr lang="en-US" sz="1600" dirty="0"/>
          </a:p>
        </p:txBody>
      </p:sp>
      <p:sp>
        <p:nvSpPr>
          <p:cNvPr id="17" name="TextBox 16"/>
          <p:cNvSpPr txBox="1"/>
          <p:nvPr/>
        </p:nvSpPr>
        <p:spPr>
          <a:xfrm>
            <a:off x="712281" y="990600"/>
            <a:ext cx="780463" cy="307777"/>
          </a:xfrm>
          <a:prstGeom prst="rect">
            <a:avLst/>
          </a:prstGeom>
          <a:solidFill>
            <a:schemeClr val="bg1"/>
          </a:solidFill>
          <a:ln w="12700">
            <a:solidFill>
              <a:schemeClr val="tx1"/>
            </a:solidFill>
          </a:ln>
        </p:spPr>
        <p:txBody>
          <a:bodyPr wrap="square" rtlCol="0">
            <a:spAutoFit/>
          </a:bodyPr>
          <a:lstStyle/>
          <a:p>
            <a:r>
              <a:rPr lang="en-US" sz="1400" b="1" dirty="0" smtClean="0"/>
              <a:t>(a) FULL</a:t>
            </a:r>
            <a:endParaRPr lang="en-US" sz="1400" b="1" dirty="0"/>
          </a:p>
        </p:txBody>
      </p:sp>
      <p:sp>
        <p:nvSpPr>
          <p:cNvPr id="18" name="TextBox 17"/>
          <p:cNvSpPr txBox="1"/>
          <p:nvPr/>
        </p:nvSpPr>
        <p:spPr>
          <a:xfrm>
            <a:off x="685800" y="3200400"/>
            <a:ext cx="887104" cy="307777"/>
          </a:xfrm>
          <a:prstGeom prst="rect">
            <a:avLst/>
          </a:prstGeom>
          <a:solidFill>
            <a:schemeClr val="bg1"/>
          </a:solidFill>
          <a:ln w="12700">
            <a:solidFill>
              <a:schemeClr val="tx1"/>
            </a:solidFill>
          </a:ln>
        </p:spPr>
        <p:txBody>
          <a:bodyPr wrap="square" rtlCol="0">
            <a:spAutoFit/>
          </a:bodyPr>
          <a:lstStyle/>
          <a:p>
            <a:r>
              <a:rPr lang="en-US" sz="1400" b="1" dirty="0" smtClean="0"/>
              <a:t>(b) NONE</a:t>
            </a:r>
            <a:endParaRPr lang="en-US" sz="1400" b="1" dirty="0"/>
          </a:p>
        </p:txBody>
      </p:sp>
      <p:grpSp>
        <p:nvGrpSpPr>
          <p:cNvPr id="4" name="Group 3"/>
          <p:cNvGrpSpPr/>
          <p:nvPr/>
        </p:nvGrpSpPr>
        <p:grpSpPr>
          <a:xfrm>
            <a:off x="389162" y="4953000"/>
            <a:ext cx="6830788" cy="307781"/>
            <a:chOff x="389162" y="5247892"/>
            <a:chExt cx="6830788" cy="307781"/>
          </a:xfrm>
        </p:grpSpPr>
        <p:sp>
          <p:nvSpPr>
            <p:cNvPr id="8" name="TextBox 7"/>
            <p:cNvSpPr txBox="1"/>
            <p:nvPr/>
          </p:nvSpPr>
          <p:spPr>
            <a:xfrm>
              <a:off x="6934200" y="5247892"/>
              <a:ext cx="285750" cy="307777"/>
            </a:xfrm>
            <a:prstGeom prst="rect">
              <a:avLst/>
            </a:prstGeom>
            <a:noFill/>
            <a:ln w="12700">
              <a:noFill/>
            </a:ln>
          </p:spPr>
          <p:txBody>
            <a:bodyPr wrap="square" rtlCol="0">
              <a:spAutoFit/>
            </a:bodyPr>
            <a:lstStyle/>
            <a:p>
              <a:pPr algn="ctr"/>
              <a:r>
                <a:rPr lang="en-US" sz="1400" b="1" dirty="0" smtClean="0"/>
                <a:t>7</a:t>
              </a:r>
              <a:endParaRPr lang="en-US" sz="1400" b="1" dirty="0"/>
            </a:p>
          </p:txBody>
        </p:sp>
        <p:sp>
          <p:nvSpPr>
            <p:cNvPr id="9" name="TextBox 8"/>
            <p:cNvSpPr txBox="1"/>
            <p:nvPr/>
          </p:nvSpPr>
          <p:spPr>
            <a:xfrm>
              <a:off x="389162" y="5247896"/>
              <a:ext cx="419100" cy="307777"/>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10" name="TextBox 9"/>
            <p:cNvSpPr txBox="1"/>
            <p:nvPr/>
          </p:nvSpPr>
          <p:spPr>
            <a:xfrm>
              <a:off x="1477156" y="5247895"/>
              <a:ext cx="419100" cy="307777"/>
            </a:xfrm>
            <a:prstGeom prst="rect">
              <a:avLst/>
            </a:prstGeom>
            <a:noFill/>
            <a:ln w="12700">
              <a:noFill/>
            </a:ln>
          </p:spPr>
          <p:txBody>
            <a:bodyPr wrap="square" rtlCol="0">
              <a:spAutoFit/>
            </a:bodyPr>
            <a:lstStyle/>
            <a:p>
              <a:pPr algn="ctr"/>
              <a:r>
                <a:rPr lang="en-US" sz="1400" b="1" dirty="0"/>
                <a:t>2</a:t>
              </a:r>
            </a:p>
          </p:txBody>
        </p:sp>
        <p:sp>
          <p:nvSpPr>
            <p:cNvPr id="11" name="TextBox 10"/>
            <p:cNvSpPr txBox="1"/>
            <p:nvPr/>
          </p:nvSpPr>
          <p:spPr>
            <a:xfrm>
              <a:off x="5879275" y="5247896"/>
              <a:ext cx="419100" cy="307777"/>
            </a:xfrm>
            <a:prstGeom prst="rect">
              <a:avLst/>
            </a:prstGeom>
            <a:noFill/>
            <a:ln w="12700">
              <a:noFill/>
            </a:ln>
          </p:spPr>
          <p:txBody>
            <a:bodyPr wrap="square" rtlCol="0">
              <a:spAutoFit/>
            </a:bodyPr>
            <a:lstStyle/>
            <a:p>
              <a:pPr algn="ctr"/>
              <a:r>
                <a:rPr lang="en-US" sz="1400" b="1" dirty="0" smtClean="0"/>
                <a:t>6</a:t>
              </a:r>
              <a:endParaRPr lang="en-US" sz="1400" b="1" dirty="0"/>
            </a:p>
          </p:txBody>
        </p:sp>
        <p:sp>
          <p:nvSpPr>
            <p:cNvPr id="14" name="TextBox 13"/>
            <p:cNvSpPr txBox="1"/>
            <p:nvPr/>
          </p:nvSpPr>
          <p:spPr>
            <a:xfrm>
              <a:off x="3688525" y="5247893"/>
              <a:ext cx="419100"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15" name="TextBox 14"/>
            <p:cNvSpPr txBox="1"/>
            <p:nvPr/>
          </p:nvSpPr>
          <p:spPr>
            <a:xfrm>
              <a:off x="2574455" y="5247894"/>
              <a:ext cx="419100" cy="307777"/>
            </a:xfrm>
            <a:prstGeom prst="rect">
              <a:avLst/>
            </a:prstGeom>
            <a:noFill/>
            <a:ln w="12700">
              <a:noFill/>
            </a:ln>
          </p:spPr>
          <p:txBody>
            <a:bodyPr wrap="square" rtlCol="0">
              <a:spAutoFit/>
            </a:bodyPr>
            <a:lstStyle/>
            <a:p>
              <a:pPr algn="ctr"/>
              <a:r>
                <a:rPr lang="en-US" sz="1400" b="1" dirty="0" smtClean="0"/>
                <a:t>3</a:t>
              </a:r>
              <a:endParaRPr lang="en-US" sz="1400" b="1" dirty="0"/>
            </a:p>
          </p:txBody>
        </p:sp>
        <p:sp>
          <p:nvSpPr>
            <p:cNvPr id="16" name="TextBox 15"/>
            <p:cNvSpPr txBox="1"/>
            <p:nvPr/>
          </p:nvSpPr>
          <p:spPr>
            <a:xfrm>
              <a:off x="4776850" y="5247896"/>
              <a:ext cx="419100" cy="307777"/>
            </a:xfrm>
            <a:prstGeom prst="rect">
              <a:avLst/>
            </a:prstGeom>
            <a:noFill/>
            <a:ln w="12700">
              <a:noFill/>
            </a:ln>
          </p:spPr>
          <p:txBody>
            <a:bodyPr wrap="square" rtlCol="0">
              <a:spAutoFit/>
            </a:bodyPr>
            <a:lstStyle/>
            <a:p>
              <a:pPr algn="ctr"/>
              <a:r>
                <a:rPr lang="en-US" sz="1400" b="1" dirty="0" smtClean="0"/>
                <a:t>5</a:t>
              </a:r>
              <a:endParaRPr lang="en-US" sz="1400" b="1" dirty="0"/>
            </a:p>
          </p:txBody>
        </p:sp>
      </p:grpSp>
      <p:grpSp>
        <p:nvGrpSpPr>
          <p:cNvPr id="22" name="Group 21"/>
          <p:cNvGrpSpPr/>
          <p:nvPr/>
        </p:nvGrpSpPr>
        <p:grpSpPr>
          <a:xfrm>
            <a:off x="404750" y="2728344"/>
            <a:ext cx="6830788" cy="307781"/>
            <a:chOff x="389162" y="5247892"/>
            <a:chExt cx="6830788" cy="307781"/>
          </a:xfrm>
        </p:grpSpPr>
        <p:sp>
          <p:nvSpPr>
            <p:cNvPr id="23" name="TextBox 22"/>
            <p:cNvSpPr txBox="1"/>
            <p:nvPr/>
          </p:nvSpPr>
          <p:spPr>
            <a:xfrm>
              <a:off x="6934200" y="5247892"/>
              <a:ext cx="285750" cy="307777"/>
            </a:xfrm>
            <a:prstGeom prst="rect">
              <a:avLst/>
            </a:prstGeom>
            <a:noFill/>
            <a:ln w="12700">
              <a:noFill/>
            </a:ln>
          </p:spPr>
          <p:txBody>
            <a:bodyPr wrap="square" rtlCol="0">
              <a:spAutoFit/>
            </a:bodyPr>
            <a:lstStyle/>
            <a:p>
              <a:pPr algn="ctr"/>
              <a:r>
                <a:rPr lang="en-US" sz="1400" b="1" dirty="0" smtClean="0"/>
                <a:t>7</a:t>
              </a:r>
              <a:endParaRPr lang="en-US" sz="1400" b="1" dirty="0"/>
            </a:p>
          </p:txBody>
        </p:sp>
        <p:sp>
          <p:nvSpPr>
            <p:cNvPr id="24" name="TextBox 23"/>
            <p:cNvSpPr txBox="1"/>
            <p:nvPr/>
          </p:nvSpPr>
          <p:spPr>
            <a:xfrm>
              <a:off x="389162" y="5247896"/>
              <a:ext cx="419100" cy="307777"/>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25" name="TextBox 24"/>
            <p:cNvSpPr txBox="1"/>
            <p:nvPr/>
          </p:nvSpPr>
          <p:spPr>
            <a:xfrm>
              <a:off x="1477156" y="5247895"/>
              <a:ext cx="419100" cy="307777"/>
            </a:xfrm>
            <a:prstGeom prst="rect">
              <a:avLst/>
            </a:prstGeom>
            <a:noFill/>
            <a:ln w="12700">
              <a:noFill/>
            </a:ln>
          </p:spPr>
          <p:txBody>
            <a:bodyPr wrap="square" rtlCol="0">
              <a:spAutoFit/>
            </a:bodyPr>
            <a:lstStyle/>
            <a:p>
              <a:pPr algn="ctr"/>
              <a:r>
                <a:rPr lang="en-US" sz="1400" b="1" dirty="0"/>
                <a:t>2</a:t>
              </a:r>
            </a:p>
          </p:txBody>
        </p:sp>
        <p:sp>
          <p:nvSpPr>
            <p:cNvPr id="26" name="TextBox 25"/>
            <p:cNvSpPr txBox="1"/>
            <p:nvPr/>
          </p:nvSpPr>
          <p:spPr>
            <a:xfrm>
              <a:off x="5879275" y="5247896"/>
              <a:ext cx="419100" cy="307777"/>
            </a:xfrm>
            <a:prstGeom prst="rect">
              <a:avLst/>
            </a:prstGeom>
            <a:noFill/>
            <a:ln w="12700">
              <a:noFill/>
            </a:ln>
          </p:spPr>
          <p:txBody>
            <a:bodyPr wrap="square" rtlCol="0">
              <a:spAutoFit/>
            </a:bodyPr>
            <a:lstStyle/>
            <a:p>
              <a:pPr algn="ctr"/>
              <a:r>
                <a:rPr lang="en-US" sz="1400" b="1" dirty="0" smtClean="0"/>
                <a:t>6</a:t>
              </a:r>
              <a:endParaRPr lang="en-US" sz="1400" b="1" dirty="0"/>
            </a:p>
          </p:txBody>
        </p:sp>
        <p:sp>
          <p:nvSpPr>
            <p:cNvPr id="27" name="TextBox 26"/>
            <p:cNvSpPr txBox="1"/>
            <p:nvPr/>
          </p:nvSpPr>
          <p:spPr>
            <a:xfrm>
              <a:off x="3688525" y="5247893"/>
              <a:ext cx="419100"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28" name="TextBox 27"/>
            <p:cNvSpPr txBox="1"/>
            <p:nvPr/>
          </p:nvSpPr>
          <p:spPr>
            <a:xfrm>
              <a:off x="2574455" y="5247894"/>
              <a:ext cx="419100" cy="307777"/>
            </a:xfrm>
            <a:prstGeom prst="rect">
              <a:avLst/>
            </a:prstGeom>
            <a:noFill/>
            <a:ln w="12700">
              <a:noFill/>
            </a:ln>
          </p:spPr>
          <p:txBody>
            <a:bodyPr wrap="square" rtlCol="0">
              <a:spAutoFit/>
            </a:bodyPr>
            <a:lstStyle/>
            <a:p>
              <a:pPr algn="ctr"/>
              <a:r>
                <a:rPr lang="en-US" sz="1400" b="1" dirty="0" smtClean="0"/>
                <a:t>3</a:t>
              </a:r>
              <a:endParaRPr lang="en-US" sz="1400" b="1" dirty="0"/>
            </a:p>
          </p:txBody>
        </p:sp>
        <p:sp>
          <p:nvSpPr>
            <p:cNvPr id="29" name="TextBox 28"/>
            <p:cNvSpPr txBox="1"/>
            <p:nvPr/>
          </p:nvSpPr>
          <p:spPr>
            <a:xfrm>
              <a:off x="4776850" y="5247896"/>
              <a:ext cx="419100" cy="307777"/>
            </a:xfrm>
            <a:prstGeom prst="rect">
              <a:avLst/>
            </a:prstGeom>
            <a:noFill/>
            <a:ln w="12700">
              <a:noFill/>
            </a:ln>
          </p:spPr>
          <p:txBody>
            <a:bodyPr wrap="square" rtlCol="0">
              <a:spAutoFit/>
            </a:bodyPr>
            <a:lstStyle/>
            <a:p>
              <a:pPr algn="ctr"/>
              <a:r>
                <a:rPr lang="en-US" sz="1400" b="1" dirty="0" smtClean="0"/>
                <a:t>5</a:t>
              </a:r>
              <a:endParaRPr lang="en-US" sz="1400" b="1" dirty="0"/>
            </a:p>
          </p:txBody>
        </p:sp>
      </p:grpSp>
      <p:sp>
        <p:nvSpPr>
          <p:cNvPr id="30" name="TextBox 29"/>
          <p:cNvSpPr txBox="1"/>
          <p:nvPr/>
        </p:nvSpPr>
        <p:spPr>
          <a:xfrm>
            <a:off x="2890136" y="5202373"/>
            <a:ext cx="1992128" cy="338554"/>
          </a:xfrm>
          <a:prstGeom prst="rect">
            <a:avLst/>
          </a:prstGeom>
          <a:solidFill>
            <a:schemeClr val="bg1"/>
          </a:solidFill>
          <a:ln w="12700">
            <a:noFill/>
          </a:ln>
        </p:spPr>
        <p:txBody>
          <a:bodyPr wrap="square" rtlCol="0">
            <a:spAutoFit/>
          </a:bodyPr>
          <a:lstStyle/>
          <a:p>
            <a:pPr algn="ctr"/>
            <a:r>
              <a:rPr lang="en-US" sz="1600" b="1" dirty="0" smtClean="0"/>
              <a:t>Day of February</a:t>
            </a:r>
            <a:endParaRPr lang="en-US" sz="1600" b="1" dirty="0"/>
          </a:p>
        </p:txBody>
      </p:sp>
    </p:spTree>
    <p:extLst>
      <p:ext uri="{BB962C8B-B14F-4D97-AF65-F5344CB8AC3E}">
        <p14:creationId xmlns:p14="http://schemas.microsoft.com/office/powerpoint/2010/main" xmlns="" val="21022632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335545" y="307424"/>
            <a:ext cx="7101310" cy="70897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TextBox 11"/>
          <p:cNvSpPr txBox="1"/>
          <p:nvPr/>
        </p:nvSpPr>
        <p:spPr>
          <a:xfrm>
            <a:off x="0" y="8382000"/>
            <a:ext cx="7772400" cy="1087762"/>
          </a:xfrm>
          <a:prstGeom prst="rect">
            <a:avLst/>
          </a:prstGeom>
          <a:solidFill>
            <a:schemeClr val="bg1"/>
          </a:solidFill>
        </p:spPr>
        <p:txBody>
          <a:bodyPr wrap="square" lIns="101882" tIns="50941" rIns="101882" bIns="50941" rtlCol="0">
            <a:spAutoFit/>
          </a:bodyPr>
          <a:lstStyle/>
          <a:p>
            <a:r>
              <a:rPr lang="en-US" sz="1600" dirty="0" smtClean="0"/>
              <a:t>Fig. 4.7: Time series of shortwave radiation data for FULL (blue), and NONE (red) simulations.  (a) Downward radiation at the surface, (b) upward (reflected) radiation at the surface, and (c) Total radiation (Up + Down).  Values are averaged over a 26 by 39 km box in the center of the basin (shown in Fig 4.3).</a:t>
            </a:r>
            <a:endParaRPr lang="en-US" sz="1600" dirty="0"/>
          </a:p>
        </p:txBody>
      </p:sp>
      <p:grpSp>
        <p:nvGrpSpPr>
          <p:cNvPr id="4" name="Group 3"/>
          <p:cNvGrpSpPr/>
          <p:nvPr/>
        </p:nvGrpSpPr>
        <p:grpSpPr>
          <a:xfrm>
            <a:off x="947512" y="190500"/>
            <a:ext cx="4691288" cy="5097573"/>
            <a:chOff x="947512" y="190500"/>
            <a:chExt cx="4691288" cy="5097573"/>
          </a:xfrm>
        </p:grpSpPr>
        <p:sp>
          <p:nvSpPr>
            <p:cNvPr id="10" name="TextBox 9"/>
            <p:cNvSpPr txBox="1"/>
            <p:nvPr/>
          </p:nvSpPr>
          <p:spPr>
            <a:xfrm>
              <a:off x="947513" y="190500"/>
              <a:ext cx="2106175" cy="307777"/>
            </a:xfrm>
            <a:prstGeom prst="rect">
              <a:avLst/>
            </a:prstGeom>
            <a:solidFill>
              <a:schemeClr val="bg1"/>
            </a:solidFill>
            <a:ln w="12700">
              <a:solidFill>
                <a:schemeClr val="tx1"/>
              </a:solidFill>
            </a:ln>
          </p:spPr>
          <p:txBody>
            <a:bodyPr wrap="square" rtlCol="0">
              <a:spAutoFit/>
            </a:bodyPr>
            <a:lstStyle/>
            <a:p>
              <a:r>
                <a:rPr lang="en-US" sz="1400" b="1" dirty="0" smtClean="0"/>
                <a:t>(a) Downward Shortwave</a:t>
              </a:r>
              <a:endParaRPr lang="en-US" sz="1400" b="1" dirty="0"/>
            </a:p>
          </p:txBody>
        </p:sp>
        <p:sp>
          <p:nvSpPr>
            <p:cNvPr id="11" name="TextBox 10"/>
            <p:cNvSpPr txBox="1"/>
            <p:nvPr/>
          </p:nvSpPr>
          <p:spPr>
            <a:xfrm>
              <a:off x="947514" y="2574879"/>
              <a:ext cx="1909986" cy="307777"/>
            </a:xfrm>
            <a:prstGeom prst="rect">
              <a:avLst/>
            </a:prstGeom>
            <a:solidFill>
              <a:schemeClr val="bg1"/>
            </a:solidFill>
            <a:ln w="12700">
              <a:solidFill>
                <a:schemeClr val="tx1"/>
              </a:solidFill>
            </a:ln>
          </p:spPr>
          <p:txBody>
            <a:bodyPr wrap="square" rtlCol="0">
              <a:spAutoFit/>
            </a:bodyPr>
            <a:lstStyle/>
            <a:p>
              <a:r>
                <a:rPr lang="en-US" sz="1400" b="1" dirty="0" smtClean="0"/>
                <a:t>(b) Upward Shortwave</a:t>
              </a:r>
              <a:endParaRPr lang="en-US" sz="1400" b="1" dirty="0"/>
            </a:p>
          </p:txBody>
        </p:sp>
        <p:pic>
          <p:nvPicPr>
            <p:cNvPr id="3" name="Picture 4"/>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124200" y="211691"/>
              <a:ext cx="2057400" cy="2837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4"/>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053688" y="2656766"/>
              <a:ext cx="2057400" cy="2837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4"/>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2857500" y="5024366"/>
              <a:ext cx="2781300" cy="2637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extBox 14"/>
            <p:cNvSpPr txBox="1"/>
            <p:nvPr/>
          </p:nvSpPr>
          <p:spPr>
            <a:xfrm>
              <a:off x="947512" y="4953000"/>
              <a:ext cx="2710088" cy="307777"/>
            </a:xfrm>
            <a:prstGeom prst="rect">
              <a:avLst/>
            </a:prstGeom>
            <a:solidFill>
              <a:schemeClr val="bg1"/>
            </a:solidFill>
            <a:ln w="12700">
              <a:solidFill>
                <a:schemeClr val="tx1"/>
              </a:solidFill>
            </a:ln>
          </p:spPr>
          <p:txBody>
            <a:bodyPr wrap="square" rtlCol="0">
              <a:spAutoFit/>
            </a:bodyPr>
            <a:lstStyle/>
            <a:p>
              <a:r>
                <a:rPr lang="en-US" sz="1400" b="1" dirty="0" smtClean="0"/>
                <a:t>(b) Total Shortwave (Up + Down)</a:t>
              </a:r>
              <a:endParaRPr lang="en-US" sz="1400" b="1" dirty="0"/>
            </a:p>
          </p:txBody>
        </p:sp>
      </p:gr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4027796" y="726744"/>
            <a:ext cx="1046747"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005926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22" y="2438400"/>
            <a:ext cx="7772400" cy="595319"/>
          </a:xfrm>
          <a:prstGeom prst="rect">
            <a:avLst/>
          </a:prstGeom>
          <a:noFill/>
        </p:spPr>
        <p:txBody>
          <a:bodyPr wrap="square" lIns="101882" tIns="50941" rIns="101882" bIns="50941" rtlCol="0">
            <a:spAutoFit/>
          </a:bodyPr>
          <a:lstStyle/>
          <a:p>
            <a:pPr algn="ctr"/>
            <a:r>
              <a:rPr lang="en-US" sz="3200" dirty="0" smtClean="0"/>
              <a:t>Tables</a:t>
            </a:r>
            <a:endParaRPr lang="en-US" sz="3200" dirty="0"/>
          </a:p>
        </p:txBody>
      </p:sp>
    </p:spTree>
    <p:extLst>
      <p:ext uri="{BB962C8B-B14F-4D97-AF65-F5344CB8AC3E}">
        <p14:creationId xmlns:p14="http://schemas.microsoft.com/office/powerpoint/2010/main" xmlns="" val="3093838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 name="Picture 10"/>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1828801" y="152400"/>
            <a:ext cx="4114799" cy="2743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828801" y="152399"/>
            <a:ext cx="4114799" cy="2820111"/>
          </a:xfrm>
          <a:prstGeom prst="rect">
            <a:avLst/>
          </a:prstGeom>
          <a:noFill/>
          <a:ln w="254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5368" name="Picture 8"/>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1828800" y="5867400"/>
            <a:ext cx="4114800" cy="2743200"/>
          </a:xfrm>
          <a:prstGeom prst="rect">
            <a:avLst/>
          </a:prstGeom>
          <a:noFill/>
          <a:ln w="254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5369" name="Picture 9"/>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1828801" y="3048000"/>
            <a:ext cx="4114799" cy="2755556"/>
          </a:xfrm>
          <a:prstGeom prst="rect">
            <a:avLst/>
          </a:prstGeom>
          <a:noFill/>
          <a:ln w="254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9" name="TextBox 8"/>
          <p:cNvSpPr txBox="1"/>
          <p:nvPr/>
        </p:nvSpPr>
        <p:spPr>
          <a:xfrm>
            <a:off x="-4484" y="8763000"/>
            <a:ext cx="7772400" cy="1333983"/>
          </a:xfrm>
          <a:prstGeom prst="rect">
            <a:avLst/>
          </a:prstGeom>
          <a:noFill/>
        </p:spPr>
        <p:txBody>
          <a:bodyPr wrap="square" lIns="101882" tIns="50941" rIns="101882" bIns="50941" rtlCol="0">
            <a:spAutoFit/>
          </a:bodyPr>
          <a:lstStyle/>
          <a:p>
            <a:r>
              <a:rPr lang="en-US" sz="1600" dirty="0" smtClean="0"/>
              <a:t>Fig. 1.4: Satellite images showing examples of spatial snow cover variations in the Uintah Basin from the NASA </a:t>
            </a:r>
            <a:r>
              <a:rPr lang="en-US" sz="1600" dirty="0" err="1" smtClean="0"/>
              <a:t>SPoRT</a:t>
            </a:r>
            <a:r>
              <a:rPr lang="en-US" sz="1600" dirty="0" smtClean="0"/>
              <a:t> program’s snow-cloud product.  Snow cover appears red, bare ground is cyan, and cloud cover is white.   (a) Full snow cover on 2 Feb 2013, (b) snow melted in western portion of basin on 2 Feb 2014, and (c) no snow cover on basin floor on 21 Feb 2014.  </a:t>
            </a:r>
            <a:endParaRPr lang="en-US" sz="1600" dirty="0"/>
          </a:p>
        </p:txBody>
      </p:sp>
      <p:sp>
        <p:nvSpPr>
          <p:cNvPr id="14" name="TextBox 13"/>
          <p:cNvSpPr txBox="1"/>
          <p:nvPr/>
        </p:nvSpPr>
        <p:spPr>
          <a:xfrm>
            <a:off x="1884813" y="205547"/>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15" name="TextBox 14"/>
          <p:cNvSpPr txBox="1"/>
          <p:nvPr/>
        </p:nvSpPr>
        <p:spPr>
          <a:xfrm>
            <a:off x="1884813" y="5924968"/>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(c)</a:t>
            </a:r>
            <a:endParaRPr lang="en-US" sz="1400" b="1" dirty="0"/>
          </a:p>
        </p:txBody>
      </p:sp>
      <p:sp>
        <p:nvSpPr>
          <p:cNvPr id="16" name="TextBox 15"/>
          <p:cNvSpPr txBox="1"/>
          <p:nvPr/>
        </p:nvSpPr>
        <p:spPr>
          <a:xfrm>
            <a:off x="1884813" y="3114910"/>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Tree>
    <p:extLst>
      <p:ext uri="{BB962C8B-B14F-4D97-AF65-F5344CB8AC3E}">
        <p14:creationId xmlns:p14="http://schemas.microsoft.com/office/powerpoint/2010/main" xmlns="" val="29018060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01" y="1294276"/>
            <a:ext cx="7791601" cy="379876"/>
          </a:xfrm>
          <a:prstGeom prst="rect">
            <a:avLst/>
          </a:prstGeom>
          <a:noFill/>
        </p:spPr>
        <p:txBody>
          <a:bodyPr wrap="square" lIns="101882" tIns="50941" rIns="101882" bIns="50941" rtlCol="0">
            <a:spAutoFit/>
          </a:bodyPr>
          <a:lstStyle/>
          <a:p>
            <a:r>
              <a:rPr lang="en-US" sz="1800" dirty="0" smtClean="0"/>
              <a:t>Table 2.1.  Summary of WRF setup and parameterizations</a:t>
            </a:r>
            <a:endParaRPr lang="en-US" sz="1800" dirty="0"/>
          </a:p>
        </p:txBody>
      </p:sp>
      <p:graphicFrame>
        <p:nvGraphicFramePr>
          <p:cNvPr id="2" name="Table 1"/>
          <p:cNvGraphicFramePr>
            <a:graphicFrameLocks noGrp="1"/>
          </p:cNvGraphicFramePr>
          <p:nvPr>
            <p:extLst>
              <p:ext uri="{D42A27DB-BD31-4B8C-83A1-F6EECF244321}">
                <p14:modId xmlns:p14="http://schemas.microsoft.com/office/powerpoint/2010/main" xmlns="" val="3642189699"/>
              </p:ext>
            </p:extLst>
          </p:nvPr>
        </p:nvGraphicFramePr>
        <p:xfrm>
          <a:off x="1" y="1828800"/>
          <a:ext cx="7772399" cy="4529134"/>
        </p:xfrm>
        <a:graphic>
          <a:graphicData uri="http://schemas.openxmlformats.org/drawingml/2006/table">
            <a:tbl>
              <a:tblPr>
                <a:tableStyleId>{9D7B26C5-4107-4FEC-AEDC-1716B250A1EF}</a:tableStyleId>
              </a:tblPr>
              <a:tblGrid>
                <a:gridCol w="2514599"/>
                <a:gridCol w="2971800"/>
                <a:gridCol w="2286000"/>
              </a:tblGrid>
              <a:tr h="340903">
                <a:tc>
                  <a:txBody>
                    <a:bodyPr/>
                    <a:lstStyle/>
                    <a:p>
                      <a:pPr algn="l" fontAlgn="b"/>
                      <a:r>
                        <a:rPr lang="en-US" sz="1600" b="1" u="none" strike="noStrike" dirty="0">
                          <a:effectLst/>
                          <a:latin typeface="+mn-lt"/>
                          <a:cs typeface="Times New Roman" panose="02020603050405020304" pitchFamily="18" charset="0"/>
                        </a:rPr>
                        <a:t>Parameter</a:t>
                      </a:r>
                      <a:endParaRPr lang="en-US" sz="1600" b="1" i="0" u="none" strike="noStrike" dirty="0">
                        <a:solidFill>
                          <a:srgbClr val="000000"/>
                        </a:solidFill>
                        <a:effectLst/>
                        <a:latin typeface="+mn-lt"/>
                        <a:cs typeface="Times New Roman" panose="02020603050405020304" pitchFamily="18" charset="0"/>
                      </a:endParaRPr>
                    </a:p>
                  </a:txBody>
                  <a:tcPr marL="9525" marR="9525" marT="9525" marB="0" anchor="b">
                    <a:lnB w="28575" cap="flat" cmpd="sng" algn="ctr">
                      <a:solidFill>
                        <a:schemeClr val="tx1"/>
                      </a:solidFill>
                      <a:prstDash val="solid"/>
                      <a:round/>
                      <a:headEnd type="none" w="med" len="med"/>
                      <a:tailEnd type="none" w="med" len="med"/>
                    </a:lnB>
                  </a:tcPr>
                </a:tc>
                <a:tc>
                  <a:txBody>
                    <a:bodyPr/>
                    <a:lstStyle/>
                    <a:p>
                      <a:pPr algn="l" fontAlgn="b"/>
                      <a:r>
                        <a:rPr lang="en-US" sz="1600" b="1" u="none" strike="noStrike" dirty="0" smtClean="0">
                          <a:effectLst/>
                          <a:latin typeface="+mn-lt"/>
                          <a:cs typeface="Times New Roman" panose="02020603050405020304" pitchFamily="18" charset="0"/>
                        </a:rPr>
                        <a:t>Chosen Setup</a:t>
                      </a:r>
                      <a:endParaRPr lang="en-US" sz="1600" b="1" i="0" u="none" strike="noStrike" dirty="0">
                        <a:solidFill>
                          <a:srgbClr val="000000"/>
                        </a:solidFill>
                        <a:effectLst/>
                        <a:latin typeface="+mn-lt"/>
                        <a:cs typeface="Times New Roman" panose="02020603050405020304" pitchFamily="18" charset="0"/>
                      </a:endParaRPr>
                    </a:p>
                  </a:txBody>
                  <a:tcPr marL="9525" marR="9525" marT="9525" marB="0" anchor="b">
                    <a:lnB w="28575" cap="flat" cmpd="sng" algn="ctr">
                      <a:solidFill>
                        <a:schemeClr val="tx1"/>
                      </a:solidFill>
                      <a:prstDash val="solid"/>
                      <a:round/>
                      <a:headEnd type="none" w="med" len="med"/>
                      <a:tailEnd type="none" w="med" len="med"/>
                    </a:lnB>
                  </a:tcPr>
                </a:tc>
                <a:tc>
                  <a:txBody>
                    <a:bodyPr/>
                    <a:lstStyle/>
                    <a:p>
                      <a:pPr algn="l" fontAlgn="b"/>
                      <a:r>
                        <a:rPr lang="en-US" sz="1600" b="1" u="none" strike="noStrike" dirty="0">
                          <a:effectLst/>
                          <a:latin typeface="+mn-lt"/>
                          <a:cs typeface="Times New Roman" panose="02020603050405020304" pitchFamily="18" charset="0"/>
                        </a:rPr>
                        <a:t>Reference</a:t>
                      </a:r>
                      <a:endParaRPr lang="en-US" sz="1600" b="1" i="0" u="none" strike="noStrike" dirty="0">
                        <a:solidFill>
                          <a:srgbClr val="000000"/>
                        </a:solidFill>
                        <a:effectLst/>
                        <a:latin typeface="+mn-lt"/>
                        <a:cs typeface="Times New Roman" panose="02020603050405020304" pitchFamily="18" charset="0"/>
                      </a:endParaRPr>
                    </a:p>
                  </a:txBody>
                  <a:tcPr marL="9525" marR="9525" marT="9525" marB="0" anchor="b">
                    <a:lnB w="28575" cap="flat" cmpd="sng" algn="ctr">
                      <a:solidFill>
                        <a:schemeClr val="tx1"/>
                      </a:solidFill>
                      <a:prstDash val="solid"/>
                      <a:round/>
                      <a:headEnd type="none" w="med" len="med"/>
                      <a:tailEnd type="none" w="med" len="med"/>
                    </a:lnB>
                  </a:tcPr>
                </a:tc>
              </a:tr>
              <a:tr h="308436">
                <a:tc>
                  <a:txBody>
                    <a:bodyPr/>
                    <a:lstStyle/>
                    <a:p>
                      <a:pPr algn="l" fontAlgn="b"/>
                      <a:r>
                        <a:rPr lang="en-US" sz="1600" u="none" strike="noStrike" dirty="0">
                          <a:effectLst/>
                          <a:latin typeface="+mn-lt"/>
                          <a:cs typeface="Times New Roman" panose="02020603050405020304" pitchFamily="18" charset="0"/>
                        </a:rPr>
                        <a:t>Initial/Boundary Conditions</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tcPr>
                </a:tc>
                <a:tc>
                  <a:txBody>
                    <a:bodyPr/>
                    <a:lstStyle/>
                    <a:p>
                      <a:pPr algn="l" fontAlgn="b"/>
                      <a:r>
                        <a:rPr lang="en-US" sz="1600" u="none" strike="noStrike" dirty="0">
                          <a:effectLst/>
                          <a:latin typeface="+mn-lt"/>
                          <a:cs typeface="Times New Roman" panose="02020603050405020304" pitchFamily="18" charset="0"/>
                        </a:rPr>
                        <a:t>NAM Analysis</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tcPr>
                </a:tc>
                <a:tc>
                  <a:txBody>
                    <a:bodyPr/>
                    <a:lstStyle/>
                    <a:p>
                      <a:pPr algn="l" fontAlgn="b"/>
                      <a:r>
                        <a:rPr lang="en-US" sz="1600" u="none" strike="noStrike" dirty="0">
                          <a:effectLst/>
                          <a:latin typeface="+mn-lt"/>
                          <a:cs typeface="Times New Roman" panose="02020603050405020304" pitchFamily="18" charset="0"/>
                        </a:rPr>
                        <a:t> </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lnT w="28575" cap="flat" cmpd="sng" algn="ctr">
                      <a:solidFill>
                        <a:schemeClr val="tx1"/>
                      </a:solidFill>
                      <a:prstDash val="solid"/>
                      <a:round/>
                      <a:headEnd type="none" w="med" len="med"/>
                      <a:tailEnd type="none" w="med" len="med"/>
                    </a:lnT>
                  </a:tcPr>
                </a:tc>
              </a:tr>
              <a:tr h="324669">
                <a:tc>
                  <a:txBody>
                    <a:bodyPr/>
                    <a:lstStyle/>
                    <a:p>
                      <a:pPr algn="l" fontAlgn="b"/>
                      <a:r>
                        <a:rPr lang="en-US" sz="1600" u="none" strike="noStrike" dirty="0">
                          <a:effectLst/>
                          <a:latin typeface="+mn-lt"/>
                          <a:cs typeface="Times New Roman" panose="02020603050405020304" pitchFamily="18" charset="0"/>
                        </a:rPr>
                        <a:t>Vertical Levels</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41</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a:effectLst/>
                          <a:latin typeface="+mn-lt"/>
                          <a:cs typeface="Times New Roman" panose="02020603050405020304" pitchFamily="18" charset="0"/>
                        </a:rPr>
                        <a:t> </a:t>
                      </a:r>
                      <a:endParaRPr lang="en-US" sz="1600" b="0" i="0" u="none" strike="noStrike">
                        <a:solidFill>
                          <a:srgbClr val="000000"/>
                        </a:solidFill>
                        <a:effectLst/>
                        <a:latin typeface="+mn-lt"/>
                        <a:cs typeface="Times New Roman" panose="02020603050405020304" pitchFamily="18" charset="0"/>
                      </a:endParaRPr>
                    </a:p>
                  </a:txBody>
                  <a:tcPr marL="9525" marR="9525" marT="9525" marB="0" anchor="ctr"/>
                </a:tc>
              </a:tr>
              <a:tr h="324669">
                <a:tc>
                  <a:txBody>
                    <a:bodyPr/>
                    <a:lstStyle/>
                    <a:p>
                      <a:pPr algn="l" fontAlgn="b"/>
                      <a:r>
                        <a:rPr lang="en-US" sz="1600" u="none" strike="noStrike" dirty="0">
                          <a:effectLst/>
                          <a:latin typeface="+mn-lt"/>
                          <a:cs typeface="Times New Roman" panose="02020603050405020304" pitchFamily="18" charset="0"/>
                        </a:rPr>
                        <a:t>Domains</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3 one-way nests</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 </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r>
              <a:tr h="324669">
                <a:tc>
                  <a:txBody>
                    <a:bodyPr/>
                    <a:lstStyle/>
                    <a:p>
                      <a:pPr algn="l" fontAlgn="b"/>
                      <a:r>
                        <a:rPr lang="en-US" sz="1600" u="none" strike="noStrike" dirty="0">
                          <a:effectLst/>
                          <a:latin typeface="+mn-lt"/>
                          <a:cs typeface="Times New Roman" panose="02020603050405020304" pitchFamily="18" charset="0"/>
                        </a:rPr>
                        <a:t>Resolution</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nn-NO" sz="1600" u="none" strike="noStrike" dirty="0">
                          <a:effectLst/>
                          <a:latin typeface="+mn-lt"/>
                          <a:cs typeface="Times New Roman" panose="02020603050405020304" pitchFamily="18" charset="0"/>
                        </a:rPr>
                        <a:t>12 km, 4 km, 1.33 km</a:t>
                      </a:r>
                      <a:endParaRPr lang="nn-NO"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a:effectLst/>
                          <a:latin typeface="+mn-lt"/>
                          <a:cs typeface="Times New Roman" panose="02020603050405020304" pitchFamily="18" charset="0"/>
                        </a:rPr>
                        <a:t> </a:t>
                      </a:r>
                      <a:endParaRPr lang="en-US" sz="1600" b="0" i="0" u="none" strike="noStrike">
                        <a:solidFill>
                          <a:srgbClr val="000000"/>
                        </a:solidFill>
                        <a:effectLst/>
                        <a:latin typeface="+mn-lt"/>
                        <a:cs typeface="Times New Roman" panose="02020603050405020304" pitchFamily="18" charset="0"/>
                      </a:endParaRPr>
                    </a:p>
                  </a:txBody>
                  <a:tcPr marL="9525" marR="9525" marT="9525" marB="0" anchor="ctr"/>
                </a:tc>
              </a:tr>
              <a:tr h="324669">
                <a:tc>
                  <a:txBody>
                    <a:bodyPr/>
                    <a:lstStyle/>
                    <a:p>
                      <a:pPr algn="l" fontAlgn="b"/>
                      <a:r>
                        <a:rPr lang="en-US" sz="1600" u="none" strike="noStrike" dirty="0">
                          <a:effectLst/>
                          <a:latin typeface="+mn-lt"/>
                          <a:cs typeface="Times New Roman" panose="02020603050405020304" pitchFamily="18" charset="0"/>
                        </a:rPr>
                        <a:t>Time Step</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45 s, 15 s, 5 s</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a:effectLst/>
                          <a:latin typeface="+mn-lt"/>
                          <a:cs typeface="Times New Roman" panose="02020603050405020304" pitchFamily="18" charset="0"/>
                        </a:rPr>
                        <a:t> </a:t>
                      </a:r>
                      <a:endParaRPr lang="en-US" sz="1600" b="0" i="0" u="none" strike="noStrike">
                        <a:solidFill>
                          <a:srgbClr val="000000"/>
                        </a:solidFill>
                        <a:effectLst/>
                        <a:latin typeface="+mn-lt"/>
                        <a:cs typeface="Times New Roman" panose="02020603050405020304" pitchFamily="18" charset="0"/>
                      </a:endParaRPr>
                    </a:p>
                  </a:txBody>
                  <a:tcPr marL="9525" marR="9525" marT="9525" marB="0" anchor="ctr"/>
                </a:tc>
              </a:tr>
              <a:tr h="324669">
                <a:tc>
                  <a:txBody>
                    <a:bodyPr/>
                    <a:lstStyle/>
                    <a:p>
                      <a:pPr algn="l" fontAlgn="b"/>
                      <a:r>
                        <a:rPr lang="en-US" sz="1600" u="none" strike="noStrike">
                          <a:effectLst/>
                          <a:latin typeface="+mn-lt"/>
                          <a:cs typeface="Times New Roman" panose="02020603050405020304" pitchFamily="18" charset="0"/>
                        </a:rPr>
                        <a:t>Microphysics</a:t>
                      </a:r>
                      <a:endParaRPr lang="en-US" sz="1600" b="0" i="0" u="none" strike="noStrike">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Thompson</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a:effectLst/>
                          <a:latin typeface="+mn-lt"/>
                          <a:cs typeface="Times New Roman" panose="02020603050405020304" pitchFamily="18" charset="0"/>
                        </a:rPr>
                        <a:t>Thompson et al. 2008</a:t>
                      </a:r>
                      <a:endParaRPr lang="en-US" sz="1600" b="0" i="0" u="none" strike="noStrike">
                        <a:solidFill>
                          <a:srgbClr val="000000"/>
                        </a:solidFill>
                        <a:effectLst/>
                        <a:latin typeface="+mn-lt"/>
                        <a:cs typeface="Times New Roman" panose="02020603050405020304" pitchFamily="18" charset="0"/>
                      </a:endParaRPr>
                    </a:p>
                  </a:txBody>
                  <a:tcPr marL="9525" marR="9525" marT="9525" marB="0" anchor="ctr"/>
                </a:tc>
              </a:tr>
              <a:tr h="324669">
                <a:tc>
                  <a:txBody>
                    <a:bodyPr/>
                    <a:lstStyle/>
                    <a:p>
                      <a:pPr algn="l" fontAlgn="b"/>
                      <a:r>
                        <a:rPr lang="en-US" sz="1600" u="none" strike="noStrike" dirty="0" smtClean="0">
                          <a:effectLst/>
                          <a:latin typeface="+mn-lt"/>
                          <a:cs typeface="Times New Roman" panose="02020603050405020304" pitchFamily="18" charset="0"/>
                        </a:rPr>
                        <a:t>Shortwave </a:t>
                      </a:r>
                      <a:r>
                        <a:rPr lang="en-US" sz="1600" u="none" strike="noStrike" dirty="0">
                          <a:effectLst/>
                          <a:latin typeface="+mn-lt"/>
                          <a:cs typeface="Times New Roman" panose="02020603050405020304" pitchFamily="18" charset="0"/>
                        </a:rPr>
                        <a:t>Radiation</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RRTMG</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err="1">
                          <a:effectLst/>
                          <a:latin typeface="+mn-lt"/>
                          <a:cs typeface="Times New Roman" panose="02020603050405020304" pitchFamily="18" charset="0"/>
                        </a:rPr>
                        <a:t>Iacono</a:t>
                      </a:r>
                      <a:r>
                        <a:rPr lang="en-US" sz="1600" u="none" strike="noStrike" dirty="0">
                          <a:effectLst/>
                          <a:latin typeface="+mn-lt"/>
                          <a:cs typeface="Times New Roman" panose="02020603050405020304" pitchFamily="18" charset="0"/>
                        </a:rPr>
                        <a:t> et al. 2008</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r>
              <a:tr h="324669">
                <a:tc>
                  <a:txBody>
                    <a:bodyPr/>
                    <a:lstStyle/>
                    <a:p>
                      <a:pPr algn="l" fontAlgn="b"/>
                      <a:r>
                        <a:rPr lang="en-US" sz="1600" u="none" strike="noStrike" dirty="0" smtClean="0">
                          <a:effectLst/>
                          <a:latin typeface="+mn-lt"/>
                          <a:cs typeface="Times New Roman" panose="02020603050405020304" pitchFamily="18" charset="0"/>
                        </a:rPr>
                        <a:t>Longwave </a:t>
                      </a:r>
                      <a:r>
                        <a:rPr lang="en-US" sz="1600" u="none" strike="noStrike" dirty="0">
                          <a:effectLst/>
                          <a:latin typeface="+mn-lt"/>
                          <a:cs typeface="Times New Roman" panose="02020603050405020304" pitchFamily="18" charset="0"/>
                        </a:rPr>
                        <a:t>Radiation</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RRTMG</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err="1">
                          <a:effectLst/>
                          <a:latin typeface="+mn-lt"/>
                          <a:cs typeface="Times New Roman" panose="02020603050405020304" pitchFamily="18" charset="0"/>
                        </a:rPr>
                        <a:t>Iacono</a:t>
                      </a:r>
                      <a:r>
                        <a:rPr lang="en-US" sz="1600" u="none" strike="noStrike" dirty="0">
                          <a:effectLst/>
                          <a:latin typeface="+mn-lt"/>
                          <a:cs typeface="Times New Roman" panose="02020603050405020304" pitchFamily="18" charset="0"/>
                        </a:rPr>
                        <a:t> et al. 2008</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r>
              <a:tr h="324669">
                <a:tc>
                  <a:txBody>
                    <a:bodyPr/>
                    <a:lstStyle/>
                    <a:p>
                      <a:pPr algn="l" fontAlgn="b"/>
                      <a:r>
                        <a:rPr lang="en-US" sz="1600" u="none" strike="noStrike">
                          <a:effectLst/>
                          <a:latin typeface="+mn-lt"/>
                          <a:cs typeface="Times New Roman" panose="02020603050405020304" pitchFamily="18" charset="0"/>
                        </a:rPr>
                        <a:t>Boundary Layer</a:t>
                      </a:r>
                      <a:endParaRPr lang="en-US" sz="1600" b="0" i="0" u="none" strike="noStrike">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smtClean="0">
                          <a:effectLst/>
                          <a:latin typeface="+mn-lt"/>
                          <a:cs typeface="Times New Roman" panose="02020603050405020304" pitchFamily="18" charset="0"/>
                        </a:rPr>
                        <a:t>Mellor-Yamada-</a:t>
                      </a:r>
                      <a:r>
                        <a:rPr lang="en-US" sz="1600" u="none" strike="noStrike" dirty="0" err="1" smtClean="0">
                          <a:effectLst/>
                          <a:latin typeface="+mn-lt"/>
                          <a:cs typeface="Times New Roman" panose="02020603050405020304" pitchFamily="18" charset="0"/>
                        </a:rPr>
                        <a:t>Janjic</a:t>
                      </a:r>
                      <a:r>
                        <a:rPr lang="en-US" sz="1600" u="none" strike="noStrike" baseline="0" dirty="0" smtClean="0">
                          <a:effectLst/>
                          <a:latin typeface="+mn-lt"/>
                          <a:cs typeface="Times New Roman" panose="02020603050405020304" pitchFamily="18" charset="0"/>
                        </a:rPr>
                        <a:t> (MYJ)</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err="1">
                          <a:effectLst/>
                          <a:latin typeface="+mn-lt"/>
                          <a:cs typeface="Times New Roman" panose="02020603050405020304" pitchFamily="18" charset="0"/>
                        </a:rPr>
                        <a:t>Janjic</a:t>
                      </a:r>
                      <a:r>
                        <a:rPr lang="en-US" sz="1600" u="none" strike="noStrike" dirty="0">
                          <a:effectLst/>
                          <a:latin typeface="+mn-lt"/>
                          <a:cs typeface="Times New Roman" panose="02020603050405020304" pitchFamily="18" charset="0"/>
                        </a:rPr>
                        <a:t> 1994</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r>
              <a:tr h="324669">
                <a:tc>
                  <a:txBody>
                    <a:bodyPr/>
                    <a:lstStyle/>
                    <a:p>
                      <a:pPr algn="l" fontAlgn="b"/>
                      <a:r>
                        <a:rPr lang="en-US" sz="1600" u="none" strike="noStrike" dirty="0">
                          <a:effectLst/>
                          <a:latin typeface="+mn-lt"/>
                          <a:cs typeface="Times New Roman" panose="02020603050405020304" pitchFamily="18" charset="0"/>
                        </a:rPr>
                        <a:t>Surface Layer</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Eta Similarity</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 </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r>
              <a:tr h="324669">
                <a:tc>
                  <a:txBody>
                    <a:bodyPr/>
                    <a:lstStyle/>
                    <a:p>
                      <a:pPr algn="l" fontAlgn="b"/>
                      <a:r>
                        <a:rPr lang="en-US" sz="1600" u="none" strike="noStrike">
                          <a:effectLst/>
                          <a:latin typeface="+mn-lt"/>
                          <a:cs typeface="Times New Roman" panose="02020603050405020304" pitchFamily="18" charset="0"/>
                        </a:rPr>
                        <a:t>Land Surface</a:t>
                      </a:r>
                      <a:endParaRPr lang="en-US" sz="1600" b="0" i="0" u="none" strike="noStrike">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smtClean="0">
                          <a:effectLst/>
                          <a:latin typeface="+mn-lt"/>
                          <a:cs typeface="Times New Roman" panose="02020603050405020304" pitchFamily="18" charset="0"/>
                        </a:rPr>
                        <a:t>Noah</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Chen and </a:t>
                      </a:r>
                      <a:r>
                        <a:rPr lang="en-US" sz="1600" u="none" strike="noStrike" dirty="0" err="1">
                          <a:effectLst/>
                          <a:latin typeface="+mn-lt"/>
                          <a:cs typeface="Times New Roman" panose="02020603050405020304" pitchFamily="18" charset="0"/>
                        </a:rPr>
                        <a:t>Dudhia</a:t>
                      </a:r>
                      <a:r>
                        <a:rPr lang="en-US" sz="1600" u="none" strike="noStrike" dirty="0">
                          <a:effectLst/>
                          <a:latin typeface="+mn-lt"/>
                          <a:cs typeface="Times New Roman" panose="02020603050405020304" pitchFamily="18" charset="0"/>
                        </a:rPr>
                        <a:t> 2001</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r>
              <a:tr h="324669">
                <a:tc>
                  <a:txBody>
                    <a:bodyPr/>
                    <a:lstStyle/>
                    <a:p>
                      <a:pPr algn="l" fontAlgn="b"/>
                      <a:r>
                        <a:rPr lang="en-US" sz="1600" u="none" strike="noStrike">
                          <a:effectLst/>
                          <a:latin typeface="+mn-lt"/>
                          <a:cs typeface="Times New Roman" panose="02020603050405020304" pitchFamily="18" charset="0"/>
                        </a:rPr>
                        <a:t>Cumulus</a:t>
                      </a:r>
                      <a:endParaRPr lang="en-US" sz="1600" b="0" i="0" u="none" strike="noStrike">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a:effectLst/>
                          <a:latin typeface="+mn-lt"/>
                          <a:cs typeface="Times New Roman" panose="02020603050405020304" pitchFamily="18" charset="0"/>
                        </a:rPr>
                        <a:t>Kain-Fritsch (12 km domain only)</a:t>
                      </a:r>
                      <a:endParaRPr lang="en-US" sz="1600" b="0" i="0" u="none" strike="noStrike">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err="1">
                          <a:effectLst/>
                          <a:latin typeface="+mn-lt"/>
                          <a:cs typeface="Times New Roman" panose="02020603050405020304" pitchFamily="18" charset="0"/>
                        </a:rPr>
                        <a:t>Kain</a:t>
                      </a:r>
                      <a:r>
                        <a:rPr lang="en-US" sz="1600" u="none" strike="noStrike" dirty="0">
                          <a:effectLst/>
                          <a:latin typeface="+mn-lt"/>
                          <a:cs typeface="Times New Roman" panose="02020603050405020304" pitchFamily="18" charset="0"/>
                        </a:rPr>
                        <a:t> 2004</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r>
              <a:tr h="308436">
                <a:tc>
                  <a:txBody>
                    <a:bodyPr/>
                    <a:lstStyle/>
                    <a:p>
                      <a:pPr algn="l" fontAlgn="b"/>
                      <a:r>
                        <a:rPr lang="en-US" sz="1600" u="none" strike="noStrike" dirty="0">
                          <a:effectLst/>
                          <a:latin typeface="+mn-lt"/>
                          <a:cs typeface="Times New Roman" panose="02020603050405020304" pitchFamily="18" charset="0"/>
                        </a:rPr>
                        <a:t>Diffusion</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2nd order on coordinate surfaces</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b"/>
                      <a:r>
                        <a:rPr lang="en-US" sz="1600" u="none" strike="noStrike" dirty="0">
                          <a:effectLst/>
                          <a:latin typeface="+mn-lt"/>
                          <a:cs typeface="Times New Roman" panose="02020603050405020304" pitchFamily="18" charset="0"/>
                        </a:rPr>
                        <a:t> </a:t>
                      </a:r>
                      <a:endParaRPr lang="en-US" sz="1600" b="0" i="0" u="none" strike="noStrike" dirty="0">
                        <a:solidFill>
                          <a:srgbClr val="000000"/>
                        </a:solidFill>
                        <a:effectLst/>
                        <a:latin typeface="+mn-lt"/>
                        <a:cs typeface="Times New Roman" panose="02020603050405020304" pitchFamily="18" charset="0"/>
                      </a:endParaRPr>
                    </a:p>
                  </a:txBody>
                  <a:tcPr marL="9525" marR="9525" marT="9525" marB="0" anchor="ctr"/>
                </a:tc>
              </a:tr>
            </a:tbl>
          </a:graphicData>
        </a:graphic>
      </p:graphicFrame>
    </p:spTree>
    <p:extLst>
      <p:ext uri="{BB962C8B-B14F-4D97-AF65-F5344CB8AC3E}">
        <p14:creationId xmlns:p14="http://schemas.microsoft.com/office/powerpoint/2010/main" xmlns="" val="32102769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708" y="1294276"/>
            <a:ext cx="7791601" cy="379876"/>
          </a:xfrm>
          <a:prstGeom prst="rect">
            <a:avLst/>
          </a:prstGeom>
          <a:noFill/>
        </p:spPr>
        <p:txBody>
          <a:bodyPr wrap="square" lIns="101882" tIns="50941" rIns="101882" bIns="50941" rtlCol="0">
            <a:spAutoFit/>
          </a:bodyPr>
          <a:lstStyle/>
          <a:p>
            <a:r>
              <a:rPr lang="en-US" sz="1800" dirty="0" smtClean="0"/>
              <a:t>Table 2.2.  Overview of WRF sensitivity studies</a:t>
            </a:r>
            <a:endParaRPr lang="en-US" sz="1800" dirty="0"/>
          </a:p>
        </p:txBody>
      </p:sp>
      <p:graphicFrame>
        <p:nvGraphicFramePr>
          <p:cNvPr id="3" name="Table 2"/>
          <p:cNvGraphicFramePr>
            <a:graphicFrameLocks noGrp="1"/>
          </p:cNvGraphicFramePr>
          <p:nvPr>
            <p:extLst>
              <p:ext uri="{D42A27DB-BD31-4B8C-83A1-F6EECF244321}">
                <p14:modId xmlns:p14="http://schemas.microsoft.com/office/powerpoint/2010/main" xmlns="" val="2915944204"/>
              </p:ext>
            </p:extLst>
          </p:nvPr>
        </p:nvGraphicFramePr>
        <p:xfrm>
          <a:off x="29570" y="1662185"/>
          <a:ext cx="7742831" cy="2851147"/>
        </p:xfrm>
        <a:graphic>
          <a:graphicData uri="http://schemas.openxmlformats.org/drawingml/2006/table">
            <a:tbl>
              <a:tblPr>
                <a:tableStyleId>{9D7B26C5-4107-4FEC-AEDC-1716B250A1EF}</a:tableStyleId>
              </a:tblPr>
              <a:tblGrid>
                <a:gridCol w="1265830"/>
                <a:gridCol w="2209800"/>
                <a:gridCol w="1447800"/>
                <a:gridCol w="1676400"/>
                <a:gridCol w="1143001"/>
              </a:tblGrid>
              <a:tr h="623815">
                <a:tc>
                  <a:txBody>
                    <a:bodyPr/>
                    <a:lstStyle/>
                    <a:p>
                      <a:pPr algn="l" fontAlgn="b"/>
                      <a:r>
                        <a:rPr lang="en-US" sz="1600" u="none" strike="noStrike" dirty="0">
                          <a:effectLst/>
                        </a:rPr>
                        <a:t> </a:t>
                      </a:r>
                      <a:endParaRPr lang="en-US" sz="1600" b="0"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Snow Cover in basin</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Cloud Ice Sedimentation</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Cloud Ice Auto-conversion to Snow</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Simulation Name</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r>
              <a:tr h="555944">
                <a:tc rowSpan="2">
                  <a:txBody>
                    <a:bodyPr/>
                    <a:lstStyle/>
                    <a:p>
                      <a:pPr algn="ctr" fontAlgn="b"/>
                      <a:r>
                        <a:rPr lang="en-US" sz="1600" b="1" u="none" strike="noStrike" dirty="0">
                          <a:effectLst/>
                        </a:rPr>
                        <a:t>Microphysics Sensitivity Simulations</a:t>
                      </a:r>
                      <a:endParaRPr lang="en-US" sz="1600" b="1" i="0" u="none" strike="noStrike" dirty="0">
                        <a:solidFill>
                          <a:srgbClr val="000000"/>
                        </a:solidFill>
                        <a:effectLst/>
                        <a:latin typeface="+mn-lt"/>
                      </a:endParaRPr>
                    </a:p>
                  </a:txBody>
                  <a:tcPr marL="8407" marR="8407" marT="8407" marB="0" anchor="ctr">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Full Snow</a:t>
                      </a:r>
                      <a:endParaRPr lang="en-US" sz="1600" b="0" i="0" u="none" strike="noStrike" dirty="0">
                        <a:solidFill>
                          <a:srgbClr val="000000"/>
                        </a:solidFill>
                        <a:effectLst/>
                        <a:latin typeface="+mn-lt"/>
                      </a:endParaRPr>
                    </a:p>
                  </a:txBody>
                  <a:tcPr marL="8407" marR="8407" marT="8407" marB="0" anchor="ctr">
                    <a:lnL w="28575"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fontAlgn="b"/>
                      <a:r>
                        <a:rPr lang="en-US" sz="1600" u="none" strike="noStrike">
                          <a:effectLst/>
                        </a:rPr>
                        <a:t>ON</a:t>
                      </a:r>
                      <a:endParaRPr lang="en-US" sz="1600" b="0" i="0" u="none" strike="noStrike">
                        <a:solidFill>
                          <a:srgbClr val="000000"/>
                        </a:solidFill>
                        <a:effectLst/>
                        <a:latin typeface="+mn-lt"/>
                      </a:endParaRPr>
                    </a:p>
                  </a:txBody>
                  <a:tcPr marL="8407" marR="8407" marT="8407" marB="0" anchor="ctr">
                    <a:lnT w="28575" cap="flat" cmpd="sng" algn="ctr">
                      <a:solidFill>
                        <a:schemeClr val="tx1"/>
                      </a:solidFill>
                      <a:prstDash val="solid"/>
                      <a:round/>
                      <a:headEnd type="none" w="med" len="med"/>
                      <a:tailEnd type="none" w="med" len="med"/>
                    </a:lnT>
                  </a:tcPr>
                </a:tc>
                <a:tc>
                  <a:txBody>
                    <a:bodyPr/>
                    <a:lstStyle/>
                    <a:p>
                      <a:pPr algn="ctr" fontAlgn="b"/>
                      <a:r>
                        <a:rPr lang="en-US" sz="1600" u="none" strike="noStrike">
                          <a:effectLst/>
                        </a:rPr>
                        <a:t>ON</a:t>
                      </a:r>
                      <a:endParaRPr lang="en-US" sz="1600" b="0" i="0" u="none" strike="noStrike">
                        <a:solidFill>
                          <a:srgbClr val="000000"/>
                        </a:solidFill>
                        <a:effectLst/>
                        <a:latin typeface="+mn-lt"/>
                      </a:endParaRPr>
                    </a:p>
                  </a:txBody>
                  <a:tcPr marL="8407" marR="8407" marT="8407" marB="0" anchor="ctr">
                    <a:lnT w="28575" cap="flat" cmpd="sng" algn="ctr">
                      <a:solidFill>
                        <a:schemeClr val="tx1"/>
                      </a:solidFill>
                      <a:prstDash val="solid"/>
                      <a:round/>
                      <a:headEnd type="none" w="med" len="med"/>
                      <a:tailEnd type="none" w="med" len="med"/>
                    </a:lnT>
                  </a:tcPr>
                </a:tc>
                <a:tc>
                  <a:txBody>
                    <a:bodyPr/>
                    <a:lstStyle/>
                    <a:p>
                      <a:pPr algn="ctr" fontAlgn="b"/>
                      <a:r>
                        <a:rPr lang="en-US" sz="1600" u="none" strike="noStrike">
                          <a:effectLst/>
                        </a:rPr>
                        <a:t>BASE</a:t>
                      </a:r>
                      <a:endParaRPr lang="en-US" sz="1600" b="0" i="0" u="none" strike="noStrike">
                        <a:solidFill>
                          <a:srgbClr val="000000"/>
                        </a:solidFill>
                        <a:effectLst/>
                        <a:latin typeface="+mn-lt"/>
                      </a:endParaRPr>
                    </a:p>
                  </a:txBody>
                  <a:tcPr marL="8407" marR="8407" marT="8407" marB="0" anchor="ctr">
                    <a:lnT w="28575" cap="flat" cmpd="sng" algn="ctr">
                      <a:solidFill>
                        <a:schemeClr val="tx1"/>
                      </a:solidFill>
                      <a:prstDash val="solid"/>
                      <a:round/>
                      <a:headEnd type="none" w="med" len="med"/>
                      <a:tailEnd type="none" w="med" len="med"/>
                    </a:lnT>
                  </a:tcPr>
                </a:tc>
              </a:tr>
              <a:tr h="555944">
                <a:tc vMerge="1">
                  <a:txBody>
                    <a:bodyPr/>
                    <a:lstStyle/>
                    <a:p>
                      <a:endParaRPr lang="en-US"/>
                    </a:p>
                  </a:txBody>
                  <a:tcPr/>
                </a:tc>
                <a:tc>
                  <a:txBody>
                    <a:bodyPr/>
                    <a:lstStyle/>
                    <a:p>
                      <a:pPr algn="ctr" fontAlgn="b"/>
                      <a:r>
                        <a:rPr lang="en-US" sz="1600" u="none" strike="noStrike" dirty="0">
                          <a:effectLst/>
                        </a:rPr>
                        <a:t>Full Snow</a:t>
                      </a:r>
                      <a:endParaRPr lang="en-US" sz="1600" b="0" i="0" u="none" strike="noStrike" dirty="0">
                        <a:solidFill>
                          <a:srgbClr val="000000"/>
                        </a:solidFill>
                        <a:effectLst/>
                        <a:latin typeface="+mn-lt"/>
                      </a:endParaRPr>
                    </a:p>
                  </a:txBody>
                  <a:tcPr marL="8407" marR="8407" marT="8407" marB="0" anchor="ctr">
                    <a:lnL w="28575"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OFF</a:t>
                      </a:r>
                      <a:endParaRPr lang="en-US" sz="1600" b="0" i="0" u="none" strike="noStrike" dirty="0">
                        <a:solidFill>
                          <a:srgbClr val="000000"/>
                        </a:solidFill>
                        <a:effectLst/>
                        <a:latin typeface="+mn-lt"/>
                      </a:endParaRPr>
                    </a:p>
                  </a:txBody>
                  <a:tcPr marL="8407" marR="8407" marT="8407"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OFF</a:t>
                      </a:r>
                      <a:endParaRPr lang="en-US" sz="1600" b="0" i="0" u="none" strike="noStrike" dirty="0">
                        <a:solidFill>
                          <a:srgbClr val="000000"/>
                        </a:solidFill>
                        <a:effectLst/>
                        <a:latin typeface="+mn-lt"/>
                      </a:endParaRPr>
                    </a:p>
                  </a:txBody>
                  <a:tcPr marL="8407" marR="8407" marT="8407"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FULL</a:t>
                      </a:r>
                      <a:endParaRPr lang="en-US" sz="1600" b="0" i="0" u="none" strike="noStrike">
                        <a:solidFill>
                          <a:srgbClr val="000000"/>
                        </a:solidFill>
                        <a:effectLst/>
                        <a:latin typeface="+mn-lt"/>
                      </a:endParaRPr>
                    </a:p>
                  </a:txBody>
                  <a:tcPr marL="8407" marR="8407" marT="8407" marB="0" anchor="ctr">
                    <a:lnB w="12700" cap="flat" cmpd="sng" algn="ctr">
                      <a:solidFill>
                        <a:schemeClr val="tx1"/>
                      </a:solidFill>
                      <a:prstDash val="solid"/>
                      <a:round/>
                      <a:headEnd type="none" w="med" len="med"/>
                      <a:tailEnd type="none" w="med" len="med"/>
                    </a:lnB>
                  </a:tcPr>
                </a:tc>
              </a:tr>
              <a:tr h="531705">
                <a:tc rowSpan="2">
                  <a:txBody>
                    <a:bodyPr/>
                    <a:lstStyle/>
                    <a:p>
                      <a:pPr algn="ctr" fontAlgn="b"/>
                      <a:r>
                        <a:rPr lang="en-US" sz="1600" b="1" u="none" strike="noStrike" dirty="0">
                          <a:effectLst/>
                        </a:rPr>
                        <a:t>Snow Cover Sensitivity Simulations</a:t>
                      </a:r>
                      <a:endParaRPr lang="en-US" sz="1600" b="1" i="0" u="none" strike="noStrike" dirty="0">
                        <a:solidFill>
                          <a:srgbClr val="000000"/>
                        </a:solidFill>
                        <a:effectLst/>
                        <a:latin typeface="+mn-lt"/>
                      </a:endParaRPr>
                    </a:p>
                  </a:txBody>
                  <a:tcPr marL="8407" marR="8407" marT="8407" marB="0" anchor="ctr">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rPr>
                        <a:t>No Snow below 2100 m in </a:t>
                      </a:r>
                      <a:r>
                        <a:rPr lang="en-US" sz="1600" u="none" strike="noStrike" dirty="0" smtClean="0">
                          <a:effectLst/>
                        </a:rPr>
                        <a:t>Western 1/4</a:t>
                      </a:r>
                      <a:r>
                        <a:rPr lang="en-US" sz="1600" u="none" strike="noStrike" baseline="0" dirty="0" smtClean="0">
                          <a:effectLst/>
                        </a:rPr>
                        <a:t> of basin</a:t>
                      </a:r>
                      <a:endParaRPr lang="en-US" sz="1600" b="0" i="0" u="none" strike="noStrike" dirty="0">
                        <a:solidFill>
                          <a:srgbClr val="000000"/>
                        </a:solidFill>
                        <a:effectLst/>
                        <a:latin typeface="+mn-lt"/>
                      </a:endParaRPr>
                    </a:p>
                  </a:txBody>
                  <a:tcPr marL="8407" marR="8407" marT="8407" marB="0" anchor="ctr">
                    <a:lnL w="28575"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rPr>
                        <a:t>OFF</a:t>
                      </a:r>
                      <a:endParaRPr lang="en-US" sz="1600" b="0" i="0" u="none" strike="noStrike">
                        <a:solidFill>
                          <a:srgbClr val="000000"/>
                        </a:solidFill>
                        <a:effectLst/>
                        <a:latin typeface="+mn-lt"/>
                      </a:endParaRPr>
                    </a:p>
                  </a:txBody>
                  <a:tcPr marL="8407" marR="8407" marT="8407" marB="0" anchor="ctr">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rPr>
                        <a:t>OFF</a:t>
                      </a:r>
                      <a:endParaRPr lang="en-US" sz="1600" b="0" i="0" u="none" strike="noStrike">
                        <a:solidFill>
                          <a:srgbClr val="000000"/>
                        </a:solidFill>
                        <a:effectLst/>
                        <a:latin typeface="+mn-lt"/>
                      </a:endParaRPr>
                    </a:p>
                  </a:txBody>
                  <a:tcPr marL="8407" marR="8407" marT="8407" marB="0" anchor="ctr">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NW</a:t>
                      </a:r>
                      <a:endParaRPr lang="en-US" sz="1600" b="0" i="0" u="none" strike="noStrike" dirty="0">
                        <a:solidFill>
                          <a:srgbClr val="000000"/>
                        </a:solidFill>
                        <a:effectLst/>
                        <a:latin typeface="+mn-lt"/>
                      </a:endParaRPr>
                    </a:p>
                  </a:txBody>
                  <a:tcPr marL="8407" marR="8407" marT="8407" marB="0" anchor="ctr">
                    <a:lnT w="12700" cap="flat" cmpd="sng" algn="ctr">
                      <a:solidFill>
                        <a:schemeClr val="tx1"/>
                      </a:solidFill>
                      <a:prstDash val="solid"/>
                      <a:round/>
                      <a:headEnd type="none" w="med" len="med"/>
                      <a:tailEnd type="none" w="med" len="med"/>
                    </a:lnT>
                  </a:tcPr>
                </a:tc>
              </a:tr>
              <a:tr h="583739">
                <a:tc vMerge="1">
                  <a:txBody>
                    <a:bodyPr/>
                    <a:lstStyle/>
                    <a:p>
                      <a:endParaRPr lang="en-US"/>
                    </a:p>
                  </a:txBody>
                  <a:tcPr/>
                </a:tc>
                <a:tc>
                  <a:txBody>
                    <a:bodyPr/>
                    <a:lstStyle/>
                    <a:p>
                      <a:pPr algn="ctr" fontAlgn="b"/>
                      <a:r>
                        <a:rPr lang="en-US" sz="1600" u="none" strike="noStrike" dirty="0">
                          <a:effectLst/>
                        </a:rPr>
                        <a:t>No Snow below 2000 m</a:t>
                      </a:r>
                      <a:endParaRPr lang="en-US" sz="1600" b="0" i="0" u="none" strike="noStrike" dirty="0">
                        <a:solidFill>
                          <a:srgbClr val="000000"/>
                        </a:solidFill>
                        <a:effectLst/>
                        <a:latin typeface="+mn-lt"/>
                      </a:endParaRPr>
                    </a:p>
                  </a:txBody>
                  <a:tcPr marL="8407" marR="8407" marT="8407" marB="0" anchor="ctr">
                    <a:lnL w="28575" cap="flat" cmpd="sng" algn="ctr">
                      <a:noFill/>
                      <a:prstDash val="solid"/>
                      <a:round/>
                      <a:headEnd type="none" w="med" len="med"/>
                      <a:tailEnd type="none" w="med" len="med"/>
                    </a:lnL>
                  </a:tcPr>
                </a:tc>
                <a:tc>
                  <a:txBody>
                    <a:bodyPr/>
                    <a:lstStyle/>
                    <a:p>
                      <a:pPr algn="ctr" fontAlgn="b"/>
                      <a:r>
                        <a:rPr lang="en-US" sz="1600" u="none" strike="noStrike" dirty="0">
                          <a:effectLst/>
                        </a:rPr>
                        <a:t>OFF</a:t>
                      </a:r>
                      <a:endParaRPr lang="en-US" sz="1600" b="0" i="0" u="none" strike="noStrike" dirty="0">
                        <a:solidFill>
                          <a:srgbClr val="000000"/>
                        </a:solidFill>
                        <a:effectLst/>
                        <a:latin typeface="+mn-lt"/>
                      </a:endParaRPr>
                    </a:p>
                  </a:txBody>
                  <a:tcPr marL="8407" marR="8407" marT="8407" marB="0" anchor="ctr"/>
                </a:tc>
                <a:tc>
                  <a:txBody>
                    <a:bodyPr/>
                    <a:lstStyle/>
                    <a:p>
                      <a:pPr algn="ctr" fontAlgn="b"/>
                      <a:r>
                        <a:rPr lang="en-US" sz="1600" u="none" strike="noStrike" dirty="0">
                          <a:effectLst/>
                        </a:rPr>
                        <a:t>OFF</a:t>
                      </a:r>
                      <a:endParaRPr lang="en-US" sz="1600" b="0" i="0" u="none" strike="noStrike" dirty="0">
                        <a:solidFill>
                          <a:srgbClr val="000000"/>
                        </a:solidFill>
                        <a:effectLst/>
                        <a:latin typeface="+mn-lt"/>
                      </a:endParaRPr>
                    </a:p>
                  </a:txBody>
                  <a:tcPr marL="8407" marR="8407" marT="8407" marB="0" anchor="ctr"/>
                </a:tc>
                <a:tc>
                  <a:txBody>
                    <a:bodyPr/>
                    <a:lstStyle/>
                    <a:p>
                      <a:pPr algn="ctr" fontAlgn="b"/>
                      <a:r>
                        <a:rPr lang="en-US" sz="1600" u="none" strike="noStrike" dirty="0">
                          <a:effectLst/>
                        </a:rPr>
                        <a:t>NONE</a:t>
                      </a:r>
                      <a:endParaRPr lang="en-US" sz="1600" b="0" i="0" u="none" strike="noStrike" dirty="0">
                        <a:solidFill>
                          <a:srgbClr val="000000"/>
                        </a:solidFill>
                        <a:effectLst/>
                        <a:latin typeface="+mn-lt"/>
                      </a:endParaRPr>
                    </a:p>
                  </a:txBody>
                  <a:tcPr marL="8407" marR="8407" marT="8407" marB="0" anchor="ctr"/>
                </a:tc>
              </a:tr>
            </a:tbl>
          </a:graphicData>
        </a:graphic>
      </p:graphicFrame>
    </p:spTree>
    <p:extLst>
      <p:ext uri="{BB962C8B-B14F-4D97-AF65-F5344CB8AC3E}">
        <p14:creationId xmlns:p14="http://schemas.microsoft.com/office/powerpoint/2010/main" xmlns="" val="20213268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27046"/>
            <a:ext cx="7791601" cy="656875"/>
          </a:xfrm>
          <a:prstGeom prst="rect">
            <a:avLst/>
          </a:prstGeom>
          <a:noFill/>
        </p:spPr>
        <p:txBody>
          <a:bodyPr wrap="square" lIns="101882" tIns="50941" rIns="101882" bIns="50941" rtlCol="0">
            <a:spAutoFit/>
          </a:bodyPr>
          <a:lstStyle/>
          <a:p>
            <a:r>
              <a:rPr lang="en-US" sz="1800" dirty="0" smtClean="0"/>
              <a:t>Table 3.1.  2-m temperature errors from WRF simulations.  Mean errors calculated from the six surface stations in Fib 1b.</a:t>
            </a:r>
            <a:endParaRPr lang="en-US" sz="1800" dirty="0"/>
          </a:p>
        </p:txBody>
      </p:sp>
      <p:graphicFrame>
        <p:nvGraphicFramePr>
          <p:cNvPr id="3" name="Table 2"/>
          <p:cNvGraphicFramePr>
            <a:graphicFrameLocks noGrp="1"/>
          </p:cNvGraphicFramePr>
          <p:nvPr>
            <p:extLst>
              <p:ext uri="{D42A27DB-BD31-4B8C-83A1-F6EECF244321}">
                <p14:modId xmlns:p14="http://schemas.microsoft.com/office/powerpoint/2010/main" xmlns="" val="1200771965"/>
              </p:ext>
            </p:extLst>
          </p:nvPr>
        </p:nvGraphicFramePr>
        <p:xfrm>
          <a:off x="571500" y="1524000"/>
          <a:ext cx="6629401" cy="759573"/>
        </p:xfrm>
        <a:graphic>
          <a:graphicData uri="http://schemas.openxmlformats.org/drawingml/2006/table">
            <a:tbl>
              <a:tblPr>
                <a:tableStyleId>{9D7B26C5-4107-4FEC-AEDC-1716B250A1EF}</a:tableStyleId>
              </a:tblPr>
              <a:tblGrid>
                <a:gridCol w="1219201"/>
                <a:gridCol w="1524000"/>
                <a:gridCol w="2209800"/>
                <a:gridCol w="1676400"/>
              </a:tblGrid>
              <a:tr h="187019">
                <a:tc>
                  <a:txBody>
                    <a:bodyPr/>
                    <a:lstStyle/>
                    <a:p>
                      <a:pPr algn="l" fontAlgn="b"/>
                      <a:r>
                        <a:rPr lang="en-US" sz="1600" b="1" u="none" strike="noStrike" dirty="0">
                          <a:effectLst/>
                        </a:rPr>
                        <a:t>Simulation</a:t>
                      </a:r>
                      <a:endParaRPr lang="en-US" sz="1600" b="1" i="1" u="none" strike="noStrike" dirty="0">
                        <a:solidFill>
                          <a:srgbClr val="000000"/>
                        </a:solidFill>
                        <a:effectLst/>
                        <a:latin typeface="Calibri"/>
                      </a:endParaRPr>
                    </a:p>
                  </a:txBody>
                  <a:tcPr marL="9351" marR="9351" marT="9351"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Bias </a:t>
                      </a:r>
                      <a:r>
                        <a:rPr lang="en-US" sz="1600" b="1" u="none" strike="noStrike" dirty="0" smtClean="0">
                          <a:effectLst/>
                        </a:rPr>
                        <a:t>(C</a:t>
                      </a:r>
                      <a:r>
                        <a:rPr lang="en-US" sz="1600" b="1" u="none" strike="noStrike" dirty="0">
                          <a:effectLst/>
                        </a:rPr>
                        <a:t>)</a:t>
                      </a:r>
                      <a:endParaRPr lang="en-US" sz="1600" b="1" i="1" u="none" strike="noStrike" dirty="0">
                        <a:solidFill>
                          <a:srgbClr val="000000"/>
                        </a:solidFill>
                        <a:effectLst/>
                        <a:latin typeface="Calibri"/>
                      </a:endParaRPr>
                    </a:p>
                  </a:txBody>
                  <a:tcPr marL="9351" marR="9351" marT="9351"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Mean Abs Error </a:t>
                      </a:r>
                      <a:r>
                        <a:rPr lang="en-US" sz="1600" b="1" u="none" strike="noStrike" dirty="0" smtClean="0">
                          <a:effectLst/>
                        </a:rPr>
                        <a:t>(C</a:t>
                      </a:r>
                      <a:r>
                        <a:rPr lang="en-US" sz="1600" b="1" u="none" strike="noStrike" dirty="0">
                          <a:effectLst/>
                        </a:rPr>
                        <a:t>)</a:t>
                      </a:r>
                      <a:endParaRPr lang="en-US" sz="1600" b="1" i="1" u="none" strike="noStrike" dirty="0">
                        <a:solidFill>
                          <a:srgbClr val="000000"/>
                        </a:solidFill>
                        <a:effectLst/>
                        <a:latin typeface="Calibri"/>
                      </a:endParaRPr>
                    </a:p>
                  </a:txBody>
                  <a:tcPr marL="9351" marR="9351" marT="9351"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RMSE </a:t>
                      </a:r>
                      <a:r>
                        <a:rPr lang="en-US" sz="1600" b="1" u="none" strike="noStrike" dirty="0" smtClean="0">
                          <a:effectLst/>
                        </a:rPr>
                        <a:t>(C</a:t>
                      </a:r>
                      <a:r>
                        <a:rPr lang="en-US" sz="1600" b="1" u="none" strike="noStrike" dirty="0">
                          <a:effectLst/>
                        </a:rPr>
                        <a:t>)</a:t>
                      </a:r>
                      <a:endParaRPr lang="en-US" sz="1600" b="1" i="1" u="none" strike="noStrike" dirty="0">
                        <a:solidFill>
                          <a:srgbClr val="000000"/>
                        </a:solidFill>
                        <a:effectLst/>
                        <a:latin typeface="Calibri"/>
                      </a:endParaRPr>
                    </a:p>
                  </a:txBody>
                  <a:tcPr marL="9351" marR="9351" marT="9351" marB="0" anchor="b">
                    <a:lnB w="28575" cap="flat" cmpd="sng" algn="ctr">
                      <a:solidFill>
                        <a:schemeClr val="tx1"/>
                      </a:solidFill>
                      <a:prstDash val="solid"/>
                      <a:round/>
                      <a:headEnd type="none" w="med" len="med"/>
                      <a:tailEnd type="none" w="med" len="med"/>
                    </a:lnB>
                  </a:tcPr>
                </a:tc>
              </a:tr>
              <a:tr h="187019">
                <a:tc>
                  <a:txBody>
                    <a:bodyPr/>
                    <a:lstStyle/>
                    <a:p>
                      <a:pPr algn="l" fontAlgn="b"/>
                      <a:r>
                        <a:rPr lang="en-US" sz="1600" u="none" strike="noStrike" dirty="0">
                          <a:effectLst/>
                        </a:rPr>
                        <a:t>BASE</a:t>
                      </a:r>
                      <a:endParaRPr lang="en-US" sz="1600" b="0" i="0" u="none" strike="noStrike" dirty="0">
                        <a:solidFill>
                          <a:srgbClr val="000000"/>
                        </a:solidFill>
                        <a:effectLst/>
                        <a:latin typeface="Calibri"/>
                      </a:endParaRPr>
                    </a:p>
                  </a:txBody>
                  <a:tcPr marL="9351" marR="9351" marT="9351"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1.65</a:t>
                      </a:r>
                      <a:endParaRPr lang="en-US" sz="1600" b="0" i="0" u="none" strike="noStrike" dirty="0">
                        <a:solidFill>
                          <a:srgbClr val="000000"/>
                        </a:solidFill>
                        <a:effectLst/>
                        <a:latin typeface="Calibri"/>
                      </a:endParaRPr>
                    </a:p>
                  </a:txBody>
                  <a:tcPr marL="9351" marR="9351" marT="9351"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3.25</a:t>
                      </a:r>
                      <a:endParaRPr lang="en-US" sz="1600" b="0" i="0" u="none" strike="noStrike" dirty="0">
                        <a:solidFill>
                          <a:srgbClr val="000000"/>
                        </a:solidFill>
                        <a:effectLst/>
                        <a:latin typeface="Calibri"/>
                      </a:endParaRPr>
                    </a:p>
                  </a:txBody>
                  <a:tcPr marL="9351" marR="9351" marT="9351"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3.97</a:t>
                      </a:r>
                      <a:endParaRPr lang="en-US" sz="1600" b="0" i="0" u="none" strike="noStrike" dirty="0">
                        <a:solidFill>
                          <a:srgbClr val="000000"/>
                        </a:solidFill>
                        <a:effectLst/>
                        <a:latin typeface="Calibri"/>
                      </a:endParaRPr>
                    </a:p>
                  </a:txBody>
                  <a:tcPr marL="9351" marR="9351" marT="9351" marB="0" anchor="b">
                    <a:lnT w="28575" cap="flat" cmpd="sng" algn="ctr">
                      <a:solidFill>
                        <a:schemeClr val="tx1"/>
                      </a:solidFill>
                      <a:prstDash val="solid"/>
                      <a:round/>
                      <a:headEnd type="none" w="med" len="med"/>
                      <a:tailEnd type="none" w="med" len="med"/>
                    </a:lnT>
                  </a:tcPr>
                </a:tc>
              </a:tr>
              <a:tr h="196370">
                <a:tc>
                  <a:txBody>
                    <a:bodyPr/>
                    <a:lstStyle/>
                    <a:p>
                      <a:pPr algn="l" fontAlgn="b"/>
                      <a:r>
                        <a:rPr lang="en-US" sz="1600" u="none" strike="noStrike" dirty="0">
                          <a:effectLst/>
                        </a:rPr>
                        <a:t>FULL</a:t>
                      </a:r>
                      <a:endParaRPr lang="en-US" sz="1600" b="0" i="0" u="none" strike="noStrike" dirty="0">
                        <a:solidFill>
                          <a:srgbClr val="000000"/>
                        </a:solidFill>
                        <a:effectLst/>
                        <a:latin typeface="Calibri"/>
                      </a:endParaRPr>
                    </a:p>
                  </a:txBody>
                  <a:tcPr marL="9351" marR="9351" marT="9351" marB="0" anchor="b"/>
                </a:tc>
                <a:tc>
                  <a:txBody>
                    <a:bodyPr/>
                    <a:lstStyle/>
                    <a:p>
                      <a:pPr algn="ctr" fontAlgn="b"/>
                      <a:r>
                        <a:rPr lang="en-US" sz="1600" u="none" strike="noStrike" dirty="0" smtClean="0">
                          <a:effectLst/>
                        </a:rPr>
                        <a:t>0.11</a:t>
                      </a:r>
                      <a:endParaRPr lang="en-US" sz="1600" b="0" i="0" u="none" strike="noStrike" dirty="0">
                        <a:solidFill>
                          <a:srgbClr val="000000"/>
                        </a:solidFill>
                        <a:effectLst/>
                        <a:latin typeface="Calibri"/>
                      </a:endParaRPr>
                    </a:p>
                  </a:txBody>
                  <a:tcPr marL="9351" marR="9351" marT="9351" marB="0" anchor="b"/>
                </a:tc>
                <a:tc>
                  <a:txBody>
                    <a:bodyPr/>
                    <a:lstStyle/>
                    <a:p>
                      <a:pPr algn="ctr" fontAlgn="b"/>
                      <a:r>
                        <a:rPr lang="en-US" sz="1600" u="none" strike="noStrike" dirty="0" smtClean="0">
                          <a:effectLst/>
                        </a:rPr>
                        <a:t>2.44</a:t>
                      </a:r>
                      <a:endParaRPr lang="en-US" sz="1600" b="0" i="0" u="none" strike="noStrike" dirty="0">
                        <a:solidFill>
                          <a:srgbClr val="000000"/>
                        </a:solidFill>
                        <a:effectLst/>
                        <a:latin typeface="Calibri"/>
                      </a:endParaRPr>
                    </a:p>
                  </a:txBody>
                  <a:tcPr marL="9351" marR="9351" marT="9351" marB="0" anchor="b"/>
                </a:tc>
                <a:tc>
                  <a:txBody>
                    <a:bodyPr/>
                    <a:lstStyle/>
                    <a:p>
                      <a:pPr algn="ctr" fontAlgn="b"/>
                      <a:r>
                        <a:rPr lang="en-US" sz="1600" u="none" strike="noStrike" dirty="0" smtClean="0">
                          <a:effectLst/>
                        </a:rPr>
                        <a:t>2.98</a:t>
                      </a:r>
                      <a:endParaRPr lang="en-US" sz="1600" b="0" i="0" u="none" strike="noStrike" dirty="0">
                        <a:solidFill>
                          <a:srgbClr val="000000"/>
                        </a:solidFill>
                        <a:effectLst/>
                        <a:latin typeface="Calibri"/>
                      </a:endParaRPr>
                    </a:p>
                  </a:txBody>
                  <a:tcPr marL="9351" marR="9351" marT="9351" marB="0" anchor="b"/>
                </a:tc>
              </a:tr>
            </a:tbl>
          </a:graphicData>
        </a:graphic>
      </p:graphicFrame>
      <p:sp>
        <p:nvSpPr>
          <p:cNvPr id="6" name="TextBox 5"/>
          <p:cNvSpPr txBox="1"/>
          <p:nvPr/>
        </p:nvSpPr>
        <p:spPr>
          <a:xfrm>
            <a:off x="0" y="3714326"/>
            <a:ext cx="7791601" cy="933874"/>
          </a:xfrm>
          <a:prstGeom prst="rect">
            <a:avLst/>
          </a:prstGeom>
          <a:noFill/>
        </p:spPr>
        <p:txBody>
          <a:bodyPr wrap="square" lIns="101882" tIns="50941" rIns="101882" bIns="50941" rtlCol="0">
            <a:spAutoFit/>
          </a:bodyPr>
          <a:lstStyle/>
          <a:p>
            <a:r>
              <a:rPr lang="en-US" sz="1800" dirty="0" smtClean="0"/>
              <a:t>Table 3.2.  WRF simulation sensitivity to microphysics.  Difference in longwave radiation and 2-m temperature between BASE and FULL simulations.  Mean values shown for area below selected terrain contours within the basin.</a:t>
            </a:r>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xmlns="" val="3204723037"/>
              </p:ext>
            </p:extLst>
          </p:nvPr>
        </p:nvGraphicFramePr>
        <p:xfrm>
          <a:off x="388938" y="4679950"/>
          <a:ext cx="6994525" cy="756741"/>
        </p:xfrm>
        <a:graphic>
          <a:graphicData uri="http://schemas.openxmlformats.org/drawingml/2006/table">
            <a:tbl>
              <a:tblPr>
                <a:tableStyleId>{9D7B26C5-4107-4FEC-AEDC-1716B250A1EF}</a:tableStyleId>
              </a:tblPr>
              <a:tblGrid>
                <a:gridCol w="2659062"/>
                <a:gridCol w="990600"/>
                <a:gridCol w="1066800"/>
                <a:gridCol w="1219200"/>
                <a:gridCol w="1058863"/>
              </a:tblGrid>
              <a:tr h="176545">
                <a:tc>
                  <a:txBody>
                    <a:bodyPr/>
                    <a:lstStyle/>
                    <a:p>
                      <a:pPr algn="l" fontAlgn="b"/>
                      <a:r>
                        <a:rPr lang="en-US" sz="1600" b="1" u="none" strike="noStrike" dirty="0" smtClean="0">
                          <a:effectLst/>
                        </a:rPr>
                        <a:t>BASE-FULL Difference</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&lt; 1800 m</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&lt; 1700 m</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&lt; 1600 m</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&lt; 1500 m</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r>
              <a:tr h="168138">
                <a:tc>
                  <a:txBody>
                    <a:bodyPr/>
                    <a:lstStyle/>
                    <a:p>
                      <a:pPr algn="l" fontAlgn="b"/>
                      <a:r>
                        <a:rPr lang="en-US" sz="1600" u="none" strike="noStrike" dirty="0" smtClean="0">
                          <a:effectLst/>
                        </a:rPr>
                        <a:t>Longwave (W </a:t>
                      </a:r>
                      <a:r>
                        <a:rPr lang="en-US" sz="1600" u="none" strike="noStrike" dirty="0">
                          <a:effectLst/>
                        </a:rPr>
                        <a:t>m</a:t>
                      </a:r>
                      <a:r>
                        <a:rPr lang="en-US" sz="1600" u="none" strike="noStrike" baseline="30000" dirty="0">
                          <a:effectLst/>
                        </a:rPr>
                        <a:t>-2</a:t>
                      </a:r>
                      <a:r>
                        <a:rPr lang="en-US" sz="1600" u="none" strike="noStrike" dirty="0">
                          <a:effectLst/>
                        </a:rPr>
                        <a:t>)</a:t>
                      </a:r>
                      <a:endParaRPr lang="en-US" sz="1600" b="0" i="0" u="none" strike="noStrike" dirty="0">
                        <a:solidFill>
                          <a:srgbClr val="000000"/>
                        </a:solidFill>
                        <a:effectLst/>
                        <a:latin typeface="+mn-lt"/>
                      </a:endParaRPr>
                    </a:p>
                  </a:txBody>
                  <a:tcPr marL="8407" marR="8407" marT="8407"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11.77</a:t>
                      </a:r>
                      <a:endParaRPr lang="en-US" sz="1600" b="0" i="0" u="none" strike="noStrike" dirty="0">
                        <a:solidFill>
                          <a:srgbClr val="000000"/>
                        </a:solidFill>
                        <a:effectLst/>
                        <a:latin typeface="+mn-lt"/>
                      </a:endParaRPr>
                    </a:p>
                  </a:txBody>
                  <a:tcPr marL="8407" marR="8407" marT="8407"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10.63</a:t>
                      </a:r>
                      <a:endParaRPr lang="en-US" sz="1600" b="0" i="0" u="none" strike="noStrike" dirty="0">
                        <a:solidFill>
                          <a:srgbClr val="000000"/>
                        </a:solidFill>
                        <a:effectLst/>
                        <a:latin typeface="+mn-lt"/>
                      </a:endParaRPr>
                    </a:p>
                  </a:txBody>
                  <a:tcPr marL="8407" marR="8407" marT="8407"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8.97</a:t>
                      </a:r>
                      <a:endParaRPr lang="en-US" sz="1600" b="0" i="0" u="none" strike="noStrike" dirty="0">
                        <a:solidFill>
                          <a:srgbClr val="000000"/>
                        </a:solidFill>
                        <a:effectLst/>
                        <a:latin typeface="+mn-lt"/>
                      </a:endParaRPr>
                    </a:p>
                  </a:txBody>
                  <a:tcPr marL="8407" marR="8407" marT="8407"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7.21</a:t>
                      </a:r>
                      <a:endParaRPr lang="en-US" sz="1600" b="0" i="0" u="none" strike="noStrike" dirty="0">
                        <a:solidFill>
                          <a:srgbClr val="000000"/>
                        </a:solidFill>
                        <a:effectLst/>
                        <a:latin typeface="+mn-lt"/>
                      </a:endParaRPr>
                    </a:p>
                  </a:txBody>
                  <a:tcPr marL="8407" marR="8407" marT="8407" marB="0" anchor="b">
                    <a:lnT w="28575" cap="flat" cmpd="sng" algn="ctr">
                      <a:solidFill>
                        <a:schemeClr val="tx1"/>
                      </a:solidFill>
                      <a:prstDash val="solid"/>
                      <a:round/>
                      <a:headEnd type="none" w="med" len="med"/>
                      <a:tailEnd type="none" w="med" len="med"/>
                    </a:lnT>
                  </a:tcPr>
                </a:tc>
              </a:tr>
              <a:tr h="176545">
                <a:tc>
                  <a:txBody>
                    <a:bodyPr/>
                    <a:lstStyle/>
                    <a:p>
                      <a:pPr algn="l" fontAlgn="b"/>
                      <a:r>
                        <a:rPr lang="en-US" sz="1600" u="none" strike="noStrike" dirty="0" smtClean="0">
                          <a:effectLst/>
                        </a:rPr>
                        <a:t>2-m Temperature</a:t>
                      </a:r>
                      <a:r>
                        <a:rPr lang="en-US" sz="1600" u="none" strike="noStrike" baseline="0" dirty="0" smtClean="0">
                          <a:effectLst/>
                        </a:rPr>
                        <a:t> </a:t>
                      </a:r>
                      <a:r>
                        <a:rPr lang="en-US" sz="1600" u="none" strike="noStrike" dirty="0" smtClean="0">
                          <a:effectLst/>
                        </a:rPr>
                        <a:t>(C</a:t>
                      </a:r>
                      <a:r>
                        <a:rPr lang="en-US" sz="1600" u="none" strike="noStrike" dirty="0">
                          <a:effectLst/>
                        </a:rPr>
                        <a:t>)</a:t>
                      </a:r>
                      <a:endParaRPr lang="en-US" sz="1600" b="0" i="0" u="none" strike="noStrike" dirty="0">
                        <a:solidFill>
                          <a:srgbClr val="000000"/>
                        </a:solidFill>
                        <a:effectLst/>
                        <a:latin typeface="+mn-lt"/>
                      </a:endParaRPr>
                    </a:p>
                  </a:txBody>
                  <a:tcPr marL="8407" marR="8407" marT="8407" marB="0" anchor="b"/>
                </a:tc>
                <a:tc>
                  <a:txBody>
                    <a:bodyPr/>
                    <a:lstStyle/>
                    <a:p>
                      <a:pPr algn="ctr" fontAlgn="b"/>
                      <a:r>
                        <a:rPr lang="en-US" sz="1600" u="none" strike="noStrike" dirty="0" smtClean="0">
                          <a:effectLst/>
                        </a:rPr>
                        <a:t>1.24</a:t>
                      </a:r>
                      <a:endParaRPr lang="en-US" sz="1600" b="0" i="0" u="none" strike="noStrike" dirty="0">
                        <a:solidFill>
                          <a:srgbClr val="000000"/>
                        </a:solidFill>
                        <a:effectLst/>
                        <a:latin typeface="+mn-lt"/>
                      </a:endParaRPr>
                    </a:p>
                  </a:txBody>
                  <a:tcPr marL="8407" marR="8407" marT="8407" marB="0" anchor="b"/>
                </a:tc>
                <a:tc>
                  <a:txBody>
                    <a:bodyPr/>
                    <a:lstStyle/>
                    <a:p>
                      <a:pPr algn="ctr" fontAlgn="b"/>
                      <a:r>
                        <a:rPr lang="en-US" sz="1600" u="none" strike="noStrike" dirty="0" smtClean="0">
                          <a:effectLst/>
                        </a:rPr>
                        <a:t>1.46</a:t>
                      </a:r>
                      <a:endParaRPr lang="en-US" sz="1600" b="0" i="0" u="none" strike="noStrike" dirty="0">
                        <a:solidFill>
                          <a:srgbClr val="000000"/>
                        </a:solidFill>
                        <a:effectLst/>
                        <a:latin typeface="+mn-lt"/>
                      </a:endParaRPr>
                    </a:p>
                  </a:txBody>
                  <a:tcPr marL="8407" marR="8407" marT="8407" marB="0" anchor="b"/>
                </a:tc>
                <a:tc>
                  <a:txBody>
                    <a:bodyPr/>
                    <a:lstStyle/>
                    <a:p>
                      <a:pPr algn="ctr" fontAlgn="b"/>
                      <a:r>
                        <a:rPr lang="en-US" sz="1600" u="none" strike="noStrike" dirty="0" smtClean="0">
                          <a:effectLst/>
                        </a:rPr>
                        <a:t>1.65</a:t>
                      </a:r>
                      <a:endParaRPr lang="en-US" sz="1600" b="0" i="0" u="none" strike="noStrike" dirty="0">
                        <a:solidFill>
                          <a:srgbClr val="000000"/>
                        </a:solidFill>
                        <a:effectLst/>
                        <a:latin typeface="+mn-lt"/>
                      </a:endParaRPr>
                    </a:p>
                  </a:txBody>
                  <a:tcPr marL="8407" marR="8407" marT="8407" marB="0" anchor="b"/>
                </a:tc>
                <a:tc>
                  <a:txBody>
                    <a:bodyPr/>
                    <a:lstStyle/>
                    <a:p>
                      <a:pPr algn="ctr" fontAlgn="b"/>
                      <a:r>
                        <a:rPr lang="en-US" sz="1600" u="none" strike="noStrike" dirty="0" smtClean="0">
                          <a:effectLst/>
                        </a:rPr>
                        <a:t>1.78</a:t>
                      </a:r>
                      <a:endParaRPr lang="en-US" sz="1600" b="0" i="0" u="none" strike="noStrike" dirty="0">
                        <a:solidFill>
                          <a:srgbClr val="000000"/>
                        </a:solidFill>
                        <a:effectLst/>
                        <a:latin typeface="+mn-lt"/>
                      </a:endParaRPr>
                    </a:p>
                  </a:txBody>
                  <a:tcPr marL="8407" marR="8407" marT="8407" marB="0" anchor="b"/>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2237432308"/>
              </p:ext>
            </p:extLst>
          </p:nvPr>
        </p:nvGraphicFramePr>
        <p:xfrm>
          <a:off x="388938" y="7467600"/>
          <a:ext cx="6994524" cy="759573"/>
        </p:xfrm>
        <a:graphic>
          <a:graphicData uri="http://schemas.openxmlformats.org/drawingml/2006/table">
            <a:tbl>
              <a:tblPr>
                <a:tableStyleId>{9D7B26C5-4107-4FEC-AEDC-1716B250A1EF}</a:tableStyleId>
              </a:tblPr>
              <a:tblGrid>
                <a:gridCol w="1600200"/>
                <a:gridCol w="1828800"/>
                <a:gridCol w="2209800"/>
                <a:gridCol w="1355724"/>
              </a:tblGrid>
              <a:tr h="187019">
                <a:tc>
                  <a:txBody>
                    <a:bodyPr/>
                    <a:lstStyle/>
                    <a:p>
                      <a:pPr algn="l" fontAlgn="b"/>
                      <a:r>
                        <a:rPr lang="en-US" sz="1600" b="1" u="none" strike="noStrike" dirty="0">
                          <a:effectLst/>
                        </a:rPr>
                        <a:t>Simulation</a:t>
                      </a:r>
                      <a:endParaRPr lang="en-US" sz="1600" b="1" i="1" u="none" strike="noStrike" dirty="0">
                        <a:solidFill>
                          <a:srgbClr val="000000"/>
                        </a:solidFill>
                        <a:effectLst/>
                        <a:latin typeface="Calibri"/>
                      </a:endParaRPr>
                    </a:p>
                  </a:txBody>
                  <a:tcPr marL="9351" marR="9351" marT="9351"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Difference </a:t>
                      </a:r>
                      <a:r>
                        <a:rPr lang="en-US" sz="1600" b="1" u="none" strike="noStrike" dirty="0" smtClean="0">
                          <a:effectLst/>
                        </a:rPr>
                        <a:t>(C</a:t>
                      </a:r>
                      <a:r>
                        <a:rPr lang="en-US" sz="1600" b="1" u="none" strike="noStrike" dirty="0">
                          <a:effectLst/>
                        </a:rPr>
                        <a:t>)</a:t>
                      </a:r>
                      <a:endParaRPr lang="en-US" sz="1600" b="1" i="1" u="none" strike="noStrike" dirty="0">
                        <a:solidFill>
                          <a:srgbClr val="000000"/>
                        </a:solidFill>
                        <a:effectLst/>
                        <a:latin typeface="Calibri"/>
                      </a:endParaRPr>
                    </a:p>
                  </a:txBody>
                  <a:tcPr marL="9351" marR="9351" marT="9351"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Mean Abs Diff </a:t>
                      </a:r>
                      <a:r>
                        <a:rPr lang="en-US" sz="1600" b="1" u="none" strike="noStrike" dirty="0" smtClean="0">
                          <a:effectLst/>
                        </a:rPr>
                        <a:t>(C</a:t>
                      </a:r>
                      <a:r>
                        <a:rPr lang="en-US" sz="1600" b="1" u="none" strike="noStrike" dirty="0">
                          <a:effectLst/>
                        </a:rPr>
                        <a:t>)</a:t>
                      </a:r>
                      <a:endParaRPr lang="en-US" sz="1600" b="1" i="1" u="none" strike="noStrike" dirty="0">
                        <a:solidFill>
                          <a:srgbClr val="000000"/>
                        </a:solidFill>
                        <a:effectLst/>
                        <a:latin typeface="Calibri"/>
                      </a:endParaRPr>
                    </a:p>
                  </a:txBody>
                  <a:tcPr marL="9351" marR="9351" marT="9351"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RMSD </a:t>
                      </a:r>
                      <a:r>
                        <a:rPr lang="en-US" sz="1600" b="1" u="none" strike="noStrike" dirty="0" smtClean="0">
                          <a:effectLst/>
                        </a:rPr>
                        <a:t>(C</a:t>
                      </a:r>
                      <a:r>
                        <a:rPr lang="en-US" sz="1600" b="1" u="none" strike="noStrike" dirty="0">
                          <a:effectLst/>
                        </a:rPr>
                        <a:t>)</a:t>
                      </a:r>
                      <a:endParaRPr lang="en-US" sz="1600" b="1" i="1" u="none" strike="noStrike" dirty="0">
                        <a:solidFill>
                          <a:srgbClr val="000000"/>
                        </a:solidFill>
                        <a:effectLst/>
                        <a:latin typeface="Calibri"/>
                      </a:endParaRPr>
                    </a:p>
                  </a:txBody>
                  <a:tcPr marL="9351" marR="9351" marT="9351" marB="0" anchor="b">
                    <a:lnB w="28575" cap="flat" cmpd="sng" algn="ctr">
                      <a:solidFill>
                        <a:schemeClr val="tx1"/>
                      </a:solidFill>
                      <a:prstDash val="solid"/>
                      <a:round/>
                      <a:headEnd type="none" w="med" len="med"/>
                      <a:tailEnd type="none" w="med" len="med"/>
                    </a:lnB>
                  </a:tcPr>
                </a:tc>
              </a:tr>
              <a:tr h="187019">
                <a:tc>
                  <a:txBody>
                    <a:bodyPr/>
                    <a:lstStyle/>
                    <a:p>
                      <a:pPr algn="l" fontAlgn="b"/>
                      <a:r>
                        <a:rPr lang="en-US" sz="1600" u="none" strike="noStrike" dirty="0" smtClean="0">
                          <a:effectLst/>
                        </a:rPr>
                        <a:t>NW</a:t>
                      </a:r>
                      <a:endParaRPr lang="en-US" sz="1600" b="0" i="0" u="none" strike="noStrike" dirty="0">
                        <a:solidFill>
                          <a:srgbClr val="000000"/>
                        </a:solidFill>
                        <a:effectLst/>
                        <a:latin typeface="Calibri"/>
                      </a:endParaRPr>
                    </a:p>
                  </a:txBody>
                  <a:tcPr marL="9351" marR="9351" marT="9351"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0.14</a:t>
                      </a:r>
                      <a:endParaRPr lang="en-US" sz="1600" b="0" i="0" u="none" strike="noStrike" dirty="0">
                        <a:solidFill>
                          <a:srgbClr val="000000"/>
                        </a:solidFill>
                        <a:effectLst/>
                        <a:latin typeface="Calibri"/>
                      </a:endParaRPr>
                    </a:p>
                  </a:txBody>
                  <a:tcPr marL="9351" marR="9351" marT="9351"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0.21</a:t>
                      </a:r>
                      <a:endParaRPr lang="en-US" sz="1600" b="0" i="0" u="none" strike="noStrike" dirty="0">
                        <a:solidFill>
                          <a:srgbClr val="000000"/>
                        </a:solidFill>
                        <a:effectLst/>
                        <a:latin typeface="Calibri"/>
                      </a:endParaRPr>
                    </a:p>
                  </a:txBody>
                  <a:tcPr marL="9351" marR="9351" marT="9351"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0.28</a:t>
                      </a:r>
                      <a:endParaRPr lang="en-US" sz="1600" b="0" i="0" u="none" strike="noStrike" dirty="0">
                        <a:solidFill>
                          <a:srgbClr val="000000"/>
                        </a:solidFill>
                        <a:effectLst/>
                        <a:latin typeface="Calibri"/>
                      </a:endParaRPr>
                    </a:p>
                  </a:txBody>
                  <a:tcPr marL="9351" marR="9351" marT="9351" marB="0" anchor="b">
                    <a:lnT w="28575" cap="flat" cmpd="sng" algn="ctr">
                      <a:solidFill>
                        <a:schemeClr val="tx1"/>
                      </a:solidFill>
                      <a:prstDash val="solid"/>
                      <a:round/>
                      <a:headEnd type="none" w="med" len="med"/>
                      <a:tailEnd type="none" w="med" len="med"/>
                    </a:lnT>
                  </a:tcPr>
                </a:tc>
              </a:tr>
              <a:tr h="196370">
                <a:tc>
                  <a:txBody>
                    <a:bodyPr/>
                    <a:lstStyle/>
                    <a:p>
                      <a:pPr algn="l" fontAlgn="b"/>
                      <a:r>
                        <a:rPr lang="en-US" sz="1600" u="none" strike="noStrike">
                          <a:effectLst/>
                        </a:rPr>
                        <a:t>NONE</a:t>
                      </a:r>
                      <a:endParaRPr lang="en-US" sz="1600" b="0" i="0" u="none" strike="noStrike">
                        <a:solidFill>
                          <a:srgbClr val="000000"/>
                        </a:solidFill>
                        <a:effectLst/>
                        <a:latin typeface="Calibri"/>
                      </a:endParaRPr>
                    </a:p>
                  </a:txBody>
                  <a:tcPr marL="9351" marR="9351" marT="9351" marB="0" anchor="b"/>
                </a:tc>
                <a:tc>
                  <a:txBody>
                    <a:bodyPr/>
                    <a:lstStyle/>
                    <a:p>
                      <a:pPr algn="ctr" fontAlgn="b"/>
                      <a:r>
                        <a:rPr lang="en-US" sz="1600" u="none" strike="noStrike" dirty="0" smtClean="0">
                          <a:effectLst/>
                        </a:rPr>
                        <a:t>7.60</a:t>
                      </a:r>
                      <a:endParaRPr lang="en-US" sz="1600" b="0" i="0" u="none" strike="noStrike" dirty="0">
                        <a:solidFill>
                          <a:srgbClr val="000000"/>
                        </a:solidFill>
                        <a:effectLst/>
                        <a:latin typeface="Calibri"/>
                      </a:endParaRPr>
                    </a:p>
                  </a:txBody>
                  <a:tcPr marL="9351" marR="9351" marT="9351" marB="0" anchor="b"/>
                </a:tc>
                <a:tc>
                  <a:txBody>
                    <a:bodyPr/>
                    <a:lstStyle/>
                    <a:p>
                      <a:pPr algn="ctr" fontAlgn="b"/>
                      <a:r>
                        <a:rPr lang="en-US" sz="1600" u="none" strike="noStrike" dirty="0" smtClean="0">
                          <a:effectLst/>
                        </a:rPr>
                        <a:t>7.60</a:t>
                      </a:r>
                      <a:endParaRPr lang="en-US" sz="1600" b="0" i="0" u="none" strike="noStrike" dirty="0">
                        <a:solidFill>
                          <a:srgbClr val="000000"/>
                        </a:solidFill>
                        <a:effectLst/>
                        <a:latin typeface="Calibri"/>
                      </a:endParaRPr>
                    </a:p>
                  </a:txBody>
                  <a:tcPr marL="9351" marR="9351" marT="9351" marB="0" anchor="b"/>
                </a:tc>
                <a:tc>
                  <a:txBody>
                    <a:bodyPr/>
                    <a:lstStyle/>
                    <a:p>
                      <a:pPr algn="ctr" fontAlgn="b"/>
                      <a:r>
                        <a:rPr lang="en-US" sz="1600" u="none" strike="noStrike" dirty="0" smtClean="0">
                          <a:effectLst/>
                        </a:rPr>
                        <a:t>7.85</a:t>
                      </a:r>
                      <a:endParaRPr lang="en-US" sz="1600" b="0" i="0" u="none" strike="noStrike" dirty="0">
                        <a:solidFill>
                          <a:srgbClr val="000000"/>
                        </a:solidFill>
                        <a:effectLst/>
                        <a:latin typeface="Calibri"/>
                      </a:endParaRPr>
                    </a:p>
                  </a:txBody>
                  <a:tcPr marL="9351" marR="9351" marT="9351" marB="0" anchor="b"/>
                </a:tc>
              </a:tr>
            </a:tbl>
          </a:graphicData>
        </a:graphic>
      </p:graphicFrame>
      <p:sp>
        <p:nvSpPr>
          <p:cNvPr id="8" name="TextBox 7"/>
          <p:cNvSpPr txBox="1"/>
          <p:nvPr/>
        </p:nvSpPr>
        <p:spPr>
          <a:xfrm>
            <a:off x="-20338" y="7086600"/>
            <a:ext cx="7791601" cy="379876"/>
          </a:xfrm>
          <a:prstGeom prst="rect">
            <a:avLst/>
          </a:prstGeom>
          <a:noFill/>
        </p:spPr>
        <p:txBody>
          <a:bodyPr wrap="square" lIns="101882" tIns="50941" rIns="101882" bIns="50941" rtlCol="0">
            <a:spAutoFit/>
          </a:bodyPr>
          <a:lstStyle/>
          <a:p>
            <a:r>
              <a:rPr lang="en-US" sz="1800" dirty="0" smtClean="0"/>
              <a:t>Table 3.3.  2-m temperature difference from FULL simulation</a:t>
            </a:r>
            <a:endParaRPr lang="en-US" sz="1800" dirty="0"/>
          </a:p>
        </p:txBody>
      </p:sp>
    </p:spTree>
    <p:extLst>
      <p:ext uri="{BB962C8B-B14F-4D97-AF65-F5344CB8AC3E}">
        <p14:creationId xmlns:p14="http://schemas.microsoft.com/office/powerpoint/2010/main" xmlns="" val="20213268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27046"/>
            <a:ext cx="7791601" cy="656875"/>
          </a:xfrm>
          <a:prstGeom prst="rect">
            <a:avLst/>
          </a:prstGeom>
          <a:noFill/>
        </p:spPr>
        <p:txBody>
          <a:bodyPr wrap="square" lIns="101882" tIns="50941" rIns="101882" bIns="50941" rtlCol="0">
            <a:spAutoFit/>
          </a:bodyPr>
          <a:lstStyle/>
          <a:p>
            <a:r>
              <a:rPr lang="en-US" sz="1800" dirty="0" smtClean="0"/>
              <a:t>Table 4.1.  Ozone statistics from CMAQ model forced by FULL and NONE simulations.</a:t>
            </a:r>
            <a:endParaRPr lang="en-US" sz="1800" dirty="0"/>
          </a:p>
        </p:txBody>
      </p:sp>
      <p:graphicFrame>
        <p:nvGraphicFramePr>
          <p:cNvPr id="2" name="Table 1"/>
          <p:cNvGraphicFramePr>
            <a:graphicFrameLocks noGrp="1"/>
          </p:cNvGraphicFramePr>
          <p:nvPr>
            <p:extLst>
              <p:ext uri="{D42A27DB-BD31-4B8C-83A1-F6EECF244321}">
                <p14:modId xmlns:p14="http://schemas.microsoft.com/office/powerpoint/2010/main" xmlns="" val="3273942713"/>
              </p:ext>
            </p:extLst>
          </p:nvPr>
        </p:nvGraphicFramePr>
        <p:xfrm>
          <a:off x="304800" y="1752600"/>
          <a:ext cx="6934200" cy="1447800"/>
        </p:xfrm>
        <a:graphic>
          <a:graphicData uri="http://schemas.openxmlformats.org/drawingml/2006/table">
            <a:tbl>
              <a:tblPr>
                <a:tableStyleId>{9D7B26C5-4107-4FEC-AEDC-1716B250A1EF}</a:tableStyleId>
              </a:tblPr>
              <a:tblGrid>
                <a:gridCol w="3962400"/>
                <a:gridCol w="1524000"/>
                <a:gridCol w="1447800"/>
              </a:tblGrid>
              <a:tr h="286102">
                <a:tc>
                  <a:txBody>
                    <a:bodyPr/>
                    <a:lstStyle/>
                    <a:p>
                      <a:pPr algn="l" fontAlgn="b"/>
                      <a:endParaRPr lang="en-US" sz="1600" b="0" i="0" u="none" strike="noStrike" dirty="0">
                        <a:solidFill>
                          <a:srgbClr val="000000"/>
                        </a:solidFill>
                        <a:effectLst/>
                        <a:latin typeface="Calibri"/>
                      </a:endParaRPr>
                    </a:p>
                  </a:txBody>
                  <a:tcPr marL="9525" marR="9525" marT="9525"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FULL</a:t>
                      </a:r>
                      <a:endParaRPr lang="en-US" sz="1600" b="1" i="0" u="none" strike="noStrike" dirty="0">
                        <a:solidFill>
                          <a:srgbClr val="000000"/>
                        </a:solidFill>
                        <a:effectLst/>
                        <a:latin typeface="Calibri"/>
                      </a:endParaRPr>
                    </a:p>
                  </a:txBody>
                  <a:tcPr marL="9525" marR="9525" marT="9525"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NONE</a:t>
                      </a:r>
                      <a:endParaRPr lang="en-US" sz="1600" b="1" i="0" u="none" strike="noStrike" dirty="0">
                        <a:solidFill>
                          <a:srgbClr val="000000"/>
                        </a:solidFill>
                        <a:effectLst/>
                        <a:latin typeface="Calibri"/>
                      </a:endParaRPr>
                    </a:p>
                  </a:txBody>
                  <a:tcPr marL="9525" marR="9525" marT="9525" marB="0" anchor="b">
                    <a:lnB w="28575" cap="flat" cmpd="sng" algn="ctr">
                      <a:solidFill>
                        <a:schemeClr val="tx1"/>
                      </a:solidFill>
                      <a:prstDash val="solid"/>
                      <a:round/>
                      <a:headEnd type="none" w="med" len="med"/>
                      <a:tailEnd type="none" w="med" len="med"/>
                    </a:lnB>
                  </a:tcPr>
                </a:tc>
              </a:tr>
              <a:tr h="286102">
                <a:tc>
                  <a:txBody>
                    <a:bodyPr/>
                    <a:lstStyle/>
                    <a:p>
                      <a:pPr algn="l" fontAlgn="b"/>
                      <a:r>
                        <a:rPr lang="en-US" sz="1600" u="none" strike="noStrike" dirty="0">
                          <a:effectLst/>
                        </a:rPr>
                        <a:t>Highest </a:t>
                      </a:r>
                      <a:r>
                        <a:rPr lang="en-US" sz="1600" u="none" strike="noStrike" dirty="0" smtClean="0">
                          <a:effectLst/>
                        </a:rPr>
                        <a:t>mean </a:t>
                      </a:r>
                      <a:r>
                        <a:rPr lang="en-US" sz="1600" u="none" strike="noStrike" dirty="0">
                          <a:effectLst/>
                        </a:rPr>
                        <a:t>O</a:t>
                      </a:r>
                      <a:r>
                        <a:rPr lang="en-US" sz="1600" u="none" strike="noStrike" baseline="-25000" dirty="0">
                          <a:effectLst/>
                        </a:rPr>
                        <a:t>3</a:t>
                      </a:r>
                      <a:r>
                        <a:rPr lang="en-US" sz="1600" u="none" strike="noStrike" dirty="0">
                          <a:effectLst/>
                        </a:rPr>
                        <a:t> - </a:t>
                      </a:r>
                      <a:r>
                        <a:rPr lang="en-US" sz="1600" u="none" strike="noStrike" dirty="0" smtClean="0">
                          <a:effectLst/>
                        </a:rPr>
                        <a:t>Afternoon (ppb)</a:t>
                      </a:r>
                      <a:endParaRPr lang="en-US" sz="1600" b="0" i="0" u="none" strike="noStrike" dirty="0">
                        <a:solidFill>
                          <a:srgbClr val="000000"/>
                        </a:solidFill>
                        <a:effectLst/>
                        <a:latin typeface="Calibri"/>
                      </a:endParaRPr>
                    </a:p>
                  </a:txBody>
                  <a:tcPr marL="9525" marR="9525" marT="9525"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rPr>
                        <a:t>97.2</a:t>
                      </a:r>
                      <a:endParaRPr lang="en-US" sz="1600" b="0" i="0" u="none" strike="noStrike" dirty="0">
                        <a:solidFill>
                          <a:srgbClr val="000000"/>
                        </a:solidFill>
                        <a:effectLst/>
                        <a:latin typeface="Calibri"/>
                      </a:endParaRPr>
                    </a:p>
                  </a:txBody>
                  <a:tcPr marL="9525" marR="9525" marT="9525" marB="0" anchor="b">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rPr>
                        <a:t>81.2</a:t>
                      </a:r>
                      <a:endParaRPr lang="en-US" sz="1600" b="0" i="0" u="none" strike="noStrike" dirty="0">
                        <a:solidFill>
                          <a:srgbClr val="000000"/>
                        </a:solidFill>
                        <a:effectLst/>
                        <a:latin typeface="Calibri"/>
                      </a:endParaRPr>
                    </a:p>
                  </a:txBody>
                  <a:tcPr marL="9525" marR="9525" marT="9525" marB="0" anchor="b">
                    <a:lnT w="28575" cap="flat" cmpd="sng" algn="ctr">
                      <a:solidFill>
                        <a:schemeClr val="tx1"/>
                      </a:solidFill>
                      <a:prstDash val="solid"/>
                      <a:round/>
                      <a:headEnd type="none" w="med" len="med"/>
                      <a:tailEnd type="none" w="med" len="med"/>
                    </a:lnT>
                  </a:tcPr>
                </a:tc>
              </a:tr>
              <a:tr h="265996">
                <a:tc>
                  <a:txBody>
                    <a:bodyPr/>
                    <a:lstStyle/>
                    <a:p>
                      <a:pPr algn="l" fontAlgn="b"/>
                      <a:r>
                        <a:rPr lang="en-US" sz="1600" u="none" strike="noStrike" dirty="0">
                          <a:effectLst/>
                        </a:rPr>
                        <a:t>Highest </a:t>
                      </a:r>
                      <a:r>
                        <a:rPr lang="en-US" sz="1600" u="none" strike="noStrike" dirty="0" smtClean="0">
                          <a:effectLst/>
                        </a:rPr>
                        <a:t>mean </a:t>
                      </a:r>
                      <a:r>
                        <a:rPr lang="en-US" sz="1600" u="none" strike="noStrike" dirty="0">
                          <a:effectLst/>
                        </a:rPr>
                        <a:t>O</a:t>
                      </a:r>
                      <a:r>
                        <a:rPr lang="en-US" sz="1600" u="none" strike="noStrike" baseline="-25000" dirty="0">
                          <a:effectLst/>
                        </a:rPr>
                        <a:t>3</a:t>
                      </a:r>
                      <a:r>
                        <a:rPr lang="en-US" sz="1600" u="none" strike="noStrike" dirty="0">
                          <a:effectLst/>
                        </a:rPr>
                        <a:t> - Non </a:t>
                      </a:r>
                      <a:r>
                        <a:rPr lang="en-US" sz="1600" u="none" strike="noStrike" dirty="0" smtClean="0">
                          <a:effectLst/>
                        </a:rPr>
                        <a:t>afternoon (ppb)</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dirty="0">
                          <a:effectLst/>
                        </a:rPr>
                        <a:t>61.9</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a:effectLst/>
                        </a:rPr>
                        <a:t>51.0</a:t>
                      </a:r>
                      <a:endParaRPr lang="en-US" sz="1600" b="0" i="0" u="none" strike="noStrike">
                        <a:solidFill>
                          <a:srgbClr val="000000"/>
                        </a:solidFill>
                        <a:effectLst/>
                        <a:latin typeface="Calibri"/>
                      </a:endParaRPr>
                    </a:p>
                  </a:txBody>
                  <a:tcPr marL="9525" marR="9525" marT="9525" marB="0" anchor="b"/>
                </a:tc>
              </a:tr>
              <a:tr h="286102">
                <a:tc>
                  <a:txBody>
                    <a:bodyPr/>
                    <a:lstStyle/>
                    <a:p>
                      <a:pPr algn="l" fontAlgn="b"/>
                      <a:r>
                        <a:rPr lang="en-US" sz="1600" u="none" strike="noStrike" dirty="0">
                          <a:effectLst/>
                        </a:rPr>
                        <a:t>Maximum </a:t>
                      </a:r>
                      <a:r>
                        <a:rPr lang="en-US" sz="1600" u="none" strike="noStrike" dirty="0" smtClean="0">
                          <a:effectLst/>
                        </a:rPr>
                        <a:t>Hourly O</a:t>
                      </a:r>
                      <a:r>
                        <a:rPr lang="en-US" sz="1600" u="none" strike="noStrike" baseline="-25000" dirty="0" smtClean="0">
                          <a:effectLst/>
                        </a:rPr>
                        <a:t>3</a:t>
                      </a:r>
                      <a:r>
                        <a:rPr lang="en-US" sz="1600" u="none" strike="noStrike" baseline="0" dirty="0" smtClean="0">
                          <a:effectLst/>
                        </a:rPr>
                        <a:t> (ppb)</a:t>
                      </a:r>
                      <a:endParaRPr lang="en-US" sz="1600" b="0" i="0" u="none" strike="noStrike" baseline="-25000" dirty="0">
                        <a:solidFill>
                          <a:srgbClr val="000000"/>
                        </a:solidFill>
                        <a:effectLst/>
                        <a:latin typeface="Calibri"/>
                      </a:endParaRPr>
                    </a:p>
                  </a:txBody>
                  <a:tcPr marL="9525" marR="9525" marT="9525" marB="0" anchor="b"/>
                </a:tc>
                <a:tc>
                  <a:txBody>
                    <a:bodyPr/>
                    <a:lstStyle/>
                    <a:p>
                      <a:pPr algn="ctr" fontAlgn="b"/>
                      <a:r>
                        <a:rPr lang="en-US" sz="1600" u="none" strike="noStrike" dirty="0">
                          <a:effectLst/>
                        </a:rPr>
                        <a:t>134.4</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dirty="0">
                          <a:effectLst/>
                        </a:rPr>
                        <a:t>118.0</a:t>
                      </a:r>
                      <a:endParaRPr lang="en-US" sz="1600" b="0" i="0" u="none" strike="noStrike" dirty="0">
                        <a:solidFill>
                          <a:srgbClr val="000000"/>
                        </a:solidFill>
                        <a:effectLst/>
                        <a:latin typeface="Calibri"/>
                      </a:endParaRPr>
                    </a:p>
                  </a:txBody>
                  <a:tcPr marL="9525" marR="9525" marT="9525" marB="0" anchor="b"/>
                </a:tc>
              </a:tr>
              <a:tr h="323498">
                <a:tc>
                  <a:txBody>
                    <a:bodyPr/>
                    <a:lstStyle/>
                    <a:p>
                      <a:pPr algn="l" fontAlgn="b"/>
                      <a:r>
                        <a:rPr lang="en-US" sz="1600" u="none" strike="noStrike" dirty="0">
                          <a:effectLst/>
                        </a:rPr>
                        <a:t>Area </a:t>
                      </a:r>
                      <a:r>
                        <a:rPr lang="en-US" sz="1600" u="none" strike="noStrike" dirty="0" smtClean="0">
                          <a:effectLst/>
                        </a:rPr>
                        <a:t>of mean afternoon </a:t>
                      </a:r>
                      <a:r>
                        <a:rPr lang="en-US" sz="1600" u="none" strike="noStrike" dirty="0">
                          <a:effectLst/>
                        </a:rPr>
                        <a:t>O</a:t>
                      </a:r>
                      <a:r>
                        <a:rPr lang="en-US" sz="1600" u="none" strike="noStrike" baseline="-25000" dirty="0">
                          <a:effectLst/>
                        </a:rPr>
                        <a:t>3</a:t>
                      </a:r>
                      <a:r>
                        <a:rPr lang="en-US" sz="1600" u="none" strike="noStrike" dirty="0">
                          <a:effectLst/>
                        </a:rPr>
                        <a:t> &gt; 75 </a:t>
                      </a:r>
                      <a:r>
                        <a:rPr lang="en-US" sz="1600" u="none" strike="noStrike" dirty="0" smtClean="0">
                          <a:effectLst/>
                        </a:rPr>
                        <a:t>ppb (km</a:t>
                      </a:r>
                      <a:r>
                        <a:rPr lang="en-US" sz="1600" u="none" strike="noStrike" baseline="30000" dirty="0" smtClean="0">
                          <a:effectLst/>
                        </a:rPr>
                        <a:t>2</a:t>
                      </a:r>
                      <a:r>
                        <a:rPr lang="en-US" sz="1600" u="none" strike="noStrike" dirty="0" smtClean="0">
                          <a:effectLst/>
                        </a:rPr>
                        <a:t>)</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u="none" strike="noStrike" dirty="0">
                          <a:effectLst/>
                        </a:rPr>
                        <a:t>896</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u="none" strike="noStrike" dirty="0">
                          <a:effectLst/>
                        </a:rPr>
                        <a:t>144</a:t>
                      </a:r>
                      <a:endParaRPr lang="en-US" sz="16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xmlns="" val="35869284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22" y="2438400"/>
            <a:ext cx="7772400" cy="595319"/>
          </a:xfrm>
          <a:prstGeom prst="rect">
            <a:avLst/>
          </a:prstGeom>
          <a:noFill/>
        </p:spPr>
        <p:txBody>
          <a:bodyPr wrap="square" lIns="101882" tIns="50941" rIns="101882" bIns="50941" rtlCol="0">
            <a:spAutoFit/>
          </a:bodyPr>
          <a:lstStyle/>
          <a:p>
            <a:pPr algn="ctr"/>
            <a:r>
              <a:rPr lang="en-US" sz="3200" dirty="0" smtClean="0"/>
              <a:t>Other Figs for Defense</a:t>
            </a:r>
            <a:endParaRPr lang="en-US" sz="3200" dirty="0"/>
          </a:p>
        </p:txBody>
      </p:sp>
    </p:spTree>
    <p:extLst>
      <p:ext uri="{BB962C8B-B14F-4D97-AF65-F5344CB8AC3E}">
        <p14:creationId xmlns:p14="http://schemas.microsoft.com/office/powerpoint/2010/main" xmlns="" val="659184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8797640"/>
            <a:ext cx="7772400" cy="1333983"/>
          </a:xfrm>
          <a:prstGeom prst="rect">
            <a:avLst/>
          </a:prstGeom>
          <a:noFill/>
        </p:spPr>
        <p:txBody>
          <a:bodyPr wrap="square" lIns="101882" tIns="50941" rIns="101882" bIns="50941" rtlCol="0">
            <a:spAutoFit/>
          </a:bodyPr>
          <a:lstStyle/>
          <a:p>
            <a:r>
              <a:rPr lang="en-US" sz="1600" dirty="0" smtClean="0"/>
              <a:t>Fig. 1.5: WRF 12-, 4-, and 1.33-km domains (a) with terrain contoured every 500 m.  (b) Subdomain used for plotting with terrain contoured every 250 m and major geographic features labeled.  Black dots indicate locations of </a:t>
            </a:r>
            <a:r>
              <a:rPr lang="en-US" sz="1600" dirty="0" err="1" smtClean="0"/>
              <a:t>MesoWest</a:t>
            </a:r>
            <a:r>
              <a:rPr lang="en-US" sz="1600" dirty="0" smtClean="0"/>
              <a:t> stations used for verification: </a:t>
            </a:r>
            <a:r>
              <a:rPr lang="en-US" sz="1600" dirty="0" err="1" smtClean="0"/>
              <a:t>Horsepool</a:t>
            </a:r>
            <a:r>
              <a:rPr lang="en-US" sz="1600" dirty="0" smtClean="0"/>
              <a:t> (HOR), </a:t>
            </a:r>
            <a:r>
              <a:rPr lang="en-US" sz="1600" dirty="0" err="1" smtClean="0"/>
              <a:t>Myton</a:t>
            </a:r>
            <a:r>
              <a:rPr lang="en-US" sz="1600" dirty="0" smtClean="0"/>
              <a:t> (MYT), Ouray (OUR), Red Wash (RED), Roosevelt (ROO), and Vernal (VER).  Red line indicates position of vertical cross sections shown later in this paper.</a:t>
            </a:r>
            <a:endParaRPr lang="en-US" sz="1600" dirty="0"/>
          </a:p>
        </p:txBody>
      </p:sp>
      <p:grpSp>
        <p:nvGrpSpPr>
          <p:cNvPr id="12" name="Group 11"/>
          <p:cNvGrpSpPr/>
          <p:nvPr/>
        </p:nvGrpSpPr>
        <p:grpSpPr>
          <a:xfrm>
            <a:off x="1638299" y="-2960"/>
            <a:ext cx="4901686" cy="4157013"/>
            <a:chOff x="1638299" y="-2960"/>
            <a:chExt cx="4901686" cy="4157013"/>
          </a:xfrm>
        </p:grpSpPr>
        <p:grpSp>
          <p:nvGrpSpPr>
            <p:cNvPr id="4" name="Group 3"/>
            <p:cNvGrpSpPr/>
            <p:nvPr/>
          </p:nvGrpSpPr>
          <p:grpSpPr>
            <a:xfrm>
              <a:off x="1638299" y="109972"/>
              <a:ext cx="4381501" cy="3888822"/>
              <a:chOff x="1638299" y="109972"/>
              <a:chExt cx="4381501" cy="3888822"/>
            </a:xfrm>
          </p:grpSpPr>
          <p:grpSp>
            <p:nvGrpSpPr>
              <p:cNvPr id="3" name="Group 2"/>
              <p:cNvGrpSpPr/>
              <p:nvPr/>
            </p:nvGrpSpPr>
            <p:grpSpPr>
              <a:xfrm>
                <a:off x="1638299" y="109972"/>
                <a:ext cx="4381501" cy="3888822"/>
                <a:chOff x="1638299" y="109972"/>
                <a:chExt cx="4381501" cy="3888822"/>
              </a:xfrm>
            </p:grpSpPr>
            <p:pic>
              <p:nvPicPr>
                <p:cNvPr id="2" name="Picture 2"/>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1638299" y="109972"/>
                  <a:ext cx="4381501" cy="38888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5906784" y="3567114"/>
                  <a:ext cx="74915" cy="4214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6" name="TextBox 5"/>
              <p:cNvSpPr txBox="1"/>
              <p:nvPr/>
            </p:nvSpPr>
            <p:spPr>
              <a:xfrm>
                <a:off x="3232306" y="2209800"/>
                <a:ext cx="833213" cy="292384"/>
              </a:xfrm>
              <a:prstGeom prst="rect">
                <a:avLst/>
              </a:prstGeom>
              <a:noFill/>
            </p:spPr>
            <p:txBody>
              <a:bodyPr wrap="square" lIns="76197" tIns="38098" rIns="76197" bIns="38098" rtlCol="0">
                <a:spAutoFit/>
              </a:bodyPr>
              <a:lstStyle/>
              <a:p>
                <a:pPr algn="ctr"/>
                <a:r>
                  <a:rPr lang="en-US" sz="1400" b="1" dirty="0" smtClean="0">
                    <a:solidFill>
                      <a:schemeClr val="bg1"/>
                    </a:solidFill>
                  </a:rPr>
                  <a:t>1.33 km</a:t>
                </a:r>
                <a:endParaRPr lang="en-US" sz="1400" b="1" dirty="0">
                  <a:solidFill>
                    <a:schemeClr val="bg1"/>
                  </a:solidFill>
                </a:endParaRPr>
              </a:p>
            </p:txBody>
          </p:sp>
          <p:sp>
            <p:nvSpPr>
              <p:cNvPr id="7" name="TextBox 6"/>
              <p:cNvSpPr txBox="1"/>
              <p:nvPr/>
            </p:nvSpPr>
            <p:spPr>
              <a:xfrm>
                <a:off x="3064826" y="2481594"/>
                <a:ext cx="629340" cy="292384"/>
              </a:xfrm>
              <a:prstGeom prst="rect">
                <a:avLst/>
              </a:prstGeom>
              <a:noFill/>
            </p:spPr>
            <p:txBody>
              <a:bodyPr wrap="square" lIns="76197" tIns="38098" rIns="76197" bIns="38098" rtlCol="0">
                <a:spAutoFit/>
              </a:bodyPr>
              <a:lstStyle/>
              <a:p>
                <a:r>
                  <a:rPr lang="en-US" sz="1400" b="1" dirty="0">
                    <a:solidFill>
                      <a:schemeClr val="bg1"/>
                    </a:solidFill>
                  </a:rPr>
                  <a:t>4</a:t>
                </a:r>
                <a:r>
                  <a:rPr lang="en-US" sz="1400" b="1" dirty="0" smtClean="0">
                    <a:solidFill>
                      <a:schemeClr val="bg1"/>
                    </a:solidFill>
                  </a:rPr>
                  <a:t> km</a:t>
                </a:r>
                <a:endParaRPr lang="en-US" sz="1400" b="1" dirty="0">
                  <a:solidFill>
                    <a:schemeClr val="bg1"/>
                  </a:solidFill>
                </a:endParaRPr>
              </a:p>
            </p:txBody>
          </p:sp>
          <p:sp>
            <p:nvSpPr>
              <p:cNvPr id="11" name="TextBox 10"/>
              <p:cNvSpPr txBox="1"/>
              <p:nvPr/>
            </p:nvSpPr>
            <p:spPr>
              <a:xfrm>
                <a:off x="1766048" y="3636003"/>
                <a:ext cx="685799" cy="323161"/>
              </a:xfrm>
              <a:prstGeom prst="rect">
                <a:avLst/>
              </a:prstGeom>
              <a:noFill/>
            </p:spPr>
            <p:txBody>
              <a:bodyPr wrap="square" lIns="76197" tIns="38098" rIns="76197" bIns="38098" rtlCol="0">
                <a:spAutoFit/>
              </a:bodyPr>
              <a:lstStyle/>
              <a:p>
                <a:r>
                  <a:rPr lang="en-US" sz="1600" b="1" dirty="0" smtClean="0"/>
                  <a:t>12 km</a:t>
                </a:r>
                <a:endParaRPr lang="en-US" sz="1600" b="1" dirty="0"/>
              </a:p>
            </p:txBody>
          </p:sp>
          <p:sp>
            <p:nvSpPr>
              <p:cNvPr id="31" name="TextBox 30"/>
              <p:cNvSpPr txBox="1"/>
              <p:nvPr/>
            </p:nvSpPr>
            <p:spPr>
              <a:xfrm>
                <a:off x="1752602" y="214538"/>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grpSp>
        <p:sp>
          <p:nvSpPr>
            <p:cNvPr id="50" name="TextBox 49"/>
            <p:cNvSpPr txBox="1"/>
            <p:nvPr/>
          </p:nvSpPr>
          <p:spPr>
            <a:xfrm>
              <a:off x="5990118" y="3846276"/>
              <a:ext cx="548922" cy="307777"/>
            </a:xfrm>
            <a:prstGeom prst="rect">
              <a:avLst/>
            </a:prstGeom>
            <a:noFill/>
            <a:ln w="12700">
              <a:noFill/>
            </a:ln>
          </p:spPr>
          <p:txBody>
            <a:bodyPr wrap="square" rtlCol="0">
              <a:spAutoFit/>
            </a:bodyPr>
            <a:lstStyle/>
            <a:p>
              <a:r>
                <a:rPr lang="en-US" sz="1400" b="1" dirty="0" smtClean="0"/>
                <a:t>0</a:t>
              </a:r>
              <a:endParaRPr lang="en-US" sz="1400" b="1" dirty="0"/>
            </a:p>
          </p:txBody>
        </p:sp>
        <p:sp>
          <p:nvSpPr>
            <p:cNvPr id="51" name="TextBox 50"/>
            <p:cNvSpPr txBox="1"/>
            <p:nvPr/>
          </p:nvSpPr>
          <p:spPr>
            <a:xfrm>
              <a:off x="5990118" y="2981249"/>
              <a:ext cx="548922" cy="307777"/>
            </a:xfrm>
            <a:prstGeom prst="rect">
              <a:avLst/>
            </a:prstGeom>
            <a:noFill/>
            <a:ln w="12700">
              <a:noFill/>
            </a:ln>
          </p:spPr>
          <p:txBody>
            <a:bodyPr wrap="square" rtlCol="0">
              <a:spAutoFit/>
            </a:bodyPr>
            <a:lstStyle/>
            <a:p>
              <a:r>
                <a:rPr lang="en-US" sz="1400" b="1" dirty="0" smtClean="0"/>
                <a:t>1000</a:t>
              </a:r>
              <a:endParaRPr lang="en-US" sz="1400" b="1" dirty="0"/>
            </a:p>
          </p:txBody>
        </p:sp>
        <p:sp>
          <p:nvSpPr>
            <p:cNvPr id="52" name="TextBox 51"/>
            <p:cNvSpPr txBox="1"/>
            <p:nvPr/>
          </p:nvSpPr>
          <p:spPr>
            <a:xfrm>
              <a:off x="5990118" y="2129208"/>
              <a:ext cx="548922" cy="307777"/>
            </a:xfrm>
            <a:prstGeom prst="rect">
              <a:avLst/>
            </a:prstGeom>
            <a:noFill/>
            <a:ln w="12700">
              <a:noFill/>
            </a:ln>
          </p:spPr>
          <p:txBody>
            <a:bodyPr wrap="square" rtlCol="0">
              <a:spAutoFit/>
            </a:bodyPr>
            <a:lstStyle/>
            <a:p>
              <a:r>
                <a:rPr lang="en-US" sz="1400" b="1" dirty="0" smtClean="0"/>
                <a:t>2000</a:t>
              </a:r>
              <a:endParaRPr lang="en-US" sz="1400" b="1" dirty="0"/>
            </a:p>
          </p:txBody>
        </p:sp>
        <p:sp>
          <p:nvSpPr>
            <p:cNvPr id="53" name="TextBox 52"/>
            <p:cNvSpPr txBox="1"/>
            <p:nvPr/>
          </p:nvSpPr>
          <p:spPr>
            <a:xfrm>
              <a:off x="5990118" y="1276105"/>
              <a:ext cx="548922" cy="307777"/>
            </a:xfrm>
            <a:prstGeom prst="rect">
              <a:avLst/>
            </a:prstGeom>
            <a:noFill/>
            <a:ln w="12700">
              <a:noFill/>
            </a:ln>
          </p:spPr>
          <p:txBody>
            <a:bodyPr wrap="square" rtlCol="0">
              <a:spAutoFit/>
            </a:bodyPr>
            <a:lstStyle/>
            <a:p>
              <a:r>
                <a:rPr lang="en-US" sz="1400" b="1" dirty="0" smtClean="0"/>
                <a:t>3000</a:t>
              </a:r>
              <a:endParaRPr lang="en-US" sz="1400" b="1" dirty="0"/>
            </a:p>
          </p:txBody>
        </p:sp>
        <p:sp>
          <p:nvSpPr>
            <p:cNvPr id="54" name="TextBox 53"/>
            <p:cNvSpPr txBox="1"/>
            <p:nvPr/>
          </p:nvSpPr>
          <p:spPr>
            <a:xfrm>
              <a:off x="5981699" y="850602"/>
              <a:ext cx="548922" cy="307777"/>
            </a:xfrm>
            <a:prstGeom prst="rect">
              <a:avLst/>
            </a:prstGeom>
            <a:noFill/>
            <a:ln w="12700">
              <a:noFill/>
            </a:ln>
          </p:spPr>
          <p:txBody>
            <a:bodyPr wrap="square" rtlCol="0">
              <a:spAutoFit/>
            </a:bodyPr>
            <a:lstStyle/>
            <a:p>
              <a:r>
                <a:rPr lang="en-US" sz="1400" b="1" dirty="0" smtClean="0"/>
                <a:t>3500</a:t>
              </a:r>
              <a:endParaRPr lang="en-US" sz="1400" b="1" dirty="0"/>
            </a:p>
          </p:txBody>
        </p:sp>
        <p:sp>
          <p:nvSpPr>
            <p:cNvPr id="55" name="TextBox 54"/>
            <p:cNvSpPr txBox="1"/>
            <p:nvPr/>
          </p:nvSpPr>
          <p:spPr>
            <a:xfrm>
              <a:off x="5990118" y="1699145"/>
              <a:ext cx="548922" cy="307777"/>
            </a:xfrm>
            <a:prstGeom prst="rect">
              <a:avLst/>
            </a:prstGeom>
            <a:noFill/>
            <a:ln w="12700">
              <a:noFill/>
            </a:ln>
          </p:spPr>
          <p:txBody>
            <a:bodyPr wrap="square" rtlCol="0">
              <a:spAutoFit/>
            </a:bodyPr>
            <a:lstStyle/>
            <a:p>
              <a:r>
                <a:rPr lang="en-US" sz="1400" b="1" dirty="0"/>
                <a:t>2</a:t>
              </a:r>
              <a:r>
                <a:rPr lang="en-US" sz="1400" b="1" dirty="0" smtClean="0"/>
                <a:t>500</a:t>
              </a:r>
              <a:endParaRPr lang="en-US" sz="1400" b="1" dirty="0"/>
            </a:p>
          </p:txBody>
        </p:sp>
        <p:sp>
          <p:nvSpPr>
            <p:cNvPr id="56" name="TextBox 55"/>
            <p:cNvSpPr txBox="1"/>
            <p:nvPr/>
          </p:nvSpPr>
          <p:spPr>
            <a:xfrm>
              <a:off x="5990118" y="2554223"/>
              <a:ext cx="548922" cy="307777"/>
            </a:xfrm>
            <a:prstGeom prst="rect">
              <a:avLst/>
            </a:prstGeom>
            <a:noFill/>
            <a:ln w="12700">
              <a:noFill/>
            </a:ln>
          </p:spPr>
          <p:txBody>
            <a:bodyPr wrap="square" rtlCol="0">
              <a:spAutoFit/>
            </a:bodyPr>
            <a:lstStyle/>
            <a:p>
              <a:r>
                <a:rPr lang="en-US" sz="1400" b="1" dirty="0" smtClean="0"/>
                <a:t>1500</a:t>
              </a:r>
              <a:endParaRPr lang="en-US" sz="1400" b="1" dirty="0"/>
            </a:p>
          </p:txBody>
        </p:sp>
        <p:sp>
          <p:nvSpPr>
            <p:cNvPr id="57" name="TextBox 56"/>
            <p:cNvSpPr txBox="1"/>
            <p:nvPr/>
          </p:nvSpPr>
          <p:spPr>
            <a:xfrm>
              <a:off x="5990118" y="3408205"/>
              <a:ext cx="548922" cy="307777"/>
            </a:xfrm>
            <a:prstGeom prst="rect">
              <a:avLst/>
            </a:prstGeom>
            <a:noFill/>
            <a:ln w="12700">
              <a:noFill/>
            </a:ln>
          </p:spPr>
          <p:txBody>
            <a:bodyPr wrap="square" rtlCol="0">
              <a:spAutoFit/>
            </a:bodyPr>
            <a:lstStyle/>
            <a:p>
              <a:r>
                <a:rPr lang="en-US" sz="1400" b="1" dirty="0" smtClean="0"/>
                <a:t>500</a:t>
              </a:r>
              <a:endParaRPr lang="en-US" sz="1400" b="1" dirty="0"/>
            </a:p>
          </p:txBody>
        </p:sp>
        <p:sp>
          <p:nvSpPr>
            <p:cNvPr id="58" name="TextBox 57"/>
            <p:cNvSpPr txBox="1"/>
            <p:nvPr/>
          </p:nvSpPr>
          <p:spPr>
            <a:xfrm>
              <a:off x="5991063" y="425396"/>
              <a:ext cx="548922" cy="307777"/>
            </a:xfrm>
            <a:prstGeom prst="rect">
              <a:avLst/>
            </a:prstGeom>
            <a:noFill/>
            <a:ln w="12700">
              <a:noFill/>
            </a:ln>
          </p:spPr>
          <p:txBody>
            <a:bodyPr wrap="square" rtlCol="0">
              <a:spAutoFit/>
            </a:bodyPr>
            <a:lstStyle/>
            <a:p>
              <a:r>
                <a:rPr lang="en-US" sz="1400" b="1" dirty="0" smtClean="0"/>
                <a:t>4000</a:t>
              </a:r>
              <a:endParaRPr lang="en-US" sz="1400" b="1" dirty="0"/>
            </a:p>
          </p:txBody>
        </p:sp>
        <p:sp>
          <p:nvSpPr>
            <p:cNvPr id="59" name="TextBox 58"/>
            <p:cNvSpPr txBox="1"/>
            <p:nvPr/>
          </p:nvSpPr>
          <p:spPr>
            <a:xfrm>
              <a:off x="5991063" y="-2960"/>
              <a:ext cx="548922" cy="307777"/>
            </a:xfrm>
            <a:prstGeom prst="rect">
              <a:avLst/>
            </a:prstGeom>
            <a:noFill/>
            <a:ln w="12700">
              <a:noFill/>
            </a:ln>
          </p:spPr>
          <p:txBody>
            <a:bodyPr wrap="square" rtlCol="0">
              <a:spAutoFit/>
            </a:bodyPr>
            <a:lstStyle/>
            <a:p>
              <a:r>
                <a:rPr lang="en-US" sz="1400" b="1" dirty="0" smtClean="0"/>
                <a:t>4500</a:t>
              </a:r>
              <a:endParaRPr lang="en-US" sz="1400" b="1" dirty="0"/>
            </a:p>
          </p:txBody>
        </p:sp>
      </p:grpSp>
      <p:grpSp>
        <p:nvGrpSpPr>
          <p:cNvPr id="9" name="Group 8"/>
          <p:cNvGrpSpPr/>
          <p:nvPr/>
        </p:nvGrpSpPr>
        <p:grpSpPr>
          <a:xfrm>
            <a:off x="762000" y="4083925"/>
            <a:ext cx="6248400" cy="4826039"/>
            <a:chOff x="762000" y="4083925"/>
            <a:chExt cx="6248400" cy="4826039"/>
          </a:xfrm>
        </p:grpSpPr>
        <p:grpSp>
          <p:nvGrpSpPr>
            <p:cNvPr id="10" name="Group 9"/>
            <p:cNvGrpSpPr/>
            <p:nvPr/>
          </p:nvGrpSpPr>
          <p:grpSpPr>
            <a:xfrm>
              <a:off x="762000" y="4083925"/>
              <a:ext cx="6248400" cy="4826039"/>
              <a:chOff x="762000" y="4083925"/>
              <a:chExt cx="6248400" cy="4826039"/>
            </a:xfrm>
          </p:grpSpPr>
          <p:grpSp>
            <p:nvGrpSpPr>
              <p:cNvPr id="5" name="Group 4"/>
              <p:cNvGrpSpPr/>
              <p:nvPr/>
            </p:nvGrpSpPr>
            <p:grpSpPr>
              <a:xfrm>
                <a:off x="762000" y="4168491"/>
                <a:ext cx="5462040" cy="4642134"/>
                <a:chOff x="762000" y="4168491"/>
                <a:chExt cx="5462040" cy="4642134"/>
              </a:xfrm>
            </p:grpSpPr>
            <p:pic>
              <p:nvPicPr>
                <p:cNvPr id="3076" name="Picture 4"/>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1095376" y="4168491"/>
                  <a:ext cx="5128664" cy="4642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extBox 13"/>
                <p:cNvSpPr txBox="1"/>
                <p:nvPr/>
              </p:nvSpPr>
              <p:spPr>
                <a:xfrm>
                  <a:off x="2161989" y="5029200"/>
                  <a:ext cx="1800682" cy="369332"/>
                </a:xfrm>
                <a:prstGeom prst="rect">
                  <a:avLst/>
                </a:prstGeom>
                <a:noFill/>
              </p:spPr>
              <p:txBody>
                <a:bodyPr wrap="square" rtlCol="0">
                  <a:spAutoFit/>
                </a:bodyPr>
                <a:lstStyle/>
                <a:p>
                  <a:pPr algn="ctr"/>
                  <a:r>
                    <a:rPr lang="en-US" sz="1800" b="1" dirty="0" smtClean="0">
                      <a:solidFill>
                        <a:srgbClr val="FFFF00"/>
                      </a:solidFill>
                    </a:rPr>
                    <a:t>Uinta Mountains</a:t>
                  </a:r>
                  <a:endParaRPr lang="en-US" sz="1800" b="1" dirty="0">
                    <a:solidFill>
                      <a:srgbClr val="FFFF00"/>
                    </a:solidFill>
                  </a:endParaRPr>
                </a:p>
              </p:txBody>
            </p:sp>
            <p:sp>
              <p:nvSpPr>
                <p:cNvPr id="15" name="TextBox 14"/>
                <p:cNvSpPr txBox="1"/>
                <p:nvPr/>
              </p:nvSpPr>
              <p:spPr>
                <a:xfrm rot="17043031">
                  <a:off x="362696" y="6188614"/>
                  <a:ext cx="2269775" cy="369332"/>
                </a:xfrm>
                <a:prstGeom prst="rect">
                  <a:avLst/>
                </a:prstGeom>
                <a:noFill/>
              </p:spPr>
              <p:txBody>
                <a:bodyPr wrap="square" rtlCol="0">
                  <a:spAutoFit/>
                </a:bodyPr>
                <a:lstStyle/>
                <a:p>
                  <a:pPr algn="ctr"/>
                  <a:r>
                    <a:rPr lang="en-US" sz="1800" b="1" dirty="0" smtClean="0">
                      <a:solidFill>
                        <a:srgbClr val="FFFF00"/>
                      </a:solidFill>
                    </a:rPr>
                    <a:t>Wasatch Range</a:t>
                  </a:r>
                  <a:endParaRPr lang="en-US" sz="1800" b="1" dirty="0">
                    <a:solidFill>
                      <a:srgbClr val="FFFF00"/>
                    </a:solidFill>
                  </a:endParaRPr>
                </a:p>
              </p:txBody>
            </p:sp>
            <p:sp>
              <p:nvSpPr>
                <p:cNvPr id="16" name="TextBox 15"/>
                <p:cNvSpPr txBox="1"/>
                <p:nvPr/>
              </p:nvSpPr>
              <p:spPr>
                <a:xfrm rot="1583918">
                  <a:off x="1337659" y="7182226"/>
                  <a:ext cx="1961649" cy="369332"/>
                </a:xfrm>
                <a:prstGeom prst="rect">
                  <a:avLst/>
                </a:prstGeom>
                <a:noFill/>
              </p:spPr>
              <p:txBody>
                <a:bodyPr wrap="square" rtlCol="0">
                  <a:spAutoFit/>
                </a:bodyPr>
                <a:lstStyle/>
                <a:p>
                  <a:pPr algn="ctr"/>
                  <a:r>
                    <a:rPr lang="en-US" sz="1800" b="1" dirty="0" err="1" smtClean="0">
                      <a:solidFill>
                        <a:srgbClr val="FFFF00"/>
                      </a:solidFill>
                    </a:rPr>
                    <a:t>Tavaputs</a:t>
                  </a:r>
                  <a:endParaRPr lang="en-US" sz="1800" b="1" dirty="0">
                    <a:solidFill>
                      <a:srgbClr val="FFFF00"/>
                    </a:solidFill>
                  </a:endParaRPr>
                </a:p>
              </p:txBody>
            </p:sp>
            <p:sp>
              <p:nvSpPr>
                <p:cNvPr id="17" name="TextBox 16"/>
                <p:cNvSpPr txBox="1"/>
                <p:nvPr/>
              </p:nvSpPr>
              <p:spPr>
                <a:xfrm>
                  <a:off x="762000" y="8393668"/>
                  <a:ext cx="2705496" cy="369332"/>
                </a:xfrm>
                <a:prstGeom prst="rect">
                  <a:avLst/>
                </a:prstGeom>
                <a:noFill/>
              </p:spPr>
              <p:txBody>
                <a:bodyPr wrap="square" rtlCol="0">
                  <a:spAutoFit/>
                </a:bodyPr>
                <a:lstStyle/>
                <a:p>
                  <a:pPr algn="ctr"/>
                  <a:r>
                    <a:rPr lang="en-US" sz="1800" b="1" dirty="0" smtClean="0"/>
                    <a:t>Desolation Canyon</a:t>
                  </a:r>
                  <a:endParaRPr lang="en-US" sz="1800" b="1" dirty="0"/>
                </a:p>
              </p:txBody>
            </p:sp>
            <p:sp>
              <p:nvSpPr>
                <p:cNvPr id="18" name="TextBox 17"/>
                <p:cNvSpPr txBox="1"/>
                <p:nvPr/>
              </p:nvSpPr>
              <p:spPr>
                <a:xfrm>
                  <a:off x="2842642" y="7926259"/>
                  <a:ext cx="1961649" cy="369332"/>
                </a:xfrm>
                <a:prstGeom prst="rect">
                  <a:avLst/>
                </a:prstGeom>
                <a:noFill/>
              </p:spPr>
              <p:txBody>
                <a:bodyPr wrap="square" rtlCol="0">
                  <a:spAutoFit/>
                </a:bodyPr>
                <a:lstStyle/>
                <a:p>
                  <a:pPr algn="ctr"/>
                  <a:r>
                    <a:rPr lang="en-US" sz="1800" b="1" dirty="0" smtClean="0">
                      <a:solidFill>
                        <a:srgbClr val="FFFF00"/>
                      </a:solidFill>
                    </a:rPr>
                    <a:t>Plateau</a:t>
                  </a:r>
                  <a:endParaRPr lang="en-US" sz="1800" b="1" dirty="0">
                    <a:solidFill>
                      <a:srgbClr val="FFFF00"/>
                    </a:solidFill>
                  </a:endParaRPr>
                </a:p>
              </p:txBody>
            </p:sp>
            <p:cxnSp>
              <p:nvCxnSpPr>
                <p:cNvPr id="19" name="Straight Arrow Connector 18"/>
                <p:cNvCxnSpPr/>
                <p:nvPr/>
              </p:nvCxnSpPr>
              <p:spPr>
                <a:xfrm flipV="1">
                  <a:off x="2590800" y="8075028"/>
                  <a:ext cx="228600" cy="3598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333500" y="6248402"/>
                  <a:ext cx="4224152" cy="6630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4293512"/>
                  <a:ext cx="742497" cy="461665"/>
                </a:xfrm>
                <a:prstGeom prst="rect">
                  <a:avLst/>
                </a:prstGeom>
                <a:noFill/>
              </p:spPr>
              <p:txBody>
                <a:bodyPr wrap="square" rtlCol="0">
                  <a:spAutoFit/>
                </a:bodyPr>
                <a:lstStyle/>
                <a:p>
                  <a:pPr algn="ctr"/>
                  <a:r>
                    <a:rPr lang="en-US" sz="2400" b="1" dirty="0" smtClean="0"/>
                    <a:t>WY</a:t>
                  </a:r>
                  <a:endParaRPr lang="en-US" sz="2400" b="1" dirty="0"/>
                </a:p>
              </p:txBody>
            </p:sp>
            <p:sp>
              <p:nvSpPr>
                <p:cNvPr id="25" name="TextBox 24"/>
                <p:cNvSpPr txBox="1"/>
                <p:nvPr/>
              </p:nvSpPr>
              <p:spPr>
                <a:xfrm>
                  <a:off x="5023979" y="5167699"/>
                  <a:ext cx="742497" cy="461665"/>
                </a:xfrm>
                <a:prstGeom prst="rect">
                  <a:avLst/>
                </a:prstGeom>
                <a:noFill/>
              </p:spPr>
              <p:txBody>
                <a:bodyPr wrap="square" rtlCol="0">
                  <a:spAutoFit/>
                </a:bodyPr>
                <a:lstStyle/>
                <a:p>
                  <a:pPr algn="ctr"/>
                  <a:r>
                    <a:rPr lang="en-US" sz="2400" b="1" dirty="0" smtClean="0"/>
                    <a:t>CO</a:t>
                  </a:r>
                  <a:endParaRPr lang="en-US" sz="2400" b="1" dirty="0"/>
                </a:p>
              </p:txBody>
            </p:sp>
            <p:sp>
              <p:nvSpPr>
                <p:cNvPr id="26" name="TextBox 25"/>
                <p:cNvSpPr txBox="1"/>
                <p:nvPr/>
              </p:nvSpPr>
              <p:spPr>
                <a:xfrm>
                  <a:off x="4043154" y="5029200"/>
                  <a:ext cx="742497" cy="461665"/>
                </a:xfrm>
                <a:prstGeom prst="rect">
                  <a:avLst/>
                </a:prstGeom>
                <a:noFill/>
              </p:spPr>
              <p:txBody>
                <a:bodyPr wrap="square" rtlCol="0">
                  <a:spAutoFit/>
                </a:bodyPr>
                <a:lstStyle/>
                <a:p>
                  <a:pPr algn="ctr"/>
                  <a:r>
                    <a:rPr lang="en-US" sz="2400" b="1" dirty="0" smtClean="0"/>
                    <a:t>UT</a:t>
                  </a:r>
                  <a:endParaRPr lang="en-US" sz="2400" b="1" dirty="0"/>
                </a:p>
              </p:txBody>
            </p:sp>
            <p:sp>
              <p:nvSpPr>
                <p:cNvPr id="32" name="TextBox 31"/>
                <p:cNvSpPr txBox="1"/>
                <p:nvPr/>
              </p:nvSpPr>
              <p:spPr>
                <a:xfrm>
                  <a:off x="1219200" y="4324290"/>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grpSp>
          <p:pic>
            <p:nvPicPr>
              <p:cNvPr id="27" name="Picture 4"/>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6324600" y="4221912"/>
                <a:ext cx="136878" cy="4541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4" name="TextBox 33"/>
              <p:cNvSpPr txBox="1"/>
              <p:nvPr/>
            </p:nvSpPr>
            <p:spPr>
              <a:xfrm>
                <a:off x="6461478" y="8602187"/>
                <a:ext cx="548922" cy="307777"/>
              </a:xfrm>
              <a:prstGeom prst="rect">
                <a:avLst/>
              </a:prstGeom>
              <a:noFill/>
              <a:ln w="12700">
                <a:noFill/>
              </a:ln>
            </p:spPr>
            <p:txBody>
              <a:bodyPr wrap="square" rtlCol="0">
                <a:spAutoFit/>
              </a:bodyPr>
              <a:lstStyle/>
              <a:p>
                <a:pPr algn="ctr"/>
                <a:r>
                  <a:rPr lang="en-US" sz="1400" b="1" dirty="0" smtClean="0"/>
                  <a:t>1250</a:t>
                </a:r>
                <a:endParaRPr lang="en-US" sz="1400" b="1" dirty="0"/>
              </a:p>
            </p:txBody>
          </p:sp>
          <p:sp>
            <p:nvSpPr>
              <p:cNvPr id="39" name="TextBox 38"/>
              <p:cNvSpPr txBox="1"/>
              <p:nvPr/>
            </p:nvSpPr>
            <p:spPr>
              <a:xfrm>
                <a:off x="6461478" y="8194819"/>
                <a:ext cx="548922" cy="307777"/>
              </a:xfrm>
              <a:prstGeom prst="rect">
                <a:avLst/>
              </a:prstGeom>
              <a:noFill/>
              <a:ln w="12700">
                <a:noFill/>
              </a:ln>
            </p:spPr>
            <p:txBody>
              <a:bodyPr wrap="square" rtlCol="0">
                <a:spAutoFit/>
              </a:bodyPr>
              <a:lstStyle/>
              <a:p>
                <a:pPr algn="ctr"/>
                <a:r>
                  <a:rPr lang="en-US" sz="1400" b="1" dirty="0" smtClean="0"/>
                  <a:t>1500</a:t>
                </a:r>
                <a:endParaRPr lang="en-US" sz="1400" b="1" dirty="0"/>
              </a:p>
            </p:txBody>
          </p:sp>
          <p:sp>
            <p:nvSpPr>
              <p:cNvPr id="40" name="TextBox 39"/>
              <p:cNvSpPr txBox="1"/>
              <p:nvPr/>
            </p:nvSpPr>
            <p:spPr>
              <a:xfrm>
                <a:off x="6461478" y="7779497"/>
                <a:ext cx="548922" cy="307777"/>
              </a:xfrm>
              <a:prstGeom prst="rect">
                <a:avLst/>
              </a:prstGeom>
              <a:noFill/>
              <a:ln w="12700">
                <a:noFill/>
              </a:ln>
            </p:spPr>
            <p:txBody>
              <a:bodyPr wrap="square" rtlCol="0">
                <a:spAutoFit/>
              </a:bodyPr>
              <a:lstStyle/>
              <a:p>
                <a:pPr algn="ctr"/>
                <a:r>
                  <a:rPr lang="en-US" sz="1400" b="1" dirty="0" smtClean="0"/>
                  <a:t>1750</a:t>
                </a:r>
                <a:endParaRPr lang="en-US" sz="1400" b="1" dirty="0"/>
              </a:p>
            </p:txBody>
          </p:sp>
          <p:sp>
            <p:nvSpPr>
              <p:cNvPr id="41" name="TextBox 40"/>
              <p:cNvSpPr txBox="1"/>
              <p:nvPr/>
            </p:nvSpPr>
            <p:spPr>
              <a:xfrm>
                <a:off x="6461478" y="6951396"/>
                <a:ext cx="548922" cy="307777"/>
              </a:xfrm>
              <a:prstGeom prst="rect">
                <a:avLst/>
              </a:prstGeom>
              <a:noFill/>
              <a:ln w="12700">
                <a:noFill/>
              </a:ln>
            </p:spPr>
            <p:txBody>
              <a:bodyPr wrap="square" rtlCol="0">
                <a:spAutoFit/>
              </a:bodyPr>
              <a:lstStyle/>
              <a:p>
                <a:pPr algn="ctr"/>
                <a:r>
                  <a:rPr lang="en-US" sz="1400" b="1" dirty="0" smtClean="0"/>
                  <a:t>2250</a:t>
                </a:r>
                <a:endParaRPr lang="en-US" sz="1400" b="1" dirty="0"/>
              </a:p>
            </p:txBody>
          </p:sp>
          <p:sp>
            <p:nvSpPr>
              <p:cNvPr id="42" name="TextBox 41"/>
              <p:cNvSpPr txBox="1"/>
              <p:nvPr/>
            </p:nvSpPr>
            <p:spPr>
              <a:xfrm>
                <a:off x="6461478" y="6134075"/>
                <a:ext cx="548922" cy="307777"/>
              </a:xfrm>
              <a:prstGeom prst="rect">
                <a:avLst/>
              </a:prstGeom>
              <a:noFill/>
              <a:ln w="12700">
                <a:noFill/>
              </a:ln>
            </p:spPr>
            <p:txBody>
              <a:bodyPr wrap="square" rtlCol="0">
                <a:spAutoFit/>
              </a:bodyPr>
              <a:lstStyle/>
              <a:p>
                <a:pPr algn="ctr"/>
                <a:r>
                  <a:rPr lang="en-US" sz="1400" b="1" dirty="0" smtClean="0"/>
                  <a:t>2750</a:t>
                </a:r>
                <a:endParaRPr lang="en-US" sz="1400" b="1" dirty="0"/>
              </a:p>
            </p:txBody>
          </p:sp>
          <p:sp>
            <p:nvSpPr>
              <p:cNvPr id="43" name="TextBox 42"/>
              <p:cNvSpPr txBox="1"/>
              <p:nvPr/>
            </p:nvSpPr>
            <p:spPr>
              <a:xfrm>
                <a:off x="6461478" y="5313838"/>
                <a:ext cx="548922" cy="307777"/>
              </a:xfrm>
              <a:prstGeom prst="rect">
                <a:avLst/>
              </a:prstGeom>
              <a:noFill/>
              <a:ln w="12700">
                <a:noFill/>
              </a:ln>
            </p:spPr>
            <p:txBody>
              <a:bodyPr wrap="square" rtlCol="0">
                <a:spAutoFit/>
              </a:bodyPr>
              <a:lstStyle/>
              <a:p>
                <a:pPr algn="ctr"/>
                <a:r>
                  <a:rPr lang="en-US" sz="1400" b="1" dirty="0" smtClean="0"/>
                  <a:t>3250</a:t>
                </a:r>
                <a:endParaRPr lang="en-US" sz="1400" b="1" dirty="0"/>
              </a:p>
            </p:txBody>
          </p:sp>
          <p:sp>
            <p:nvSpPr>
              <p:cNvPr id="44" name="TextBox 43"/>
              <p:cNvSpPr txBox="1"/>
              <p:nvPr/>
            </p:nvSpPr>
            <p:spPr>
              <a:xfrm>
                <a:off x="6461478" y="4492539"/>
                <a:ext cx="548922" cy="307777"/>
              </a:xfrm>
              <a:prstGeom prst="rect">
                <a:avLst/>
              </a:prstGeom>
              <a:noFill/>
              <a:ln w="12700">
                <a:noFill/>
              </a:ln>
            </p:spPr>
            <p:txBody>
              <a:bodyPr wrap="square" rtlCol="0">
                <a:spAutoFit/>
              </a:bodyPr>
              <a:lstStyle/>
              <a:p>
                <a:pPr algn="ctr"/>
                <a:r>
                  <a:rPr lang="en-US" sz="1400" b="1" dirty="0" smtClean="0"/>
                  <a:t>3750</a:t>
                </a:r>
                <a:endParaRPr lang="en-US" sz="1400" b="1" dirty="0"/>
              </a:p>
            </p:txBody>
          </p:sp>
          <p:sp>
            <p:nvSpPr>
              <p:cNvPr id="45" name="TextBox 44"/>
              <p:cNvSpPr txBox="1"/>
              <p:nvPr/>
            </p:nvSpPr>
            <p:spPr>
              <a:xfrm>
                <a:off x="6461478" y="4083925"/>
                <a:ext cx="548922" cy="307777"/>
              </a:xfrm>
              <a:prstGeom prst="rect">
                <a:avLst/>
              </a:prstGeom>
              <a:noFill/>
              <a:ln w="12700">
                <a:noFill/>
              </a:ln>
            </p:spPr>
            <p:txBody>
              <a:bodyPr wrap="square" rtlCol="0">
                <a:spAutoFit/>
              </a:bodyPr>
              <a:lstStyle/>
              <a:p>
                <a:pPr algn="ctr"/>
                <a:r>
                  <a:rPr lang="en-US" sz="1400" b="1" dirty="0" smtClean="0"/>
                  <a:t>4000</a:t>
                </a:r>
                <a:endParaRPr lang="en-US" sz="1400" b="1" dirty="0"/>
              </a:p>
            </p:txBody>
          </p:sp>
          <p:sp>
            <p:nvSpPr>
              <p:cNvPr id="46" name="TextBox 45"/>
              <p:cNvSpPr txBox="1"/>
              <p:nvPr/>
            </p:nvSpPr>
            <p:spPr>
              <a:xfrm>
                <a:off x="6461478" y="4899677"/>
                <a:ext cx="548922" cy="307777"/>
              </a:xfrm>
              <a:prstGeom prst="rect">
                <a:avLst/>
              </a:prstGeom>
              <a:noFill/>
              <a:ln w="12700">
                <a:noFill/>
              </a:ln>
            </p:spPr>
            <p:txBody>
              <a:bodyPr wrap="square" rtlCol="0">
                <a:spAutoFit/>
              </a:bodyPr>
              <a:lstStyle/>
              <a:p>
                <a:pPr algn="ctr"/>
                <a:r>
                  <a:rPr lang="en-US" sz="1400" b="1" dirty="0" smtClean="0"/>
                  <a:t>3500</a:t>
                </a:r>
                <a:endParaRPr lang="en-US" sz="1400" b="1" dirty="0"/>
              </a:p>
            </p:txBody>
          </p:sp>
          <p:sp>
            <p:nvSpPr>
              <p:cNvPr id="47" name="TextBox 46"/>
              <p:cNvSpPr txBox="1"/>
              <p:nvPr/>
            </p:nvSpPr>
            <p:spPr>
              <a:xfrm>
                <a:off x="6461478" y="5722951"/>
                <a:ext cx="548922" cy="307777"/>
              </a:xfrm>
              <a:prstGeom prst="rect">
                <a:avLst/>
              </a:prstGeom>
              <a:noFill/>
              <a:ln w="12700">
                <a:noFill/>
              </a:ln>
            </p:spPr>
            <p:txBody>
              <a:bodyPr wrap="square" rtlCol="0">
                <a:spAutoFit/>
              </a:bodyPr>
              <a:lstStyle/>
              <a:p>
                <a:pPr algn="ctr"/>
                <a:r>
                  <a:rPr lang="en-US" sz="1400" b="1" dirty="0" smtClean="0"/>
                  <a:t>3000</a:t>
                </a:r>
                <a:endParaRPr lang="en-US" sz="1400" b="1" dirty="0"/>
              </a:p>
            </p:txBody>
          </p:sp>
          <p:sp>
            <p:nvSpPr>
              <p:cNvPr id="48" name="TextBox 47"/>
              <p:cNvSpPr txBox="1"/>
              <p:nvPr/>
            </p:nvSpPr>
            <p:spPr>
              <a:xfrm>
                <a:off x="6461478" y="6545129"/>
                <a:ext cx="548922" cy="307777"/>
              </a:xfrm>
              <a:prstGeom prst="rect">
                <a:avLst/>
              </a:prstGeom>
              <a:noFill/>
              <a:ln w="12700">
                <a:noFill/>
              </a:ln>
            </p:spPr>
            <p:txBody>
              <a:bodyPr wrap="square" rtlCol="0">
                <a:spAutoFit/>
              </a:bodyPr>
              <a:lstStyle/>
              <a:p>
                <a:pPr algn="ctr"/>
                <a:r>
                  <a:rPr lang="en-US" sz="1400" b="1" dirty="0" smtClean="0"/>
                  <a:t>2500</a:t>
                </a:r>
                <a:endParaRPr lang="en-US" sz="1400" b="1" dirty="0"/>
              </a:p>
            </p:txBody>
          </p:sp>
          <p:sp>
            <p:nvSpPr>
              <p:cNvPr id="49" name="TextBox 48"/>
              <p:cNvSpPr txBox="1"/>
              <p:nvPr/>
            </p:nvSpPr>
            <p:spPr>
              <a:xfrm>
                <a:off x="6461478" y="7375050"/>
                <a:ext cx="548922" cy="307777"/>
              </a:xfrm>
              <a:prstGeom prst="rect">
                <a:avLst/>
              </a:prstGeom>
              <a:noFill/>
              <a:ln w="12700">
                <a:noFill/>
              </a:ln>
            </p:spPr>
            <p:txBody>
              <a:bodyPr wrap="square" rtlCol="0">
                <a:spAutoFit/>
              </a:bodyPr>
              <a:lstStyle/>
              <a:p>
                <a:pPr algn="ctr"/>
                <a:r>
                  <a:rPr lang="en-US" sz="1400" b="1" dirty="0" smtClean="0"/>
                  <a:t>2000</a:t>
                </a:r>
                <a:endParaRPr lang="en-US" sz="1400" b="1" dirty="0"/>
              </a:p>
            </p:txBody>
          </p:sp>
        </p:grpSp>
        <p:sp>
          <p:nvSpPr>
            <p:cNvPr id="67" name="Oval 66"/>
            <p:cNvSpPr/>
            <p:nvPr/>
          </p:nvSpPr>
          <p:spPr>
            <a:xfrm>
              <a:off x="3007425" y="6243256"/>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523806" y="6869681"/>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9" name="Oval 68"/>
            <p:cNvSpPr/>
            <p:nvPr/>
          </p:nvSpPr>
          <p:spPr>
            <a:xfrm>
              <a:off x="2948050" y="6653150"/>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0" name="Oval 69"/>
            <p:cNvSpPr/>
            <p:nvPr/>
          </p:nvSpPr>
          <p:spPr>
            <a:xfrm>
              <a:off x="3947550" y="6707473"/>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1" name="Oval 70"/>
            <p:cNvSpPr/>
            <p:nvPr/>
          </p:nvSpPr>
          <p:spPr>
            <a:xfrm>
              <a:off x="4126675" y="6588825"/>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2" name="Oval 71"/>
            <p:cNvSpPr/>
            <p:nvPr/>
          </p:nvSpPr>
          <p:spPr>
            <a:xfrm>
              <a:off x="3933131" y="6014850"/>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3" name="TextBox 72"/>
            <p:cNvSpPr txBox="1"/>
            <p:nvPr/>
          </p:nvSpPr>
          <p:spPr>
            <a:xfrm>
              <a:off x="2857245" y="5967350"/>
              <a:ext cx="671456" cy="307777"/>
            </a:xfrm>
            <a:prstGeom prst="rect">
              <a:avLst/>
            </a:prstGeom>
            <a:noFill/>
          </p:spPr>
          <p:txBody>
            <a:bodyPr wrap="square" rtlCol="0">
              <a:spAutoFit/>
            </a:bodyPr>
            <a:lstStyle/>
            <a:p>
              <a:pPr algn="ctr"/>
              <a:r>
                <a:rPr lang="en-US" sz="1400" b="1" dirty="0" smtClean="0"/>
                <a:t>ROO</a:t>
              </a:r>
              <a:endParaRPr lang="en-US" sz="1400" b="1" dirty="0"/>
            </a:p>
          </p:txBody>
        </p:sp>
        <p:sp>
          <p:nvSpPr>
            <p:cNvPr id="74" name="TextBox 73"/>
            <p:cNvSpPr txBox="1"/>
            <p:nvPr/>
          </p:nvSpPr>
          <p:spPr>
            <a:xfrm>
              <a:off x="2750352" y="6653150"/>
              <a:ext cx="671456" cy="307777"/>
            </a:xfrm>
            <a:prstGeom prst="rect">
              <a:avLst/>
            </a:prstGeom>
            <a:noFill/>
          </p:spPr>
          <p:txBody>
            <a:bodyPr wrap="square" rtlCol="0">
              <a:spAutoFit/>
            </a:bodyPr>
            <a:lstStyle/>
            <a:p>
              <a:pPr algn="ctr"/>
              <a:r>
                <a:rPr lang="en-US" sz="1400" b="1" dirty="0" smtClean="0"/>
                <a:t>MYT</a:t>
              </a:r>
              <a:endParaRPr lang="en-US" sz="1400" b="1" dirty="0"/>
            </a:p>
          </p:txBody>
        </p:sp>
        <p:sp>
          <p:nvSpPr>
            <p:cNvPr id="75" name="TextBox 74"/>
            <p:cNvSpPr txBox="1"/>
            <p:nvPr/>
          </p:nvSpPr>
          <p:spPr>
            <a:xfrm>
              <a:off x="3214744" y="6858000"/>
              <a:ext cx="671456" cy="307777"/>
            </a:xfrm>
            <a:prstGeom prst="rect">
              <a:avLst/>
            </a:prstGeom>
            <a:noFill/>
          </p:spPr>
          <p:txBody>
            <a:bodyPr wrap="square" rtlCol="0">
              <a:spAutoFit/>
            </a:bodyPr>
            <a:lstStyle/>
            <a:p>
              <a:pPr algn="ctr"/>
              <a:r>
                <a:rPr lang="en-US" sz="1400" b="1" dirty="0" smtClean="0"/>
                <a:t>OUR</a:t>
              </a:r>
              <a:endParaRPr lang="en-US" sz="1400" b="1" dirty="0"/>
            </a:p>
          </p:txBody>
        </p:sp>
        <p:sp>
          <p:nvSpPr>
            <p:cNvPr id="76" name="TextBox 75"/>
            <p:cNvSpPr txBox="1"/>
            <p:nvPr/>
          </p:nvSpPr>
          <p:spPr>
            <a:xfrm>
              <a:off x="3753541" y="6711388"/>
              <a:ext cx="671456" cy="307777"/>
            </a:xfrm>
            <a:prstGeom prst="rect">
              <a:avLst/>
            </a:prstGeom>
            <a:noFill/>
          </p:spPr>
          <p:txBody>
            <a:bodyPr wrap="square" rtlCol="0">
              <a:spAutoFit/>
            </a:bodyPr>
            <a:lstStyle/>
            <a:p>
              <a:pPr algn="ctr"/>
              <a:r>
                <a:rPr lang="en-US" sz="1400" b="1" dirty="0" smtClean="0"/>
                <a:t>HOR</a:t>
              </a:r>
              <a:endParaRPr lang="en-US" sz="1400" b="1" dirty="0"/>
            </a:p>
          </p:txBody>
        </p:sp>
        <p:sp>
          <p:nvSpPr>
            <p:cNvPr id="77" name="TextBox 76"/>
            <p:cNvSpPr txBox="1"/>
            <p:nvPr/>
          </p:nvSpPr>
          <p:spPr>
            <a:xfrm>
              <a:off x="4038600" y="6360225"/>
              <a:ext cx="671456" cy="307777"/>
            </a:xfrm>
            <a:prstGeom prst="rect">
              <a:avLst/>
            </a:prstGeom>
            <a:noFill/>
          </p:spPr>
          <p:txBody>
            <a:bodyPr wrap="square" rtlCol="0">
              <a:spAutoFit/>
            </a:bodyPr>
            <a:lstStyle/>
            <a:p>
              <a:pPr algn="ctr"/>
              <a:r>
                <a:rPr lang="en-US" sz="1400" b="1" dirty="0" smtClean="0"/>
                <a:t>RED</a:t>
              </a:r>
              <a:endParaRPr lang="en-US" sz="1400" b="1" dirty="0"/>
            </a:p>
          </p:txBody>
        </p:sp>
        <p:sp>
          <p:nvSpPr>
            <p:cNvPr id="78" name="TextBox 77"/>
            <p:cNvSpPr txBox="1"/>
            <p:nvPr/>
          </p:nvSpPr>
          <p:spPr>
            <a:xfrm>
              <a:off x="3855019" y="5845625"/>
              <a:ext cx="671456" cy="307777"/>
            </a:xfrm>
            <a:prstGeom prst="rect">
              <a:avLst/>
            </a:prstGeom>
            <a:noFill/>
          </p:spPr>
          <p:txBody>
            <a:bodyPr wrap="square" rtlCol="0">
              <a:spAutoFit/>
            </a:bodyPr>
            <a:lstStyle/>
            <a:p>
              <a:pPr algn="ctr"/>
              <a:r>
                <a:rPr lang="en-US" sz="1400" b="1" dirty="0" smtClean="0"/>
                <a:t>VER</a:t>
              </a:r>
              <a:endParaRPr lang="en-US" sz="1400" b="1" dirty="0"/>
            </a:p>
          </p:txBody>
        </p:sp>
      </p:grpSp>
    </p:spTree>
    <p:extLst>
      <p:ext uri="{BB962C8B-B14F-4D97-AF65-F5344CB8AC3E}">
        <p14:creationId xmlns:p14="http://schemas.microsoft.com/office/powerpoint/2010/main" xmlns="" val="1899749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484" y="8991600"/>
            <a:ext cx="7776884" cy="841541"/>
          </a:xfrm>
          <a:prstGeom prst="rect">
            <a:avLst/>
          </a:prstGeom>
          <a:noFill/>
        </p:spPr>
        <p:txBody>
          <a:bodyPr wrap="square" lIns="101882" tIns="50941" rIns="101882" bIns="50941" rtlCol="0">
            <a:spAutoFit/>
          </a:bodyPr>
          <a:lstStyle/>
          <a:p>
            <a:r>
              <a:rPr lang="en-US" sz="1600" dirty="0" smtClean="0"/>
              <a:t>Fig. 2.1: Surface observations inside the Uintah Basin at 1800 UTC on 2 February 2013.  Dots represent station location and plotted values are air temperature (C).  Red dots indicate locations used for  model validation.</a:t>
            </a:r>
            <a:endParaRPr lang="en-US" sz="1600" dirty="0"/>
          </a:p>
        </p:txBody>
      </p:sp>
      <p:sp>
        <p:nvSpPr>
          <p:cNvPr id="2" name="AutoShape 2" descr="Displaying feb2_18_t_rh.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5" descr="Displaying feb2_18.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143000"/>
            <a:ext cx="7772400" cy="48093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97550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229600"/>
            <a:ext cx="7772400" cy="595319"/>
          </a:xfrm>
          <a:prstGeom prst="rect">
            <a:avLst/>
          </a:prstGeom>
          <a:noFill/>
        </p:spPr>
        <p:txBody>
          <a:bodyPr wrap="square" lIns="101882" tIns="50941" rIns="101882" bIns="50941" rtlCol="0">
            <a:spAutoFit/>
          </a:bodyPr>
          <a:lstStyle/>
          <a:p>
            <a:r>
              <a:rPr lang="en-US" sz="1600" dirty="0" smtClean="0"/>
              <a:t>Fig. 2.2: WRF vertical model level setup.  The bottom of model levels are plotted for (a) entire model domain (in km) and (b) lowest 2 km of domain (in m).</a:t>
            </a:r>
            <a:endParaRPr lang="en-US" sz="1600" dirty="0"/>
          </a:p>
        </p:txBody>
      </p:sp>
      <p:pic>
        <p:nvPicPr>
          <p:cNvPr id="10243"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295400"/>
            <a:ext cx="7772400" cy="60216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533400" y="828760"/>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8" name="TextBox 7"/>
          <p:cNvSpPr txBox="1"/>
          <p:nvPr/>
        </p:nvSpPr>
        <p:spPr>
          <a:xfrm>
            <a:off x="4688290" y="828759"/>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Tree>
    <p:extLst>
      <p:ext uri="{BB962C8B-B14F-4D97-AF65-F5344CB8AC3E}">
        <p14:creationId xmlns:p14="http://schemas.microsoft.com/office/powerpoint/2010/main" xmlns="" val="306058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95263" y="2309813"/>
            <a:ext cx="7381875" cy="5438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0" y="8229600"/>
            <a:ext cx="7772400" cy="1333983"/>
          </a:xfrm>
          <a:prstGeom prst="rect">
            <a:avLst/>
          </a:prstGeom>
          <a:noFill/>
        </p:spPr>
        <p:txBody>
          <a:bodyPr wrap="square" lIns="101882" tIns="50941" rIns="101882" bIns="50941" rtlCol="0">
            <a:spAutoFit/>
          </a:bodyPr>
          <a:lstStyle/>
          <a:p>
            <a:r>
              <a:rPr lang="en-US" sz="1600" dirty="0" smtClean="0"/>
              <a:t>Fig. 2.3: Snow depth (blue) and snow water equivalent (red) as a function of elevation.  Plotted values are from 0000 UTC on 1 Feb 2013 for Prescribed snow applied to WRF simulations (black line), observations (O) from the Uintah Basin and surrounding mountains, and NAM analysis (X).  NAM analysis data was extracted along a southeast to northwest transect from the center of the basin to the center of the Uinta Mountains.</a:t>
            </a:r>
            <a:endParaRPr lang="en-US" sz="1600" dirty="0"/>
          </a:p>
        </p:txBody>
      </p:sp>
    </p:spTree>
    <p:extLst>
      <p:ext uri="{BB962C8B-B14F-4D97-AF65-F5344CB8AC3E}">
        <p14:creationId xmlns:p14="http://schemas.microsoft.com/office/powerpoint/2010/main" xmlns="" val="439797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39367" y="0"/>
            <a:ext cx="5293666" cy="4268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235390" y="4349936"/>
            <a:ext cx="5301621" cy="42606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0" y="8534400"/>
            <a:ext cx="7772400" cy="1580204"/>
          </a:xfrm>
          <a:prstGeom prst="rect">
            <a:avLst/>
          </a:prstGeom>
          <a:noFill/>
        </p:spPr>
        <p:txBody>
          <a:bodyPr wrap="square" lIns="101882" tIns="50941" rIns="101882" bIns="50941" rtlCol="0">
            <a:spAutoFit/>
          </a:bodyPr>
          <a:lstStyle/>
          <a:p>
            <a:r>
              <a:rPr lang="en-US" sz="1600" dirty="0" smtClean="0"/>
              <a:t>Fig. 2.4: WRF snow albedo field at 0100 UTC 01 Feb 2013 for  (a) before and (b) after modifications to WRF snow albedo and VEGPARM.TBL.  High albedos were attained in the Uintah Basin from the combination of edits to the WRF initial snow field, vegetation parameter table, and snow albedo.   After these modifications, the Noah LSM produced albedo values within the basin in line with those measured by the </a:t>
            </a:r>
            <a:r>
              <a:rPr lang="en-US" sz="1600" dirty="0" err="1" smtClean="0"/>
              <a:t>Horsepool</a:t>
            </a:r>
            <a:r>
              <a:rPr lang="en-US" sz="1600" dirty="0" smtClean="0"/>
              <a:t> radiation suite.</a:t>
            </a:r>
            <a:endParaRPr lang="en-US" sz="1600" dirty="0"/>
          </a:p>
        </p:txBody>
      </p:sp>
      <p:sp>
        <p:nvSpPr>
          <p:cNvPr id="7" name="TextBox 6"/>
          <p:cNvSpPr txBox="1"/>
          <p:nvPr/>
        </p:nvSpPr>
        <p:spPr>
          <a:xfrm>
            <a:off x="1348856" y="153123"/>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sp>
        <p:nvSpPr>
          <p:cNvPr id="8" name="TextBox 7"/>
          <p:cNvSpPr txBox="1"/>
          <p:nvPr/>
        </p:nvSpPr>
        <p:spPr>
          <a:xfrm>
            <a:off x="1348856" y="4504483"/>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Tree>
    <p:extLst>
      <p:ext uri="{BB962C8B-B14F-4D97-AF65-F5344CB8AC3E}">
        <p14:creationId xmlns:p14="http://schemas.microsoft.com/office/powerpoint/2010/main" xmlns="" val="456371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37932</TotalTime>
  <Words>3150</Words>
  <Application>Microsoft Office PowerPoint</Application>
  <PresentationFormat>Custom</PresentationFormat>
  <Paragraphs>459</Paragraphs>
  <Slides>44</Slides>
  <Notes>1</Notes>
  <HiddenSlides>1</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Michael Neemann</dc:creator>
  <cp:lastModifiedBy>Erik M Neemann</cp:lastModifiedBy>
  <cp:revision>305</cp:revision>
  <dcterms:created xsi:type="dcterms:W3CDTF">2013-11-06T18:07:41Z</dcterms:created>
  <dcterms:modified xsi:type="dcterms:W3CDTF">2014-03-12T05:03:59Z</dcterms:modified>
</cp:coreProperties>
</file>