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320" r:id="rId2"/>
    <p:sldId id="284" r:id="rId3"/>
    <p:sldId id="318" r:id="rId4"/>
    <p:sldId id="355" r:id="rId5"/>
    <p:sldId id="281" r:id="rId6"/>
    <p:sldId id="363" r:id="rId7"/>
    <p:sldId id="359" r:id="rId8"/>
    <p:sldId id="360" r:id="rId9"/>
    <p:sldId id="286" r:id="rId10"/>
    <p:sldId id="364" r:id="rId11"/>
    <p:sldId id="280" r:id="rId12"/>
    <p:sldId id="347" r:id="rId13"/>
    <p:sldId id="350" r:id="rId14"/>
    <p:sldId id="289" r:id="rId15"/>
    <p:sldId id="323" r:id="rId16"/>
    <p:sldId id="349" r:id="rId17"/>
    <p:sldId id="353" r:id="rId18"/>
    <p:sldId id="290" r:id="rId19"/>
    <p:sldId id="291" r:id="rId20"/>
    <p:sldId id="292" r:id="rId21"/>
    <p:sldId id="293" r:id="rId22"/>
    <p:sldId id="331" r:id="rId23"/>
  </p:sldIdLst>
  <p:sldSz cx="7772400" cy="10058400"/>
  <p:notesSz cx="6858000" cy="9144000"/>
  <p:defaultTextStyle>
    <a:defPPr>
      <a:defRPr lang="en-US"/>
    </a:defPPr>
    <a:lvl1pPr marL="0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1pPr>
    <a:lvl2pPr marL="509412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2pPr>
    <a:lvl3pPr marL="1018824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3pPr>
    <a:lvl4pPr marL="1528237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4pPr>
    <a:lvl5pPr marL="2037649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5pPr>
    <a:lvl6pPr marL="2547061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6pPr>
    <a:lvl7pPr marL="3056473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7pPr>
    <a:lvl8pPr marL="3565886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8pPr>
    <a:lvl9pPr marL="4075298" algn="l" defTabSz="1018824" rtl="0" eaLnBrk="1" latinLnBrk="0" hangingPunct="1">
      <a:defRPr sz="20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392" autoAdjust="0"/>
    <p:restoredTop sz="99884" autoAdjust="0"/>
  </p:normalViewPr>
  <p:slideViewPr>
    <p:cSldViewPr>
      <p:cViewPr>
        <p:scale>
          <a:sx n="80" d="100"/>
          <a:sy n="80" d="100"/>
        </p:scale>
        <p:origin x="-396" y="6"/>
      </p:cViewPr>
      <p:guideLst>
        <p:guide orient="horz" pos="3168"/>
        <p:guide pos="244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6BD1E-8A37-4967-9C16-1B870BD98CEB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103438" y="685800"/>
            <a:ext cx="26511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61051E-D77D-4CFB-8DDE-E794CCE5023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6833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82930" y="3124626"/>
            <a:ext cx="6606540" cy="215603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65860" y="5699760"/>
            <a:ext cx="5440680" cy="257048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094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188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282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37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470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564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6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75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56111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6890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634990" y="402804"/>
            <a:ext cx="1748790" cy="85822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8620" y="402804"/>
            <a:ext cx="5116830" cy="8582236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7034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0598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966" y="6463454"/>
            <a:ext cx="6606540" cy="1997710"/>
          </a:xfrm>
        </p:spPr>
        <p:txBody>
          <a:bodyPr anchor="t"/>
          <a:lstStyle>
            <a:lvl1pPr algn="l">
              <a:defRPr sz="45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13966" y="4263180"/>
            <a:ext cx="6606540" cy="2200274"/>
          </a:xfrm>
        </p:spPr>
        <p:txBody>
          <a:bodyPr anchor="b"/>
          <a:lstStyle>
            <a:lvl1pPr marL="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5094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1018824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282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3764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54706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05647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56588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07529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27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8620" y="2346964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50970" y="2346964"/>
            <a:ext cx="3432810" cy="6638079"/>
          </a:xfrm>
        </p:spPr>
        <p:txBody>
          <a:bodyPr/>
          <a:lstStyle>
            <a:lvl1pPr>
              <a:defRPr sz="3100"/>
            </a:lvl1pPr>
            <a:lvl2pPr>
              <a:defRPr sz="27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0834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1" y="2251499"/>
            <a:ext cx="3434160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8621" y="3189817"/>
            <a:ext cx="3434160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48273" y="2251499"/>
            <a:ext cx="3435508" cy="938318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09412" indent="0">
              <a:buNone/>
              <a:defRPr sz="2200" b="1"/>
            </a:lvl2pPr>
            <a:lvl3pPr marL="1018824" indent="0">
              <a:buNone/>
              <a:defRPr sz="2000" b="1"/>
            </a:lvl3pPr>
            <a:lvl4pPr marL="1528237" indent="0">
              <a:buNone/>
              <a:defRPr sz="1800" b="1"/>
            </a:lvl4pPr>
            <a:lvl5pPr marL="2037649" indent="0">
              <a:buNone/>
              <a:defRPr sz="1800" b="1"/>
            </a:lvl5pPr>
            <a:lvl6pPr marL="2547061" indent="0">
              <a:buNone/>
              <a:defRPr sz="1800" b="1"/>
            </a:lvl6pPr>
            <a:lvl7pPr marL="3056473" indent="0">
              <a:buNone/>
              <a:defRPr sz="1800" b="1"/>
            </a:lvl7pPr>
            <a:lvl8pPr marL="3565886" indent="0">
              <a:buNone/>
              <a:defRPr sz="1800" b="1"/>
            </a:lvl8pPr>
            <a:lvl9pPr marL="4075298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48273" y="3189817"/>
            <a:ext cx="3435508" cy="5795222"/>
          </a:xfrm>
        </p:spPr>
        <p:txBody>
          <a:bodyPr/>
          <a:lstStyle>
            <a:lvl1pPr>
              <a:defRPr sz="27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58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126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108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1" y="400474"/>
            <a:ext cx="2557066" cy="1704340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38793" y="400474"/>
            <a:ext cx="4344988" cy="8584566"/>
          </a:xfrm>
        </p:spPr>
        <p:txBody>
          <a:bodyPr/>
          <a:lstStyle>
            <a:lvl1pPr>
              <a:defRPr sz="3600"/>
            </a:lvl1pPr>
            <a:lvl2pPr>
              <a:defRPr sz="3100"/>
            </a:lvl2pPr>
            <a:lvl3pPr>
              <a:defRPr sz="27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21" y="2104814"/>
            <a:ext cx="2557066" cy="6880226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636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3445" y="7040881"/>
            <a:ext cx="4663440" cy="831216"/>
          </a:xfrm>
        </p:spPr>
        <p:txBody>
          <a:bodyPr anchor="b"/>
          <a:lstStyle>
            <a:lvl1pPr algn="l">
              <a:defRPr sz="2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23445" y="898736"/>
            <a:ext cx="4663440" cy="6035040"/>
          </a:xfrm>
        </p:spPr>
        <p:txBody>
          <a:bodyPr/>
          <a:lstStyle>
            <a:lvl1pPr marL="0" indent="0">
              <a:buNone/>
              <a:defRPr sz="3600"/>
            </a:lvl1pPr>
            <a:lvl2pPr marL="509412" indent="0">
              <a:buNone/>
              <a:defRPr sz="3100"/>
            </a:lvl2pPr>
            <a:lvl3pPr marL="1018824" indent="0">
              <a:buNone/>
              <a:defRPr sz="2700"/>
            </a:lvl3pPr>
            <a:lvl4pPr marL="1528237" indent="0">
              <a:buNone/>
              <a:defRPr sz="2200"/>
            </a:lvl4pPr>
            <a:lvl5pPr marL="2037649" indent="0">
              <a:buNone/>
              <a:defRPr sz="2200"/>
            </a:lvl5pPr>
            <a:lvl6pPr marL="2547061" indent="0">
              <a:buNone/>
              <a:defRPr sz="2200"/>
            </a:lvl6pPr>
            <a:lvl7pPr marL="3056473" indent="0">
              <a:buNone/>
              <a:defRPr sz="2200"/>
            </a:lvl7pPr>
            <a:lvl8pPr marL="3565886" indent="0">
              <a:buNone/>
              <a:defRPr sz="2200"/>
            </a:lvl8pPr>
            <a:lvl9pPr marL="4075298" indent="0">
              <a:buNone/>
              <a:defRPr sz="2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3445" y="7872097"/>
            <a:ext cx="4663440" cy="1180464"/>
          </a:xfrm>
        </p:spPr>
        <p:txBody>
          <a:bodyPr/>
          <a:lstStyle>
            <a:lvl1pPr marL="0" indent="0">
              <a:buNone/>
              <a:defRPr sz="1600"/>
            </a:lvl1pPr>
            <a:lvl2pPr marL="509412" indent="0">
              <a:buNone/>
              <a:defRPr sz="1300"/>
            </a:lvl2pPr>
            <a:lvl3pPr marL="1018824" indent="0">
              <a:buNone/>
              <a:defRPr sz="1100"/>
            </a:lvl3pPr>
            <a:lvl4pPr marL="1528237" indent="0">
              <a:buNone/>
              <a:defRPr sz="1000"/>
            </a:lvl4pPr>
            <a:lvl5pPr marL="2037649" indent="0">
              <a:buNone/>
              <a:defRPr sz="1000"/>
            </a:lvl5pPr>
            <a:lvl6pPr marL="2547061" indent="0">
              <a:buNone/>
              <a:defRPr sz="1000"/>
            </a:lvl6pPr>
            <a:lvl7pPr marL="3056473" indent="0">
              <a:buNone/>
              <a:defRPr sz="1000"/>
            </a:lvl7pPr>
            <a:lvl8pPr marL="3565886" indent="0">
              <a:buNone/>
              <a:defRPr sz="1000"/>
            </a:lvl8pPr>
            <a:lvl9pPr marL="4075298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970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8620" y="402802"/>
            <a:ext cx="6995160" cy="1676400"/>
          </a:xfrm>
          <a:prstGeom prst="rect">
            <a:avLst/>
          </a:prstGeom>
        </p:spPr>
        <p:txBody>
          <a:bodyPr vert="horz" lIns="101882" tIns="50941" rIns="101882" bIns="5094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" y="2346964"/>
            <a:ext cx="6995160" cy="6638079"/>
          </a:xfrm>
          <a:prstGeom prst="rect">
            <a:avLst/>
          </a:prstGeom>
        </p:spPr>
        <p:txBody>
          <a:bodyPr vert="horz" lIns="101882" tIns="50941" rIns="101882" bIns="5094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86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l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6D9D7D-12AE-4E99-BE11-4CF9A5EA2F1C}" type="datetimeFigureOut">
              <a:rPr lang="en-US" smtClean="0"/>
              <a:pPr/>
              <a:t>4/28/2014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55570" y="9322648"/>
            <a:ext cx="24612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ct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570220" y="9322648"/>
            <a:ext cx="1813560" cy="535516"/>
          </a:xfrm>
          <a:prstGeom prst="rect">
            <a:avLst/>
          </a:prstGeom>
        </p:spPr>
        <p:txBody>
          <a:bodyPr vert="horz" lIns="101882" tIns="50941" rIns="101882" bIns="50941" rtlCol="0" anchor="ctr"/>
          <a:lstStyle>
            <a:lvl1pPr algn="r">
              <a:defRPr sz="13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23136-470D-4E26-997E-A75BB8C2C50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76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18824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82059" indent="-382059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1pPr>
      <a:lvl2pPr marL="827795" indent="-318383" algn="l" defTabSz="1018824" rtl="0" eaLnBrk="1" latinLnBrk="0" hangingPunct="1">
        <a:spcBef>
          <a:spcPct val="20000"/>
        </a:spcBef>
        <a:buFont typeface="Arial" panose="020B0604020202020204" pitchFamily="34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273531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782943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–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2292355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»"/>
        <a:defRPr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2801767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6pPr>
      <a:lvl7pPr marL="3311180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7pPr>
      <a:lvl8pPr marL="3820592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8pPr>
      <a:lvl9pPr marL="4330004" indent="-254706" algn="l" defTabSz="1018824" rtl="0" eaLnBrk="1" latinLnBrk="0" hangingPunct="1">
        <a:spcBef>
          <a:spcPct val="20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9412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18824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28237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37649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47061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3056473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565886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4075298" algn="l" defTabSz="1018824" rtl="0" eaLnBrk="1" latinLnBrk="0" hangingPunct="1"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f"/><Relationship Id="rId2" Type="http://schemas.openxmlformats.org/officeDocument/2006/relationships/image" Target="../media/image3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tif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emf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extBox 29"/>
          <p:cNvSpPr txBox="1"/>
          <p:nvPr/>
        </p:nvSpPr>
        <p:spPr>
          <a:xfrm>
            <a:off x="0" y="8724418"/>
            <a:ext cx="7772400" cy="133398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1. </a:t>
            </a:r>
            <a:r>
              <a:rPr lang="en-US" sz="1600" dirty="0"/>
              <a:t>Schematic of factors contributing to high ozone concentrations.  Potential temperature profile (red line) with stable layer trapping ozone precursors (NO</a:t>
            </a:r>
            <a:r>
              <a:rPr lang="en-US" sz="1600" baseline="-25000" dirty="0"/>
              <a:t>x</a:t>
            </a:r>
            <a:r>
              <a:rPr lang="en-US" sz="1600" dirty="0"/>
              <a:t> and VOCs) within the cold-air pool.  Snow cover reflects solar radiation, increases photolysis rates, and leads to enhanced ozone (O</a:t>
            </a:r>
            <a:r>
              <a:rPr lang="en-US" sz="1600" baseline="-25000" dirty="0"/>
              <a:t>3</a:t>
            </a:r>
            <a:r>
              <a:rPr lang="en-US" sz="1600" dirty="0"/>
              <a:t>) concentrations near the surface.  Ice fogs are common in the cold-air pool.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20497" y="739579"/>
            <a:ext cx="7677455" cy="4670623"/>
            <a:chOff x="20496" y="739577"/>
            <a:chExt cx="7677455" cy="4670623"/>
          </a:xfrm>
        </p:grpSpPr>
        <p:grpSp>
          <p:nvGrpSpPr>
            <p:cNvPr id="4" name="Group 3"/>
            <p:cNvGrpSpPr>
              <a:grpSpLocks noChangeAspect="1"/>
            </p:cNvGrpSpPr>
            <p:nvPr/>
          </p:nvGrpSpPr>
          <p:grpSpPr>
            <a:xfrm>
              <a:off x="20496" y="739577"/>
              <a:ext cx="7677455" cy="4670623"/>
              <a:chOff x="-1" y="569383"/>
              <a:chExt cx="5953125" cy="3621617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-1" y="569383"/>
                <a:ext cx="5953125" cy="3621617"/>
                <a:chOff x="-1" y="569383"/>
                <a:chExt cx="5953125" cy="3621617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-1" y="569383"/>
                  <a:ext cx="5953125" cy="3621617"/>
                  <a:chOff x="-1" y="679417"/>
                  <a:chExt cx="5994728" cy="3663983"/>
                </a:xfrm>
              </p:grpSpPr>
              <p:sp>
                <p:nvSpPr>
                  <p:cNvPr id="9" name="Rectangle 8"/>
                  <p:cNvSpPr/>
                  <p:nvPr/>
                </p:nvSpPr>
                <p:spPr>
                  <a:xfrm>
                    <a:off x="-1" y="679417"/>
                    <a:ext cx="5994728" cy="3663983"/>
                  </a:xfrm>
                  <a:prstGeom prst="rect">
                    <a:avLst/>
                  </a:prstGeom>
                  <a:solidFill>
                    <a:schemeClr val="bg1"/>
                  </a:solidFill>
                  <a:ln>
                    <a:solidFill>
                      <a:schemeClr val="bg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grpSp>
                <p:nvGrpSpPr>
                  <p:cNvPr id="10" name="Group 1"/>
                  <p:cNvGrpSpPr>
                    <a:grpSpLocks/>
                  </p:cNvGrpSpPr>
                  <p:nvPr/>
                </p:nvGrpSpPr>
                <p:grpSpPr bwMode="auto">
                  <a:xfrm>
                    <a:off x="330151" y="990605"/>
                    <a:ext cx="4699049" cy="2642705"/>
                    <a:chOff x="191937" y="4203487"/>
                    <a:chExt cx="5811081" cy="3478821"/>
                  </a:xfrm>
                </p:grpSpPr>
                <p:cxnSp>
                  <p:nvCxnSpPr>
                    <p:cNvPr id="20" name="Straight Connector 19"/>
                    <p:cNvCxnSpPr/>
                    <p:nvPr/>
                  </p:nvCxnSpPr>
                  <p:spPr>
                    <a:xfrm>
                      <a:off x="533259" y="4203487"/>
                      <a:ext cx="0" cy="2708336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1" name="Straight Connector 20"/>
                    <p:cNvCxnSpPr/>
                    <p:nvPr/>
                  </p:nvCxnSpPr>
                  <p:spPr>
                    <a:xfrm>
                      <a:off x="533256" y="6911350"/>
                      <a:ext cx="5469762" cy="474"/>
                    </a:xfrm>
                    <a:prstGeom prst="line">
                      <a:avLst/>
                    </a:prstGeom>
                    <a:ln w="28575">
                      <a:solidFill>
                        <a:schemeClr val="tx1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2" name="TextBox 52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631750" y="7269126"/>
                      <a:ext cx="306788" cy="4131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dirty="0">
                          <a:solidFill>
                            <a:srgbClr val="000000"/>
                          </a:solidFill>
                          <a:latin typeface="Symbol" pitchFamily="18" charset="2"/>
                        </a:rPr>
                        <a:t>q</a:t>
                      </a:r>
                    </a:p>
                  </p:txBody>
                </p:sp>
                <p:cxnSp>
                  <p:nvCxnSpPr>
                    <p:cNvPr id="23" name="Straight Arrow Connector 22"/>
                    <p:cNvCxnSpPr/>
                    <p:nvPr/>
                  </p:nvCxnSpPr>
                  <p:spPr>
                    <a:xfrm>
                      <a:off x="1011756" y="7470143"/>
                      <a:ext cx="457422" cy="2089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4" name="Straight Arrow Connector 23"/>
                    <p:cNvCxnSpPr/>
                    <p:nvPr/>
                  </p:nvCxnSpPr>
                  <p:spPr>
                    <a:xfrm rot="5400000" flipH="1" flipV="1">
                      <a:off x="33470" y="6034759"/>
                      <a:ext cx="608121" cy="0"/>
                    </a:xfrm>
                    <a:prstGeom prst="straightConnector1">
                      <a:avLst/>
                    </a:prstGeom>
                    <a:ln w="28575">
                      <a:solidFill>
                        <a:schemeClr val="tx1"/>
                      </a:solidFill>
                      <a:tailEnd type="arrow"/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25" name="TextBox 57"/>
                    <p:cNvSpPr txBox="1">
                      <a:spLocks noChangeArrowheads="1"/>
                    </p:cNvSpPr>
                    <p:nvPr/>
                  </p:nvSpPr>
                  <p:spPr bwMode="auto">
                    <a:xfrm>
                      <a:off x="191937" y="6341319"/>
                      <a:ext cx="294405" cy="413182"/>
                    </a:xfrm>
                    <a:prstGeom prst="rect">
                      <a:avLst/>
                    </a:prstGeom>
                    <a:noFill/>
                    <a:ln>
                      <a:noFill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wrap="none">
                      <a:spAutoFit/>
                    </a:bodyPr>
                    <a:lstStyle>
                      <a:lvl1pPr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1pPr>
                      <a:lvl2pPr marL="742950" indent="-28575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2pPr>
                      <a:lvl3pPr marL="11430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3pPr>
                      <a:lvl4pPr marL="16002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4pPr>
                      <a:lvl5pPr marL="2057400" indent="-228600" eaLnBrk="0" hangingPunct="0"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  <a:cs typeface="Arial" charset="0"/>
                        </a:defRPr>
                      </a:lvl9pPr>
                    </a:lstStyle>
                    <a:p>
                      <a:pPr eaLnBrk="1" hangingPunct="1"/>
                      <a:r>
                        <a:rPr lang="en-US" altLang="en-US" dirty="0">
                          <a:solidFill>
                            <a:srgbClr val="000000"/>
                          </a:solidFill>
                        </a:rPr>
                        <a:t>Z</a:t>
                      </a:r>
                    </a:p>
                  </p:txBody>
                </p:sp>
                <p:cxnSp>
                  <p:nvCxnSpPr>
                    <p:cNvPr id="26" name="Straight Connector 25"/>
                    <p:cNvCxnSpPr/>
                    <p:nvPr/>
                  </p:nvCxnSpPr>
                  <p:spPr>
                    <a:xfrm flipV="1">
                      <a:off x="725983" y="5764127"/>
                      <a:ext cx="761639" cy="492255"/>
                    </a:xfrm>
                    <a:prstGeom prst="line">
                      <a:avLst/>
                    </a:prstGeom>
                    <a:ln w="349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28" name="Straight Connector 27"/>
                    <p:cNvCxnSpPr/>
                    <p:nvPr/>
                  </p:nvCxnSpPr>
                  <p:spPr>
                    <a:xfrm flipV="1">
                      <a:off x="739106" y="6256382"/>
                      <a:ext cx="3528" cy="635492"/>
                    </a:xfrm>
                    <a:prstGeom prst="line">
                      <a:avLst/>
                    </a:prstGeom>
                    <a:ln w="349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sp>
                  <p:nvSpPr>
                    <p:cNvPr id="19" name="Cloud 18"/>
                    <p:cNvSpPr/>
                    <p:nvPr/>
                  </p:nvSpPr>
                  <p:spPr>
                    <a:xfrm>
                      <a:off x="820216" y="5871349"/>
                      <a:ext cx="4846700" cy="1267539"/>
                    </a:xfrm>
                    <a:prstGeom prst="cloud">
                      <a:avLst/>
                    </a:prstGeom>
                    <a:noFill/>
                    <a:ln>
                      <a:solidFill>
                        <a:schemeClr val="tx1">
                          <a:lumMod val="65000"/>
                          <a:lumOff val="3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anchor="ctr"/>
                    <a:lstStyle/>
                    <a:p>
                      <a:pPr algn="ctr" fontAlgn="auto">
                        <a:spcBef>
                          <a:spcPts val="0"/>
                        </a:spcBef>
                        <a:spcAft>
                          <a:spcPts val="0"/>
                        </a:spcAft>
                        <a:defRPr/>
                      </a:pPr>
                      <a:endParaRPr lang="en-US">
                        <a:solidFill>
                          <a:prstClr val="white"/>
                        </a:solidFill>
                      </a:endParaRPr>
                    </a:p>
                  </p:txBody>
                </p:sp>
              </p:grpSp>
              <p:pic>
                <p:nvPicPr>
                  <p:cNvPr id="11" name="Picture 2" descr="http://www.easyvectors.com/assets/images/vectors/afbig/nodding-donkey-clip-art.jpg"/>
                  <p:cNvPicPr>
                    <a:picLocks noChangeAspect="1" noChangeArrowheads="1"/>
                  </p:cNvPicPr>
                  <p:nvPr/>
                </p:nvPicPr>
                <p:blipFill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371600" y="2432379"/>
                    <a:ext cx="568146" cy="56029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3" name="TextBox 12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81530" y="2319448"/>
                    <a:ext cx="470775" cy="31387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non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b="1" dirty="0" err="1" smtClean="0"/>
                      <a:t>NO</a:t>
                    </a:r>
                    <a:r>
                      <a:rPr lang="en-US" altLang="en-US" b="1" baseline="-25000" dirty="0" err="1" smtClean="0"/>
                      <a:t>x</a:t>
                    </a:r>
                    <a:endParaRPr lang="en-US" altLang="en-US" b="1" baseline="-25000" dirty="0"/>
                  </a:p>
                </p:txBody>
              </p:sp>
              <p:sp>
                <p:nvSpPr>
                  <p:cNvPr id="14" name="Cloud 13"/>
                  <p:cNvSpPr/>
                  <p:nvPr/>
                </p:nvSpPr>
                <p:spPr>
                  <a:xfrm>
                    <a:off x="606157" y="3080673"/>
                    <a:ext cx="4376008" cy="228997"/>
                  </a:xfrm>
                  <a:prstGeom prst="cloud">
                    <a:avLst/>
                  </a:prstGeom>
                  <a:solidFill>
                    <a:schemeClr val="bg2"/>
                  </a:solidFill>
                  <a:ln>
                    <a:solidFill>
                      <a:schemeClr val="bg2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anchor="ctr"/>
                  <a:lstStyle/>
                  <a:p>
                    <a:pPr algn="ctr" fontAlgn="auto">
                      <a:spcBef>
                        <a:spcPts val="0"/>
                      </a:spcBef>
                      <a:spcAft>
                        <a:spcPts val="0"/>
                      </a:spcAft>
                      <a:defRPr/>
                    </a:pPr>
                    <a:endParaRPr lang="en-US" dirty="0">
                      <a:solidFill>
                        <a:prstClr val="black">
                          <a:lumMod val="85000"/>
                          <a:lumOff val="15000"/>
                        </a:prstClr>
                      </a:solidFill>
                    </a:endParaRPr>
                  </a:p>
                </p:txBody>
              </p:sp>
              <p:cxnSp>
                <p:nvCxnSpPr>
                  <p:cNvPr id="15" name="Straight Arrow Connector 14"/>
                  <p:cNvCxnSpPr/>
                  <p:nvPr/>
                </p:nvCxnSpPr>
                <p:spPr>
                  <a:xfrm flipH="1" flipV="1">
                    <a:off x="1572559" y="1221099"/>
                    <a:ext cx="1205193" cy="1826901"/>
                  </a:xfrm>
                  <a:prstGeom prst="straightConnector1">
                    <a:avLst/>
                  </a:prstGeom>
                  <a:ln w="34925">
                    <a:solidFill>
                      <a:srgbClr val="FFC000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16" name="TextBox 15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406150" y="3035546"/>
                    <a:ext cx="1099050" cy="28973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wrap="square">
                    <a:spAutoFit/>
                  </a:bodyPr>
                  <a:lstStyle>
                    <a:lvl1pPr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1pPr>
                    <a:lvl2pPr marL="742950" indent="-28575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2pPr>
                    <a:lvl3pPr marL="11430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3pPr>
                    <a:lvl4pPr marL="16002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4pPr>
                    <a:lvl5pPr marL="2057400" indent="-228600" eaLnBrk="0" hangingPunct="0"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5pPr>
                    <a:lvl6pPr marL="25146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6pPr>
                    <a:lvl7pPr marL="29718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7pPr>
                    <a:lvl8pPr marL="34290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8pPr>
                    <a:lvl9pPr marL="3886200" indent="-228600" eaLnBrk="0" fontAlgn="base" hangingPunct="0">
                      <a:spcBef>
                        <a:spcPct val="0"/>
                      </a:spcBef>
                      <a:spcAft>
                        <a:spcPct val="0"/>
                      </a:spcAft>
                      <a:defRPr>
                        <a:solidFill>
                          <a:schemeClr val="tx1"/>
                        </a:solidFill>
                        <a:latin typeface="Calibri" pitchFamily="34" charset="0"/>
                        <a:cs typeface="Arial" charset="0"/>
                      </a:defRPr>
                    </a:lvl9pPr>
                  </a:lstStyle>
                  <a:p>
                    <a:pPr eaLnBrk="1" hangingPunct="1"/>
                    <a:r>
                      <a:rPr lang="en-US" altLang="en-US" sz="1800" b="1" dirty="0" smtClean="0"/>
                      <a:t>Snow Cover</a:t>
                    </a:r>
                    <a:endParaRPr lang="en-US" altLang="en-US" sz="1800" b="1" baseline="-25000" dirty="0"/>
                  </a:p>
                </p:txBody>
              </p:sp>
            </p:grpSp>
            <p:sp>
              <p:nvSpPr>
                <p:cNvPr id="8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1828800" y="2526268"/>
                  <a:ext cx="576840" cy="31024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wrap="none"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Calibri" pitchFamily="34" charset="0"/>
                      <a:cs typeface="Arial" charset="0"/>
                    </a:defRPr>
                  </a:lvl9pPr>
                </a:lstStyle>
                <a:p>
                  <a:pPr eaLnBrk="1" hangingPunct="1"/>
                  <a:r>
                    <a:rPr lang="en-US" altLang="en-US" b="1" dirty="0" smtClean="0"/>
                    <a:t>VOCs</a:t>
                  </a:r>
                </a:p>
              </p:txBody>
            </p:sp>
          </p:grpSp>
          <p:cxnSp>
            <p:nvCxnSpPr>
              <p:cNvPr id="6" name="Straight Connector 5"/>
              <p:cNvCxnSpPr/>
              <p:nvPr/>
            </p:nvCxnSpPr>
            <p:spPr bwMode="auto">
              <a:xfrm flipH="1" flipV="1">
                <a:off x="1352550" y="1173677"/>
                <a:ext cx="2833" cy="901705"/>
              </a:xfrm>
              <a:prstGeom prst="line">
                <a:avLst/>
              </a:prstGeom>
              <a:ln w="34925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026" name="Picture 2" descr="http://sweetclipart.com/multisite/sweetclipart/files/yellow_sun_symbol_6.png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61760" y="838514"/>
              <a:ext cx="1517565" cy="15175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888179" y="3152866"/>
              <a:ext cx="1291306" cy="580934"/>
            </a:xfrm>
            <a:prstGeom prst="rect">
              <a:avLst/>
            </a:prstGeom>
          </p:spPr>
        </p:pic>
        <p:sp>
          <p:nvSpPr>
            <p:cNvPr id="29" name="TextBox 28"/>
            <p:cNvSpPr txBox="1">
              <a:spLocks noChangeArrowheads="1"/>
            </p:cNvSpPr>
            <p:nvPr/>
          </p:nvSpPr>
          <p:spPr bwMode="auto">
            <a:xfrm>
              <a:off x="5146589" y="2982589"/>
              <a:ext cx="44435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itchFamily="34" charset="0"/>
                  <a:cs typeface="Arial" charset="0"/>
                </a:defRPr>
              </a:lvl9pPr>
            </a:lstStyle>
            <a:p>
              <a:pPr eaLnBrk="1" hangingPunct="1"/>
              <a:r>
                <a:rPr lang="en-US" altLang="en-US" b="1" dirty="0" smtClean="0"/>
                <a:t>O</a:t>
              </a:r>
              <a:r>
                <a:rPr lang="en-US" altLang="en-US" b="1" baseline="-25000" dirty="0" smtClean="0"/>
                <a:t>3</a:t>
              </a:r>
              <a:endParaRPr lang="en-US" altLang="en-US" b="1" baseline="-25000" dirty="0"/>
            </a:p>
          </p:txBody>
        </p:sp>
        <p:cxnSp>
          <p:nvCxnSpPr>
            <p:cNvPr id="33" name="Straight Arrow Connector 32"/>
            <p:cNvCxnSpPr/>
            <p:nvPr/>
          </p:nvCxnSpPr>
          <p:spPr>
            <a:xfrm flipH="1">
              <a:off x="3577967" y="1905000"/>
              <a:ext cx="1298833" cy="1853446"/>
            </a:xfrm>
            <a:prstGeom prst="straightConnector1">
              <a:avLst/>
            </a:prstGeom>
            <a:ln w="34925">
              <a:solidFill>
                <a:srgbClr val="FFC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121692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9216861"/>
            <a:ext cx="7781365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</a:t>
            </a:r>
            <a:r>
              <a:rPr lang="en-US" sz="1600" dirty="0" smtClean="0"/>
              <a:t>10. </a:t>
            </a:r>
            <a:r>
              <a:rPr lang="en-US" sz="1600" dirty="0" smtClean="0"/>
              <a:t>Time-height </a:t>
            </a:r>
            <a:r>
              <a:rPr lang="en-US" sz="1600" dirty="0"/>
              <a:t>plot of potential temperature (in K according to the scale on the right) at Horsepool from 1–6 February 2013 from (a) BASE, (b) FULL, and (c) NONE simulations.</a:t>
            </a:r>
          </a:p>
        </p:txBody>
      </p:sp>
      <p:grpSp>
        <p:nvGrpSpPr>
          <p:cNvPr id="36" name="Group 35"/>
          <p:cNvGrpSpPr/>
          <p:nvPr/>
        </p:nvGrpSpPr>
        <p:grpSpPr>
          <a:xfrm>
            <a:off x="1" y="71036"/>
            <a:ext cx="7760819" cy="6405964"/>
            <a:chOff x="1" y="71036"/>
            <a:chExt cx="7760819" cy="6405964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75" t="6163" r="7131" b="56285"/>
            <a:stretch/>
          </p:blipFill>
          <p:spPr>
            <a:xfrm>
              <a:off x="516125" y="4092980"/>
              <a:ext cx="6551425" cy="1829105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41" t="5952" r="7107" b="55829"/>
            <a:stretch/>
          </p:blipFill>
          <p:spPr>
            <a:xfrm>
              <a:off x="533400" y="2137889"/>
              <a:ext cx="6534149" cy="1855413"/>
            </a:xfrm>
            <a:prstGeom prst="rect">
              <a:avLst/>
            </a:prstGeom>
          </p:spPr>
        </p:pic>
        <p:pic>
          <p:nvPicPr>
            <p:cNvPr id="39" name="Picture 38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29" t="6171" r="7321" b="56534"/>
            <a:stretch/>
          </p:blipFill>
          <p:spPr>
            <a:xfrm>
              <a:off x="529884" y="191731"/>
              <a:ext cx="6521904" cy="1811414"/>
            </a:xfrm>
            <a:prstGeom prst="rect">
              <a:avLst/>
            </a:prstGeom>
          </p:spPr>
        </p:pic>
        <p:grpSp>
          <p:nvGrpSpPr>
            <p:cNvPr id="40" name="Group 39"/>
            <p:cNvGrpSpPr/>
            <p:nvPr/>
          </p:nvGrpSpPr>
          <p:grpSpPr>
            <a:xfrm>
              <a:off x="1" y="71036"/>
              <a:ext cx="7760819" cy="6405964"/>
              <a:chOff x="1" y="71036"/>
              <a:chExt cx="7760819" cy="6405964"/>
            </a:xfrm>
          </p:grpSpPr>
          <p:grpSp>
            <p:nvGrpSpPr>
              <p:cNvPr id="42" name="Group 41"/>
              <p:cNvGrpSpPr/>
              <p:nvPr/>
            </p:nvGrpSpPr>
            <p:grpSpPr>
              <a:xfrm>
                <a:off x="1" y="71036"/>
                <a:ext cx="7760819" cy="6405964"/>
                <a:chOff x="1" y="71036"/>
                <a:chExt cx="7760819" cy="6405964"/>
              </a:xfrm>
            </p:grpSpPr>
            <p:grpSp>
              <p:nvGrpSpPr>
                <p:cNvPr id="46" name="Group 45"/>
                <p:cNvGrpSpPr/>
                <p:nvPr/>
              </p:nvGrpSpPr>
              <p:grpSpPr>
                <a:xfrm>
                  <a:off x="339171" y="250272"/>
                  <a:ext cx="6759538" cy="6226728"/>
                  <a:chOff x="389162" y="128649"/>
                  <a:chExt cx="6759538" cy="6226728"/>
                </a:xfrm>
              </p:grpSpPr>
              <p:grpSp>
                <p:nvGrpSpPr>
                  <p:cNvPr id="84" name="Group 83"/>
                  <p:cNvGrpSpPr/>
                  <p:nvPr/>
                </p:nvGrpSpPr>
                <p:grpSpPr>
                  <a:xfrm>
                    <a:off x="675167" y="128649"/>
                    <a:ext cx="6083285" cy="6094731"/>
                    <a:chOff x="675167" y="128649"/>
                    <a:chExt cx="6083285" cy="6094731"/>
                  </a:xfrm>
                </p:grpSpPr>
                <p:pic>
                  <p:nvPicPr>
                    <p:cNvPr id="94" name="Picture 2" descr="http://home.chpc.utah.edu/~u0035056/ubos/rooscl31_1panelFeb01-Feb07.png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/>
                    <a:stretch/>
                  </p:blipFill>
                  <p:spPr bwMode="auto">
                    <a:xfrm>
                      <a:off x="6246661" y="5828732"/>
                      <a:ext cx="511791" cy="394648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95" name="TextBox 94"/>
                    <p:cNvSpPr txBox="1"/>
                    <p:nvPr/>
                  </p:nvSpPr>
                  <p:spPr>
                    <a:xfrm>
                      <a:off x="691025" y="128649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(a) BASE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6" name="TextBox 95"/>
                    <p:cNvSpPr txBox="1"/>
                    <p:nvPr/>
                  </p:nvSpPr>
                  <p:spPr>
                    <a:xfrm>
                      <a:off x="675167" y="2128314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(b) FULL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7" name="TextBox 96"/>
                    <p:cNvSpPr txBox="1"/>
                    <p:nvPr/>
                  </p:nvSpPr>
                  <p:spPr>
                    <a:xfrm>
                      <a:off x="675167" y="4034100"/>
                      <a:ext cx="12954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(c) NONE</a:t>
                      </a:r>
                      <a:endParaRPr lang="en-US" sz="1400" b="1" dirty="0"/>
                    </a:p>
                  </p:txBody>
                </p:sp>
              </p:grpSp>
              <p:grpSp>
                <p:nvGrpSpPr>
                  <p:cNvPr id="85" name="Group 84"/>
                  <p:cNvGrpSpPr/>
                  <p:nvPr/>
                </p:nvGrpSpPr>
                <p:grpSpPr>
                  <a:xfrm>
                    <a:off x="389162" y="5788223"/>
                    <a:ext cx="6759538" cy="310758"/>
                    <a:chOff x="389162" y="5244915"/>
                    <a:chExt cx="6759538" cy="310758"/>
                  </a:xfrm>
                </p:grpSpPr>
                <p:sp>
                  <p:nvSpPr>
                    <p:cNvPr id="87" name="TextBox 86"/>
                    <p:cNvSpPr txBox="1"/>
                    <p:nvPr/>
                  </p:nvSpPr>
                  <p:spPr>
                    <a:xfrm>
                      <a:off x="6862950" y="5247892"/>
                      <a:ext cx="28575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7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8" name="TextBox 87"/>
                    <p:cNvSpPr txBox="1"/>
                    <p:nvPr/>
                  </p:nvSpPr>
                  <p:spPr>
                    <a:xfrm>
                      <a:off x="389162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1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9" name="TextBox 88"/>
                    <p:cNvSpPr txBox="1"/>
                    <p:nvPr/>
                  </p:nvSpPr>
                  <p:spPr>
                    <a:xfrm>
                      <a:off x="1524656" y="5244915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/>
                        <a:t>2</a:t>
                      </a:r>
                    </a:p>
                  </p:txBody>
                </p:sp>
                <p:sp>
                  <p:nvSpPr>
                    <p:cNvPr id="90" name="TextBox 89"/>
                    <p:cNvSpPr txBox="1"/>
                    <p:nvPr/>
                  </p:nvSpPr>
                  <p:spPr>
                    <a:xfrm>
                      <a:off x="5748650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1" name="TextBox 90"/>
                    <p:cNvSpPr txBox="1"/>
                    <p:nvPr/>
                  </p:nvSpPr>
                  <p:spPr>
                    <a:xfrm>
                      <a:off x="3605400" y="5247893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2" name="TextBox 91"/>
                    <p:cNvSpPr txBox="1"/>
                    <p:nvPr/>
                  </p:nvSpPr>
                  <p:spPr>
                    <a:xfrm>
                      <a:off x="2538830" y="5247894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3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3" name="TextBox 92"/>
                    <p:cNvSpPr txBox="1"/>
                    <p:nvPr/>
                  </p:nvSpPr>
                  <p:spPr>
                    <a:xfrm>
                      <a:off x="4669975" y="5247896"/>
                      <a:ext cx="41910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p:txBody>
                </p:sp>
              </p:grpSp>
              <p:sp>
                <p:nvSpPr>
                  <p:cNvPr id="86" name="TextBox 85"/>
                  <p:cNvSpPr txBox="1"/>
                  <p:nvPr/>
                </p:nvSpPr>
                <p:spPr>
                  <a:xfrm>
                    <a:off x="2744911" y="6016823"/>
                    <a:ext cx="2282578" cy="338554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600" b="1" dirty="0" smtClean="0"/>
                      <a:t>Day of February</a:t>
                    </a:r>
                    <a:endParaRPr lang="en-US" sz="1600" b="1" dirty="0"/>
                  </a:p>
                </p:txBody>
              </p:sp>
            </p:grpSp>
            <p:sp>
              <p:nvSpPr>
                <p:cNvPr id="47" name="TextBox 46"/>
                <p:cNvSpPr txBox="1"/>
                <p:nvPr/>
              </p:nvSpPr>
              <p:spPr>
                <a:xfrm>
                  <a:off x="195530" y="3998028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195529" y="4688772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195530" y="5392386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195528" y="433062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195530" y="503324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195530" y="5719049"/>
                  <a:ext cx="42964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 rot="16200000">
                  <a:off x="-547419" y="4834086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182537" y="205740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55" name="TextBox 54"/>
                <p:cNvSpPr txBox="1"/>
                <p:nvPr/>
              </p:nvSpPr>
              <p:spPr>
                <a:xfrm>
                  <a:off x="182536" y="274320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56" name="TextBox 55"/>
                <p:cNvSpPr txBox="1"/>
                <p:nvPr/>
              </p:nvSpPr>
              <p:spPr>
                <a:xfrm>
                  <a:off x="182537" y="3444925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57" name="TextBox 56"/>
                <p:cNvSpPr txBox="1"/>
                <p:nvPr/>
              </p:nvSpPr>
              <p:spPr>
                <a:xfrm>
                  <a:off x="182535" y="2391890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58" name="TextBox 57"/>
                <p:cNvSpPr txBox="1"/>
                <p:nvPr/>
              </p:nvSpPr>
              <p:spPr>
                <a:xfrm>
                  <a:off x="182537" y="3083766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59" name="TextBox 58"/>
                <p:cNvSpPr txBox="1"/>
                <p:nvPr/>
              </p:nvSpPr>
              <p:spPr>
                <a:xfrm>
                  <a:off x="182537" y="3772483"/>
                  <a:ext cx="458497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60" name="TextBox 59"/>
                <p:cNvSpPr txBox="1"/>
                <p:nvPr/>
              </p:nvSpPr>
              <p:spPr>
                <a:xfrm rot="16200000">
                  <a:off x="-560412" y="2885651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61" name="TextBox 60"/>
                <p:cNvSpPr txBox="1"/>
                <p:nvPr/>
              </p:nvSpPr>
              <p:spPr>
                <a:xfrm>
                  <a:off x="176601" y="109939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2.6</a:t>
                  </a:r>
                  <a:endParaRPr lang="en-US" sz="1200" b="1" dirty="0"/>
                </a:p>
              </p:txBody>
            </p:sp>
            <p:sp>
              <p:nvSpPr>
                <p:cNvPr id="62" name="TextBox 61"/>
                <p:cNvSpPr txBox="1"/>
                <p:nvPr/>
              </p:nvSpPr>
              <p:spPr>
                <a:xfrm>
                  <a:off x="176600" y="785752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2.2</a:t>
                  </a:r>
                  <a:endParaRPr lang="en-US" sz="1200" b="1" dirty="0"/>
                </a:p>
              </p:txBody>
            </p:sp>
            <p:sp>
              <p:nvSpPr>
                <p:cNvPr id="63" name="TextBox 62"/>
                <p:cNvSpPr txBox="1"/>
                <p:nvPr/>
              </p:nvSpPr>
              <p:spPr>
                <a:xfrm>
                  <a:off x="176601" y="1481539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1.8</a:t>
                  </a:r>
                  <a:endParaRPr lang="en-US" sz="1200" b="1" dirty="0"/>
                </a:p>
              </p:txBody>
            </p:sp>
            <p:sp>
              <p:nvSpPr>
                <p:cNvPr id="64" name="TextBox 63"/>
                <p:cNvSpPr txBox="1"/>
                <p:nvPr/>
              </p:nvSpPr>
              <p:spPr>
                <a:xfrm>
                  <a:off x="176599" y="433448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2.4</a:t>
                  </a:r>
                  <a:endParaRPr lang="en-US" sz="1200" b="1" dirty="0"/>
                </a:p>
              </p:txBody>
            </p:sp>
            <p:sp>
              <p:nvSpPr>
                <p:cNvPr id="65" name="TextBox 64"/>
                <p:cNvSpPr txBox="1"/>
                <p:nvPr/>
              </p:nvSpPr>
              <p:spPr>
                <a:xfrm>
                  <a:off x="176601" y="1128822"/>
                  <a:ext cx="448576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2.0</a:t>
                  </a:r>
                  <a:endParaRPr lang="en-US" sz="1200" b="1" dirty="0"/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176600" y="1805048"/>
                  <a:ext cx="448575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b="1" dirty="0" smtClean="0"/>
                    <a:t>1.6</a:t>
                  </a:r>
                  <a:endParaRPr lang="en-US" sz="1200" b="1" dirty="0"/>
                </a:p>
              </p:txBody>
            </p:sp>
            <p:sp>
              <p:nvSpPr>
                <p:cNvPr id="67" name="TextBox 66"/>
                <p:cNvSpPr txBox="1"/>
                <p:nvPr/>
              </p:nvSpPr>
              <p:spPr>
                <a:xfrm rot="16200000">
                  <a:off x="-566349" y="912893"/>
                  <a:ext cx="1409699" cy="276999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200" b="1" dirty="0" smtClean="0"/>
                    <a:t>Height (km)</a:t>
                  </a:r>
                  <a:endParaRPr lang="en-US" sz="1200" b="1" dirty="0"/>
                </a:p>
              </p:txBody>
            </p:sp>
            <p:sp>
              <p:nvSpPr>
                <p:cNvPr id="68" name="TextBox 67"/>
                <p:cNvSpPr txBox="1"/>
                <p:nvPr/>
              </p:nvSpPr>
              <p:spPr>
                <a:xfrm>
                  <a:off x="7288098" y="5010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274</a:t>
                  </a:r>
                  <a:endParaRPr lang="en-US" sz="1400" b="1" dirty="0"/>
                </a:p>
              </p:txBody>
            </p:sp>
            <p:sp>
              <p:nvSpPr>
                <p:cNvPr id="69" name="TextBox 68"/>
                <p:cNvSpPr txBox="1"/>
                <p:nvPr/>
              </p:nvSpPr>
              <p:spPr>
                <a:xfrm>
                  <a:off x="7288098" y="3484336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282</a:t>
                  </a:r>
                  <a:endParaRPr lang="en-US" sz="1400" b="1" dirty="0"/>
                </a:p>
              </p:txBody>
            </p:sp>
            <p:sp>
              <p:nvSpPr>
                <p:cNvPr id="70" name="TextBox 69"/>
                <p:cNvSpPr txBox="1"/>
                <p:nvPr/>
              </p:nvSpPr>
              <p:spPr>
                <a:xfrm>
                  <a:off x="7288098" y="1189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294</a:t>
                  </a:r>
                  <a:endParaRPr lang="en-US" sz="1400" b="1" dirty="0"/>
                </a:p>
              </p:txBody>
            </p:sp>
            <p:sp>
              <p:nvSpPr>
                <p:cNvPr id="71" name="TextBox 70"/>
                <p:cNvSpPr txBox="1"/>
                <p:nvPr/>
              </p:nvSpPr>
              <p:spPr>
                <a:xfrm>
                  <a:off x="7288098" y="43077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298</a:t>
                  </a:r>
                  <a:endParaRPr lang="en-US" sz="1400" b="1" dirty="0"/>
                </a:p>
              </p:txBody>
            </p:sp>
            <p:sp>
              <p:nvSpPr>
                <p:cNvPr id="72" name="TextBox 71"/>
                <p:cNvSpPr txBox="1"/>
                <p:nvPr/>
              </p:nvSpPr>
              <p:spPr>
                <a:xfrm>
                  <a:off x="7288098" y="1951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290</a:t>
                  </a:r>
                  <a:endParaRPr lang="en-US" sz="1400" b="1" dirty="0"/>
                </a:p>
              </p:txBody>
            </p:sp>
            <p:sp>
              <p:nvSpPr>
                <p:cNvPr id="73" name="TextBox 72"/>
                <p:cNvSpPr txBox="1"/>
                <p:nvPr/>
              </p:nvSpPr>
              <p:spPr>
                <a:xfrm>
                  <a:off x="7288098" y="4242278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278</a:t>
                  </a:r>
                  <a:endParaRPr lang="en-US" sz="1400" b="1" dirty="0"/>
                </a:p>
              </p:txBody>
            </p:sp>
            <p:sp>
              <p:nvSpPr>
                <p:cNvPr id="74" name="TextBox 73"/>
                <p:cNvSpPr txBox="1"/>
                <p:nvPr/>
              </p:nvSpPr>
              <p:spPr>
                <a:xfrm>
                  <a:off x="7288098" y="5751099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270</a:t>
                  </a:r>
                  <a:endParaRPr lang="en-US" sz="1400" b="1" dirty="0"/>
                </a:p>
              </p:txBody>
            </p:sp>
            <p:sp>
              <p:nvSpPr>
                <p:cNvPr id="75" name="TextBox 74"/>
                <p:cNvSpPr txBox="1"/>
                <p:nvPr/>
              </p:nvSpPr>
              <p:spPr>
                <a:xfrm>
                  <a:off x="7288098" y="2713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286</a:t>
                  </a:r>
                  <a:endParaRPr lang="en-US" sz="1400" b="1" dirty="0"/>
                </a:p>
              </p:txBody>
            </p:sp>
            <p:sp>
              <p:nvSpPr>
                <p:cNvPr id="76" name="TextBox 75"/>
                <p:cNvSpPr txBox="1"/>
                <p:nvPr/>
              </p:nvSpPr>
              <p:spPr>
                <a:xfrm>
                  <a:off x="7288098" y="5391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272</a:t>
                  </a:r>
                  <a:endParaRPr lang="en-US" sz="1400" b="1" dirty="0"/>
                </a:p>
              </p:txBody>
            </p:sp>
            <p:sp>
              <p:nvSpPr>
                <p:cNvPr id="77" name="TextBox 76"/>
                <p:cNvSpPr txBox="1"/>
                <p:nvPr/>
              </p:nvSpPr>
              <p:spPr>
                <a:xfrm>
                  <a:off x="7288098" y="3863307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280</a:t>
                  </a:r>
                  <a:endParaRPr lang="en-US" sz="1400" b="1" dirty="0"/>
                </a:p>
              </p:txBody>
            </p:sp>
            <p:sp>
              <p:nvSpPr>
                <p:cNvPr id="78" name="TextBox 77"/>
                <p:cNvSpPr txBox="1"/>
                <p:nvPr/>
              </p:nvSpPr>
              <p:spPr>
                <a:xfrm>
                  <a:off x="7288098" y="1570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292</a:t>
                  </a:r>
                  <a:endParaRPr lang="en-US" sz="1400" b="1" dirty="0"/>
                </a:p>
              </p:txBody>
            </p:sp>
            <p:sp>
              <p:nvSpPr>
                <p:cNvPr id="79" name="TextBox 78"/>
                <p:cNvSpPr txBox="1"/>
                <p:nvPr/>
              </p:nvSpPr>
              <p:spPr>
                <a:xfrm>
                  <a:off x="7288098" y="81177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296</a:t>
                  </a:r>
                  <a:endParaRPr lang="en-US" sz="1400" b="1" dirty="0"/>
                </a:p>
              </p:txBody>
            </p:sp>
            <p:sp>
              <p:nvSpPr>
                <p:cNvPr id="80" name="TextBox 79"/>
                <p:cNvSpPr txBox="1"/>
                <p:nvPr/>
              </p:nvSpPr>
              <p:spPr>
                <a:xfrm>
                  <a:off x="7288098" y="233279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288</a:t>
                  </a:r>
                  <a:endParaRPr lang="en-US" sz="1400" b="1" dirty="0"/>
                </a:p>
              </p:txBody>
            </p:sp>
            <p:sp>
              <p:nvSpPr>
                <p:cNvPr id="81" name="TextBox 80"/>
                <p:cNvSpPr txBox="1"/>
                <p:nvPr/>
              </p:nvSpPr>
              <p:spPr>
                <a:xfrm>
                  <a:off x="7288098" y="4629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276</a:t>
                  </a:r>
                  <a:endParaRPr lang="en-US" sz="1400" b="1" dirty="0"/>
                </a:p>
              </p:txBody>
            </p:sp>
            <p:sp>
              <p:nvSpPr>
                <p:cNvPr id="82" name="TextBox 81"/>
                <p:cNvSpPr txBox="1"/>
                <p:nvPr/>
              </p:nvSpPr>
              <p:spPr>
                <a:xfrm>
                  <a:off x="7288098" y="310536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284</a:t>
                  </a:r>
                  <a:endParaRPr lang="en-US" sz="1400" b="1" dirty="0"/>
                </a:p>
              </p:txBody>
            </p:sp>
            <p:sp>
              <p:nvSpPr>
                <p:cNvPr id="83" name="TextBox 82"/>
                <p:cNvSpPr txBox="1"/>
                <p:nvPr/>
              </p:nvSpPr>
              <p:spPr>
                <a:xfrm>
                  <a:off x="7288098" y="71036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300</a:t>
                  </a:r>
                  <a:endParaRPr lang="en-US" sz="1400" b="1" dirty="0"/>
                </a:p>
              </p:txBody>
            </p:sp>
          </p:grpSp>
          <p:cxnSp>
            <p:nvCxnSpPr>
              <p:cNvPr id="43" name="Straight Connector 42"/>
              <p:cNvCxnSpPr/>
              <p:nvPr/>
            </p:nvCxnSpPr>
            <p:spPr>
              <a:xfrm>
                <a:off x="548721" y="1266825"/>
                <a:ext cx="6549988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3"/>
              <p:cNvCxnSpPr/>
              <p:nvPr/>
            </p:nvCxnSpPr>
            <p:spPr>
              <a:xfrm>
                <a:off x="533400" y="3225834"/>
                <a:ext cx="6565309" cy="0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4"/>
              <p:cNvCxnSpPr/>
              <p:nvPr/>
            </p:nvCxnSpPr>
            <p:spPr>
              <a:xfrm>
                <a:off x="533400" y="5168883"/>
                <a:ext cx="6534150" cy="2932"/>
              </a:xfrm>
              <a:prstGeom prst="line">
                <a:avLst/>
              </a:prstGeom>
              <a:ln w="2540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1" name="Picture 40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834" t="5723" r="4725" b="5222"/>
            <a:stretch/>
          </p:blipFill>
          <p:spPr>
            <a:xfrm>
              <a:off x="7117025" y="189751"/>
              <a:ext cx="249382" cy="57906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602879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6" name="Group 65"/>
          <p:cNvGrpSpPr/>
          <p:nvPr/>
        </p:nvGrpSpPr>
        <p:grpSpPr>
          <a:xfrm>
            <a:off x="152401" y="-38557"/>
            <a:ext cx="7652075" cy="9092709"/>
            <a:chOff x="152400" y="-38557"/>
            <a:chExt cx="7652075" cy="9092709"/>
          </a:xfrm>
        </p:grpSpPr>
        <p:sp>
          <p:nvSpPr>
            <p:cNvPr id="48" name="TextBox 47"/>
            <p:cNvSpPr txBox="1"/>
            <p:nvPr/>
          </p:nvSpPr>
          <p:spPr>
            <a:xfrm>
              <a:off x="3409950" y="2800350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3417125" y="5777590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3418367" y="8746375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grpSp>
          <p:nvGrpSpPr>
            <p:cNvPr id="47" name="Group 46"/>
            <p:cNvGrpSpPr/>
            <p:nvPr/>
          </p:nvGrpSpPr>
          <p:grpSpPr>
            <a:xfrm>
              <a:off x="152400" y="-38557"/>
              <a:ext cx="7649349" cy="8953957"/>
              <a:chOff x="152400" y="-38557"/>
              <a:chExt cx="7649349" cy="8953957"/>
            </a:xfrm>
          </p:grpSpPr>
          <p:grpSp>
            <p:nvGrpSpPr>
              <p:cNvPr id="7" name="Group 6"/>
              <p:cNvGrpSpPr/>
              <p:nvPr/>
            </p:nvGrpSpPr>
            <p:grpSpPr>
              <a:xfrm>
                <a:off x="152400" y="-38557"/>
                <a:ext cx="7649349" cy="8953957"/>
                <a:chOff x="217855" y="-38557"/>
                <a:chExt cx="7649349" cy="8953957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217855" y="-38557"/>
                  <a:ext cx="7649349" cy="8953957"/>
                  <a:chOff x="217855" y="-38557"/>
                  <a:chExt cx="7649349" cy="8953957"/>
                </a:xfrm>
              </p:grpSpPr>
              <p:grpSp>
                <p:nvGrpSpPr>
                  <p:cNvPr id="4" name="Group 3"/>
                  <p:cNvGrpSpPr/>
                  <p:nvPr/>
                </p:nvGrpSpPr>
                <p:grpSpPr>
                  <a:xfrm>
                    <a:off x="217855" y="-38557"/>
                    <a:ext cx="7649349" cy="8953957"/>
                    <a:chOff x="217855" y="-38557"/>
                    <a:chExt cx="7649349" cy="8953957"/>
                  </a:xfrm>
                </p:grpSpPr>
                <p:grpSp>
                  <p:nvGrpSpPr>
                    <p:cNvPr id="5" name="Group 4"/>
                    <p:cNvGrpSpPr>
                      <a:grpSpLocks noChangeAspect="1"/>
                    </p:cNvGrpSpPr>
                    <p:nvPr/>
                  </p:nvGrpSpPr>
                  <p:grpSpPr>
                    <a:xfrm>
                      <a:off x="217855" y="76199"/>
                      <a:ext cx="7166056" cy="8839201"/>
                      <a:chOff x="141245" y="-1"/>
                      <a:chExt cx="7322504" cy="9032177"/>
                    </a:xfrm>
                  </p:grpSpPr>
                  <p:pic>
                    <p:nvPicPr>
                      <p:cNvPr id="2058" name="Picture 10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-1"/>
                      <a:stretch/>
                    </p:blipFill>
                    <p:spPr bwMode="auto">
                      <a:xfrm>
                        <a:off x="141247" y="6057326"/>
                        <a:ext cx="3412798" cy="297484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7" name="Picture 9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45404" y="6051566"/>
                        <a:ext cx="3412724" cy="298061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4" name="Picture 6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4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38601" y="3025241"/>
                        <a:ext cx="3425148" cy="299876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3" name="Picture 5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5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41245" y="3025241"/>
                        <a:ext cx="3412800" cy="2982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2" name="Picture 4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6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4038601" y="-1"/>
                        <a:ext cx="3425148" cy="299384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  <p:pic>
                    <p:nvPicPr>
                      <p:cNvPr id="2051" name="Picture 3"/>
                      <p:cNvPicPr>
                        <a:picLocks noChangeAspect="1" noChangeArrowheads="1"/>
                      </p:cNvPicPr>
                      <p:nvPr/>
                    </p:nvPicPr>
                    <p:blipFill rotWithShape="1">
                      <a:blip r:embed="rId7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/>
                    </p:blipFill>
                    <p:spPr bwMode="auto">
                      <a:xfrm>
                        <a:off x="141246" y="1"/>
                        <a:ext cx="3412799" cy="295532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grp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3481542" y="530423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3454697" y="2241840"/>
                      <a:ext cx="583903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0.05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3481542" y="1094096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3481542" y="-35256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0.25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3481542" y="1660160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0.1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7310146" y="527122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7283301" y="2249111"/>
                      <a:ext cx="583903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0.05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7310146" y="1096081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7310146" y="-38557"/>
                      <a:ext cx="557058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0.25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7310146" y="1678003"/>
                      <a:ext cx="548774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0.1</a:t>
                      </a:r>
                      <a:endParaRPr lang="en-US" sz="1400" b="1" dirty="0"/>
                    </a:p>
                  </p:txBody>
                </p:sp>
              </p:grp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3472261" y="3988049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0.20</a:t>
                    </a:r>
                    <a:endParaRPr lang="en-US" sz="1400" b="1" dirty="0"/>
                  </a:p>
                </p:txBody>
              </p:sp>
              <p:sp>
                <p:nvSpPr>
                  <p:cNvPr id="33" name="TextBox 32"/>
                  <p:cNvSpPr txBox="1"/>
                  <p:nvPr/>
                </p:nvSpPr>
                <p:spPr>
                  <a:xfrm>
                    <a:off x="3472261" y="3100079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0.30</a:t>
                    </a:r>
                    <a:endParaRPr lang="en-US" sz="1400" b="1" dirty="0"/>
                  </a:p>
                </p:txBody>
              </p:sp>
              <p:sp>
                <p:nvSpPr>
                  <p:cNvPr id="34" name="TextBox 33"/>
                  <p:cNvSpPr txBox="1"/>
                  <p:nvPr/>
                </p:nvSpPr>
                <p:spPr>
                  <a:xfrm>
                    <a:off x="3472261" y="4876800"/>
                    <a:ext cx="548774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0.1</a:t>
                    </a:r>
                    <a:endParaRPr lang="en-US" sz="1400" b="1" dirty="0"/>
                  </a:p>
                </p:txBody>
              </p:sp>
              <p:sp>
                <p:nvSpPr>
                  <p:cNvPr id="35" name="TextBox 34"/>
                  <p:cNvSpPr txBox="1"/>
                  <p:nvPr/>
                </p:nvSpPr>
                <p:spPr>
                  <a:xfrm>
                    <a:off x="7291542" y="4009974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0.20</a:t>
                    </a:r>
                    <a:endParaRPr lang="en-US" sz="1400" b="1" dirty="0"/>
                  </a:p>
                </p:txBody>
              </p:sp>
              <p:sp>
                <p:nvSpPr>
                  <p:cNvPr id="36" name="TextBox 35"/>
                  <p:cNvSpPr txBox="1"/>
                  <p:nvPr/>
                </p:nvSpPr>
                <p:spPr>
                  <a:xfrm>
                    <a:off x="7291542" y="3112960"/>
                    <a:ext cx="557058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0.30</a:t>
                    </a:r>
                    <a:endParaRPr lang="en-US" sz="1400" b="1" dirty="0"/>
                  </a:p>
                </p:txBody>
              </p:sp>
              <p:sp>
                <p:nvSpPr>
                  <p:cNvPr id="37" name="TextBox 36"/>
                  <p:cNvSpPr txBox="1"/>
                  <p:nvPr/>
                </p:nvSpPr>
                <p:spPr>
                  <a:xfrm>
                    <a:off x="7291542" y="4894967"/>
                    <a:ext cx="548774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0.1</a:t>
                    </a:r>
                    <a:endParaRPr lang="en-US" sz="1400" b="1" dirty="0"/>
                  </a:p>
                </p:txBody>
              </p:sp>
            </p:grpSp>
            <p:sp>
              <p:nvSpPr>
                <p:cNvPr id="39" name="TextBox 38"/>
                <p:cNvSpPr txBox="1"/>
                <p:nvPr/>
              </p:nvSpPr>
              <p:spPr>
                <a:xfrm>
                  <a:off x="3473097" y="6980993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80</a:t>
                  </a:r>
                  <a:endParaRPr lang="en-US" sz="1400" b="1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3463504" y="8297537"/>
                  <a:ext cx="583903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20</a:t>
                  </a:r>
                  <a:endParaRPr lang="en-US" sz="14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3473097" y="7417830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60</a:t>
                  </a:r>
                  <a:endParaRPr lang="en-US" sz="1400" b="1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3473097" y="6534365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100</a:t>
                  </a:r>
                  <a:endParaRPr lang="en-US" sz="14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3473097" y="7864458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40</a:t>
                  </a:r>
                  <a:endParaRPr lang="en-US" sz="1400" b="1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3471745" y="6096000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120</a:t>
                  </a:r>
                  <a:endParaRPr lang="en-US" sz="14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7291542" y="6975707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80</a:t>
                  </a:r>
                  <a:endParaRPr lang="en-US" sz="1400" b="1" dirty="0"/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7281949" y="8302823"/>
                  <a:ext cx="583903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20</a:t>
                  </a:r>
                  <a:endParaRPr lang="en-US" sz="1400" b="1" dirty="0"/>
                </a:p>
              </p:txBody>
            </p:sp>
            <p:sp>
              <p:nvSpPr>
                <p:cNvPr id="51" name="TextBox 50"/>
                <p:cNvSpPr txBox="1"/>
                <p:nvPr/>
              </p:nvSpPr>
              <p:spPr>
                <a:xfrm>
                  <a:off x="7291542" y="7417830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60</a:t>
                  </a:r>
                  <a:endParaRPr lang="en-US" sz="1400" b="1" dirty="0"/>
                </a:p>
              </p:txBody>
            </p:sp>
            <p:sp>
              <p:nvSpPr>
                <p:cNvPr id="52" name="TextBox 51"/>
                <p:cNvSpPr txBox="1"/>
                <p:nvPr/>
              </p:nvSpPr>
              <p:spPr>
                <a:xfrm>
                  <a:off x="7291542" y="6529079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100</a:t>
                  </a:r>
                  <a:endParaRPr lang="en-US" sz="1400" b="1" dirty="0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7291542" y="7859172"/>
                  <a:ext cx="548774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40</a:t>
                  </a:r>
                  <a:endParaRPr lang="en-US" sz="1400" b="1" dirty="0"/>
                </a:p>
              </p:txBody>
            </p:sp>
            <p:sp>
              <p:nvSpPr>
                <p:cNvPr id="54" name="TextBox 53"/>
                <p:cNvSpPr txBox="1"/>
                <p:nvPr/>
              </p:nvSpPr>
              <p:spPr>
                <a:xfrm>
                  <a:off x="7290190" y="6096000"/>
                  <a:ext cx="557058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120</a:t>
                  </a:r>
                  <a:endParaRPr lang="en-US" sz="1400" b="1" dirty="0"/>
                </a:p>
              </p:txBody>
            </p:sp>
          </p:grpSp>
          <p:sp>
            <p:nvSpPr>
              <p:cNvPr id="56" name="TextBox 55"/>
              <p:cNvSpPr txBox="1"/>
              <p:nvPr/>
            </p:nvSpPr>
            <p:spPr>
              <a:xfrm>
                <a:off x="227613" y="171868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(a)</a:t>
                </a:r>
                <a:endParaRPr lang="en-US" sz="14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227613" y="3149127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(c)</a:t>
                </a:r>
                <a:endParaRPr lang="en-US" sz="14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4038600" y="178950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(b)</a:t>
                </a:r>
                <a:endParaRPr lang="en-US" sz="14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4038600" y="3160359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(d)</a:t>
                </a:r>
                <a:endParaRPr lang="en-US" sz="1400" b="1" dirty="0"/>
              </a:p>
            </p:txBody>
          </p:sp>
          <p:sp>
            <p:nvSpPr>
              <p:cNvPr id="60" name="TextBox 59"/>
              <p:cNvSpPr txBox="1"/>
              <p:nvPr/>
            </p:nvSpPr>
            <p:spPr>
              <a:xfrm>
                <a:off x="236057" y="6093285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(e)</a:t>
                </a:r>
                <a:endParaRPr lang="en-US" sz="1400" b="1" dirty="0"/>
              </a:p>
            </p:txBody>
          </p:sp>
          <p:sp>
            <p:nvSpPr>
              <p:cNvPr id="61" name="TextBox 60"/>
              <p:cNvSpPr txBox="1"/>
              <p:nvPr/>
            </p:nvSpPr>
            <p:spPr>
              <a:xfrm>
                <a:off x="4038600" y="6093284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(f)</a:t>
                </a:r>
                <a:endParaRPr lang="en-US" sz="1400" b="1" dirty="0"/>
              </a:p>
            </p:txBody>
          </p:sp>
        </p:grpSp>
        <p:sp>
          <p:nvSpPr>
            <p:cNvPr id="63" name="TextBox 62"/>
            <p:cNvSpPr txBox="1"/>
            <p:nvPr/>
          </p:nvSpPr>
          <p:spPr>
            <a:xfrm>
              <a:off x="7239000" y="2824631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64" name="TextBox 63"/>
            <p:cNvSpPr txBox="1"/>
            <p:nvPr/>
          </p:nvSpPr>
          <p:spPr>
            <a:xfrm>
              <a:off x="7246175" y="5801871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7247417" y="8732556"/>
              <a:ext cx="557058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0" y="8935396"/>
            <a:ext cx="7781365" cy="158020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11. </a:t>
            </a:r>
            <a:r>
              <a:rPr lang="en-US" sz="1600" dirty="0"/>
              <a:t>Cloud characteristics from BASE (a, c, e) and FULL (b, d, f) simulations at 0600 UTC 5 February 2013.  (a, b) Integrated cloud amount (in mm according to the scale on the right), (c) mean cloud water in bottom 15 model levels (in g kg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right), (d) mean cloud ice in bottom 15 model levels (in g kg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right), (e, f) net downwelling longwave radiation from clouds (in W m</a:t>
            </a:r>
            <a:r>
              <a:rPr lang="en-US" sz="1600" baseline="30000" dirty="0"/>
              <a:t>-2</a:t>
            </a:r>
            <a:r>
              <a:rPr lang="en-US" sz="1600" dirty="0"/>
              <a:t> according to the scale on the right).</a:t>
            </a:r>
          </a:p>
        </p:txBody>
      </p:sp>
    </p:spTree>
    <p:extLst>
      <p:ext uri="{BB962C8B-B14F-4D97-AF65-F5344CB8AC3E}">
        <p14:creationId xmlns:p14="http://schemas.microsoft.com/office/powerpoint/2010/main" val="7841030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0" y="9216861"/>
            <a:ext cx="7781365" cy="108776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12. </a:t>
            </a:r>
            <a:r>
              <a:rPr lang="en-US" sz="1600" dirty="0"/>
              <a:t>FULL simulation at 0600 UTC 4 February 2013 for (a) 2.3 km MSL wind speed (in m s</a:t>
            </a:r>
            <a:r>
              <a:rPr lang="en-US" sz="1600" baseline="30000" dirty="0"/>
              <a:t>-1 </a:t>
            </a:r>
            <a:r>
              <a:rPr lang="en-US" sz="1600" dirty="0"/>
              <a:t>according to the scale on the right) and barbs (full barb 5 m s</a:t>
            </a:r>
            <a:r>
              <a:rPr lang="en-US" sz="1600" baseline="30000" dirty="0"/>
              <a:t>-1</a:t>
            </a:r>
            <a:r>
              <a:rPr lang="en-US" sz="1600" dirty="0"/>
              <a:t>).  (b) Vertical cross section of potential temperature (in K according to the scale on the right) along red line in (a).</a:t>
            </a:r>
          </a:p>
        </p:txBody>
      </p:sp>
      <p:grpSp>
        <p:nvGrpSpPr>
          <p:cNvPr id="34" name="Group 33"/>
          <p:cNvGrpSpPr/>
          <p:nvPr/>
        </p:nvGrpSpPr>
        <p:grpSpPr>
          <a:xfrm>
            <a:off x="609601" y="38102"/>
            <a:ext cx="5959121" cy="9281537"/>
            <a:chOff x="609601" y="38102"/>
            <a:chExt cx="5959121" cy="9281537"/>
          </a:xfrm>
        </p:grpSpPr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9444" y="38102"/>
              <a:ext cx="4912048" cy="42812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2" name="Group 31"/>
            <p:cNvGrpSpPr/>
            <p:nvPr/>
          </p:nvGrpSpPr>
          <p:grpSpPr>
            <a:xfrm>
              <a:off x="609601" y="101591"/>
              <a:ext cx="5959121" cy="9218048"/>
              <a:chOff x="609601" y="101589"/>
              <a:chExt cx="5959121" cy="9218048"/>
            </a:xfrm>
          </p:grpSpPr>
          <p:grpSp>
            <p:nvGrpSpPr>
              <p:cNvPr id="51" name="Group 50"/>
              <p:cNvGrpSpPr/>
              <p:nvPr/>
            </p:nvGrpSpPr>
            <p:grpSpPr>
              <a:xfrm>
                <a:off x="609601" y="101589"/>
                <a:ext cx="5959121" cy="9218048"/>
                <a:chOff x="609601" y="101589"/>
                <a:chExt cx="5959121" cy="9218048"/>
              </a:xfrm>
            </p:grpSpPr>
            <p:grpSp>
              <p:nvGrpSpPr>
                <p:cNvPr id="6" name="Group 5"/>
                <p:cNvGrpSpPr/>
                <p:nvPr/>
              </p:nvGrpSpPr>
              <p:grpSpPr>
                <a:xfrm>
                  <a:off x="609601" y="4340423"/>
                  <a:ext cx="5959121" cy="4979214"/>
                  <a:chOff x="609601" y="4340423"/>
                  <a:chExt cx="5959121" cy="4979214"/>
                </a:xfrm>
              </p:grpSpPr>
              <p:pic>
                <p:nvPicPr>
                  <p:cNvPr id="4" name="Picture 3"/>
                  <p:cNvPicPr>
                    <a:picLocks noChangeAspect="1" noChangeArrowheads="1"/>
                  </p:cNvPicPr>
                  <p:nvPr/>
                </p:nvPicPr>
                <p:blipFill>
                  <a:blip r:embed="rId3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>
                    <a:fillRect/>
                  </a:stretch>
                </p:blipFill>
                <p:spPr bwMode="auto">
                  <a:xfrm>
                    <a:off x="1256805" y="4570335"/>
                    <a:ext cx="4884688" cy="4285690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grpSp>
                <p:nvGrpSpPr>
                  <p:cNvPr id="3" name="Group 2"/>
                  <p:cNvGrpSpPr/>
                  <p:nvPr/>
                </p:nvGrpSpPr>
                <p:grpSpPr>
                  <a:xfrm>
                    <a:off x="609601" y="4340423"/>
                    <a:ext cx="5959121" cy="4979214"/>
                    <a:chOff x="609601" y="4340423"/>
                    <a:chExt cx="5959121" cy="4979214"/>
                  </a:xfrm>
                </p:grpSpPr>
                <p:sp>
                  <p:nvSpPr>
                    <p:cNvPr id="12" name="TextBox 11"/>
                    <p:cNvSpPr txBox="1"/>
                    <p:nvPr/>
                  </p:nvSpPr>
                  <p:spPr>
                    <a:xfrm>
                      <a:off x="1306204" y="4661848"/>
                      <a:ext cx="419100" cy="307777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 w="12700">
                      <a:solidFill>
                        <a:schemeClr val="tx1"/>
                      </a:solidFill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(b)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8" name="TextBox 17"/>
                    <p:cNvSpPr txBox="1"/>
                    <p:nvPr/>
                  </p:nvSpPr>
                  <p:spPr>
                    <a:xfrm>
                      <a:off x="6096000" y="798691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280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9" name="TextBox 18"/>
                    <p:cNvSpPr txBox="1"/>
                    <p:nvPr/>
                  </p:nvSpPr>
                  <p:spPr>
                    <a:xfrm>
                      <a:off x="6096000" y="689894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288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0" name="TextBox 19"/>
                    <p:cNvSpPr txBox="1"/>
                    <p:nvPr/>
                  </p:nvSpPr>
                  <p:spPr>
                    <a:xfrm>
                      <a:off x="6096000" y="5254823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1" name="TextBox 20"/>
                    <p:cNvSpPr txBox="1"/>
                    <p:nvPr/>
                  </p:nvSpPr>
                  <p:spPr>
                    <a:xfrm>
                      <a:off x="6096000" y="471965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304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2" name="TextBox 21"/>
                    <p:cNvSpPr txBox="1"/>
                    <p:nvPr/>
                  </p:nvSpPr>
                  <p:spPr>
                    <a:xfrm>
                      <a:off x="6096000" y="579120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296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3" name="TextBox 22"/>
                    <p:cNvSpPr txBox="1"/>
                    <p:nvPr/>
                  </p:nvSpPr>
                  <p:spPr>
                    <a:xfrm>
                      <a:off x="6096000" y="744267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284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4" name="TextBox 23"/>
                    <p:cNvSpPr txBox="1"/>
                    <p:nvPr/>
                  </p:nvSpPr>
                  <p:spPr>
                    <a:xfrm>
                      <a:off x="6096000" y="8534969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276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5" name="TextBox 24"/>
                    <p:cNvSpPr txBox="1"/>
                    <p:nvPr/>
                  </p:nvSpPr>
                  <p:spPr>
                    <a:xfrm>
                      <a:off x="6096000" y="6351896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292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6" name="TextBox 25"/>
                    <p:cNvSpPr txBox="1"/>
                    <p:nvPr/>
                  </p:nvSpPr>
                  <p:spPr>
                    <a:xfrm>
                      <a:off x="6096000" y="8268898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278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7" name="TextBox 26"/>
                    <p:cNvSpPr txBox="1"/>
                    <p:nvPr/>
                  </p:nvSpPr>
                  <p:spPr>
                    <a:xfrm>
                      <a:off x="6096000" y="7177386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286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8" name="TextBox 27"/>
                    <p:cNvSpPr txBox="1"/>
                    <p:nvPr/>
                  </p:nvSpPr>
                  <p:spPr>
                    <a:xfrm>
                      <a:off x="6096000" y="552139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298</a:t>
                      </a:r>
                      <a:endParaRPr lang="en-US" sz="1400" b="1" dirty="0"/>
                    </a:p>
                  </p:txBody>
                </p:sp>
                <p:sp>
                  <p:nvSpPr>
                    <p:cNvPr id="29" name="TextBox 28"/>
                    <p:cNvSpPr txBox="1"/>
                    <p:nvPr/>
                  </p:nvSpPr>
                  <p:spPr>
                    <a:xfrm>
                      <a:off x="6096000" y="497434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302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0" name="TextBox 29"/>
                    <p:cNvSpPr txBox="1"/>
                    <p:nvPr/>
                  </p:nvSpPr>
                  <p:spPr>
                    <a:xfrm>
                      <a:off x="6096000" y="608329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294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1" name="TextBox 30"/>
                    <p:cNvSpPr txBox="1"/>
                    <p:nvPr/>
                  </p:nvSpPr>
                  <p:spPr>
                    <a:xfrm>
                      <a:off x="6096000" y="7709239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282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3" name="TextBox 32"/>
                    <p:cNvSpPr txBox="1"/>
                    <p:nvPr/>
                  </p:nvSpPr>
                  <p:spPr>
                    <a:xfrm>
                      <a:off x="6096000" y="6618463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290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6" name="TextBox 35"/>
                    <p:cNvSpPr txBox="1"/>
                    <p:nvPr/>
                  </p:nvSpPr>
                  <p:spPr>
                    <a:xfrm>
                      <a:off x="2133600" y="4340423"/>
                      <a:ext cx="506535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STA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7" name="TextBox 36"/>
                    <p:cNvSpPr txBox="1"/>
                    <p:nvPr/>
                  </p:nvSpPr>
                  <p:spPr>
                    <a:xfrm>
                      <a:off x="3930070" y="4340423"/>
                      <a:ext cx="618180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HOR</a:t>
                      </a:r>
                      <a:endParaRPr lang="en-US" sz="1400" b="1" dirty="0"/>
                    </a:p>
                  </p:txBody>
                </p:sp>
                <p:sp>
                  <p:nvSpPr>
                    <p:cNvPr id="38" name="TextBox 37"/>
                    <p:cNvSpPr txBox="1"/>
                    <p:nvPr/>
                  </p:nvSpPr>
                  <p:spPr>
                    <a:xfrm>
                      <a:off x="2869609" y="4340423"/>
                      <a:ext cx="635591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ROO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0" name="TextBox 39"/>
                    <p:cNvSpPr txBox="1"/>
                    <p:nvPr/>
                  </p:nvSpPr>
                  <p:spPr>
                    <a:xfrm>
                      <a:off x="3557650" y="4340423"/>
                      <a:ext cx="561616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OUR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1" name="TextBox 40"/>
                    <p:cNvSpPr txBox="1"/>
                    <p:nvPr/>
                  </p:nvSpPr>
                  <p:spPr>
                    <a:xfrm>
                      <a:off x="887899" y="444094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3.0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2" name="TextBox 41"/>
                    <p:cNvSpPr txBox="1"/>
                    <p:nvPr/>
                  </p:nvSpPr>
                  <p:spPr>
                    <a:xfrm>
                      <a:off x="887899" y="709421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2.0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3" name="TextBox 42"/>
                    <p:cNvSpPr txBox="1"/>
                    <p:nvPr/>
                  </p:nvSpPr>
                  <p:spPr>
                    <a:xfrm>
                      <a:off x="887899" y="843090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1.5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4" name="TextBox 43"/>
                    <p:cNvSpPr txBox="1"/>
                    <p:nvPr/>
                  </p:nvSpPr>
                  <p:spPr>
                    <a:xfrm>
                      <a:off x="887899" y="5774575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2.5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5" name="TextBox 44"/>
                    <p:cNvSpPr txBox="1"/>
                    <p:nvPr/>
                  </p:nvSpPr>
                  <p:spPr>
                    <a:xfrm rot="16200000">
                      <a:off x="74028" y="6364741"/>
                      <a:ext cx="1409699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Height (km)</a:t>
                      </a:r>
                      <a:endParaRPr lang="en-US" sz="1600" b="1" dirty="0"/>
                    </a:p>
                  </p:txBody>
                </p:sp>
                <p:sp>
                  <p:nvSpPr>
                    <p:cNvPr id="46" name="TextBox 45"/>
                    <p:cNvSpPr txBox="1"/>
                    <p:nvPr/>
                  </p:nvSpPr>
                  <p:spPr>
                    <a:xfrm>
                      <a:off x="3164713" y="8981083"/>
                      <a:ext cx="1353607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Distance (km)</a:t>
                      </a:r>
                      <a:endParaRPr lang="en-US" sz="1600" b="1" dirty="0"/>
                    </a:p>
                  </p:txBody>
                </p:sp>
                <p:sp>
                  <p:nvSpPr>
                    <p:cNvPr id="47" name="TextBox 46"/>
                    <p:cNvSpPr txBox="1"/>
                    <p:nvPr/>
                  </p:nvSpPr>
                  <p:spPr>
                    <a:xfrm>
                      <a:off x="2084696" y="8789317"/>
                      <a:ext cx="519502" cy="313739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50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48" name="TextBox 47"/>
                    <p:cNvSpPr txBox="1"/>
                    <p:nvPr/>
                  </p:nvSpPr>
                  <p:spPr>
                    <a:xfrm>
                      <a:off x="3164713" y="8795279"/>
                      <a:ext cx="506535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100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4165009" y="8795279"/>
                      <a:ext cx="635591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150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5275293" y="8792297"/>
                      <a:ext cx="561616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400" b="1" dirty="0" smtClean="0"/>
                        <a:t>200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53" name="TextBox 52"/>
                    <p:cNvSpPr txBox="1"/>
                    <p:nvPr/>
                  </p:nvSpPr>
                  <p:spPr>
                    <a:xfrm>
                      <a:off x="1075311" y="8866496"/>
                      <a:ext cx="440443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W</a:t>
                      </a:r>
                      <a:endParaRPr lang="en-US" sz="1600" b="1" dirty="0"/>
                    </a:p>
                  </p:txBody>
                </p:sp>
                <p:sp>
                  <p:nvSpPr>
                    <p:cNvPr id="54" name="TextBox 53"/>
                    <p:cNvSpPr txBox="1"/>
                    <p:nvPr/>
                  </p:nvSpPr>
                  <p:spPr>
                    <a:xfrm>
                      <a:off x="5744141" y="8866496"/>
                      <a:ext cx="440443" cy="338554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pPr algn="ctr"/>
                      <a:r>
                        <a:rPr lang="en-US" sz="1600" b="1" dirty="0" smtClean="0"/>
                        <a:t>E</a:t>
                      </a:r>
                      <a:endParaRPr lang="en-US" sz="1600" b="1" dirty="0"/>
                    </a:p>
                  </p:txBody>
                </p:sp>
              </p:grpSp>
            </p:grpSp>
            <p:grpSp>
              <p:nvGrpSpPr>
                <p:cNvPr id="16" name="Group 15"/>
                <p:cNvGrpSpPr/>
                <p:nvPr/>
              </p:nvGrpSpPr>
              <p:grpSpPr>
                <a:xfrm>
                  <a:off x="1335208" y="101589"/>
                  <a:ext cx="5217992" cy="3816365"/>
                  <a:chOff x="1335208" y="101589"/>
                  <a:chExt cx="5217992" cy="3816365"/>
                </a:xfrm>
              </p:grpSpPr>
              <p:sp>
                <p:nvSpPr>
                  <p:cNvPr id="11" name="TextBox 10"/>
                  <p:cNvSpPr txBox="1"/>
                  <p:nvPr/>
                </p:nvSpPr>
                <p:spPr>
                  <a:xfrm>
                    <a:off x="1335208" y="101589"/>
                    <a:ext cx="403744" cy="317725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(a)</a:t>
                    </a:r>
                    <a:endParaRPr lang="en-US" sz="1400" b="1" dirty="0"/>
                  </a:p>
                </p:txBody>
              </p:sp>
              <p:grpSp>
                <p:nvGrpSpPr>
                  <p:cNvPr id="2" name="Group 1"/>
                  <p:cNvGrpSpPr/>
                  <p:nvPr/>
                </p:nvGrpSpPr>
                <p:grpSpPr>
                  <a:xfrm>
                    <a:off x="6080478" y="172804"/>
                    <a:ext cx="472722" cy="3745150"/>
                    <a:chOff x="6080478" y="172804"/>
                    <a:chExt cx="472722" cy="3745150"/>
                  </a:xfrm>
                </p:grpSpPr>
                <p:sp>
                  <p:nvSpPr>
                    <p:cNvPr id="7" name="TextBox 6"/>
                    <p:cNvSpPr txBox="1"/>
                    <p:nvPr/>
                  </p:nvSpPr>
                  <p:spPr>
                    <a:xfrm>
                      <a:off x="6080478" y="311594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10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8" name="TextBox 7"/>
                    <p:cNvSpPr txBox="1"/>
                    <p:nvPr/>
                  </p:nvSpPr>
                  <p:spPr>
                    <a:xfrm>
                      <a:off x="6080478" y="213707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9" name="TextBox 8"/>
                    <p:cNvSpPr txBox="1"/>
                    <p:nvPr/>
                  </p:nvSpPr>
                  <p:spPr>
                    <a:xfrm>
                      <a:off x="6080478" y="65865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0" name="TextBox 9"/>
                    <p:cNvSpPr txBox="1"/>
                    <p:nvPr/>
                  </p:nvSpPr>
                  <p:spPr>
                    <a:xfrm>
                      <a:off x="6080478" y="172804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40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3" name="TextBox 12"/>
                    <p:cNvSpPr txBox="1"/>
                    <p:nvPr/>
                  </p:nvSpPr>
                  <p:spPr>
                    <a:xfrm>
                      <a:off x="6080478" y="1158202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30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4" name="TextBox 13"/>
                    <p:cNvSpPr txBox="1"/>
                    <p:nvPr/>
                  </p:nvSpPr>
                  <p:spPr>
                    <a:xfrm>
                      <a:off x="6080478" y="2622755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15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5" name="TextBox 14"/>
                    <p:cNvSpPr txBox="1"/>
                    <p:nvPr/>
                  </p:nvSpPr>
                  <p:spPr>
                    <a:xfrm>
                      <a:off x="6080478" y="3610177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5</a:t>
                      </a:r>
                      <a:endParaRPr lang="en-US" sz="1400" b="1" dirty="0"/>
                    </a:p>
                  </p:txBody>
                </p:sp>
                <p:sp>
                  <p:nvSpPr>
                    <p:cNvPr id="17" name="TextBox 16"/>
                    <p:cNvSpPr txBox="1"/>
                    <p:nvPr/>
                  </p:nvSpPr>
                  <p:spPr>
                    <a:xfrm>
                      <a:off x="6080478" y="1652800"/>
                      <a:ext cx="472722" cy="307777"/>
                    </a:xfrm>
                    <a:prstGeom prst="rect">
                      <a:avLst/>
                    </a:prstGeom>
                    <a:noFill/>
                    <a:ln w="12700">
                      <a:noFill/>
                    </a:ln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en-US" sz="1400" b="1" dirty="0" smtClean="0"/>
                        <a:t>25</a:t>
                      </a:r>
                      <a:endParaRPr lang="en-US" sz="1400" b="1" dirty="0"/>
                    </a:p>
                  </p:txBody>
                </p:sp>
              </p:grpSp>
            </p:grpSp>
            <p:sp>
              <p:nvSpPr>
                <p:cNvPr id="57" name="TextBox 56"/>
                <p:cNvSpPr txBox="1"/>
                <p:nvPr/>
              </p:nvSpPr>
              <p:spPr>
                <a:xfrm>
                  <a:off x="6080478" y="4099948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400" b="1" dirty="0" smtClean="0"/>
                    <a:t>0</a:t>
                  </a:r>
                  <a:endParaRPr lang="en-US" sz="1400" b="1" dirty="0"/>
                </a:p>
              </p:txBody>
            </p:sp>
          </p:grpSp>
          <p:cxnSp>
            <p:nvCxnSpPr>
              <p:cNvPr id="64" name="Straight Connector 63"/>
              <p:cNvCxnSpPr/>
              <p:nvPr/>
            </p:nvCxnSpPr>
            <p:spPr>
              <a:xfrm flipH="1" flipV="1">
                <a:off x="1360621" y="1960577"/>
                <a:ext cx="4049579" cy="554023"/>
              </a:xfrm>
              <a:prstGeom prst="line">
                <a:avLst/>
              </a:prstGeom>
              <a:ln w="254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4123386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40651" y="-35847"/>
            <a:ext cx="7852323" cy="6500972"/>
            <a:chOff x="-40651" y="-35847"/>
            <a:chExt cx="7852323" cy="6500972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510"/>
            <a:stretch/>
          </p:blipFill>
          <p:spPr bwMode="auto">
            <a:xfrm>
              <a:off x="473296" y="3343012"/>
              <a:ext cx="3382852" cy="3034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946"/>
            <a:stretch/>
          </p:blipFill>
          <p:spPr bwMode="auto">
            <a:xfrm>
              <a:off x="457200" y="76200"/>
              <a:ext cx="3429000" cy="30345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533400" y="176495"/>
              <a:ext cx="403744" cy="3177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(a)</a:t>
              </a:r>
              <a:endParaRPr lang="en-US" sz="1400" b="1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338950" y="49280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-3</a:t>
              </a:r>
              <a:endParaRPr lang="en-US" sz="1400" b="1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338950" y="120890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3</a:t>
              </a:r>
              <a:endParaRPr lang="en-US" sz="1400" b="1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7338950" y="-35847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5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338950" y="2450053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</a:t>
              </a:r>
              <a:endParaRPr lang="en-US" sz="1400" b="1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7338950" y="61573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-5</a:t>
              </a:r>
              <a:endParaRPr lang="en-US" sz="14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7338950" y="36942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-1</a:t>
              </a:r>
              <a:endParaRPr lang="en-US" sz="14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7338950" y="554774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-4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38950" y="183313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</a:t>
              </a:r>
              <a:endParaRPr lang="en-US" sz="14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38950" y="5846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4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7338950" y="3069945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38950" y="4311163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-2</a:t>
              </a:r>
              <a:endParaRPr lang="en-US" sz="1400" b="1" dirty="0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135574" y="722227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2.6</a:t>
              </a:r>
              <a:endParaRPr lang="en-US" sz="1200" b="1" dirty="0"/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135574" y="-15329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3.0</a:t>
              </a:r>
              <a:endParaRPr lang="en-US" sz="1200" b="1" dirty="0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35574" y="146697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  <p:sp>
          <p:nvSpPr>
            <p:cNvPr id="55" name="TextBox 54"/>
            <p:cNvSpPr txBox="1"/>
            <p:nvPr/>
          </p:nvSpPr>
          <p:spPr>
            <a:xfrm>
              <a:off x="135574" y="221172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1.8</a:t>
              </a:r>
              <a:endParaRPr lang="en-US" sz="1200" b="1" dirty="0"/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35574" y="109148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2.4</a:t>
              </a:r>
              <a:endParaRPr lang="en-US" sz="1200" b="1" dirty="0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135574" y="355721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2.8</a:t>
              </a:r>
              <a:endParaRPr lang="en-US" sz="1200" b="1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135574" y="183072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2.0</a:t>
              </a:r>
              <a:endParaRPr lang="en-US" sz="1200" b="1" dirty="0"/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35574" y="257690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1.6</a:t>
              </a:r>
              <a:endParaRPr lang="en-US" sz="1200" b="1" dirty="0"/>
            </a:p>
          </p:txBody>
        </p:sp>
        <p:sp>
          <p:nvSpPr>
            <p:cNvPr id="60" name="TextBox 59"/>
            <p:cNvSpPr txBox="1"/>
            <p:nvPr/>
          </p:nvSpPr>
          <p:spPr>
            <a:xfrm rot="16200000">
              <a:off x="-607002" y="1465042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Height (km)</a:t>
              </a:r>
              <a:endParaRPr lang="en-US" sz="1200" b="1" dirty="0"/>
            </a:p>
          </p:txBody>
        </p:sp>
        <p:sp>
          <p:nvSpPr>
            <p:cNvPr id="61" name="TextBox 60"/>
            <p:cNvSpPr txBox="1"/>
            <p:nvPr/>
          </p:nvSpPr>
          <p:spPr>
            <a:xfrm>
              <a:off x="132598" y="294065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1.4</a:t>
              </a:r>
              <a:endParaRPr lang="en-US" sz="1200" b="1" dirty="0"/>
            </a:p>
          </p:txBody>
        </p:sp>
        <p:pic>
          <p:nvPicPr>
            <p:cNvPr id="63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66" r="5428"/>
            <a:stretch/>
          </p:blipFill>
          <p:spPr bwMode="auto">
            <a:xfrm>
              <a:off x="3879330" y="95077"/>
              <a:ext cx="3343530" cy="299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4" name="Picture 3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07" r="5408" b="-1"/>
            <a:stretch/>
          </p:blipFill>
          <p:spPr bwMode="auto">
            <a:xfrm>
              <a:off x="3886200" y="3352800"/>
              <a:ext cx="3350020" cy="29968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5" name="TextBox 64"/>
            <p:cNvSpPr txBox="1"/>
            <p:nvPr/>
          </p:nvSpPr>
          <p:spPr>
            <a:xfrm>
              <a:off x="135574" y="3985499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2.6</a:t>
              </a:r>
              <a:endParaRPr lang="en-US" sz="1200" b="1" dirty="0"/>
            </a:p>
          </p:txBody>
        </p:sp>
        <p:sp>
          <p:nvSpPr>
            <p:cNvPr id="66" name="TextBox 65"/>
            <p:cNvSpPr txBox="1"/>
            <p:nvPr/>
          </p:nvSpPr>
          <p:spPr>
            <a:xfrm>
              <a:off x="135574" y="325589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3.0</a:t>
              </a:r>
              <a:endParaRPr lang="en-US" sz="1200" b="1" dirty="0"/>
            </a:p>
          </p:txBody>
        </p:sp>
        <p:sp>
          <p:nvSpPr>
            <p:cNvPr id="67" name="TextBox 66"/>
            <p:cNvSpPr txBox="1"/>
            <p:nvPr/>
          </p:nvSpPr>
          <p:spPr>
            <a:xfrm>
              <a:off x="135574" y="472229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35574" y="545909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1.8</a:t>
              </a:r>
              <a:endParaRPr lang="en-US" sz="1200" b="1" dirty="0"/>
            </a:p>
          </p:txBody>
        </p:sp>
        <p:sp>
          <p:nvSpPr>
            <p:cNvPr id="69" name="TextBox 68"/>
            <p:cNvSpPr txBox="1"/>
            <p:nvPr/>
          </p:nvSpPr>
          <p:spPr>
            <a:xfrm>
              <a:off x="135574" y="435475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2.4</a:t>
              </a:r>
              <a:endParaRPr lang="en-US" sz="1200" b="1" dirty="0"/>
            </a:p>
          </p:txBody>
        </p:sp>
        <p:sp>
          <p:nvSpPr>
            <p:cNvPr id="70" name="TextBox 69"/>
            <p:cNvSpPr txBox="1"/>
            <p:nvPr/>
          </p:nvSpPr>
          <p:spPr>
            <a:xfrm>
              <a:off x="135574" y="361899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2.8</a:t>
              </a:r>
              <a:endParaRPr lang="en-US" sz="1200" b="1" dirty="0"/>
            </a:p>
          </p:txBody>
        </p:sp>
        <p:sp>
          <p:nvSpPr>
            <p:cNvPr id="71" name="TextBox 70"/>
            <p:cNvSpPr txBox="1"/>
            <p:nvPr/>
          </p:nvSpPr>
          <p:spPr>
            <a:xfrm>
              <a:off x="135574" y="508604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2.0</a:t>
              </a:r>
              <a:endParaRPr lang="en-US" sz="1200" b="1" dirty="0"/>
            </a:p>
          </p:txBody>
        </p:sp>
        <p:sp>
          <p:nvSpPr>
            <p:cNvPr id="72" name="TextBox 71"/>
            <p:cNvSpPr txBox="1"/>
            <p:nvPr/>
          </p:nvSpPr>
          <p:spPr>
            <a:xfrm>
              <a:off x="135574" y="582427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1.6</a:t>
              </a:r>
              <a:endParaRPr lang="en-US" sz="1200" b="1" dirty="0"/>
            </a:p>
          </p:txBody>
        </p:sp>
        <p:sp>
          <p:nvSpPr>
            <p:cNvPr id="73" name="TextBox 72"/>
            <p:cNvSpPr txBox="1"/>
            <p:nvPr/>
          </p:nvSpPr>
          <p:spPr>
            <a:xfrm rot="16200000">
              <a:off x="-607002" y="4736265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Height (km)</a:t>
              </a:r>
              <a:endParaRPr lang="en-US" sz="1200" b="1" dirty="0"/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32598" y="618810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1.4</a:t>
              </a:r>
              <a:endParaRPr lang="en-US" sz="1200" b="1" dirty="0"/>
            </a:p>
          </p:txBody>
        </p:sp>
        <p:pic>
          <p:nvPicPr>
            <p:cNvPr id="75" name="Picture 2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792"/>
            <a:stretch/>
          </p:blipFill>
          <p:spPr bwMode="auto">
            <a:xfrm>
              <a:off x="7278832" y="16225"/>
              <a:ext cx="192295" cy="63608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3937849" y="172537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(b)</a:t>
              </a:r>
              <a:endParaRPr lang="en-US" sz="1400" b="1" dirty="0"/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530424" y="3439767"/>
              <a:ext cx="403744" cy="3177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(c)</a:t>
              </a:r>
              <a:endParaRPr lang="en-US" sz="1400" b="1" dirty="0"/>
            </a:p>
          </p:txBody>
        </p:sp>
        <p:sp>
          <p:nvSpPr>
            <p:cNvPr id="77" name="TextBox 76"/>
            <p:cNvSpPr txBox="1"/>
            <p:nvPr/>
          </p:nvSpPr>
          <p:spPr>
            <a:xfrm>
              <a:off x="3934873" y="3435809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(d)</a:t>
              </a:r>
              <a:endParaRPr lang="en-US" sz="1400" b="1" dirty="0"/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0" y="8231974"/>
            <a:ext cx="7772400" cy="1580204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13. Average </a:t>
            </a:r>
            <a:r>
              <a:rPr lang="en-US" sz="1600" dirty="0"/>
              <a:t>zonal wind in the vicinity of the cross-section in Fig. </a:t>
            </a:r>
            <a:r>
              <a:rPr lang="en-US" sz="1600" dirty="0" smtClean="0"/>
              <a:t>2b </a:t>
            </a:r>
            <a:r>
              <a:rPr lang="en-US" sz="1600" dirty="0"/>
              <a:t>for the 1-6 February 2013 </a:t>
            </a:r>
            <a:r>
              <a:rPr lang="en-US" sz="1600" dirty="0" smtClean="0"/>
              <a:t>period.  The FULL simulation (top) and NONE simulation (bottom) results for (a, c) daytime hours (0800 to 1700 MST) and (b, d) nighttime </a:t>
            </a:r>
            <a:r>
              <a:rPr lang="en-US" sz="1600" dirty="0"/>
              <a:t>hours (1800 to 0700 </a:t>
            </a:r>
            <a:r>
              <a:rPr lang="en-US" sz="1600" dirty="0" smtClean="0"/>
              <a:t>MST).  Westerly  </a:t>
            </a:r>
            <a:r>
              <a:rPr lang="en-US" sz="1600" dirty="0"/>
              <a:t>(easterly) winds  shaded in m s</a:t>
            </a:r>
            <a:r>
              <a:rPr lang="en-US" sz="1600" baseline="30000" dirty="0"/>
              <a:t>-1</a:t>
            </a:r>
            <a:r>
              <a:rPr lang="en-US" sz="1600" dirty="0"/>
              <a:t> according to the scale on the right in red (blue) with westerly (easterly) winds contoured every 2 m s</a:t>
            </a:r>
            <a:r>
              <a:rPr lang="en-US" sz="1600" baseline="30000" dirty="0"/>
              <a:t>-1</a:t>
            </a:r>
            <a:r>
              <a:rPr lang="en-US" sz="1600" dirty="0"/>
              <a:t> ( -0.5, -1, and -2 m s</a:t>
            </a:r>
            <a:r>
              <a:rPr lang="en-US" sz="1600" baseline="30000" dirty="0"/>
              <a:t>-1</a:t>
            </a:r>
            <a:r>
              <a:rPr lang="en-US" sz="1600" dirty="0"/>
              <a:t> only). Values are averaged over a </a:t>
            </a:r>
            <a:r>
              <a:rPr lang="en-US" sz="1600" dirty="0" smtClean="0"/>
              <a:t>26-km </a:t>
            </a:r>
            <a:r>
              <a:rPr lang="en-US" sz="1600" dirty="0"/>
              <a:t>wide swath perpendicular to the cross section.</a:t>
            </a:r>
          </a:p>
        </p:txBody>
      </p:sp>
    </p:spTree>
    <p:extLst>
      <p:ext uri="{BB962C8B-B14F-4D97-AF65-F5344CB8AC3E}">
        <p14:creationId xmlns:p14="http://schemas.microsoft.com/office/powerpoint/2010/main" val="3065716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922" y="2438402"/>
            <a:ext cx="7772400" cy="59531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3200" dirty="0" smtClean="0"/>
              <a:t>Figures for AQ section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3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0" y="9463083"/>
            <a:ext cx="7772400" cy="841541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14. </a:t>
            </a:r>
            <a:r>
              <a:rPr lang="en-US" sz="1600" dirty="0"/>
              <a:t>Mobile transect of ozone concentration from 1130 to 1500 MST 6 February 2013 as a function </a:t>
            </a:r>
            <a:r>
              <a:rPr lang="en-US" sz="1600" dirty="0" smtClean="0"/>
              <a:t>of </a:t>
            </a:r>
            <a:r>
              <a:rPr lang="en-US" sz="1600" dirty="0"/>
              <a:t>(a) geographic location and (b) time</a:t>
            </a:r>
            <a:r>
              <a:rPr lang="en-US" sz="1600" dirty="0" smtClean="0"/>
              <a:t>.  Dashed black line represents NAAQS for ozone (75 ppb).</a:t>
            </a:r>
            <a:endParaRPr lang="en-US" sz="1600" dirty="0"/>
          </a:p>
        </p:txBody>
      </p:sp>
      <p:grpSp>
        <p:nvGrpSpPr>
          <p:cNvPr id="38" name="Group 37"/>
          <p:cNvGrpSpPr/>
          <p:nvPr/>
        </p:nvGrpSpPr>
        <p:grpSpPr>
          <a:xfrm>
            <a:off x="115889" y="2"/>
            <a:ext cx="7540625" cy="9230687"/>
            <a:chOff x="115889" y="2"/>
            <a:chExt cx="7540625" cy="9230687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1035279" y="7455725"/>
              <a:ext cx="6318149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7" name="Group 26"/>
            <p:cNvGrpSpPr/>
            <p:nvPr/>
          </p:nvGrpSpPr>
          <p:grpSpPr>
            <a:xfrm>
              <a:off x="115889" y="2"/>
              <a:ext cx="7540625" cy="9230687"/>
              <a:chOff x="115889" y="2"/>
              <a:chExt cx="7540625" cy="9230687"/>
            </a:xfrm>
          </p:grpSpPr>
          <p:grpSp>
            <p:nvGrpSpPr>
              <p:cNvPr id="2" name="Group 1"/>
              <p:cNvGrpSpPr/>
              <p:nvPr/>
            </p:nvGrpSpPr>
            <p:grpSpPr>
              <a:xfrm>
                <a:off x="115889" y="2"/>
                <a:ext cx="7540625" cy="9230687"/>
                <a:chOff x="115889" y="2"/>
                <a:chExt cx="7540625" cy="9230687"/>
              </a:xfrm>
            </p:grpSpPr>
            <p:grpSp>
              <p:nvGrpSpPr>
                <p:cNvPr id="7" name="Group 6"/>
                <p:cNvGrpSpPr/>
                <p:nvPr/>
              </p:nvGrpSpPr>
              <p:grpSpPr>
                <a:xfrm>
                  <a:off x="115889" y="2"/>
                  <a:ext cx="7540625" cy="9230687"/>
                  <a:chOff x="115888" y="0"/>
                  <a:chExt cx="7540625" cy="9230687"/>
                </a:xfrm>
              </p:grpSpPr>
              <p:pic>
                <p:nvPicPr>
                  <p:cNvPr id="3074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print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418974" y="5248526"/>
                    <a:ext cx="6934453" cy="3982161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13314" name="Picture 2" descr="C:\Users\u0818471\Documents\Thesis\Paper\Figure files\ozone_feb6_mobile.png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15888" y="0"/>
                    <a:ext cx="7540625" cy="503068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152147" y="73223"/>
                    <a:ext cx="390231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(a)</a:t>
                    </a:r>
                    <a:endParaRPr lang="en-US" sz="1400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152147" y="5103911"/>
                    <a:ext cx="390231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r>
                      <a:rPr lang="en-US" sz="1400" b="1" dirty="0" smtClean="0"/>
                      <a:t>(b</a:t>
                    </a:r>
                    <a:r>
                      <a:rPr lang="en-US" sz="1400" b="1" dirty="0"/>
                      <a:t>)</a:t>
                    </a:r>
                  </a:p>
                </p:txBody>
              </p:sp>
            </p:grpSp>
            <p:sp>
              <p:nvSpPr>
                <p:cNvPr id="8" name="TextBox 7"/>
                <p:cNvSpPr txBox="1"/>
                <p:nvPr/>
              </p:nvSpPr>
              <p:spPr>
                <a:xfrm>
                  <a:off x="5000625" y="516575"/>
                  <a:ext cx="819150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Vernal </a:t>
                  </a:r>
                  <a:endParaRPr lang="en-US" sz="1600" dirty="0"/>
                </a:p>
              </p:txBody>
            </p:sp>
            <p:sp>
              <p:nvSpPr>
                <p:cNvPr id="9" name="Oval 8"/>
                <p:cNvSpPr>
                  <a:spLocks noChangeAspect="1"/>
                </p:cNvSpPr>
                <p:nvPr/>
              </p:nvSpPr>
              <p:spPr>
                <a:xfrm>
                  <a:off x="5334000" y="443075"/>
                  <a:ext cx="89358" cy="9032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1371600" y="2023646"/>
                  <a:ext cx="1164818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Roosevelt</a:t>
                  </a:r>
                  <a:endParaRPr lang="en-US" sz="1600" dirty="0"/>
                </a:p>
              </p:txBody>
            </p:sp>
            <p:sp>
              <p:nvSpPr>
                <p:cNvPr id="11" name="Oval 10"/>
                <p:cNvSpPr>
                  <a:spLocks noChangeAspect="1"/>
                </p:cNvSpPr>
                <p:nvPr/>
              </p:nvSpPr>
              <p:spPr>
                <a:xfrm>
                  <a:off x="1340065" y="2103490"/>
                  <a:ext cx="89358" cy="9032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4560009" y="4108839"/>
                  <a:ext cx="697791" cy="33855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600" b="1" dirty="0" smtClean="0"/>
                    <a:t>Ouray</a:t>
                  </a:r>
                  <a:endParaRPr lang="en-US" sz="1600" dirty="0"/>
                </a:p>
              </p:txBody>
            </p:sp>
            <p:sp>
              <p:nvSpPr>
                <p:cNvPr id="14" name="Oval 13"/>
                <p:cNvSpPr>
                  <a:spLocks noChangeAspect="1"/>
                </p:cNvSpPr>
                <p:nvPr/>
              </p:nvSpPr>
              <p:spPr>
                <a:xfrm>
                  <a:off x="4413679" y="4188683"/>
                  <a:ext cx="89358" cy="90325"/>
                </a:xfrm>
                <a:prstGeom prst="ellipse">
                  <a:avLst/>
                </a:prstGeom>
                <a:solidFill>
                  <a:schemeClr val="tx1"/>
                </a:solidFill>
                <a:ln w="127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000" dirty="0"/>
                </a:p>
              </p:txBody>
            </p:sp>
          </p:grpSp>
          <p:sp>
            <p:nvSpPr>
              <p:cNvPr id="3" name="Freeform 2"/>
              <p:cNvSpPr/>
              <p:nvPr/>
            </p:nvSpPr>
            <p:spPr>
              <a:xfrm>
                <a:off x="6092042" y="356260"/>
                <a:ext cx="1543792" cy="1701164"/>
              </a:xfrm>
              <a:custGeom>
                <a:avLst/>
                <a:gdLst>
                  <a:gd name="connsiteX0" fmla="*/ 1543792 w 1543792"/>
                  <a:gd name="connsiteY0" fmla="*/ 83127 h 1701164"/>
                  <a:gd name="connsiteX1" fmla="*/ 1448789 w 1543792"/>
                  <a:gd name="connsiteY1" fmla="*/ 59376 h 1701164"/>
                  <a:gd name="connsiteX2" fmla="*/ 1401288 w 1543792"/>
                  <a:gd name="connsiteY2" fmla="*/ 35626 h 1701164"/>
                  <a:gd name="connsiteX3" fmla="*/ 1318161 w 1543792"/>
                  <a:gd name="connsiteY3" fmla="*/ 11875 h 1701164"/>
                  <a:gd name="connsiteX4" fmla="*/ 1282535 w 1543792"/>
                  <a:gd name="connsiteY4" fmla="*/ 0 h 1701164"/>
                  <a:gd name="connsiteX5" fmla="*/ 1235033 w 1543792"/>
                  <a:gd name="connsiteY5" fmla="*/ 23750 h 1701164"/>
                  <a:gd name="connsiteX6" fmla="*/ 1246909 w 1543792"/>
                  <a:gd name="connsiteY6" fmla="*/ 142504 h 1701164"/>
                  <a:gd name="connsiteX7" fmla="*/ 1258784 w 1543792"/>
                  <a:gd name="connsiteY7" fmla="*/ 178130 h 1701164"/>
                  <a:gd name="connsiteX8" fmla="*/ 1282535 w 1543792"/>
                  <a:gd name="connsiteY8" fmla="*/ 261257 h 1701164"/>
                  <a:gd name="connsiteX9" fmla="*/ 1270659 w 1543792"/>
                  <a:gd name="connsiteY9" fmla="*/ 391885 h 1701164"/>
                  <a:gd name="connsiteX10" fmla="*/ 1235033 w 1543792"/>
                  <a:gd name="connsiteY10" fmla="*/ 415636 h 1701164"/>
                  <a:gd name="connsiteX11" fmla="*/ 1223158 w 1543792"/>
                  <a:gd name="connsiteY11" fmla="*/ 451262 h 1701164"/>
                  <a:gd name="connsiteX12" fmla="*/ 1258784 w 1543792"/>
                  <a:gd name="connsiteY12" fmla="*/ 558140 h 1701164"/>
                  <a:gd name="connsiteX13" fmla="*/ 1306285 w 1543792"/>
                  <a:gd name="connsiteY13" fmla="*/ 641267 h 1701164"/>
                  <a:gd name="connsiteX14" fmla="*/ 1270659 w 1543792"/>
                  <a:gd name="connsiteY14" fmla="*/ 760021 h 1701164"/>
                  <a:gd name="connsiteX15" fmla="*/ 1235033 w 1543792"/>
                  <a:gd name="connsiteY15" fmla="*/ 783771 h 1701164"/>
                  <a:gd name="connsiteX16" fmla="*/ 1211283 w 1543792"/>
                  <a:gd name="connsiteY16" fmla="*/ 855023 h 1701164"/>
                  <a:gd name="connsiteX17" fmla="*/ 1175657 w 1543792"/>
                  <a:gd name="connsiteY17" fmla="*/ 926275 h 1701164"/>
                  <a:gd name="connsiteX18" fmla="*/ 1140031 w 1543792"/>
                  <a:gd name="connsiteY18" fmla="*/ 950026 h 1701164"/>
                  <a:gd name="connsiteX19" fmla="*/ 1104405 w 1543792"/>
                  <a:gd name="connsiteY19" fmla="*/ 1021278 h 1701164"/>
                  <a:gd name="connsiteX20" fmla="*/ 1068779 w 1543792"/>
                  <a:gd name="connsiteY20" fmla="*/ 1033153 h 1701164"/>
                  <a:gd name="connsiteX21" fmla="*/ 1056903 w 1543792"/>
                  <a:gd name="connsiteY21" fmla="*/ 1068779 h 1701164"/>
                  <a:gd name="connsiteX22" fmla="*/ 1021277 w 1543792"/>
                  <a:gd name="connsiteY22" fmla="*/ 1080654 h 1701164"/>
                  <a:gd name="connsiteX23" fmla="*/ 973776 w 1543792"/>
                  <a:gd name="connsiteY23" fmla="*/ 1116280 h 1701164"/>
                  <a:gd name="connsiteX24" fmla="*/ 961901 w 1543792"/>
                  <a:gd name="connsiteY24" fmla="*/ 1175657 h 1701164"/>
                  <a:gd name="connsiteX25" fmla="*/ 997527 w 1543792"/>
                  <a:gd name="connsiteY25" fmla="*/ 1282535 h 1701164"/>
                  <a:gd name="connsiteX26" fmla="*/ 973776 w 1543792"/>
                  <a:gd name="connsiteY26" fmla="*/ 1318161 h 1701164"/>
                  <a:gd name="connsiteX27" fmla="*/ 878774 w 1543792"/>
                  <a:gd name="connsiteY27" fmla="*/ 1318161 h 1701164"/>
                  <a:gd name="connsiteX28" fmla="*/ 724394 w 1543792"/>
                  <a:gd name="connsiteY28" fmla="*/ 1330036 h 1701164"/>
                  <a:gd name="connsiteX29" fmla="*/ 688768 w 1543792"/>
                  <a:gd name="connsiteY29" fmla="*/ 1401288 h 1701164"/>
                  <a:gd name="connsiteX30" fmla="*/ 641267 w 1543792"/>
                  <a:gd name="connsiteY30" fmla="*/ 1413163 h 1701164"/>
                  <a:gd name="connsiteX31" fmla="*/ 558140 w 1543792"/>
                  <a:gd name="connsiteY31" fmla="*/ 1472540 h 1701164"/>
                  <a:gd name="connsiteX32" fmla="*/ 522514 w 1543792"/>
                  <a:gd name="connsiteY32" fmla="*/ 1496291 h 1701164"/>
                  <a:gd name="connsiteX33" fmla="*/ 510639 w 1543792"/>
                  <a:gd name="connsiteY33" fmla="*/ 1531917 h 1701164"/>
                  <a:gd name="connsiteX34" fmla="*/ 498763 w 1543792"/>
                  <a:gd name="connsiteY34" fmla="*/ 1591293 h 1701164"/>
                  <a:gd name="connsiteX35" fmla="*/ 463137 w 1543792"/>
                  <a:gd name="connsiteY35" fmla="*/ 1638795 h 1701164"/>
                  <a:gd name="connsiteX36" fmla="*/ 451262 w 1543792"/>
                  <a:gd name="connsiteY36" fmla="*/ 1674421 h 1701164"/>
                  <a:gd name="connsiteX37" fmla="*/ 296883 w 1543792"/>
                  <a:gd name="connsiteY37" fmla="*/ 1686296 h 1701164"/>
                  <a:gd name="connsiteX38" fmla="*/ 261257 w 1543792"/>
                  <a:gd name="connsiteY38" fmla="*/ 1662545 h 1701164"/>
                  <a:gd name="connsiteX39" fmla="*/ 249381 w 1543792"/>
                  <a:gd name="connsiteY39" fmla="*/ 1626919 h 1701164"/>
                  <a:gd name="connsiteX40" fmla="*/ 201880 w 1543792"/>
                  <a:gd name="connsiteY40" fmla="*/ 1615044 h 1701164"/>
                  <a:gd name="connsiteX41" fmla="*/ 166254 w 1543792"/>
                  <a:gd name="connsiteY41" fmla="*/ 1591293 h 1701164"/>
                  <a:gd name="connsiteX42" fmla="*/ 95002 w 1543792"/>
                  <a:gd name="connsiteY42" fmla="*/ 1567543 h 1701164"/>
                  <a:gd name="connsiteX43" fmla="*/ 0 w 1543792"/>
                  <a:gd name="connsiteY43" fmla="*/ 1543792 h 1701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543792" h="1701164">
                    <a:moveTo>
                      <a:pt x="1543792" y="83127"/>
                    </a:moveTo>
                    <a:cubicBezTo>
                      <a:pt x="1508933" y="76155"/>
                      <a:pt x="1480746" y="73072"/>
                      <a:pt x="1448789" y="59376"/>
                    </a:cubicBezTo>
                    <a:cubicBezTo>
                      <a:pt x="1432518" y="52403"/>
                      <a:pt x="1417559" y="42599"/>
                      <a:pt x="1401288" y="35626"/>
                    </a:cubicBezTo>
                    <a:cubicBezTo>
                      <a:pt x="1372808" y="23420"/>
                      <a:pt x="1348301" y="20486"/>
                      <a:pt x="1318161" y="11875"/>
                    </a:cubicBezTo>
                    <a:cubicBezTo>
                      <a:pt x="1306125" y="8436"/>
                      <a:pt x="1294410" y="3958"/>
                      <a:pt x="1282535" y="0"/>
                    </a:cubicBezTo>
                    <a:cubicBezTo>
                      <a:pt x="1266701" y="7917"/>
                      <a:pt x="1239327" y="6576"/>
                      <a:pt x="1235033" y="23750"/>
                    </a:cubicBezTo>
                    <a:cubicBezTo>
                      <a:pt x="1225384" y="62344"/>
                      <a:pt x="1240860" y="103184"/>
                      <a:pt x="1246909" y="142504"/>
                    </a:cubicBezTo>
                    <a:cubicBezTo>
                      <a:pt x="1248812" y="154876"/>
                      <a:pt x="1255345" y="166094"/>
                      <a:pt x="1258784" y="178130"/>
                    </a:cubicBezTo>
                    <a:cubicBezTo>
                      <a:pt x="1288598" y="282483"/>
                      <a:pt x="1254067" y="175858"/>
                      <a:pt x="1282535" y="261257"/>
                    </a:cubicBezTo>
                    <a:cubicBezTo>
                      <a:pt x="1278576" y="304800"/>
                      <a:pt x="1283517" y="350096"/>
                      <a:pt x="1270659" y="391885"/>
                    </a:cubicBezTo>
                    <a:cubicBezTo>
                      <a:pt x="1266462" y="405526"/>
                      <a:pt x="1243949" y="404491"/>
                      <a:pt x="1235033" y="415636"/>
                    </a:cubicBezTo>
                    <a:cubicBezTo>
                      <a:pt x="1227213" y="425411"/>
                      <a:pt x="1227116" y="439387"/>
                      <a:pt x="1223158" y="451262"/>
                    </a:cubicBezTo>
                    <a:cubicBezTo>
                      <a:pt x="1235033" y="486888"/>
                      <a:pt x="1237953" y="526894"/>
                      <a:pt x="1258784" y="558140"/>
                    </a:cubicBezTo>
                    <a:cubicBezTo>
                      <a:pt x="1292355" y="608495"/>
                      <a:pt x="1276152" y="581000"/>
                      <a:pt x="1306285" y="641267"/>
                    </a:cubicBezTo>
                    <a:cubicBezTo>
                      <a:pt x="1298810" y="693591"/>
                      <a:pt x="1306664" y="724017"/>
                      <a:pt x="1270659" y="760021"/>
                    </a:cubicBezTo>
                    <a:cubicBezTo>
                      <a:pt x="1260567" y="770113"/>
                      <a:pt x="1246908" y="775854"/>
                      <a:pt x="1235033" y="783771"/>
                    </a:cubicBezTo>
                    <a:lnTo>
                      <a:pt x="1211283" y="855023"/>
                    </a:lnTo>
                    <a:cubicBezTo>
                      <a:pt x="1201625" y="883996"/>
                      <a:pt x="1198675" y="903257"/>
                      <a:pt x="1175657" y="926275"/>
                    </a:cubicBezTo>
                    <a:cubicBezTo>
                      <a:pt x="1165565" y="936367"/>
                      <a:pt x="1151906" y="942109"/>
                      <a:pt x="1140031" y="950026"/>
                    </a:cubicBezTo>
                    <a:cubicBezTo>
                      <a:pt x="1132208" y="973493"/>
                      <a:pt x="1125331" y="1004537"/>
                      <a:pt x="1104405" y="1021278"/>
                    </a:cubicBezTo>
                    <a:cubicBezTo>
                      <a:pt x="1094630" y="1029098"/>
                      <a:pt x="1080654" y="1029195"/>
                      <a:pt x="1068779" y="1033153"/>
                    </a:cubicBezTo>
                    <a:cubicBezTo>
                      <a:pt x="1064820" y="1045028"/>
                      <a:pt x="1065754" y="1059928"/>
                      <a:pt x="1056903" y="1068779"/>
                    </a:cubicBezTo>
                    <a:cubicBezTo>
                      <a:pt x="1048052" y="1077630"/>
                      <a:pt x="1032145" y="1074444"/>
                      <a:pt x="1021277" y="1080654"/>
                    </a:cubicBezTo>
                    <a:cubicBezTo>
                      <a:pt x="1004093" y="1090474"/>
                      <a:pt x="989610" y="1104405"/>
                      <a:pt x="973776" y="1116280"/>
                    </a:cubicBezTo>
                    <a:cubicBezTo>
                      <a:pt x="969818" y="1136072"/>
                      <a:pt x="959046" y="1155676"/>
                      <a:pt x="961901" y="1175657"/>
                    </a:cubicBezTo>
                    <a:cubicBezTo>
                      <a:pt x="967212" y="1212833"/>
                      <a:pt x="997527" y="1282535"/>
                      <a:pt x="997527" y="1282535"/>
                    </a:cubicBezTo>
                    <a:cubicBezTo>
                      <a:pt x="989610" y="1294410"/>
                      <a:pt x="985651" y="1310244"/>
                      <a:pt x="973776" y="1318161"/>
                    </a:cubicBezTo>
                    <a:cubicBezTo>
                      <a:pt x="939230" y="1341191"/>
                      <a:pt x="913320" y="1326797"/>
                      <a:pt x="878774" y="1318161"/>
                    </a:cubicBezTo>
                    <a:cubicBezTo>
                      <a:pt x="827314" y="1322119"/>
                      <a:pt x="774263" y="1316738"/>
                      <a:pt x="724394" y="1330036"/>
                    </a:cubicBezTo>
                    <a:cubicBezTo>
                      <a:pt x="687605" y="1339846"/>
                      <a:pt x="710504" y="1383899"/>
                      <a:pt x="688768" y="1401288"/>
                    </a:cubicBezTo>
                    <a:cubicBezTo>
                      <a:pt x="676023" y="1411484"/>
                      <a:pt x="657101" y="1409205"/>
                      <a:pt x="641267" y="1413163"/>
                    </a:cubicBezTo>
                    <a:cubicBezTo>
                      <a:pt x="557307" y="1469137"/>
                      <a:pt x="661248" y="1398890"/>
                      <a:pt x="558140" y="1472540"/>
                    </a:cubicBezTo>
                    <a:cubicBezTo>
                      <a:pt x="546526" y="1480836"/>
                      <a:pt x="534389" y="1488374"/>
                      <a:pt x="522514" y="1496291"/>
                    </a:cubicBezTo>
                    <a:cubicBezTo>
                      <a:pt x="518556" y="1508166"/>
                      <a:pt x="513675" y="1519773"/>
                      <a:pt x="510639" y="1531917"/>
                    </a:cubicBezTo>
                    <a:cubicBezTo>
                      <a:pt x="505744" y="1551498"/>
                      <a:pt x="506961" y="1572849"/>
                      <a:pt x="498763" y="1591293"/>
                    </a:cubicBezTo>
                    <a:cubicBezTo>
                      <a:pt x="490724" y="1609379"/>
                      <a:pt x="475012" y="1622961"/>
                      <a:pt x="463137" y="1638795"/>
                    </a:cubicBezTo>
                    <a:cubicBezTo>
                      <a:pt x="459179" y="1650670"/>
                      <a:pt x="459082" y="1664646"/>
                      <a:pt x="451262" y="1674421"/>
                    </a:cubicBezTo>
                    <a:cubicBezTo>
                      <a:pt x="412233" y="1723207"/>
                      <a:pt x="347060" y="1691314"/>
                      <a:pt x="296883" y="1686296"/>
                    </a:cubicBezTo>
                    <a:cubicBezTo>
                      <a:pt x="285008" y="1678379"/>
                      <a:pt x="270173" y="1673690"/>
                      <a:pt x="261257" y="1662545"/>
                    </a:cubicBezTo>
                    <a:cubicBezTo>
                      <a:pt x="253437" y="1652770"/>
                      <a:pt x="259156" y="1634739"/>
                      <a:pt x="249381" y="1626919"/>
                    </a:cubicBezTo>
                    <a:cubicBezTo>
                      <a:pt x="236636" y="1616723"/>
                      <a:pt x="217714" y="1619002"/>
                      <a:pt x="201880" y="1615044"/>
                    </a:cubicBezTo>
                    <a:cubicBezTo>
                      <a:pt x="190005" y="1607127"/>
                      <a:pt x="179296" y="1597090"/>
                      <a:pt x="166254" y="1591293"/>
                    </a:cubicBezTo>
                    <a:cubicBezTo>
                      <a:pt x="143376" y="1581125"/>
                      <a:pt x="95002" y="1567543"/>
                      <a:pt x="95002" y="1567543"/>
                    </a:cubicBezTo>
                    <a:cubicBezTo>
                      <a:pt x="42908" y="1532813"/>
                      <a:pt x="73648" y="1543792"/>
                      <a:pt x="0" y="1543792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Freeform 3"/>
              <p:cNvSpPr/>
              <p:nvPr/>
            </p:nvSpPr>
            <p:spPr>
              <a:xfrm>
                <a:off x="4536374" y="1983179"/>
                <a:ext cx="1306286" cy="1935678"/>
              </a:xfrm>
              <a:custGeom>
                <a:avLst/>
                <a:gdLst>
                  <a:gd name="connsiteX0" fmla="*/ 1306286 w 1306286"/>
                  <a:gd name="connsiteY0" fmla="*/ 0 h 1935678"/>
                  <a:gd name="connsiteX1" fmla="*/ 1246909 w 1306286"/>
                  <a:gd name="connsiteY1" fmla="*/ 23751 h 1935678"/>
                  <a:gd name="connsiteX2" fmla="*/ 1033153 w 1306286"/>
                  <a:gd name="connsiteY2" fmla="*/ 71252 h 1935678"/>
                  <a:gd name="connsiteX3" fmla="*/ 1068779 w 1306286"/>
                  <a:gd name="connsiteY3" fmla="*/ 106878 h 1935678"/>
                  <a:gd name="connsiteX4" fmla="*/ 1056904 w 1306286"/>
                  <a:gd name="connsiteY4" fmla="*/ 190005 h 1935678"/>
                  <a:gd name="connsiteX5" fmla="*/ 1009403 w 1306286"/>
                  <a:gd name="connsiteY5" fmla="*/ 201881 h 1935678"/>
                  <a:gd name="connsiteX6" fmla="*/ 973777 w 1306286"/>
                  <a:gd name="connsiteY6" fmla="*/ 213756 h 1935678"/>
                  <a:gd name="connsiteX7" fmla="*/ 961901 w 1306286"/>
                  <a:gd name="connsiteY7" fmla="*/ 285008 h 1935678"/>
                  <a:gd name="connsiteX8" fmla="*/ 997527 w 1306286"/>
                  <a:gd name="connsiteY8" fmla="*/ 296883 h 1935678"/>
                  <a:gd name="connsiteX9" fmla="*/ 1128156 w 1306286"/>
                  <a:gd name="connsiteY9" fmla="*/ 285008 h 1935678"/>
                  <a:gd name="connsiteX10" fmla="*/ 1199408 w 1306286"/>
                  <a:gd name="connsiteY10" fmla="*/ 261257 h 1935678"/>
                  <a:gd name="connsiteX11" fmla="*/ 1211283 w 1306286"/>
                  <a:gd name="connsiteY11" fmla="*/ 225631 h 1935678"/>
                  <a:gd name="connsiteX12" fmla="*/ 1282535 w 1306286"/>
                  <a:gd name="connsiteY12" fmla="*/ 261257 h 1935678"/>
                  <a:gd name="connsiteX13" fmla="*/ 1282535 w 1306286"/>
                  <a:gd name="connsiteY13" fmla="*/ 486889 h 1935678"/>
                  <a:gd name="connsiteX14" fmla="*/ 1258784 w 1306286"/>
                  <a:gd name="connsiteY14" fmla="*/ 522515 h 1935678"/>
                  <a:gd name="connsiteX15" fmla="*/ 1235034 w 1306286"/>
                  <a:gd name="connsiteY15" fmla="*/ 570016 h 1935678"/>
                  <a:gd name="connsiteX16" fmla="*/ 1163782 w 1306286"/>
                  <a:gd name="connsiteY16" fmla="*/ 629392 h 1935678"/>
                  <a:gd name="connsiteX17" fmla="*/ 1080655 w 1306286"/>
                  <a:gd name="connsiteY17" fmla="*/ 688769 h 1935678"/>
                  <a:gd name="connsiteX18" fmla="*/ 1045029 w 1306286"/>
                  <a:gd name="connsiteY18" fmla="*/ 700644 h 1935678"/>
                  <a:gd name="connsiteX19" fmla="*/ 961901 w 1306286"/>
                  <a:gd name="connsiteY19" fmla="*/ 688769 h 1935678"/>
                  <a:gd name="connsiteX20" fmla="*/ 914400 w 1306286"/>
                  <a:gd name="connsiteY20" fmla="*/ 629392 h 1935678"/>
                  <a:gd name="connsiteX21" fmla="*/ 890649 w 1306286"/>
                  <a:gd name="connsiteY21" fmla="*/ 593766 h 1935678"/>
                  <a:gd name="connsiteX22" fmla="*/ 831273 w 1306286"/>
                  <a:gd name="connsiteY22" fmla="*/ 498764 h 1935678"/>
                  <a:gd name="connsiteX23" fmla="*/ 819397 w 1306286"/>
                  <a:gd name="connsiteY23" fmla="*/ 249382 h 1935678"/>
                  <a:gd name="connsiteX24" fmla="*/ 807522 w 1306286"/>
                  <a:gd name="connsiteY24" fmla="*/ 190005 h 1935678"/>
                  <a:gd name="connsiteX25" fmla="*/ 760021 w 1306286"/>
                  <a:gd name="connsiteY25" fmla="*/ 178130 h 1935678"/>
                  <a:gd name="connsiteX26" fmla="*/ 641268 w 1306286"/>
                  <a:gd name="connsiteY26" fmla="*/ 190005 h 1935678"/>
                  <a:gd name="connsiteX27" fmla="*/ 605642 w 1306286"/>
                  <a:gd name="connsiteY27" fmla="*/ 213756 h 1935678"/>
                  <a:gd name="connsiteX28" fmla="*/ 581891 w 1306286"/>
                  <a:gd name="connsiteY28" fmla="*/ 249382 h 1935678"/>
                  <a:gd name="connsiteX29" fmla="*/ 546265 w 1306286"/>
                  <a:gd name="connsiteY29" fmla="*/ 285008 h 1935678"/>
                  <a:gd name="connsiteX30" fmla="*/ 534390 w 1306286"/>
                  <a:gd name="connsiteY30" fmla="*/ 320634 h 1935678"/>
                  <a:gd name="connsiteX31" fmla="*/ 463138 w 1306286"/>
                  <a:gd name="connsiteY31" fmla="*/ 356260 h 1935678"/>
                  <a:gd name="connsiteX32" fmla="*/ 439387 w 1306286"/>
                  <a:gd name="connsiteY32" fmla="*/ 403761 h 1935678"/>
                  <a:gd name="connsiteX33" fmla="*/ 403761 w 1306286"/>
                  <a:gd name="connsiteY33" fmla="*/ 415637 h 1935678"/>
                  <a:gd name="connsiteX34" fmla="*/ 368135 w 1306286"/>
                  <a:gd name="connsiteY34" fmla="*/ 451263 h 1935678"/>
                  <a:gd name="connsiteX35" fmla="*/ 403761 w 1306286"/>
                  <a:gd name="connsiteY35" fmla="*/ 570016 h 1935678"/>
                  <a:gd name="connsiteX36" fmla="*/ 439387 w 1306286"/>
                  <a:gd name="connsiteY36" fmla="*/ 581891 h 1935678"/>
                  <a:gd name="connsiteX37" fmla="*/ 475013 w 1306286"/>
                  <a:gd name="connsiteY37" fmla="*/ 605642 h 1935678"/>
                  <a:gd name="connsiteX38" fmla="*/ 522514 w 1306286"/>
                  <a:gd name="connsiteY38" fmla="*/ 617517 h 1935678"/>
                  <a:gd name="connsiteX39" fmla="*/ 558140 w 1306286"/>
                  <a:gd name="connsiteY39" fmla="*/ 629392 h 1935678"/>
                  <a:gd name="connsiteX40" fmla="*/ 546265 w 1306286"/>
                  <a:gd name="connsiteY40" fmla="*/ 700644 h 1935678"/>
                  <a:gd name="connsiteX41" fmla="*/ 498764 w 1306286"/>
                  <a:gd name="connsiteY41" fmla="*/ 712520 h 1935678"/>
                  <a:gd name="connsiteX42" fmla="*/ 332509 w 1306286"/>
                  <a:gd name="connsiteY42" fmla="*/ 736270 h 1935678"/>
                  <a:gd name="connsiteX43" fmla="*/ 344384 w 1306286"/>
                  <a:gd name="connsiteY43" fmla="*/ 783772 h 1935678"/>
                  <a:gd name="connsiteX44" fmla="*/ 391886 w 1306286"/>
                  <a:gd name="connsiteY44" fmla="*/ 866899 h 1935678"/>
                  <a:gd name="connsiteX45" fmla="*/ 403761 w 1306286"/>
                  <a:gd name="connsiteY45" fmla="*/ 914400 h 1935678"/>
                  <a:gd name="connsiteX46" fmla="*/ 427512 w 1306286"/>
                  <a:gd name="connsiteY46" fmla="*/ 950026 h 1935678"/>
                  <a:gd name="connsiteX47" fmla="*/ 403761 w 1306286"/>
                  <a:gd name="connsiteY47" fmla="*/ 1175657 h 1935678"/>
                  <a:gd name="connsiteX48" fmla="*/ 391886 w 1306286"/>
                  <a:gd name="connsiteY48" fmla="*/ 1258785 h 1935678"/>
                  <a:gd name="connsiteX49" fmla="*/ 356260 w 1306286"/>
                  <a:gd name="connsiteY49" fmla="*/ 1282535 h 1935678"/>
                  <a:gd name="connsiteX50" fmla="*/ 154379 w 1306286"/>
                  <a:gd name="connsiteY50" fmla="*/ 1294411 h 1935678"/>
                  <a:gd name="connsiteX51" fmla="*/ 142504 w 1306286"/>
                  <a:gd name="connsiteY51" fmla="*/ 1425039 h 1935678"/>
                  <a:gd name="connsiteX52" fmla="*/ 178130 w 1306286"/>
                  <a:gd name="connsiteY52" fmla="*/ 1436915 h 1935678"/>
                  <a:gd name="connsiteX53" fmla="*/ 380010 w 1306286"/>
                  <a:gd name="connsiteY53" fmla="*/ 1425039 h 1935678"/>
                  <a:gd name="connsiteX54" fmla="*/ 510639 w 1306286"/>
                  <a:gd name="connsiteY54" fmla="*/ 1413164 h 1935678"/>
                  <a:gd name="connsiteX55" fmla="*/ 546265 w 1306286"/>
                  <a:gd name="connsiteY55" fmla="*/ 1436915 h 1935678"/>
                  <a:gd name="connsiteX56" fmla="*/ 570016 w 1306286"/>
                  <a:gd name="connsiteY56" fmla="*/ 1508166 h 1935678"/>
                  <a:gd name="connsiteX57" fmla="*/ 558140 w 1306286"/>
                  <a:gd name="connsiteY57" fmla="*/ 1591294 h 1935678"/>
                  <a:gd name="connsiteX58" fmla="*/ 498764 w 1306286"/>
                  <a:gd name="connsiteY58" fmla="*/ 1662546 h 1935678"/>
                  <a:gd name="connsiteX59" fmla="*/ 463138 w 1306286"/>
                  <a:gd name="connsiteY59" fmla="*/ 1745673 h 1935678"/>
                  <a:gd name="connsiteX60" fmla="*/ 415636 w 1306286"/>
                  <a:gd name="connsiteY60" fmla="*/ 1781299 h 1935678"/>
                  <a:gd name="connsiteX61" fmla="*/ 332509 w 1306286"/>
                  <a:gd name="connsiteY61" fmla="*/ 1805050 h 1935678"/>
                  <a:gd name="connsiteX62" fmla="*/ 296883 w 1306286"/>
                  <a:gd name="connsiteY62" fmla="*/ 1828800 h 1935678"/>
                  <a:gd name="connsiteX63" fmla="*/ 118753 w 1306286"/>
                  <a:gd name="connsiteY63" fmla="*/ 1852551 h 1935678"/>
                  <a:gd name="connsiteX64" fmla="*/ 35626 w 1306286"/>
                  <a:gd name="connsiteY64" fmla="*/ 1888177 h 1935678"/>
                  <a:gd name="connsiteX65" fmla="*/ 0 w 1306286"/>
                  <a:gd name="connsiteY65" fmla="*/ 1935678 h 19356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1306286" h="1935678">
                    <a:moveTo>
                      <a:pt x="1306286" y="0"/>
                    </a:moveTo>
                    <a:cubicBezTo>
                      <a:pt x="1286494" y="7917"/>
                      <a:pt x="1268031" y="20871"/>
                      <a:pt x="1246909" y="23751"/>
                    </a:cubicBezTo>
                    <a:cubicBezTo>
                      <a:pt x="1026728" y="53776"/>
                      <a:pt x="1067425" y="-31558"/>
                      <a:pt x="1033153" y="71252"/>
                    </a:cubicBezTo>
                    <a:cubicBezTo>
                      <a:pt x="1045028" y="83127"/>
                      <a:pt x="1060447" y="92297"/>
                      <a:pt x="1068779" y="106878"/>
                    </a:cubicBezTo>
                    <a:cubicBezTo>
                      <a:pt x="1085460" y="136070"/>
                      <a:pt x="1088533" y="168918"/>
                      <a:pt x="1056904" y="190005"/>
                    </a:cubicBezTo>
                    <a:cubicBezTo>
                      <a:pt x="1043324" y="199058"/>
                      <a:pt x="1025096" y="197397"/>
                      <a:pt x="1009403" y="201881"/>
                    </a:cubicBezTo>
                    <a:cubicBezTo>
                      <a:pt x="997367" y="205320"/>
                      <a:pt x="985652" y="209798"/>
                      <a:pt x="973777" y="213756"/>
                    </a:cubicBezTo>
                    <a:cubicBezTo>
                      <a:pt x="958032" y="237374"/>
                      <a:pt x="932402" y="255509"/>
                      <a:pt x="961901" y="285008"/>
                    </a:cubicBezTo>
                    <a:cubicBezTo>
                      <a:pt x="970752" y="293859"/>
                      <a:pt x="985652" y="292925"/>
                      <a:pt x="997527" y="296883"/>
                    </a:cubicBezTo>
                    <a:cubicBezTo>
                      <a:pt x="1041070" y="292925"/>
                      <a:pt x="1085099" y="292606"/>
                      <a:pt x="1128156" y="285008"/>
                    </a:cubicBezTo>
                    <a:cubicBezTo>
                      <a:pt x="1152810" y="280657"/>
                      <a:pt x="1199408" y="261257"/>
                      <a:pt x="1199408" y="261257"/>
                    </a:cubicBezTo>
                    <a:cubicBezTo>
                      <a:pt x="1203366" y="249382"/>
                      <a:pt x="1200087" y="231229"/>
                      <a:pt x="1211283" y="225631"/>
                    </a:cubicBezTo>
                    <a:cubicBezTo>
                      <a:pt x="1225329" y="218608"/>
                      <a:pt x="1276535" y="257257"/>
                      <a:pt x="1282535" y="261257"/>
                    </a:cubicBezTo>
                    <a:cubicBezTo>
                      <a:pt x="1291528" y="351193"/>
                      <a:pt x="1304613" y="398576"/>
                      <a:pt x="1282535" y="486889"/>
                    </a:cubicBezTo>
                    <a:cubicBezTo>
                      <a:pt x="1279073" y="500735"/>
                      <a:pt x="1265865" y="510123"/>
                      <a:pt x="1258784" y="522515"/>
                    </a:cubicBezTo>
                    <a:cubicBezTo>
                      <a:pt x="1250001" y="537885"/>
                      <a:pt x="1245323" y="555611"/>
                      <a:pt x="1235034" y="570016"/>
                    </a:cubicBezTo>
                    <a:cubicBezTo>
                      <a:pt x="1214253" y="599110"/>
                      <a:pt x="1192190" y="610454"/>
                      <a:pt x="1163782" y="629392"/>
                    </a:cubicBezTo>
                    <a:cubicBezTo>
                      <a:pt x="1143990" y="688769"/>
                      <a:pt x="1163782" y="661060"/>
                      <a:pt x="1080655" y="688769"/>
                    </a:cubicBezTo>
                    <a:lnTo>
                      <a:pt x="1045029" y="700644"/>
                    </a:lnTo>
                    <a:cubicBezTo>
                      <a:pt x="1017320" y="696686"/>
                      <a:pt x="988711" y="696812"/>
                      <a:pt x="961901" y="688769"/>
                    </a:cubicBezTo>
                    <a:cubicBezTo>
                      <a:pt x="914798" y="674638"/>
                      <a:pt x="931719" y="664031"/>
                      <a:pt x="914400" y="629392"/>
                    </a:cubicBezTo>
                    <a:cubicBezTo>
                      <a:pt x="908017" y="616626"/>
                      <a:pt x="898566" y="605641"/>
                      <a:pt x="890649" y="593766"/>
                    </a:cubicBezTo>
                    <a:cubicBezTo>
                      <a:pt x="862386" y="508975"/>
                      <a:pt x="887729" y="536402"/>
                      <a:pt x="831273" y="498764"/>
                    </a:cubicBezTo>
                    <a:cubicBezTo>
                      <a:pt x="788704" y="371057"/>
                      <a:pt x="805857" y="452492"/>
                      <a:pt x="819397" y="249382"/>
                    </a:cubicBezTo>
                    <a:cubicBezTo>
                      <a:pt x="815439" y="229590"/>
                      <a:pt x="820444" y="205511"/>
                      <a:pt x="807522" y="190005"/>
                    </a:cubicBezTo>
                    <a:cubicBezTo>
                      <a:pt x="797074" y="177467"/>
                      <a:pt x="776342" y="178130"/>
                      <a:pt x="760021" y="178130"/>
                    </a:cubicBezTo>
                    <a:cubicBezTo>
                      <a:pt x="720239" y="178130"/>
                      <a:pt x="680852" y="186047"/>
                      <a:pt x="641268" y="190005"/>
                    </a:cubicBezTo>
                    <a:cubicBezTo>
                      <a:pt x="629393" y="197922"/>
                      <a:pt x="615734" y="203664"/>
                      <a:pt x="605642" y="213756"/>
                    </a:cubicBezTo>
                    <a:cubicBezTo>
                      <a:pt x="595550" y="223848"/>
                      <a:pt x="591028" y="238418"/>
                      <a:pt x="581891" y="249382"/>
                    </a:cubicBezTo>
                    <a:cubicBezTo>
                      <a:pt x="571140" y="262284"/>
                      <a:pt x="558140" y="273133"/>
                      <a:pt x="546265" y="285008"/>
                    </a:cubicBezTo>
                    <a:cubicBezTo>
                      <a:pt x="542307" y="296883"/>
                      <a:pt x="542210" y="310859"/>
                      <a:pt x="534390" y="320634"/>
                    </a:cubicBezTo>
                    <a:cubicBezTo>
                      <a:pt x="517647" y="341563"/>
                      <a:pt x="486608" y="348437"/>
                      <a:pt x="463138" y="356260"/>
                    </a:cubicBezTo>
                    <a:cubicBezTo>
                      <a:pt x="455221" y="372094"/>
                      <a:pt x="451905" y="391243"/>
                      <a:pt x="439387" y="403761"/>
                    </a:cubicBezTo>
                    <a:cubicBezTo>
                      <a:pt x="430536" y="412612"/>
                      <a:pt x="414176" y="408693"/>
                      <a:pt x="403761" y="415637"/>
                    </a:cubicBezTo>
                    <a:cubicBezTo>
                      <a:pt x="389787" y="424953"/>
                      <a:pt x="380010" y="439388"/>
                      <a:pt x="368135" y="451263"/>
                    </a:cubicBezTo>
                    <a:cubicBezTo>
                      <a:pt x="373531" y="483637"/>
                      <a:pt x="376145" y="542401"/>
                      <a:pt x="403761" y="570016"/>
                    </a:cubicBezTo>
                    <a:cubicBezTo>
                      <a:pt x="412612" y="578867"/>
                      <a:pt x="427512" y="577933"/>
                      <a:pt x="439387" y="581891"/>
                    </a:cubicBezTo>
                    <a:cubicBezTo>
                      <a:pt x="451262" y="589808"/>
                      <a:pt x="461895" y="600020"/>
                      <a:pt x="475013" y="605642"/>
                    </a:cubicBezTo>
                    <a:cubicBezTo>
                      <a:pt x="490014" y="612071"/>
                      <a:pt x="506821" y="613033"/>
                      <a:pt x="522514" y="617517"/>
                    </a:cubicBezTo>
                    <a:cubicBezTo>
                      <a:pt x="534550" y="620956"/>
                      <a:pt x="546265" y="625434"/>
                      <a:pt x="558140" y="629392"/>
                    </a:cubicBezTo>
                    <a:cubicBezTo>
                      <a:pt x="554182" y="653143"/>
                      <a:pt x="560260" y="681051"/>
                      <a:pt x="546265" y="700644"/>
                    </a:cubicBezTo>
                    <a:cubicBezTo>
                      <a:pt x="536779" y="713925"/>
                      <a:pt x="514863" y="709837"/>
                      <a:pt x="498764" y="712520"/>
                    </a:cubicBezTo>
                    <a:cubicBezTo>
                      <a:pt x="443545" y="721723"/>
                      <a:pt x="387927" y="728353"/>
                      <a:pt x="332509" y="736270"/>
                    </a:cubicBezTo>
                    <a:cubicBezTo>
                      <a:pt x="336467" y="752104"/>
                      <a:pt x="338653" y="768490"/>
                      <a:pt x="344384" y="783772"/>
                    </a:cubicBezTo>
                    <a:cubicBezTo>
                      <a:pt x="357298" y="818209"/>
                      <a:pt x="372199" y="837369"/>
                      <a:pt x="391886" y="866899"/>
                    </a:cubicBezTo>
                    <a:cubicBezTo>
                      <a:pt x="395844" y="882733"/>
                      <a:pt x="397332" y="899399"/>
                      <a:pt x="403761" y="914400"/>
                    </a:cubicBezTo>
                    <a:cubicBezTo>
                      <a:pt x="409383" y="927518"/>
                      <a:pt x="426762" y="935773"/>
                      <a:pt x="427512" y="950026"/>
                    </a:cubicBezTo>
                    <a:cubicBezTo>
                      <a:pt x="434990" y="1092117"/>
                      <a:pt x="431731" y="1091744"/>
                      <a:pt x="403761" y="1175657"/>
                    </a:cubicBezTo>
                    <a:cubicBezTo>
                      <a:pt x="399803" y="1203366"/>
                      <a:pt x="403254" y="1233207"/>
                      <a:pt x="391886" y="1258785"/>
                    </a:cubicBezTo>
                    <a:cubicBezTo>
                      <a:pt x="386090" y="1271827"/>
                      <a:pt x="370374" y="1280418"/>
                      <a:pt x="356260" y="1282535"/>
                    </a:cubicBezTo>
                    <a:cubicBezTo>
                      <a:pt x="289596" y="1292535"/>
                      <a:pt x="221673" y="1290452"/>
                      <a:pt x="154379" y="1294411"/>
                    </a:cubicBezTo>
                    <a:cubicBezTo>
                      <a:pt x="122284" y="1342555"/>
                      <a:pt x="107936" y="1347260"/>
                      <a:pt x="142504" y="1425039"/>
                    </a:cubicBezTo>
                    <a:cubicBezTo>
                      <a:pt x="147588" y="1436478"/>
                      <a:pt x="166255" y="1432956"/>
                      <a:pt x="178130" y="1436915"/>
                    </a:cubicBezTo>
                    <a:cubicBezTo>
                      <a:pt x="245423" y="1432956"/>
                      <a:pt x="313791" y="1437652"/>
                      <a:pt x="380010" y="1425039"/>
                    </a:cubicBezTo>
                    <a:cubicBezTo>
                      <a:pt x="533467" y="1395809"/>
                      <a:pt x="287778" y="1349488"/>
                      <a:pt x="510639" y="1413164"/>
                    </a:cubicBezTo>
                    <a:cubicBezTo>
                      <a:pt x="522514" y="1421081"/>
                      <a:pt x="538701" y="1424812"/>
                      <a:pt x="546265" y="1436915"/>
                    </a:cubicBezTo>
                    <a:cubicBezTo>
                      <a:pt x="559534" y="1458145"/>
                      <a:pt x="570016" y="1508166"/>
                      <a:pt x="570016" y="1508166"/>
                    </a:cubicBezTo>
                    <a:cubicBezTo>
                      <a:pt x="566057" y="1535875"/>
                      <a:pt x="566183" y="1564484"/>
                      <a:pt x="558140" y="1591294"/>
                    </a:cubicBezTo>
                    <a:cubicBezTo>
                      <a:pt x="551054" y="1614914"/>
                      <a:pt x="513912" y="1647398"/>
                      <a:pt x="498764" y="1662546"/>
                    </a:cubicBezTo>
                    <a:cubicBezTo>
                      <a:pt x="490724" y="1686665"/>
                      <a:pt x="479144" y="1726999"/>
                      <a:pt x="463138" y="1745673"/>
                    </a:cubicBezTo>
                    <a:cubicBezTo>
                      <a:pt x="450257" y="1760700"/>
                      <a:pt x="432821" y="1771479"/>
                      <a:pt x="415636" y="1781299"/>
                    </a:cubicBezTo>
                    <a:cubicBezTo>
                      <a:pt x="402388" y="1788869"/>
                      <a:pt x="342788" y="1802480"/>
                      <a:pt x="332509" y="1805050"/>
                    </a:cubicBezTo>
                    <a:cubicBezTo>
                      <a:pt x="320634" y="1812967"/>
                      <a:pt x="310001" y="1823178"/>
                      <a:pt x="296883" y="1828800"/>
                    </a:cubicBezTo>
                    <a:cubicBezTo>
                      <a:pt x="254513" y="1846958"/>
                      <a:pt x="138258" y="1850778"/>
                      <a:pt x="118753" y="1852551"/>
                    </a:cubicBezTo>
                    <a:cubicBezTo>
                      <a:pt x="90229" y="1859682"/>
                      <a:pt x="56129" y="1862548"/>
                      <a:pt x="35626" y="1888177"/>
                    </a:cubicBezTo>
                    <a:cubicBezTo>
                      <a:pt x="-13287" y="1949319"/>
                      <a:pt x="59158" y="1906100"/>
                      <a:pt x="0" y="1935678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4"/>
              <p:cNvSpPr/>
              <p:nvPr/>
            </p:nvSpPr>
            <p:spPr>
              <a:xfrm>
                <a:off x="118753" y="3123210"/>
                <a:ext cx="261257" cy="83128"/>
              </a:xfrm>
              <a:custGeom>
                <a:avLst/>
                <a:gdLst>
                  <a:gd name="connsiteX0" fmla="*/ 0 w 261257"/>
                  <a:gd name="connsiteY0" fmla="*/ 83128 h 83128"/>
                  <a:gd name="connsiteX1" fmla="*/ 71252 w 261257"/>
                  <a:gd name="connsiteY1" fmla="*/ 71252 h 83128"/>
                  <a:gd name="connsiteX2" fmla="*/ 106878 w 261257"/>
                  <a:gd name="connsiteY2" fmla="*/ 47502 h 83128"/>
                  <a:gd name="connsiteX3" fmla="*/ 178130 w 261257"/>
                  <a:gd name="connsiteY3" fmla="*/ 23751 h 83128"/>
                  <a:gd name="connsiteX4" fmla="*/ 213756 w 261257"/>
                  <a:gd name="connsiteY4" fmla="*/ 11876 h 83128"/>
                  <a:gd name="connsiteX5" fmla="*/ 261257 w 261257"/>
                  <a:gd name="connsiteY5" fmla="*/ 0 h 83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61257" h="83128">
                    <a:moveTo>
                      <a:pt x="0" y="83128"/>
                    </a:moveTo>
                    <a:cubicBezTo>
                      <a:pt x="23751" y="79169"/>
                      <a:pt x="48409" y="78866"/>
                      <a:pt x="71252" y="71252"/>
                    </a:cubicBezTo>
                    <a:cubicBezTo>
                      <a:pt x="84792" y="66739"/>
                      <a:pt x="93836" y="53298"/>
                      <a:pt x="106878" y="47502"/>
                    </a:cubicBezTo>
                    <a:cubicBezTo>
                      <a:pt x="129756" y="37334"/>
                      <a:pt x="154379" y="31668"/>
                      <a:pt x="178130" y="23751"/>
                    </a:cubicBezTo>
                    <a:cubicBezTo>
                      <a:pt x="190005" y="19793"/>
                      <a:pt x="201612" y="14912"/>
                      <a:pt x="213756" y="11876"/>
                    </a:cubicBezTo>
                    <a:lnTo>
                      <a:pt x="261257" y="0"/>
                    </a:ln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" name="Freeform 5"/>
              <p:cNvSpPr/>
              <p:nvPr/>
            </p:nvSpPr>
            <p:spPr>
              <a:xfrm>
                <a:off x="653143" y="3074062"/>
                <a:ext cx="1662545" cy="251029"/>
              </a:xfrm>
              <a:custGeom>
                <a:avLst/>
                <a:gdLst>
                  <a:gd name="connsiteX0" fmla="*/ 0 w 1662545"/>
                  <a:gd name="connsiteY0" fmla="*/ 61024 h 251029"/>
                  <a:gd name="connsiteX1" fmla="*/ 83127 w 1662545"/>
                  <a:gd name="connsiteY1" fmla="*/ 72899 h 251029"/>
                  <a:gd name="connsiteX2" fmla="*/ 178130 w 1662545"/>
                  <a:gd name="connsiteY2" fmla="*/ 108525 h 251029"/>
                  <a:gd name="connsiteX3" fmla="*/ 225631 w 1662545"/>
                  <a:gd name="connsiteY3" fmla="*/ 120400 h 251029"/>
                  <a:gd name="connsiteX4" fmla="*/ 261257 w 1662545"/>
                  <a:gd name="connsiteY4" fmla="*/ 132276 h 251029"/>
                  <a:gd name="connsiteX5" fmla="*/ 308758 w 1662545"/>
                  <a:gd name="connsiteY5" fmla="*/ 144151 h 251029"/>
                  <a:gd name="connsiteX6" fmla="*/ 391886 w 1662545"/>
                  <a:gd name="connsiteY6" fmla="*/ 167902 h 251029"/>
                  <a:gd name="connsiteX7" fmla="*/ 415636 w 1662545"/>
                  <a:gd name="connsiteY7" fmla="*/ 203528 h 251029"/>
                  <a:gd name="connsiteX8" fmla="*/ 510639 w 1662545"/>
                  <a:gd name="connsiteY8" fmla="*/ 227278 h 251029"/>
                  <a:gd name="connsiteX9" fmla="*/ 617517 w 1662545"/>
                  <a:gd name="connsiteY9" fmla="*/ 251029 h 251029"/>
                  <a:gd name="connsiteX10" fmla="*/ 1045028 w 1662545"/>
                  <a:gd name="connsiteY10" fmla="*/ 239154 h 251029"/>
                  <a:gd name="connsiteX11" fmla="*/ 1116280 w 1662545"/>
                  <a:gd name="connsiteY11" fmla="*/ 215403 h 251029"/>
                  <a:gd name="connsiteX12" fmla="*/ 1163782 w 1662545"/>
                  <a:gd name="connsiteY12" fmla="*/ 203528 h 251029"/>
                  <a:gd name="connsiteX13" fmla="*/ 1199408 w 1662545"/>
                  <a:gd name="connsiteY13" fmla="*/ 179777 h 251029"/>
                  <a:gd name="connsiteX14" fmla="*/ 1318161 w 1662545"/>
                  <a:gd name="connsiteY14" fmla="*/ 144151 h 251029"/>
                  <a:gd name="connsiteX15" fmla="*/ 1401288 w 1662545"/>
                  <a:gd name="connsiteY15" fmla="*/ 120400 h 251029"/>
                  <a:gd name="connsiteX16" fmla="*/ 1425039 w 1662545"/>
                  <a:gd name="connsiteY16" fmla="*/ 84774 h 251029"/>
                  <a:gd name="connsiteX17" fmla="*/ 1531917 w 1662545"/>
                  <a:gd name="connsiteY17" fmla="*/ 37273 h 251029"/>
                  <a:gd name="connsiteX18" fmla="*/ 1567543 w 1662545"/>
                  <a:gd name="connsiteY18" fmla="*/ 25398 h 251029"/>
                  <a:gd name="connsiteX19" fmla="*/ 1662545 w 1662545"/>
                  <a:gd name="connsiteY19" fmla="*/ 1647 h 2510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1662545" h="251029">
                    <a:moveTo>
                      <a:pt x="0" y="61024"/>
                    </a:moveTo>
                    <a:cubicBezTo>
                      <a:pt x="27709" y="64982"/>
                      <a:pt x="55680" y="67410"/>
                      <a:pt x="83127" y="72899"/>
                    </a:cubicBezTo>
                    <a:cubicBezTo>
                      <a:pt x="103977" y="77069"/>
                      <a:pt x="166732" y="104726"/>
                      <a:pt x="178130" y="108525"/>
                    </a:cubicBezTo>
                    <a:cubicBezTo>
                      <a:pt x="193613" y="113686"/>
                      <a:pt x="209938" y="115916"/>
                      <a:pt x="225631" y="120400"/>
                    </a:cubicBezTo>
                    <a:cubicBezTo>
                      <a:pt x="237667" y="123839"/>
                      <a:pt x="249221" y="128837"/>
                      <a:pt x="261257" y="132276"/>
                    </a:cubicBezTo>
                    <a:cubicBezTo>
                      <a:pt x="276950" y="136760"/>
                      <a:pt x="293065" y="139667"/>
                      <a:pt x="308758" y="144151"/>
                    </a:cubicBezTo>
                    <a:cubicBezTo>
                      <a:pt x="428044" y="178232"/>
                      <a:pt x="243348" y="130766"/>
                      <a:pt x="391886" y="167902"/>
                    </a:cubicBezTo>
                    <a:cubicBezTo>
                      <a:pt x="399803" y="179777"/>
                      <a:pt x="402870" y="197145"/>
                      <a:pt x="415636" y="203528"/>
                    </a:cubicBezTo>
                    <a:cubicBezTo>
                      <a:pt x="444832" y="218126"/>
                      <a:pt x="479672" y="216955"/>
                      <a:pt x="510639" y="227278"/>
                    </a:cubicBezTo>
                    <a:cubicBezTo>
                      <a:pt x="569108" y="246769"/>
                      <a:pt x="533918" y="237096"/>
                      <a:pt x="617517" y="251029"/>
                    </a:cubicBezTo>
                    <a:cubicBezTo>
                      <a:pt x="760021" y="247071"/>
                      <a:pt x="902832" y="249311"/>
                      <a:pt x="1045028" y="239154"/>
                    </a:cubicBezTo>
                    <a:cubicBezTo>
                      <a:pt x="1070000" y="237370"/>
                      <a:pt x="1091992" y="221475"/>
                      <a:pt x="1116280" y="215403"/>
                    </a:cubicBezTo>
                    <a:lnTo>
                      <a:pt x="1163782" y="203528"/>
                    </a:lnTo>
                    <a:cubicBezTo>
                      <a:pt x="1175657" y="195611"/>
                      <a:pt x="1186366" y="185574"/>
                      <a:pt x="1199408" y="179777"/>
                    </a:cubicBezTo>
                    <a:cubicBezTo>
                      <a:pt x="1250207" y="157199"/>
                      <a:pt x="1269800" y="157968"/>
                      <a:pt x="1318161" y="144151"/>
                    </a:cubicBezTo>
                    <a:cubicBezTo>
                      <a:pt x="1437456" y="110067"/>
                      <a:pt x="1252740" y="157539"/>
                      <a:pt x="1401288" y="120400"/>
                    </a:cubicBezTo>
                    <a:cubicBezTo>
                      <a:pt x="1409205" y="108525"/>
                      <a:pt x="1414947" y="94866"/>
                      <a:pt x="1425039" y="84774"/>
                    </a:cubicBezTo>
                    <a:cubicBezTo>
                      <a:pt x="1453266" y="56547"/>
                      <a:pt x="1496644" y="49031"/>
                      <a:pt x="1531917" y="37273"/>
                    </a:cubicBezTo>
                    <a:lnTo>
                      <a:pt x="1567543" y="25398"/>
                    </a:lnTo>
                    <a:cubicBezTo>
                      <a:pt x="1619637" y="-9332"/>
                      <a:pt x="1588897" y="1647"/>
                      <a:pt x="1662545" y="1647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Freeform 18"/>
              <p:cNvSpPr/>
              <p:nvPr/>
            </p:nvSpPr>
            <p:spPr>
              <a:xfrm>
                <a:off x="2588821" y="3111335"/>
                <a:ext cx="1413163" cy="1413164"/>
              </a:xfrm>
              <a:custGeom>
                <a:avLst/>
                <a:gdLst>
                  <a:gd name="connsiteX0" fmla="*/ 0 w 1413163"/>
                  <a:gd name="connsiteY0" fmla="*/ 0 h 1413164"/>
                  <a:gd name="connsiteX1" fmla="*/ 59376 w 1413163"/>
                  <a:gd name="connsiteY1" fmla="*/ 11875 h 1413164"/>
                  <a:gd name="connsiteX2" fmla="*/ 71252 w 1413163"/>
                  <a:gd name="connsiteY2" fmla="*/ 47501 h 1413164"/>
                  <a:gd name="connsiteX3" fmla="*/ 106878 w 1413163"/>
                  <a:gd name="connsiteY3" fmla="*/ 59377 h 1413164"/>
                  <a:gd name="connsiteX4" fmla="*/ 522514 w 1413163"/>
                  <a:gd name="connsiteY4" fmla="*/ 35626 h 1413164"/>
                  <a:gd name="connsiteX5" fmla="*/ 593766 w 1413163"/>
                  <a:gd name="connsiteY5" fmla="*/ 47501 h 1413164"/>
                  <a:gd name="connsiteX6" fmla="*/ 641267 w 1413163"/>
                  <a:gd name="connsiteY6" fmla="*/ 71252 h 1413164"/>
                  <a:gd name="connsiteX7" fmla="*/ 676893 w 1413163"/>
                  <a:gd name="connsiteY7" fmla="*/ 83127 h 1413164"/>
                  <a:gd name="connsiteX8" fmla="*/ 724395 w 1413163"/>
                  <a:gd name="connsiteY8" fmla="*/ 130629 h 1413164"/>
                  <a:gd name="connsiteX9" fmla="*/ 807522 w 1413163"/>
                  <a:gd name="connsiteY9" fmla="*/ 225631 h 1413164"/>
                  <a:gd name="connsiteX10" fmla="*/ 831273 w 1413163"/>
                  <a:gd name="connsiteY10" fmla="*/ 261257 h 1413164"/>
                  <a:gd name="connsiteX11" fmla="*/ 855023 w 1413163"/>
                  <a:gd name="connsiteY11" fmla="*/ 332509 h 1413164"/>
                  <a:gd name="connsiteX12" fmla="*/ 890649 w 1413163"/>
                  <a:gd name="connsiteY12" fmla="*/ 344384 h 1413164"/>
                  <a:gd name="connsiteX13" fmla="*/ 926275 w 1413163"/>
                  <a:gd name="connsiteY13" fmla="*/ 451262 h 1413164"/>
                  <a:gd name="connsiteX14" fmla="*/ 938150 w 1413163"/>
                  <a:gd name="connsiteY14" fmla="*/ 486888 h 1413164"/>
                  <a:gd name="connsiteX15" fmla="*/ 950026 w 1413163"/>
                  <a:gd name="connsiteY15" fmla="*/ 534390 h 1413164"/>
                  <a:gd name="connsiteX16" fmla="*/ 985652 w 1413163"/>
                  <a:gd name="connsiteY16" fmla="*/ 570016 h 1413164"/>
                  <a:gd name="connsiteX17" fmla="*/ 1009402 w 1413163"/>
                  <a:gd name="connsiteY17" fmla="*/ 641268 h 1413164"/>
                  <a:gd name="connsiteX18" fmla="*/ 1056904 w 1413163"/>
                  <a:gd name="connsiteY18" fmla="*/ 712520 h 1413164"/>
                  <a:gd name="connsiteX19" fmla="*/ 1080654 w 1413163"/>
                  <a:gd name="connsiteY19" fmla="*/ 748146 h 1413164"/>
                  <a:gd name="connsiteX20" fmla="*/ 1116280 w 1413163"/>
                  <a:gd name="connsiteY20" fmla="*/ 831273 h 1413164"/>
                  <a:gd name="connsiteX21" fmla="*/ 1140031 w 1413163"/>
                  <a:gd name="connsiteY21" fmla="*/ 890649 h 1413164"/>
                  <a:gd name="connsiteX22" fmla="*/ 1163782 w 1413163"/>
                  <a:gd name="connsiteY22" fmla="*/ 985652 h 1413164"/>
                  <a:gd name="connsiteX23" fmla="*/ 1187532 w 1413163"/>
                  <a:gd name="connsiteY23" fmla="*/ 1056904 h 1413164"/>
                  <a:gd name="connsiteX24" fmla="*/ 1199408 w 1413163"/>
                  <a:gd name="connsiteY24" fmla="*/ 1092530 h 1413164"/>
                  <a:gd name="connsiteX25" fmla="*/ 1223158 w 1413163"/>
                  <a:gd name="connsiteY25" fmla="*/ 1128156 h 1413164"/>
                  <a:gd name="connsiteX26" fmla="*/ 1270660 w 1413163"/>
                  <a:gd name="connsiteY26" fmla="*/ 1187533 h 1413164"/>
                  <a:gd name="connsiteX27" fmla="*/ 1306285 w 1413163"/>
                  <a:gd name="connsiteY27" fmla="*/ 1258784 h 1413164"/>
                  <a:gd name="connsiteX28" fmla="*/ 1318161 w 1413163"/>
                  <a:gd name="connsiteY28" fmla="*/ 1294410 h 1413164"/>
                  <a:gd name="connsiteX29" fmla="*/ 1341911 w 1413163"/>
                  <a:gd name="connsiteY29" fmla="*/ 1330036 h 1413164"/>
                  <a:gd name="connsiteX30" fmla="*/ 1365662 w 1413163"/>
                  <a:gd name="connsiteY30" fmla="*/ 1377538 h 1413164"/>
                  <a:gd name="connsiteX31" fmla="*/ 1413163 w 1413163"/>
                  <a:gd name="connsiteY31" fmla="*/ 1413164 h 14131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1413163" h="1413164">
                    <a:moveTo>
                      <a:pt x="0" y="0"/>
                    </a:moveTo>
                    <a:cubicBezTo>
                      <a:pt x="19792" y="3958"/>
                      <a:pt x="42582" y="679"/>
                      <a:pt x="59376" y="11875"/>
                    </a:cubicBezTo>
                    <a:cubicBezTo>
                      <a:pt x="69791" y="18819"/>
                      <a:pt x="62401" y="38650"/>
                      <a:pt x="71252" y="47501"/>
                    </a:cubicBezTo>
                    <a:cubicBezTo>
                      <a:pt x="80103" y="56352"/>
                      <a:pt x="95003" y="55418"/>
                      <a:pt x="106878" y="59377"/>
                    </a:cubicBezTo>
                    <a:cubicBezTo>
                      <a:pt x="245423" y="51460"/>
                      <a:pt x="383784" y="39010"/>
                      <a:pt x="522514" y="35626"/>
                    </a:cubicBezTo>
                    <a:cubicBezTo>
                      <a:pt x="546585" y="35039"/>
                      <a:pt x="570703" y="40582"/>
                      <a:pt x="593766" y="47501"/>
                    </a:cubicBezTo>
                    <a:cubicBezTo>
                      <a:pt x="610722" y="52588"/>
                      <a:pt x="624996" y="64279"/>
                      <a:pt x="641267" y="71252"/>
                    </a:cubicBezTo>
                    <a:cubicBezTo>
                      <a:pt x="652773" y="76183"/>
                      <a:pt x="665018" y="79169"/>
                      <a:pt x="676893" y="83127"/>
                    </a:cubicBezTo>
                    <a:cubicBezTo>
                      <a:pt x="708563" y="178131"/>
                      <a:pt x="661059" y="67292"/>
                      <a:pt x="724395" y="130629"/>
                    </a:cubicBezTo>
                    <a:cubicBezTo>
                      <a:pt x="862932" y="269167"/>
                      <a:pt x="706586" y="158342"/>
                      <a:pt x="807522" y="225631"/>
                    </a:cubicBezTo>
                    <a:cubicBezTo>
                      <a:pt x="815439" y="237506"/>
                      <a:pt x="825476" y="248215"/>
                      <a:pt x="831273" y="261257"/>
                    </a:cubicBezTo>
                    <a:cubicBezTo>
                      <a:pt x="841441" y="284135"/>
                      <a:pt x="831272" y="324592"/>
                      <a:pt x="855023" y="332509"/>
                    </a:cubicBezTo>
                    <a:lnTo>
                      <a:pt x="890649" y="344384"/>
                    </a:lnTo>
                    <a:lnTo>
                      <a:pt x="926275" y="451262"/>
                    </a:lnTo>
                    <a:cubicBezTo>
                      <a:pt x="930233" y="463137"/>
                      <a:pt x="935114" y="474744"/>
                      <a:pt x="938150" y="486888"/>
                    </a:cubicBezTo>
                    <a:cubicBezTo>
                      <a:pt x="942109" y="502722"/>
                      <a:pt x="941928" y="520219"/>
                      <a:pt x="950026" y="534390"/>
                    </a:cubicBezTo>
                    <a:cubicBezTo>
                      <a:pt x="958358" y="548971"/>
                      <a:pt x="973777" y="558141"/>
                      <a:pt x="985652" y="570016"/>
                    </a:cubicBezTo>
                    <a:cubicBezTo>
                      <a:pt x="993569" y="593767"/>
                      <a:pt x="995515" y="620437"/>
                      <a:pt x="1009402" y="641268"/>
                    </a:cubicBezTo>
                    <a:lnTo>
                      <a:pt x="1056904" y="712520"/>
                    </a:lnTo>
                    <a:cubicBezTo>
                      <a:pt x="1064821" y="724395"/>
                      <a:pt x="1074271" y="735381"/>
                      <a:pt x="1080654" y="748146"/>
                    </a:cubicBezTo>
                    <a:cubicBezTo>
                      <a:pt x="1122362" y="831560"/>
                      <a:pt x="1090068" y="761375"/>
                      <a:pt x="1116280" y="831273"/>
                    </a:cubicBezTo>
                    <a:cubicBezTo>
                      <a:pt x="1123765" y="851232"/>
                      <a:pt x="1133762" y="870275"/>
                      <a:pt x="1140031" y="890649"/>
                    </a:cubicBezTo>
                    <a:cubicBezTo>
                      <a:pt x="1149631" y="921848"/>
                      <a:pt x="1153460" y="954685"/>
                      <a:pt x="1163782" y="985652"/>
                    </a:cubicBezTo>
                    <a:lnTo>
                      <a:pt x="1187532" y="1056904"/>
                    </a:lnTo>
                    <a:cubicBezTo>
                      <a:pt x="1191490" y="1068779"/>
                      <a:pt x="1192465" y="1082114"/>
                      <a:pt x="1199408" y="1092530"/>
                    </a:cubicBezTo>
                    <a:cubicBezTo>
                      <a:pt x="1207325" y="1104405"/>
                      <a:pt x="1216775" y="1115391"/>
                      <a:pt x="1223158" y="1128156"/>
                    </a:cubicBezTo>
                    <a:cubicBezTo>
                      <a:pt x="1251838" y="1185516"/>
                      <a:pt x="1210606" y="1147496"/>
                      <a:pt x="1270660" y="1187533"/>
                    </a:cubicBezTo>
                    <a:cubicBezTo>
                      <a:pt x="1300506" y="1277074"/>
                      <a:pt x="1260247" y="1166710"/>
                      <a:pt x="1306285" y="1258784"/>
                    </a:cubicBezTo>
                    <a:cubicBezTo>
                      <a:pt x="1311883" y="1269980"/>
                      <a:pt x="1312563" y="1283214"/>
                      <a:pt x="1318161" y="1294410"/>
                    </a:cubicBezTo>
                    <a:cubicBezTo>
                      <a:pt x="1324544" y="1307175"/>
                      <a:pt x="1334830" y="1317644"/>
                      <a:pt x="1341911" y="1330036"/>
                    </a:cubicBezTo>
                    <a:cubicBezTo>
                      <a:pt x="1350694" y="1345407"/>
                      <a:pt x="1353144" y="1365020"/>
                      <a:pt x="1365662" y="1377538"/>
                    </a:cubicBezTo>
                    <a:cubicBezTo>
                      <a:pt x="1439032" y="1450908"/>
                      <a:pt x="1374939" y="1336712"/>
                      <a:pt x="1413163" y="1413164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4" name="Freeform 23"/>
              <p:cNvSpPr/>
              <p:nvPr/>
            </p:nvSpPr>
            <p:spPr>
              <a:xfrm>
                <a:off x="4037610" y="4797622"/>
                <a:ext cx="1888177" cy="213765"/>
              </a:xfrm>
              <a:custGeom>
                <a:avLst/>
                <a:gdLst>
                  <a:gd name="connsiteX0" fmla="*/ 1888177 w 1888177"/>
                  <a:gd name="connsiteY0" fmla="*/ 213765 h 213765"/>
                  <a:gd name="connsiteX1" fmla="*/ 1828800 w 1888177"/>
                  <a:gd name="connsiteY1" fmla="*/ 166264 h 213765"/>
                  <a:gd name="connsiteX2" fmla="*/ 1733798 w 1888177"/>
                  <a:gd name="connsiteY2" fmla="*/ 83136 h 213765"/>
                  <a:gd name="connsiteX3" fmla="*/ 1626920 w 1888177"/>
                  <a:gd name="connsiteY3" fmla="*/ 47510 h 213765"/>
                  <a:gd name="connsiteX4" fmla="*/ 1591294 w 1888177"/>
                  <a:gd name="connsiteY4" fmla="*/ 35635 h 213765"/>
                  <a:gd name="connsiteX5" fmla="*/ 1555668 w 1888177"/>
                  <a:gd name="connsiteY5" fmla="*/ 11884 h 213765"/>
                  <a:gd name="connsiteX6" fmla="*/ 1353787 w 1888177"/>
                  <a:gd name="connsiteY6" fmla="*/ 23760 h 213765"/>
                  <a:gd name="connsiteX7" fmla="*/ 1318161 w 1888177"/>
                  <a:gd name="connsiteY7" fmla="*/ 35635 h 213765"/>
                  <a:gd name="connsiteX8" fmla="*/ 1223159 w 1888177"/>
                  <a:gd name="connsiteY8" fmla="*/ 59386 h 213765"/>
                  <a:gd name="connsiteX9" fmla="*/ 1175658 w 1888177"/>
                  <a:gd name="connsiteY9" fmla="*/ 71261 h 213765"/>
                  <a:gd name="connsiteX10" fmla="*/ 1092530 w 1888177"/>
                  <a:gd name="connsiteY10" fmla="*/ 83136 h 213765"/>
                  <a:gd name="connsiteX11" fmla="*/ 926276 w 1888177"/>
                  <a:gd name="connsiteY11" fmla="*/ 71261 h 213765"/>
                  <a:gd name="connsiteX12" fmla="*/ 855024 w 1888177"/>
                  <a:gd name="connsiteY12" fmla="*/ 47510 h 213765"/>
                  <a:gd name="connsiteX13" fmla="*/ 688769 w 1888177"/>
                  <a:gd name="connsiteY13" fmla="*/ 11884 h 213765"/>
                  <a:gd name="connsiteX14" fmla="*/ 617517 w 1888177"/>
                  <a:gd name="connsiteY14" fmla="*/ 23760 h 213765"/>
                  <a:gd name="connsiteX15" fmla="*/ 534390 w 1888177"/>
                  <a:gd name="connsiteY15" fmla="*/ 47510 h 213765"/>
                  <a:gd name="connsiteX16" fmla="*/ 178130 w 1888177"/>
                  <a:gd name="connsiteY16" fmla="*/ 59386 h 213765"/>
                  <a:gd name="connsiteX17" fmla="*/ 142504 w 1888177"/>
                  <a:gd name="connsiteY17" fmla="*/ 83136 h 213765"/>
                  <a:gd name="connsiteX18" fmla="*/ 0 w 1888177"/>
                  <a:gd name="connsiteY18" fmla="*/ 95012 h 213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888177" h="213765">
                    <a:moveTo>
                      <a:pt x="1888177" y="213765"/>
                    </a:moveTo>
                    <a:cubicBezTo>
                      <a:pt x="1868385" y="197931"/>
                      <a:pt x="1846723" y="184187"/>
                      <a:pt x="1828800" y="166264"/>
                    </a:cubicBezTo>
                    <a:cubicBezTo>
                      <a:pt x="1780309" y="117773"/>
                      <a:pt x="1834740" y="116782"/>
                      <a:pt x="1733798" y="83136"/>
                    </a:cubicBezTo>
                    <a:lnTo>
                      <a:pt x="1626920" y="47510"/>
                    </a:lnTo>
                    <a:lnTo>
                      <a:pt x="1591294" y="35635"/>
                    </a:lnTo>
                    <a:cubicBezTo>
                      <a:pt x="1579419" y="27718"/>
                      <a:pt x="1569208" y="16397"/>
                      <a:pt x="1555668" y="11884"/>
                    </a:cubicBezTo>
                    <a:cubicBezTo>
                      <a:pt x="1480711" y="-13102"/>
                      <a:pt x="1434676" y="6427"/>
                      <a:pt x="1353787" y="23760"/>
                    </a:cubicBezTo>
                    <a:cubicBezTo>
                      <a:pt x="1341547" y="26383"/>
                      <a:pt x="1330238" y="32341"/>
                      <a:pt x="1318161" y="35635"/>
                    </a:cubicBezTo>
                    <a:cubicBezTo>
                      <a:pt x="1286669" y="44224"/>
                      <a:pt x="1254826" y="51469"/>
                      <a:pt x="1223159" y="59386"/>
                    </a:cubicBezTo>
                    <a:cubicBezTo>
                      <a:pt x="1207325" y="63344"/>
                      <a:pt x="1191815" y="68953"/>
                      <a:pt x="1175658" y="71261"/>
                    </a:cubicBezTo>
                    <a:lnTo>
                      <a:pt x="1092530" y="83136"/>
                    </a:lnTo>
                    <a:cubicBezTo>
                      <a:pt x="1037112" y="79178"/>
                      <a:pt x="981220" y="79503"/>
                      <a:pt x="926276" y="71261"/>
                    </a:cubicBezTo>
                    <a:cubicBezTo>
                      <a:pt x="901518" y="67547"/>
                      <a:pt x="879312" y="53582"/>
                      <a:pt x="855024" y="47510"/>
                    </a:cubicBezTo>
                    <a:cubicBezTo>
                      <a:pt x="768359" y="25845"/>
                      <a:pt x="823526" y="38836"/>
                      <a:pt x="688769" y="11884"/>
                    </a:cubicBezTo>
                    <a:cubicBezTo>
                      <a:pt x="665018" y="15843"/>
                      <a:pt x="641022" y="18537"/>
                      <a:pt x="617517" y="23760"/>
                    </a:cubicBezTo>
                    <a:cubicBezTo>
                      <a:pt x="585178" y="30947"/>
                      <a:pt x="569562" y="45441"/>
                      <a:pt x="534390" y="47510"/>
                    </a:cubicBezTo>
                    <a:cubicBezTo>
                      <a:pt x="415776" y="54487"/>
                      <a:pt x="296883" y="55427"/>
                      <a:pt x="178130" y="59386"/>
                    </a:cubicBezTo>
                    <a:cubicBezTo>
                      <a:pt x="166255" y="67303"/>
                      <a:pt x="155868" y="78125"/>
                      <a:pt x="142504" y="83136"/>
                    </a:cubicBezTo>
                    <a:cubicBezTo>
                      <a:pt x="96343" y="100447"/>
                      <a:pt x="47869" y="95012"/>
                      <a:pt x="0" y="95012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Freeform 24"/>
              <p:cNvSpPr/>
              <p:nvPr/>
            </p:nvSpPr>
            <p:spPr>
              <a:xfrm>
                <a:off x="3538752" y="4702629"/>
                <a:ext cx="534484" cy="320633"/>
              </a:xfrm>
              <a:custGeom>
                <a:avLst/>
                <a:gdLst>
                  <a:gd name="connsiteX0" fmla="*/ 534484 w 534484"/>
                  <a:gd name="connsiteY0" fmla="*/ 0 h 320633"/>
                  <a:gd name="connsiteX1" fmla="*/ 522609 w 534484"/>
                  <a:gd name="connsiteY1" fmla="*/ 71252 h 320633"/>
                  <a:gd name="connsiteX2" fmla="*/ 498858 w 534484"/>
                  <a:gd name="connsiteY2" fmla="*/ 106877 h 320633"/>
                  <a:gd name="connsiteX3" fmla="*/ 451357 w 534484"/>
                  <a:gd name="connsiteY3" fmla="*/ 213755 h 320633"/>
                  <a:gd name="connsiteX4" fmla="*/ 285103 w 534484"/>
                  <a:gd name="connsiteY4" fmla="*/ 201880 h 320633"/>
                  <a:gd name="connsiteX5" fmla="*/ 225726 w 534484"/>
                  <a:gd name="connsiteY5" fmla="*/ 106877 h 320633"/>
                  <a:gd name="connsiteX6" fmla="*/ 190100 w 534484"/>
                  <a:gd name="connsiteY6" fmla="*/ 83127 h 320633"/>
                  <a:gd name="connsiteX7" fmla="*/ 118848 w 534484"/>
                  <a:gd name="connsiteY7" fmla="*/ 95002 h 320633"/>
                  <a:gd name="connsiteX8" fmla="*/ 59471 w 534484"/>
                  <a:gd name="connsiteY8" fmla="*/ 166254 h 320633"/>
                  <a:gd name="connsiteX9" fmla="*/ 47596 w 534484"/>
                  <a:gd name="connsiteY9" fmla="*/ 201880 h 320633"/>
                  <a:gd name="connsiteX10" fmla="*/ 23845 w 534484"/>
                  <a:gd name="connsiteY10" fmla="*/ 237506 h 320633"/>
                  <a:gd name="connsiteX11" fmla="*/ 95 w 534484"/>
                  <a:gd name="connsiteY11" fmla="*/ 320633 h 3206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534484" h="320633">
                    <a:moveTo>
                      <a:pt x="534484" y="0"/>
                    </a:moveTo>
                    <a:cubicBezTo>
                      <a:pt x="530526" y="23751"/>
                      <a:pt x="530223" y="48409"/>
                      <a:pt x="522609" y="71252"/>
                    </a:cubicBezTo>
                    <a:cubicBezTo>
                      <a:pt x="518096" y="84792"/>
                      <a:pt x="502959" y="93207"/>
                      <a:pt x="498858" y="106877"/>
                    </a:cubicBezTo>
                    <a:cubicBezTo>
                      <a:pt x="465860" y="216870"/>
                      <a:pt x="520014" y="167985"/>
                      <a:pt x="451357" y="213755"/>
                    </a:cubicBezTo>
                    <a:cubicBezTo>
                      <a:pt x="395939" y="209797"/>
                      <a:pt x="339817" y="211535"/>
                      <a:pt x="285103" y="201880"/>
                    </a:cubicBezTo>
                    <a:cubicBezTo>
                      <a:pt x="208405" y="188345"/>
                      <a:pt x="289496" y="149389"/>
                      <a:pt x="225726" y="106877"/>
                    </a:cubicBezTo>
                    <a:lnTo>
                      <a:pt x="190100" y="83127"/>
                    </a:lnTo>
                    <a:cubicBezTo>
                      <a:pt x="166349" y="87085"/>
                      <a:pt x="140851" y="85223"/>
                      <a:pt x="118848" y="95002"/>
                    </a:cubicBezTo>
                    <a:cubicBezTo>
                      <a:pt x="97193" y="104627"/>
                      <a:pt x="72088" y="147328"/>
                      <a:pt x="59471" y="166254"/>
                    </a:cubicBezTo>
                    <a:cubicBezTo>
                      <a:pt x="55513" y="178129"/>
                      <a:pt x="53194" y="190684"/>
                      <a:pt x="47596" y="201880"/>
                    </a:cubicBezTo>
                    <a:cubicBezTo>
                      <a:pt x="41213" y="214646"/>
                      <a:pt x="30228" y="224740"/>
                      <a:pt x="23845" y="237506"/>
                    </a:cubicBezTo>
                    <a:cubicBezTo>
                      <a:pt x="-2845" y="290887"/>
                      <a:pt x="95" y="280523"/>
                      <a:pt x="95" y="320633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 25"/>
              <p:cNvSpPr/>
              <p:nvPr/>
            </p:nvSpPr>
            <p:spPr>
              <a:xfrm>
                <a:off x="4310387" y="3936654"/>
                <a:ext cx="313936" cy="413598"/>
              </a:xfrm>
              <a:custGeom>
                <a:avLst/>
                <a:gdLst>
                  <a:gd name="connsiteX0" fmla="*/ 261613 w 313936"/>
                  <a:gd name="connsiteY0" fmla="*/ 0 h 413598"/>
                  <a:gd name="connsiteX1" fmla="*/ 266596 w 313936"/>
                  <a:gd name="connsiteY1" fmla="*/ 19932 h 413598"/>
                  <a:gd name="connsiteX2" fmla="*/ 276562 w 313936"/>
                  <a:gd name="connsiteY2" fmla="*/ 42356 h 413598"/>
                  <a:gd name="connsiteX3" fmla="*/ 279054 w 313936"/>
                  <a:gd name="connsiteY3" fmla="*/ 49831 h 413598"/>
                  <a:gd name="connsiteX4" fmla="*/ 281545 w 313936"/>
                  <a:gd name="connsiteY4" fmla="*/ 57306 h 413598"/>
                  <a:gd name="connsiteX5" fmla="*/ 289020 w 313936"/>
                  <a:gd name="connsiteY5" fmla="*/ 64780 h 413598"/>
                  <a:gd name="connsiteX6" fmla="*/ 296495 w 313936"/>
                  <a:gd name="connsiteY6" fmla="*/ 79730 h 413598"/>
                  <a:gd name="connsiteX7" fmla="*/ 301478 w 313936"/>
                  <a:gd name="connsiteY7" fmla="*/ 87204 h 413598"/>
                  <a:gd name="connsiteX8" fmla="*/ 308953 w 313936"/>
                  <a:gd name="connsiteY8" fmla="*/ 104645 h 413598"/>
                  <a:gd name="connsiteX9" fmla="*/ 313936 w 313936"/>
                  <a:gd name="connsiteY9" fmla="*/ 124578 h 413598"/>
                  <a:gd name="connsiteX10" fmla="*/ 308953 w 313936"/>
                  <a:gd name="connsiteY10" fmla="*/ 204307 h 413598"/>
                  <a:gd name="connsiteX11" fmla="*/ 303969 w 313936"/>
                  <a:gd name="connsiteY11" fmla="*/ 221748 h 413598"/>
                  <a:gd name="connsiteX12" fmla="*/ 298986 w 313936"/>
                  <a:gd name="connsiteY12" fmla="*/ 256630 h 413598"/>
                  <a:gd name="connsiteX13" fmla="*/ 296495 w 313936"/>
                  <a:gd name="connsiteY13" fmla="*/ 271579 h 413598"/>
                  <a:gd name="connsiteX14" fmla="*/ 294003 w 313936"/>
                  <a:gd name="connsiteY14" fmla="*/ 279054 h 413598"/>
                  <a:gd name="connsiteX15" fmla="*/ 291512 w 313936"/>
                  <a:gd name="connsiteY15" fmla="*/ 289020 h 413598"/>
                  <a:gd name="connsiteX16" fmla="*/ 286529 w 313936"/>
                  <a:gd name="connsiteY16" fmla="*/ 296495 h 413598"/>
                  <a:gd name="connsiteX17" fmla="*/ 281545 w 313936"/>
                  <a:gd name="connsiteY17" fmla="*/ 313936 h 413598"/>
                  <a:gd name="connsiteX18" fmla="*/ 276562 w 313936"/>
                  <a:gd name="connsiteY18" fmla="*/ 323902 h 413598"/>
                  <a:gd name="connsiteX19" fmla="*/ 269088 w 313936"/>
                  <a:gd name="connsiteY19" fmla="*/ 326393 h 413598"/>
                  <a:gd name="connsiteX20" fmla="*/ 261613 w 313936"/>
                  <a:gd name="connsiteY20" fmla="*/ 341343 h 413598"/>
                  <a:gd name="connsiteX21" fmla="*/ 251647 w 313936"/>
                  <a:gd name="connsiteY21" fmla="*/ 348817 h 413598"/>
                  <a:gd name="connsiteX22" fmla="*/ 244172 w 313936"/>
                  <a:gd name="connsiteY22" fmla="*/ 358784 h 413598"/>
                  <a:gd name="connsiteX23" fmla="*/ 234206 w 313936"/>
                  <a:gd name="connsiteY23" fmla="*/ 363767 h 413598"/>
                  <a:gd name="connsiteX24" fmla="*/ 214273 w 313936"/>
                  <a:gd name="connsiteY24" fmla="*/ 376224 h 413598"/>
                  <a:gd name="connsiteX25" fmla="*/ 201816 w 313936"/>
                  <a:gd name="connsiteY25" fmla="*/ 381208 h 413598"/>
                  <a:gd name="connsiteX26" fmla="*/ 74747 w 313936"/>
                  <a:gd name="connsiteY26" fmla="*/ 386191 h 413598"/>
                  <a:gd name="connsiteX27" fmla="*/ 44848 w 313936"/>
                  <a:gd name="connsiteY27" fmla="*/ 393665 h 413598"/>
                  <a:gd name="connsiteX28" fmla="*/ 34882 w 313936"/>
                  <a:gd name="connsiteY28" fmla="*/ 396157 h 413598"/>
                  <a:gd name="connsiteX29" fmla="*/ 27407 w 313936"/>
                  <a:gd name="connsiteY29" fmla="*/ 398648 h 413598"/>
                  <a:gd name="connsiteX30" fmla="*/ 14949 w 313936"/>
                  <a:gd name="connsiteY30" fmla="*/ 401140 h 413598"/>
                  <a:gd name="connsiteX31" fmla="*/ 7475 w 313936"/>
                  <a:gd name="connsiteY31" fmla="*/ 408615 h 413598"/>
                  <a:gd name="connsiteX32" fmla="*/ 0 w 313936"/>
                  <a:gd name="connsiteY32" fmla="*/ 413598 h 4135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313936" h="413598">
                    <a:moveTo>
                      <a:pt x="261613" y="0"/>
                    </a:moveTo>
                    <a:cubicBezTo>
                      <a:pt x="262560" y="4735"/>
                      <a:pt x="264043" y="14826"/>
                      <a:pt x="266596" y="19932"/>
                    </a:cubicBezTo>
                    <a:cubicBezTo>
                      <a:pt x="278442" y="43626"/>
                      <a:pt x="263704" y="3783"/>
                      <a:pt x="276562" y="42356"/>
                    </a:cubicBezTo>
                    <a:lnTo>
                      <a:pt x="279054" y="49831"/>
                    </a:lnTo>
                    <a:cubicBezTo>
                      <a:pt x="279884" y="52323"/>
                      <a:pt x="279688" y="55449"/>
                      <a:pt x="281545" y="57306"/>
                    </a:cubicBezTo>
                    <a:cubicBezTo>
                      <a:pt x="284037" y="59797"/>
                      <a:pt x="286764" y="62073"/>
                      <a:pt x="289020" y="64780"/>
                    </a:cubicBezTo>
                    <a:cubicBezTo>
                      <a:pt x="297944" y="75488"/>
                      <a:pt x="290877" y="68495"/>
                      <a:pt x="296495" y="79730"/>
                    </a:cubicBezTo>
                    <a:cubicBezTo>
                      <a:pt x="297834" y="82408"/>
                      <a:pt x="299992" y="84604"/>
                      <a:pt x="301478" y="87204"/>
                    </a:cubicBezTo>
                    <a:cubicBezTo>
                      <a:pt x="305026" y="93413"/>
                      <a:pt x="307131" y="97965"/>
                      <a:pt x="308953" y="104645"/>
                    </a:cubicBezTo>
                    <a:cubicBezTo>
                      <a:pt x="310755" y="111252"/>
                      <a:pt x="313936" y="124578"/>
                      <a:pt x="313936" y="124578"/>
                    </a:cubicBezTo>
                    <a:cubicBezTo>
                      <a:pt x="313416" y="137581"/>
                      <a:pt x="313758" y="181883"/>
                      <a:pt x="308953" y="204307"/>
                    </a:cubicBezTo>
                    <a:cubicBezTo>
                      <a:pt x="307686" y="210219"/>
                      <a:pt x="305630" y="215934"/>
                      <a:pt x="303969" y="221748"/>
                    </a:cubicBezTo>
                    <a:cubicBezTo>
                      <a:pt x="302308" y="233375"/>
                      <a:pt x="300917" y="245044"/>
                      <a:pt x="298986" y="256630"/>
                    </a:cubicBezTo>
                    <a:cubicBezTo>
                      <a:pt x="298156" y="261613"/>
                      <a:pt x="297591" y="266648"/>
                      <a:pt x="296495" y="271579"/>
                    </a:cubicBezTo>
                    <a:cubicBezTo>
                      <a:pt x="295925" y="274143"/>
                      <a:pt x="294725" y="276529"/>
                      <a:pt x="294003" y="279054"/>
                    </a:cubicBezTo>
                    <a:cubicBezTo>
                      <a:pt x="293062" y="282346"/>
                      <a:pt x="292861" y="285873"/>
                      <a:pt x="291512" y="289020"/>
                    </a:cubicBezTo>
                    <a:cubicBezTo>
                      <a:pt x="290332" y="291772"/>
                      <a:pt x="288190" y="294003"/>
                      <a:pt x="286529" y="296495"/>
                    </a:cubicBezTo>
                    <a:cubicBezTo>
                      <a:pt x="285264" y="301553"/>
                      <a:pt x="283690" y="308931"/>
                      <a:pt x="281545" y="313936"/>
                    </a:cubicBezTo>
                    <a:cubicBezTo>
                      <a:pt x="280082" y="317350"/>
                      <a:pt x="279188" y="321276"/>
                      <a:pt x="276562" y="323902"/>
                    </a:cubicBezTo>
                    <a:cubicBezTo>
                      <a:pt x="274705" y="325759"/>
                      <a:pt x="271579" y="325563"/>
                      <a:pt x="269088" y="326393"/>
                    </a:cubicBezTo>
                    <a:cubicBezTo>
                      <a:pt x="248023" y="347462"/>
                      <a:pt x="284587" y="309182"/>
                      <a:pt x="261613" y="341343"/>
                    </a:cubicBezTo>
                    <a:cubicBezTo>
                      <a:pt x="259199" y="344722"/>
                      <a:pt x="254583" y="345881"/>
                      <a:pt x="251647" y="348817"/>
                    </a:cubicBezTo>
                    <a:cubicBezTo>
                      <a:pt x="248710" y="351754"/>
                      <a:pt x="247325" y="356081"/>
                      <a:pt x="244172" y="358784"/>
                    </a:cubicBezTo>
                    <a:cubicBezTo>
                      <a:pt x="241352" y="361201"/>
                      <a:pt x="237431" y="361924"/>
                      <a:pt x="234206" y="363767"/>
                    </a:cubicBezTo>
                    <a:cubicBezTo>
                      <a:pt x="220363" y="371677"/>
                      <a:pt x="233081" y="366820"/>
                      <a:pt x="214273" y="376224"/>
                    </a:cubicBezTo>
                    <a:cubicBezTo>
                      <a:pt x="210273" y="378224"/>
                      <a:pt x="206004" y="379638"/>
                      <a:pt x="201816" y="381208"/>
                    </a:cubicBezTo>
                    <a:cubicBezTo>
                      <a:pt x="161857" y="396194"/>
                      <a:pt x="115834" y="385335"/>
                      <a:pt x="74747" y="386191"/>
                    </a:cubicBezTo>
                    <a:cubicBezTo>
                      <a:pt x="44028" y="394968"/>
                      <a:pt x="69683" y="388146"/>
                      <a:pt x="44848" y="393665"/>
                    </a:cubicBezTo>
                    <a:cubicBezTo>
                      <a:pt x="41505" y="394408"/>
                      <a:pt x="38175" y="395216"/>
                      <a:pt x="34882" y="396157"/>
                    </a:cubicBezTo>
                    <a:cubicBezTo>
                      <a:pt x="32357" y="396879"/>
                      <a:pt x="29955" y="398011"/>
                      <a:pt x="27407" y="398648"/>
                    </a:cubicBezTo>
                    <a:cubicBezTo>
                      <a:pt x="23299" y="399675"/>
                      <a:pt x="19102" y="400309"/>
                      <a:pt x="14949" y="401140"/>
                    </a:cubicBezTo>
                    <a:cubicBezTo>
                      <a:pt x="12458" y="403632"/>
                      <a:pt x="10182" y="406359"/>
                      <a:pt x="7475" y="408615"/>
                    </a:cubicBezTo>
                    <a:cubicBezTo>
                      <a:pt x="5175" y="410532"/>
                      <a:pt x="0" y="413598"/>
                      <a:pt x="0" y="413598"/>
                    </a:cubicBezTo>
                  </a:path>
                </a:pathLst>
              </a:custGeom>
              <a:noFill/>
              <a:ln w="50800"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Oval 29"/>
            <p:cNvSpPr/>
            <p:nvPr/>
          </p:nvSpPr>
          <p:spPr>
            <a:xfrm>
              <a:off x="115889" y="2568215"/>
              <a:ext cx="1028700" cy="8382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169329" y="2482364"/>
              <a:ext cx="119198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Duchesne</a:t>
              </a:r>
            </a:p>
            <a:p>
              <a:r>
                <a:rPr lang="en-US" sz="1600" b="1" dirty="0" smtClean="0"/>
                <a:t>River</a:t>
              </a:r>
              <a:endParaRPr lang="en-US" sz="1600" b="1" dirty="0"/>
            </a:p>
          </p:txBody>
        </p:sp>
        <p:sp>
          <p:nvSpPr>
            <p:cNvPr id="32" name="Oval 31"/>
            <p:cNvSpPr/>
            <p:nvPr/>
          </p:nvSpPr>
          <p:spPr>
            <a:xfrm>
              <a:off x="3680003" y="3654380"/>
              <a:ext cx="1028700" cy="8382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5357316" y="3168523"/>
              <a:ext cx="818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Green</a:t>
              </a:r>
            </a:p>
            <a:p>
              <a:r>
                <a:rPr lang="en-US" sz="1600" b="1" dirty="0" smtClean="0"/>
                <a:t>River</a:t>
              </a:r>
              <a:endParaRPr lang="en-US" sz="1600" b="1" dirty="0"/>
            </a:p>
          </p:txBody>
        </p:sp>
        <p:sp>
          <p:nvSpPr>
            <p:cNvPr id="34" name="Oval 33"/>
            <p:cNvSpPr/>
            <p:nvPr/>
          </p:nvSpPr>
          <p:spPr>
            <a:xfrm>
              <a:off x="5441654" y="1685689"/>
              <a:ext cx="1028700" cy="838200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cxnSp>
          <p:nvCxnSpPr>
            <p:cNvPr id="35" name="Straight Arrow Connector 34"/>
            <p:cNvCxnSpPr/>
            <p:nvPr/>
          </p:nvCxnSpPr>
          <p:spPr>
            <a:xfrm flipV="1">
              <a:off x="5766520" y="2523889"/>
              <a:ext cx="159267" cy="599322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>
              <a:endCxn id="32" idx="7"/>
            </p:cNvCxnSpPr>
            <p:nvPr/>
          </p:nvCxnSpPr>
          <p:spPr>
            <a:xfrm flipH="1">
              <a:off x="4558053" y="3460911"/>
              <a:ext cx="775947" cy="316221"/>
            </a:xfrm>
            <a:prstGeom prst="straightConnector1">
              <a:avLst/>
            </a:prstGeom>
            <a:ln w="25400"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0" name="Oval 39"/>
            <p:cNvSpPr/>
            <p:nvPr/>
          </p:nvSpPr>
          <p:spPr>
            <a:xfrm>
              <a:off x="5441654" y="4358244"/>
              <a:ext cx="914400" cy="688769"/>
            </a:xfrm>
            <a:prstGeom prst="ellipse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6356054" y="4462238"/>
              <a:ext cx="81840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 smtClean="0"/>
                <a:t>White</a:t>
              </a:r>
            </a:p>
            <a:p>
              <a:r>
                <a:rPr lang="en-US" sz="1600" b="1" dirty="0" smtClean="0"/>
                <a:t>River</a:t>
              </a:r>
              <a:endParaRPr lang="en-US" sz="1600" b="1" dirty="0"/>
            </a:p>
          </p:txBody>
        </p:sp>
      </p:grpSp>
      <p:cxnSp>
        <p:nvCxnSpPr>
          <p:cNvPr id="43" name="Straight Connector 42"/>
          <p:cNvCxnSpPr/>
          <p:nvPr/>
        </p:nvCxnSpPr>
        <p:spPr>
          <a:xfrm>
            <a:off x="1021631" y="7450674"/>
            <a:ext cx="6318149" cy="5051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96449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0" y="7757153"/>
            <a:ext cx="7772400" cy="2072647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15. (top)Average </a:t>
            </a:r>
            <a:r>
              <a:rPr lang="en-US" sz="1600" dirty="0"/>
              <a:t>ozone concentration </a:t>
            </a:r>
            <a:r>
              <a:rPr lang="en-US" sz="1600" dirty="0" smtClean="0"/>
              <a:t>(in ppb according to scale on the right) </a:t>
            </a:r>
            <a:r>
              <a:rPr lang="en-US" sz="1600" dirty="0"/>
              <a:t>during 1100-1700 MST 1–6 February 2013 on the lowest CMAQ model level (~17.5 m) from (a) FULL and (b) NONE simulations.  The thin black line outlines regions where the ozone concentration exceeds 75 ppb while the reference terrain elevation of 1800 m is shown by the heavy black line.  </a:t>
            </a:r>
            <a:r>
              <a:rPr lang="en-US" sz="1600" dirty="0" smtClean="0"/>
              <a:t>(bottom) </a:t>
            </a:r>
            <a:r>
              <a:rPr lang="en-US" sz="1600" dirty="0"/>
              <a:t>Average ozone concentration </a:t>
            </a:r>
            <a:r>
              <a:rPr lang="en-US" sz="1600" dirty="0" smtClean="0"/>
              <a:t>during </a:t>
            </a:r>
            <a:r>
              <a:rPr lang="en-US" sz="1600" dirty="0"/>
              <a:t>1100-1700 MST 1–6 February </a:t>
            </a:r>
            <a:r>
              <a:rPr lang="en-US" sz="1600" dirty="0" smtClean="0"/>
              <a:t>2013 </a:t>
            </a:r>
            <a:r>
              <a:rPr lang="en-US" sz="1600" dirty="0"/>
              <a:t>from </a:t>
            </a:r>
            <a:r>
              <a:rPr lang="en-US" sz="1600" dirty="0" smtClean="0"/>
              <a:t>(c) </a:t>
            </a:r>
            <a:r>
              <a:rPr lang="en-US" sz="1600" dirty="0"/>
              <a:t>FULL and </a:t>
            </a:r>
            <a:r>
              <a:rPr lang="en-US" sz="1600" dirty="0" smtClean="0"/>
              <a:t>(d) </a:t>
            </a:r>
            <a:r>
              <a:rPr lang="en-US" sz="1600" dirty="0"/>
              <a:t>NONE </a:t>
            </a:r>
            <a:r>
              <a:rPr lang="en-US" sz="1600" dirty="0" smtClean="0"/>
              <a:t>simulations along cross section approximately 25 km south of the red line in Fig. 2b.  Values averaged over 24-km </a:t>
            </a:r>
            <a:r>
              <a:rPr lang="en-US" sz="1600" dirty="0"/>
              <a:t>wide </a:t>
            </a:r>
            <a:r>
              <a:rPr lang="en-US" sz="1600" dirty="0" smtClean="0"/>
              <a:t>swath perpendicular to the cross section.</a:t>
            </a:r>
            <a:endParaRPr lang="en-US" sz="1600" dirty="0"/>
          </a:p>
        </p:txBody>
      </p:sp>
      <p:grpSp>
        <p:nvGrpSpPr>
          <p:cNvPr id="25" name="Group 24"/>
          <p:cNvGrpSpPr/>
          <p:nvPr/>
        </p:nvGrpSpPr>
        <p:grpSpPr>
          <a:xfrm>
            <a:off x="-46056" y="76200"/>
            <a:ext cx="7894656" cy="6106928"/>
            <a:chOff x="-46056" y="76200"/>
            <a:chExt cx="7894656" cy="6106928"/>
          </a:xfrm>
        </p:grpSpPr>
        <p:pic>
          <p:nvPicPr>
            <p:cNvPr id="2051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22" r="12438" b="2044"/>
            <a:stretch/>
          </p:blipFill>
          <p:spPr bwMode="auto">
            <a:xfrm>
              <a:off x="1" y="177486"/>
              <a:ext cx="3559911" cy="30258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2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33" t="877" r="12188" b="1965"/>
            <a:stretch/>
          </p:blipFill>
          <p:spPr bwMode="auto">
            <a:xfrm>
              <a:off x="3657601" y="177487"/>
              <a:ext cx="3542309" cy="30258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6"/>
            <p:cNvSpPr txBox="1"/>
            <p:nvPr/>
          </p:nvSpPr>
          <p:spPr>
            <a:xfrm>
              <a:off x="53139" y="231966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(a)</a:t>
              </a:r>
              <a:endParaRPr lang="en-US" sz="1400" b="1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698529" y="231966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(b</a:t>
              </a:r>
              <a:r>
                <a:rPr lang="en-US" sz="1400" b="1" dirty="0"/>
                <a:t>)</a:t>
              </a:r>
            </a:p>
          </p:txBody>
        </p:sp>
        <p:pic>
          <p:nvPicPr>
            <p:cNvPr id="11" name="Picture 3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9885" t="1890" r="5277" b="1645"/>
            <a:stretch/>
          </p:blipFill>
          <p:spPr bwMode="auto">
            <a:xfrm>
              <a:off x="7235533" y="194838"/>
              <a:ext cx="191491" cy="58853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85"/>
            <a:stretch/>
          </p:blipFill>
          <p:spPr bwMode="auto">
            <a:xfrm>
              <a:off x="4114800" y="3250243"/>
              <a:ext cx="3087228" cy="27695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TextBox 13"/>
            <p:cNvSpPr txBox="1"/>
            <p:nvPr/>
          </p:nvSpPr>
          <p:spPr>
            <a:xfrm>
              <a:off x="3772702" y="376109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2.6</a:t>
              </a:r>
              <a:endParaRPr lang="en-US" sz="1200" b="1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772702" y="316264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3.0</a:t>
              </a:r>
              <a:endParaRPr lang="en-US" sz="1200" b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72702" y="436387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772702" y="495982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1.8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772702" y="405907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2.4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3772702" y="346362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2.8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772702" y="466235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2.0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772702" y="525780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1.6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 rot="16200000">
              <a:off x="3022378" y="4527062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Height (km)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3769726" y="5562600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1.4</a:t>
              </a:r>
              <a:endParaRPr lang="en-US" sz="1200" b="1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3769725" y="5861081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1.2</a:t>
              </a:r>
              <a:endParaRPr lang="en-US" sz="1200" b="1" dirty="0"/>
            </a:p>
          </p:txBody>
        </p:sp>
        <p:pic>
          <p:nvPicPr>
            <p:cNvPr id="26" name="Picture 2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52" r="5730"/>
            <a:stretch/>
          </p:blipFill>
          <p:spPr bwMode="auto">
            <a:xfrm>
              <a:off x="473058" y="3275764"/>
              <a:ext cx="3073958" cy="27536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7" name="TextBox 26"/>
            <p:cNvSpPr txBox="1"/>
            <p:nvPr/>
          </p:nvSpPr>
          <p:spPr>
            <a:xfrm>
              <a:off x="137917" y="3768658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2.6</a:t>
              </a:r>
              <a:endParaRPr lang="en-US" sz="1200" b="1" dirty="0"/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137917" y="317020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3.0</a:t>
              </a:r>
              <a:endParaRPr lang="en-US" sz="1200" b="1" dirty="0"/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137917" y="437143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37917" y="4967386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1.8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37917" y="4066634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2.4</a:t>
              </a:r>
              <a:endParaRPr lang="en-US" sz="12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37917" y="3471187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2.8</a:t>
              </a:r>
              <a:endParaRPr lang="en-US" sz="12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37917" y="4669915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2.0</a:t>
              </a:r>
              <a:endParaRPr lang="en-US" sz="1200" b="1" dirty="0"/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137917" y="526536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1.6</a:t>
              </a:r>
              <a:endParaRPr lang="en-US" sz="1200" b="1" dirty="0"/>
            </a:p>
          </p:txBody>
        </p:sp>
        <p:sp>
          <p:nvSpPr>
            <p:cNvPr id="35" name="TextBox 34"/>
            <p:cNvSpPr txBox="1"/>
            <p:nvPr/>
          </p:nvSpPr>
          <p:spPr>
            <a:xfrm rot="16200000">
              <a:off x="-612407" y="4534624"/>
              <a:ext cx="1409701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Height (km)</a:t>
              </a:r>
              <a:endParaRPr lang="en-US" sz="12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34941" y="5570162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1.4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34940" y="5868643"/>
              <a:ext cx="397826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1.2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375878" y="1724106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80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7375878" y="76200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100</a:t>
              </a:r>
              <a:endParaRPr lang="en-US" sz="14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375878" y="3389578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60</a:t>
              </a:r>
              <a:endParaRPr lang="en-US" sz="1400" b="1" dirty="0"/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7375878" y="504510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40</a:t>
              </a:r>
              <a:endParaRPr lang="en-US" sz="1400" b="1" dirty="0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7375878" y="2556019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70</a:t>
              </a:r>
              <a:endParaRPr lang="en-US" sz="1400" b="1" dirty="0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7375878" y="90347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90</a:t>
              </a:r>
              <a:endParaRPr lang="en-US" sz="1400" b="1" dirty="0"/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7375878" y="4206902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50</a:t>
              </a:r>
              <a:endParaRPr lang="en-US" sz="1400" b="1" dirty="0"/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7375878" y="5875351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30</a:t>
              </a:r>
              <a:endParaRPr lang="en-US" sz="1400" b="1" dirty="0"/>
            </a:p>
          </p:txBody>
        </p:sp>
        <p:sp>
          <p:nvSpPr>
            <p:cNvPr id="48" name="TextBox 47"/>
            <p:cNvSpPr txBox="1"/>
            <p:nvPr/>
          </p:nvSpPr>
          <p:spPr>
            <a:xfrm>
              <a:off x="581939" y="3341048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(c)</a:t>
              </a:r>
              <a:endParaRPr lang="en-US" sz="1400" b="1" dirty="0"/>
            </a:p>
          </p:txBody>
        </p:sp>
        <p:sp>
          <p:nvSpPr>
            <p:cNvPr id="49" name="TextBox 48"/>
            <p:cNvSpPr txBox="1"/>
            <p:nvPr/>
          </p:nvSpPr>
          <p:spPr>
            <a:xfrm>
              <a:off x="4227329" y="3341048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(d)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70478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103193" y="152400"/>
            <a:ext cx="7566015" cy="6368899"/>
            <a:chOff x="-27162" y="533402"/>
            <a:chExt cx="7566015" cy="6368899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28" t="6110" r="7320" b="56194"/>
            <a:stretch/>
          </p:blipFill>
          <p:spPr>
            <a:xfrm>
              <a:off x="536682" y="4771991"/>
              <a:ext cx="6415234" cy="1809327"/>
            </a:xfrm>
            <a:prstGeom prst="rect">
              <a:avLst/>
            </a:prstGeom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73" y="868245"/>
              <a:ext cx="6890219" cy="17225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524401" y="533402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(a)</a:t>
              </a:r>
              <a:endParaRPr lang="en-US" sz="1400" b="1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36507" y="2590800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(b</a:t>
              </a:r>
              <a:r>
                <a:rPr lang="en-US" sz="1400" b="1" dirty="0"/>
                <a:t>)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641868" y="4827915"/>
              <a:ext cx="390231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(c)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49437" y="4677890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2.6</a:t>
              </a:r>
              <a:endParaRPr lang="en-US" sz="1200" b="1" dirty="0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149436" y="5361801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2.2</a:t>
              </a:r>
              <a:endParaRPr lang="en-US" sz="12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149437" y="6055428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1.8</a:t>
              </a:r>
              <a:endParaRPr lang="en-US" sz="12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49435" y="5016429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2.4</a:t>
              </a:r>
              <a:endParaRPr lang="en-US" sz="12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49437" y="5703124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2.0</a:t>
              </a:r>
              <a:endParaRPr lang="en-US" sz="1200" b="1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149437" y="6387035"/>
              <a:ext cx="383963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1.6</a:t>
              </a:r>
              <a:endParaRPr lang="en-US" sz="1200" b="1" dirty="0"/>
            </a:p>
          </p:txBody>
        </p:sp>
        <p:sp>
          <p:nvSpPr>
            <p:cNvPr id="23" name="TextBox 22"/>
            <p:cNvSpPr txBox="1"/>
            <p:nvPr/>
          </p:nvSpPr>
          <p:spPr>
            <a:xfrm rot="16200000">
              <a:off x="-593512" y="5654991"/>
              <a:ext cx="1409699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/>
                <a:t>Height (km)</a:t>
              </a:r>
              <a:endParaRPr lang="en-US" sz="1200" b="1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7066131" y="5824609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280</a:t>
              </a:r>
              <a:endParaRPr lang="en-US" sz="1200" b="1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7066131" y="5236130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290</a:t>
              </a:r>
              <a:endParaRPr lang="en-US" sz="12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7058511" y="6398221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270</a:t>
              </a:r>
              <a:endParaRPr lang="en-US" sz="12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7066131" y="5530406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285</a:t>
              </a:r>
              <a:endParaRPr lang="en-US" sz="12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7066131" y="611364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275</a:t>
              </a:r>
              <a:endParaRPr lang="en-US" sz="1200" b="1" dirty="0"/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164" y="2929397"/>
              <a:ext cx="6911161" cy="17418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728" t="5136" r="4682" b="6289"/>
            <a:stretch/>
          </p:blipFill>
          <p:spPr>
            <a:xfrm>
              <a:off x="6956154" y="4771433"/>
              <a:ext cx="147506" cy="1772668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7066131" y="494016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295</a:t>
              </a:r>
              <a:endParaRPr lang="en-US" sz="1200" b="1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7058511" y="4654415"/>
              <a:ext cx="472722" cy="276999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1200" b="1" dirty="0" smtClean="0"/>
                <a:t>300</a:t>
              </a:r>
              <a:endParaRPr lang="en-US" sz="1200" b="1" dirty="0"/>
            </a:p>
          </p:txBody>
        </p:sp>
        <p:pic>
          <p:nvPicPr>
            <p:cNvPr id="42" name="Picture 3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3722"/>
            <a:stretch/>
          </p:blipFill>
          <p:spPr bwMode="auto">
            <a:xfrm>
              <a:off x="53165" y="6618768"/>
              <a:ext cx="6911161" cy="2835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8" name="TextBox 27"/>
          <p:cNvSpPr txBox="1"/>
          <p:nvPr/>
        </p:nvSpPr>
        <p:spPr>
          <a:xfrm>
            <a:off x="0" y="7985753"/>
            <a:ext cx="7772400" cy="2072647"/>
          </a:xfrm>
          <a:prstGeom prst="rect">
            <a:avLst/>
          </a:prstGeom>
          <a:solidFill>
            <a:schemeClr val="bg1"/>
          </a:solidFill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16. Time </a:t>
            </a:r>
            <a:r>
              <a:rPr lang="en-US" sz="1600" dirty="0"/>
              <a:t>Series of ozone concentrations from (a) </a:t>
            </a:r>
            <a:r>
              <a:rPr lang="en-US" sz="1600" dirty="0" smtClean="0"/>
              <a:t>Roosevelt, and (b</a:t>
            </a:r>
            <a:r>
              <a:rPr lang="en-US" sz="1600" dirty="0"/>
              <a:t>) </a:t>
            </a:r>
            <a:r>
              <a:rPr lang="en-US" sz="1600" dirty="0" smtClean="0"/>
              <a:t>Horsepool. Observations</a:t>
            </a:r>
            <a:r>
              <a:rPr lang="en-US" sz="1600" dirty="0"/>
              <a:t>, CMAQ output from FULL and NONE simulations in </a:t>
            </a:r>
            <a:r>
              <a:rPr lang="en-US" sz="1600" dirty="0" smtClean="0"/>
              <a:t>blue, </a:t>
            </a:r>
            <a:r>
              <a:rPr lang="en-US" sz="1600" dirty="0"/>
              <a:t>red, and black respectively. </a:t>
            </a:r>
            <a:r>
              <a:rPr lang="en-US" sz="1600" dirty="0" smtClean="0"/>
              <a:t> The </a:t>
            </a:r>
            <a:r>
              <a:rPr lang="en-US" sz="1600" dirty="0"/>
              <a:t>NAAQS </a:t>
            </a:r>
            <a:r>
              <a:rPr lang="en-US" sz="1600" dirty="0" smtClean="0"/>
              <a:t>of 75 ppb is </a:t>
            </a:r>
            <a:r>
              <a:rPr lang="en-US" sz="1600" dirty="0"/>
              <a:t>denoted by the thin black dashed line</a:t>
            </a:r>
            <a:r>
              <a:rPr lang="en-US" sz="1600" dirty="0" smtClean="0"/>
              <a:t>.  (c) Time-Height of potential temperature (shaded according to scale on right and contoured in thin black) and ozone concentrations at Horsepool from FULL simulation.  Ozone </a:t>
            </a:r>
            <a:r>
              <a:rPr lang="en-US" sz="1600" dirty="0"/>
              <a:t>concentrations are contoured every 10 ppb, starting at 75 ppb and alternate between solid and dashed every 10 ppb. </a:t>
            </a:r>
            <a:r>
              <a:rPr lang="en-US" sz="1600" dirty="0" smtClean="0"/>
              <a:t> Plotted </a:t>
            </a:r>
            <a:r>
              <a:rPr lang="en-US" sz="1600" dirty="0"/>
              <a:t>ozone concentrations represent the maximum value for each hour in a 40 by 40 km region encompassing Ouray and Horsepool </a:t>
            </a:r>
            <a:r>
              <a:rPr lang="en-US" sz="1600" dirty="0" smtClean="0"/>
              <a:t>.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138480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-15922" y="2438402"/>
            <a:ext cx="7772400" cy="59531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pPr algn="ctr"/>
            <a:r>
              <a:rPr lang="en-US" sz="3200" dirty="0" smtClean="0"/>
              <a:t>Tables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09383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9601" y="1294276"/>
            <a:ext cx="7791601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 smtClean="0"/>
              <a:t>1. Summary </a:t>
            </a:r>
            <a:r>
              <a:rPr lang="en-US" sz="1800" dirty="0"/>
              <a:t>of WRF setup and </a:t>
            </a:r>
            <a:r>
              <a:rPr lang="en-US" sz="1800" dirty="0" smtClean="0"/>
              <a:t>parameterizations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2189699"/>
              </p:ext>
            </p:extLst>
          </p:nvPr>
        </p:nvGraphicFramePr>
        <p:xfrm>
          <a:off x="2" y="1828800"/>
          <a:ext cx="7772399" cy="452913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2514599"/>
                <a:gridCol w="2971800"/>
                <a:gridCol w="2286000"/>
              </a:tblGrid>
              <a:tr h="340903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Parameter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Chosen Setup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Reference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Initial/Boundary Conditions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NAM Analysis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Vertical Levels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Domains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3 one-way nests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Resolution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nn-NO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12 km, 4 km, 1.33 km</a:t>
                      </a:r>
                      <a:endParaRPr lang="nn-NO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Time Step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45 s, 15 s, 5 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Microphysics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Thompson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Thompson et al. 2008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Shortwave 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RRTMG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Iacono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et al.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Longwave 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Radiation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RRTMG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Iacono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et al. 2008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Boundary Layer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Mellor-Yamada-</a:t>
                      </a:r>
                      <a:r>
                        <a:rPr lang="en-US" sz="1600" u="none" strike="noStrike" dirty="0" err="1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Janjic</a:t>
                      </a:r>
                      <a:r>
                        <a:rPr lang="en-US" sz="1600" u="none" strike="noStrike" baseline="0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(MYJ)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Janjic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1994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Surface Layer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Eta Similarity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Land Surface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smtClean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Noah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Chen and </a:t>
                      </a:r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Dudhia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2001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2466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Cumulus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Kain-Fritsch (12 km domain only)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 err="1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Kain</a:t>
                      </a:r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 2004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  <a:tr h="30843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Diffusion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2nd order on coordinate surfaces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0276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0" y="8724419"/>
            <a:ext cx="7772400" cy="133398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2. </a:t>
            </a:r>
            <a:r>
              <a:rPr lang="en-US" sz="1600" dirty="0"/>
              <a:t>(a) WRF 12-, 4-, and 1.33-km domains with terrain contoured every 500 m.  (b) Uintah Basin subdomain with terrain contoured every 250 m and major geographic features labeled.  Black dots indicate locations of surface stations used for verification: Horsepool (HOR), Myton (MYT), Ouray (OUR), Red Wash (RED), Roosevelt (ROO), and Vernal (VER).  Red line indicates position of vertical cross sections shown later.</a:t>
            </a:r>
          </a:p>
        </p:txBody>
      </p:sp>
      <p:grpSp>
        <p:nvGrpSpPr>
          <p:cNvPr id="62" name="Group 61"/>
          <p:cNvGrpSpPr/>
          <p:nvPr/>
        </p:nvGrpSpPr>
        <p:grpSpPr>
          <a:xfrm>
            <a:off x="762000" y="-2960"/>
            <a:ext cx="6248400" cy="8912924"/>
            <a:chOff x="762000" y="-2960"/>
            <a:chExt cx="6248400" cy="8912924"/>
          </a:xfrm>
        </p:grpSpPr>
        <p:grpSp>
          <p:nvGrpSpPr>
            <p:cNvPr id="12" name="Group 11"/>
            <p:cNvGrpSpPr/>
            <p:nvPr/>
          </p:nvGrpSpPr>
          <p:grpSpPr>
            <a:xfrm>
              <a:off x="1638299" y="-2960"/>
              <a:ext cx="4901686" cy="4157013"/>
              <a:chOff x="1638299" y="-2960"/>
              <a:chExt cx="4901686" cy="4157013"/>
            </a:xfrm>
          </p:grpSpPr>
          <p:grpSp>
            <p:nvGrpSpPr>
              <p:cNvPr id="4" name="Group 3"/>
              <p:cNvGrpSpPr/>
              <p:nvPr/>
            </p:nvGrpSpPr>
            <p:grpSpPr>
              <a:xfrm>
                <a:off x="1638299" y="109972"/>
                <a:ext cx="4381501" cy="3888822"/>
                <a:chOff x="1638299" y="109972"/>
                <a:chExt cx="4381501" cy="3888822"/>
              </a:xfrm>
            </p:grpSpPr>
            <p:grpSp>
              <p:nvGrpSpPr>
                <p:cNvPr id="3" name="Group 2"/>
                <p:cNvGrpSpPr/>
                <p:nvPr/>
              </p:nvGrpSpPr>
              <p:grpSpPr>
                <a:xfrm>
                  <a:off x="1638299" y="109972"/>
                  <a:ext cx="4381501" cy="3888822"/>
                  <a:chOff x="1638299" y="109972"/>
                  <a:chExt cx="4381501" cy="3888822"/>
                </a:xfrm>
              </p:grpSpPr>
              <p:pic>
                <p:nvPicPr>
                  <p:cNvPr id="2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638299" y="109972"/>
                    <a:ext cx="4381501" cy="3888822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pic>
                <p:nvPicPr>
                  <p:cNvPr id="21" name="Picture 2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3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5906784" y="3567114"/>
                    <a:ext cx="74915" cy="421486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</p:grpSp>
            <p:sp>
              <p:nvSpPr>
                <p:cNvPr id="6" name="TextBox 5"/>
                <p:cNvSpPr txBox="1"/>
                <p:nvPr/>
              </p:nvSpPr>
              <p:spPr>
                <a:xfrm>
                  <a:off x="3232306" y="2209800"/>
                  <a:ext cx="833213" cy="292384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pPr algn="ctr"/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1.33 km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" name="TextBox 6"/>
                <p:cNvSpPr txBox="1"/>
                <p:nvPr/>
              </p:nvSpPr>
              <p:spPr>
                <a:xfrm>
                  <a:off x="3064826" y="2481594"/>
                  <a:ext cx="629340" cy="292384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400" b="1" dirty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1400" b="1" dirty="0" smtClean="0">
                      <a:solidFill>
                        <a:schemeClr val="bg1"/>
                      </a:solidFill>
                    </a:rPr>
                    <a:t> km</a:t>
                  </a:r>
                  <a:endParaRPr lang="en-US" sz="14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1766048" y="3636003"/>
                  <a:ext cx="685799" cy="323161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600" b="1" dirty="0" smtClean="0"/>
                    <a:t>12 km</a:t>
                  </a:r>
                  <a:endParaRPr lang="en-US" sz="1600" b="1" dirty="0"/>
                </a:p>
              </p:txBody>
            </p:sp>
            <p:sp>
              <p:nvSpPr>
                <p:cNvPr id="31" name="TextBox 30"/>
                <p:cNvSpPr txBox="1"/>
                <p:nvPr/>
              </p:nvSpPr>
              <p:spPr>
                <a:xfrm>
                  <a:off x="1752602" y="214538"/>
                  <a:ext cx="403744" cy="3177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(a)</a:t>
                  </a:r>
                  <a:endParaRPr lang="en-US" sz="1400" b="1" dirty="0"/>
                </a:p>
              </p:txBody>
            </p:sp>
          </p:grpSp>
          <p:sp>
            <p:nvSpPr>
              <p:cNvPr id="50" name="TextBox 49"/>
              <p:cNvSpPr txBox="1"/>
              <p:nvPr/>
            </p:nvSpPr>
            <p:spPr>
              <a:xfrm>
                <a:off x="5990118" y="3846276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0</a:t>
                </a:r>
                <a:endParaRPr lang="en-US" sz="1400" b="1" dirty="0"/>
              </a:p>
            </p:txBody>
          </p:sp>
          <p:sp>
            <p:nvSpPr>
              <p:cNvPr id="51" name="TextBox 50"/>
              <p:cNvSpPr txBox="1"/>
              <p:nvPr/>
            </p:nvSpPr>
            <p:spPr>
              <a:xfrm>
                <a:off x="5990118" y="2981249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1000</a:t>
                </a:r>
                <a:endParaRPr lang="en-US" sz="1400" b="1" dirty="0"/>
              </a:p>
            </p:txBody>
          </p:sp>
          <p:sp>
            <p:nvSpPr>
              <p:cNvPr id="52" name="TextBox 51"/>
              <p:cNvSpPr txBox="1"/>
              <p:nvPr/>
            </p:nvSpPr>
            <p:spPr>
              <a:xfrm>
                <a:off x="5990118" y="2129208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2000</a:t>
                </a:r>
                <a:endParaRPr lang="en-US" sz="1400" b="1" dirty="0"/>
              </a:p>
            </p:txBody>
          </p:sp>
          <p:sp>
            <p:nvSpPr>
              <p:cNvPr id="53" name="TextBox 52"/>
              <p:cNvSpPr txBox="1"/>
              <p:nvPr/>
            </p:nvSpPr>
            <p:spPr>
              <a:xfrm>
                <a:off x="5990118" y="127610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3000</a:t>
                </a:r>
                <a:endParaRPr lang="en-US" sz="1400" b="1" dirty="0"/>
              </a:p>
            </p:txBody>
          </p:sp>
          <p:sp>
            <p:nvSpPr>
              <p:cNvPr id="54" name="TextBox 53"/>
              <p:cNvSpPr txBox="1"/>
              <p:nvPr/>
            </p:nvSpPr>
            <p:spPr>
              <a:xfrm>
                <a:off x="5981699" y="850602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3500</a:t>
                </a:r>
                <a:endParaRPr lang="en-US" sz="1400" b="1" dirty="0"/>
              </a:p>
            </p:txBody>
          </p:sp>
          <p:sp>
            <p:nvSpPr>
              <p:cNvPr id="55" name="TextBox 54"/>
              <p:cNvSpPr txBox="1"/>
              <p:nvPr/>
            </p:nvSpPr>
            <p:spPr>
              <a:xfrm>
                <a:off x="5990118" y="169914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/>
                  <a:t>2</a:t>
                </a:r>
                <a:r>
                  <a:rPr lang="en-US" sz="1400" b="1" dirty="0" smtClean="0"/>
                  <a:t>500</a:t>
                </a:r>
                <a:endParaRPr lang="en-US" sz="1400" b="1" dirty="0"/>
              </a:p>
            </p:txBody>
          </p:sp>
          <p:sp>
            <p:nvSpPr>
              <p:cNvPr id="56" name="TextBox 55"/>
              <p:cNvSpPr txBox="1"/>
              <p:nvPr/>
            </p:nvSpPr>
            <p:spPr>
              <a:xfrm>
                <a:off x="5990118" y="2554223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1500</a:t>
                </a:r>
                <a:endParaRPr lang="en-US" sz="1400" b="1" dirty="0"/>
              </a:p>
            </p:txBody>
          </p:sp>
          <p:sp>
            <p:nvSpPr>
              <p:cNvPr id="57" name="TextBox 56"/>
              <p:cNvSpPr txBox="1"/>
              <p:nvPr/>
            </p:nvSpPr>
            <p:spPr>
              <a:xfrm>
                <a:off x="5990118" y="3408205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500</a:t>
                </a:r>
                <a:endParaRPr lang="en-US" sz="1400" b="1" dirty="0"/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5991063" y="425396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4000</a:t>
                </a:r>
                <a:endParaRPr lang="en-US" sz="1400" b="1" dirty="0"/>
              </a:p>
            </p:txBody>
          </p:sp>
          <p:sp>
            <p:nvSpPr>
              <p:cNvPr id="59" name="TextBox 58"/>
              <p:cNvSpPr txBox="1"/>
              <p:nvPr/>
            </p:nvSpPr>
            <p:spPr>
              <a:xfrm>
                <a:off x="5991063" y="-2960"/>
                <a:ext cx="548922" cy="307777"/>
              </a:xfrm>
              <a:prstGeom prst="rect">
                <a:avLst/>
              </a:prstGeom>
              <a:noFill/>
              <a:ln w="12700">
                <a:noFill/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4500</a:t>
                </a:r>
                <a:endParaRPr lang="en-US" sz="1400" b="1" dirty="0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762000" y="4083925"/>
              <a:ext cx="6248400" cy="4826039"/>
              <a:chOff x="762000" y="4083925"/>
              <a:chExt cx="6248400" cy="4826039"/>
            </a:xfrm>
          </p:grpSpPr>
          <p:grpSp>
            <p:nvGrpSpPr>
              <p:cNvPr id="10" name="Group 9"/>
              <p:cNvGrpSpPr/>
              <p:nvPr/>
            </p:nvGrpSpPr>
            <p:grpSpPr>
              <a:xfrm>
                <a:off x="762000" y="4083925"/>
                <a:ext cx="6248400" cy="4826039"/>
                <a:chOff x="762000" y="4083925"/>
                <a:chExt cx="6248400" cy="4826039"/>
              </a:xfrm>
            </p:grpSpPr>
            <p:grpSp>
              <p:nvGrpSpPr>
                <p:cNvPr id="5" name="Group 4"/>
                <p:cNvGrpSpPr/>
                <p:nvPr/>
              </p:nvGrpSpPr>
              <p:grpSpPr>
                <a:xfrm>
                  <a:off x="762000" y="4168491"/>
                  <a:ext cx="5462040" cy="4642134"/>
                  <a:chOff x="762000" y="4168491"/>
                  <a:chExt cx="5462040" cy="4642134"/>
                </a:xfrm>
              </p:grpSpPr>
              <p:pic>
                <p:nvPicPr>
                  <p:cNvPr id="3076" name="Picture 4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4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095376" y="4168491"/>
                    <a:ext cx="5128664" cy="464213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14" name="TextBox 13"/>
                  <p:cNvSpPr txBox="1"/>
                  <p:nvPr/>
                </p:nvSpPr>
                <p:spPr>
                  <a:xfrm>
                    <a:off x="2161989" y="5029200"/>
                    <a:ext cx="1800682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solidFill>
                          <a:srgbClr val="FFFF00"/>
                        </a:solidFill>
                      </a:rPr>
                      <a:t>Uinta Mountains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5" name="TextBox 14"/>
                  <p:cNvSpPr txBox="1"/>
                  <p:nvPr/>
                </p:nvSpPr>
                <p:spPr>
                  <a:xfrm rot="17043031">
                    <a:off x="362696" y="6188615"/>
                    <a:ext cx="2269775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solidFill>
                          <a:srgbClr val="FFFF00"/>
                        </a:solidFill>
                      </a:rPr>
                      <a:t>Wasatch Range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6" name="TextBox 15"/>
                  <p:cNvSpPr txBox="1"/>
                  <p:nvPr/>
                </p:nvSpPr>
                <p:spPr>
                  <a:xfrm rot="1583918">
                    <a:off x="1337659" y="7182226"/>
                    <a:ext cx="19616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err="1" smtClean="0">
                        <a:solidFill>
                          <a:srgbClr val="FFFF00"/>
                        </a:solidFill>
                      </a:rPr>
                      <a:t>Tavaputs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762000" y="8393668"/>
                    <a:ext cx="270549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/>
                      <a:t>Desolation Canyon</a:t>
                    </a:r>
                    <a:endParaRPr lang="en-US" sz="1800" b="1" dirty="0"/>
                  </a:p>
                </p:txBody>
              </p:sp>
              <p:sp>
                <p:nvSpPr>
                  <p:cNvPr id="18" name="TextBox 17"/>
                  <p:cNvSpPr txBox="1"/>
                  <p:nvPr/>
                </p:nvSpPr>
                <p:spPr>
                  <a:xfrm>
                    <a:off x="2842642" y="7926259"/>
                    <a:ext cx="1961649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800" b="1" dirty="0" smtClean="0">
                        <a:solidFill>
                          <a:srgbClr val="FFFF00"/>
                        </a:solidFill>
                      </a:rPr>
                      <a:t>Plateau</a:t>
                    </a:r>
                    <a:endParaRPr lang="en-US" sz="1800" b="1" dirty="0">
                      <a:solidFill>
                        <a:srgbClr val="FFFF00"/>
                      </a:solidFill>
                    </a:endParaRPr>
                  </a:p>
                </p:txBody>
              </p:sp>
              <p:cxnSp>
                <p:nvCxnSpPr>
                  <p:cNvPr id="19" name="Straight Arrow Connector 18"/>
                  <p:cNvCxnSpPr/>
                  <p:nvPr/>
                </p:nvCxnSpPr>
                <p:spPr>
                  <a:xfrm flipV="1">
                    <a:off x="2590800" y="8075028"/>
                    <a:ext cx="228600" cy="359834"/>
                  </a:xfrm>
                  <a:prstGeom prst="straightConnector1">
                    <a:avLst/>
                  </a:prstGeom>
                  <a:ln w="25400">
                    <a:solidFill>
                      <a:schemeClr val="tx1"/>
                    </a:solidFill>
                    <a:tailEnd type="arrow"/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Straight Connector 19"/>
                  <p:cNvCxnSpPr/>
                  <p:nvPr/>
                </p:nvCxnSpPr>
                <p:spPr>
                  <a:xfrm flipH="1" flipV="1">
                    <a:off x="1333500" y="6248402"/>
                    <a:ext cx="4224152" cy="663037"/>
                  </a:xfrm>
                  <a:prstGeom prst="line">
                    <a:avLst/>
                  </a:prstGeom>
                  <a:ln w="25400">
                    <a:solidFill>
                      <a:srgbClr val="FF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24" name="TextBox 23"/>
                  <p:cNvSpPr txBox="1"/>
                  <p:nvPr/>
                </p:nvSpPr>
                <p:spPr>
                  <a:xfrm>
                    <a:off x="4419600" y="4293512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 smtClean="0"/>
                      <a:t>WY</a:t>
                    </a:r>
                    <a:endParaRPr lang="en-US" sz="2400" b="1" dirty="0"/>
                  </a:p>
                </p:txBody>
              </p:sp>
              <p:sp>
                <p:nvSpPr>
                  <p:cNvPr id="25" name="TextBox 24"/>
                  <p:cNvSpPr txBox="1"/>
                  <p:nvPr/>
                </p:nvSpPr>
                <p:spPr>
                  <a:xfrm>
                    <a:off x="5023979" y="5167699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 smtClean="0"/>
                      <a:t>CO</a:t>
                    </a:r>
                    <a:endParaRPr lang="en-US" sz="2400" b="1" dirty="0"/>
                  </a:p>
                </p:txBody>
              </p:sp>
              <p:sp>
                <p:nvSpPr>
                  <p:cNvPr id="26" name="TextBox 25"/>
                  <p:cNvSpPr txBox="1"/>
                  <p:nvPr/>
                </p:nvSpPr>
                <p:spPr>
                  <a:xfrm>
                    <a:off x="4043154" y="5029200"/>
                    <a:ext cx="742497" cy="461665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2400" b="1" dirty="0" smtClean="0"/>
                      <a:t>UT</a:t>
                    </a:r>
                    <a:endParaRPr lang="en-US" sz="2400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1219200" y="4324290"/>
                    <a:ext cx="419100" cy="307777"/>
                  </a:xfrm>
                  <a:prstGeom prst="rect">
                    <a:avLst/>
                  </a:prstGeom>
                  <a:solidFill>
                    <a:schemeClr val="bg1"/>
                  </a:solidFill>
                  <a:ln w="12700"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(b)</a:t>
                    </a:r>
                    <a:endParaRPr lang="en-US" sz="1400" b="1" dirty="0"/>
                  </a:p>
                </p:txBody>
              </p:sp>
            </p:grpSp>
            <p:pic>
              <p:nvPicPr>
                <p:cNvPr id="27" name="Picture 4"/>
                <p:cNvPicPr>
                  <a:picLocks noChangeAspect="1" noChangeArrowheads="1"/>
                </p:cNvPicPr>
                <p:nvPr/>
              </p:nvPicPr>
              <p:blipFill rotWithShape="1">
                <a:blip r:embed="rId5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324600" y="4221912"/>
                  <a:ext cx="136878" cy="454108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34" name="TextBox 33"/>
                <p:cNvSpPr txBox="1"/>
                <p:nvPr/>
              </p:nvSpPr>
              <p:spPr>
                <a:xfrm>
                  <a:off x="6461478" y="860218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1250</a:t>
                  </a:r>
                  <a:endParaRPr lang="en-US" sz="1400" b="1" dirty="0"/>
                </a:p>
              </p:txBody>
            </p:sp>
            <p:sp>
              <p:nvSpPr>
                <p:cNvPr id="39" name="TextBox 38"/>
                <p:cNvSpPr txBox="1"/>
                <p:nvPr/>
              </p:nvSpPr>
              <p:spPr>
                <a:xfrm>
                  <a:off x="6461478" y="819481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1500</a:t>
                  </a:r>
                  <a:endParaRPr lang="en-US" sz="1400" b="1" dirty="0"/>
                </a:p>
              </p:txBody>
            </p:sp>
            <p:sp>
              <p:nvSpPr>
                <p:cNvPr id="40" name="TextBox 39"/>
                <p:cNvSpPr txBox="1"/>
                <p:nvPr/>
              </p:nvSpPr>
              <p:spPr>
                <a:xfrm>
                  <a:off x="6461478" y="777949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1750</a:t>
                  </a:r>
                  <a:endParaRPr lang="en-US" sz="1400" b="1" dirty="0"/>
                </a:p>
              </p:txBody>
            </p:sp>
            <p:sp>
              <p:nvSpPr>
                <p:cNvPr id="41" name="TextBox 40"/>
                <p:cNvSpPr txBox="1"/>
                <p:nvPr/>
              </p:nvSpPr>
              <p:spPr>
                <a:xfrm>
                  <a:off x="6461478" y="6951396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2250</a:t>
                  </a:r>
                  <a:endParaRPr lang="en-US" sz="1400" b="1" dirty="0"/>
                </a:p>
              </p:txBody>
            </p:sp>
            <p:sp>
              <p:nvSpPr>
                <p:cNvPr id="42" name="TextBox 41"/>
                <p:cNvSpPr txBox="1"/>
                <p:nvPr/>
              </p:nvSpPr>
              <p:spPr>
                <a:xfrm>
                  <a:off x="6461478" y="613407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2750</a:t>
                  </a:r>
                  <a:endParaRPr lang="en-US" sz="1400" b="1" dirty="0"/>
                </a:p>
              </p:txBody>
            </p:sp>
            <p:sp>
              <p:nvSpPr>
                <p:cNvPr id="43" name="TextBox 42"/>
                <p:cNvSpPr txBox="1"/>
                <p:nvPr/>
              </p:nvSpPr>
              <p:spPr>
                <a:xfrm>
                  <a:off x="6461478" y="5313838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3250</a:t>
                  </a:r>
                  <a:endParaRPr lang="en-US" sz="1400" b="1" dirty="0"/>
                </a:p>
              </p:txBody>
            </p:sp>
            <p:sp>
              <p:nvSpPr>
                <p:cNvPr id="44" name="TextBox 43"/>
                <p:cNvSpPr txBox="1"/>
                <p:nvPr/>
              </p:nvSpPr>
              <p:spPr>
                <a:xfrm>
                  <a:off x="6461478" y="449253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3750</a:t>
                  </a:r>
                  <a:endParaRPr lang="en-US" sz="1400" b="1" dirty="0"/>
                </a:p>
              </p:txBody>
            </p:sp>
            <p:sp>
              <p:nvSpPr>
                <p:cNvPr id="45" name="TextBox 44"/>
                <p:cNvSpPr txBox="1"/>
                <p:nvPr/>
              </p:nvSpPr>
              <p:spPr>
                <a:xfrm>
                  <a:off x="6461478" y="4083925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4000</a:t>
                  </a:r>
                  <a:endParaRPr lang="en-US" sz="1400" b="1" dirty="0"/>
                </a:p>
              </p:txBody>
            </p:sp>
            <p:sp>
              <p:nvSpPr>
                <p:cNvPr id="46" name="TextBox 45"/>
                <p:cNvSpPr txBox="1"/>
                <p:nvPr/>
              </p:nvSpPr>
              <p:spPr>
                <a:xfrm>
                  <a:off x="6461478" y="4899677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3500</a:t>
                  </a:r>
                  <a:endParaRPr lang="en-US" sz="1400" b="1" dirty="0"/>
                </a:p>
              </p:txBody>
            </p:sp>
            <p:sp>
              <p:nvSpPr>
                <p:cNvPr id="47" name="TextBox 46"/>
                <p:cNvSpPr txBox="1"/>
                <p:nvPr/>
              </p:nvSpPr>
              <p:spPr>
                <a:xfrm>
                  <a:off x="6461478" y="5722951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3000</a:t>
                  </a:r>
                  <a:endParaRPr lang="en-US" sz="1400" b="1" dirty="0"/>
                </a:p>
              </p:txBody>
            </p:sp>
            <p:sp>
              <p:nvSpPr>
                <p:cNvPr id="48" name="TextBox 47"/>
                <p:cNvSpPr txBox="1"/>
                <p:nvPr/>
              </p:nvSpPr>
              <p:spPr>
                <a:xfrm>
                  <a:off x="6461478" y="6545129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2500</a:t>
                  </a:r>
                  <a:endParaRPr lang="en-US" sz="1400" b="1" dirty="0"/>
                </a:p>
              </p:txBody>
            </p:sp>
            <p:sp>
              <p:nvSpPr>
                <p:cNvPr id="49" name="TextBox 48"/>
                <p:cNvSpPr txBox="1"/>
                <p:nvPr/>
              </p:nvSpPr>
              <p:spPr>
                <a:xfrm>
                  <a:off x="6461478" y="7375050"/>
                  <a:ext cx="5489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2000</a:t>
                  </a:r>
                  <a:endParaRPr lang="en-US" sz="1400" b="1" dirty="0"/>
                </a:p>
              </p:txBody>
            </p:sp>
          </p:grpSp>
          <p:sp>
            <p:nvSpPr>
              <p:cNvPr id="67" name="Oval 66"/>
              <p:cNvSpPr/>
              <p:nvPr/>
            </p:nvSpPr>
            <p:spPr>
              <a:xfrm>
                <a:off x="3007425" y="6243256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Oval 67"/>
              <p:cNvSpPr/>
              <p:nvPr/>
            </p:nvSpPr>
            <p:spPr>
              <a:xfrm>
                <a:off x="3523806" y="6869681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69" name="Oval 68"/>
              <p:cNvSpPr/>
              <p:nvPr/>
            </p:nvSpPr>
            <p:spPr>
              <a:xfrm>
                <a:off x="2948050" y="665315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0" name="Oval 69"/>
              <p:cNvSpPr/>
              <p:nvPr/>
            </p:nvSpPr>
            <p:spPr>
              <a:xfrm>
                <a:off x="3947550" y="6707473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1" name="Oval 70"/>
              <p:cNvSpPr/>
              <p:nvPr/>
            </p:nvSpPr>
            <p:spPr>
              <a:xfrm>
                <a:off x="4126675" y="6588825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2" name="Oval 71"/>
              <p:cNvSpPr/>
              <p:nvPr/>
            </p:nvSpPr>
            <p:spPr>
              <a:xfrm>
                <a:off x="3933131" y="6014850"/>
                <a:ext cx="45719" cy="45719"/>
              </a:xfrm>
              <a:prstGeom prst="ellipse">
                <a:avLst/>
              </a:prstGeom>
              <a:solidFill>
                <a:schemeClr val="tx1"/>
              </a:solidFill>
              <a:ln w="508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000"/>
              </a:p>
            </p:txBody>
          </p:sp>
          <p:sp>
            <p:nvSpPr>
              <p:cNvPr id="73" name="TextBox 72"/>
              <p:cNvSpPr txBox="1"/>
              <p:nvPr/>
            </p:nvSpPr>
            <p:spPr>
              <a:xfrm>
                <a:off x="2857245" y="596735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ROO</a:t>
                </a:r>
                <a:endParaRPr lang="en-US" sz="1400" b="1" dirty="0"/>
              </a:p>
            </p:txBody>
          </p:sp>
          <p:sp>
            <p:nvSpPr>
              <p:cNvPr id="74" name="TextBox 73"/>
              <p:cNvSpPr txBox="1"/>
              <p:nvPr/>
            </p:nvSpPr>
            <p:spPr>
              <a:xfrm>
                <a:off x="2750352" y="665315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MYT</a:t>
                </a:r>
                <a:endParaRPr lang="en-US" sz="1400" b="1" dirty="0"/>
              </a:p>
            </p:txBody>
          </p:sp>
          <p:sp>
            <p:nvSpPr>
              <p:cNvPr id="75" name="TextBox 74"/>
              <p:cNvSpPr txBox="1"/>
              <p:nvPr/>
            </p:nvSpPr>
            <p:spPr>
              <a:xfrm>
                <a:off x="3214744" y="6858000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OUR</a:t>
                </a:r>
                <a:endParaRPr lang="en-US" sz="1400" b="1" dirty="0"/>
              </a:p>
            </p:txBody>
          </p:sp>
          <p:sp>
            <p:nvSpPr>
              <p:cNvPr id="76" name="TextBox 75"/>
              <p:cNvSpPr txBox="1"/>
              <p:nvPr/>
            </p:nvSpPr>
            <p:spPr>
              <a:xfrm>
                <a:off x="3753541" y="6711388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HOR</a:t>
                </a:r>
                <a:endParaRPr lang="en-US" sz="1400" b="1" dirty="0"/>
              </a:p>
            </p:txBody>
          </p:sp>
          <p:sp>
            <p:nvSpPr>
              <p:cNvPr id="77" name="TextBox 76"/>
              <p:cNvSpPr txBox="1"/>
              <p:nvPr/>
            </p:nvSpPr>
            <p:spPr>
              <a:xfrm>
                <a:off x="4038600" y="6360225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RED</a:t>
                </a:r>
                <a:endParaRPr lang="en-US" sz="1400" b="1" dirty="0"/>
              </a:p>
            </p:txBody>
          </p:sp>
          <p:sp>
            <p:nvSpPr>
              <p:cNvPr id="78" name="TextBox 77"/>
              <p:cNvSpPr txBox="1"/>
              <p:nvPr/>
            </p:nvSpPr>
            <p:spPr>
              <a:xfrm>
                <a:off x="3855019" y="5845625"/>
                <a:ext cx="671456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VER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99749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0707" y="1219200"/>
            <a:ext cx="7791601" cy="379876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 smtClean="0"/>
              <a:t>2. Overview </a:t>
            </a:r>
            <a:r>
              <a:rPr lang="en-US" sz="1800" dirty="0"/>
              <a:t>of WRF sensitivity studies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4577823"/>
              </p:ext>
            </p:extLst>
          </p:nvPr>
        </p:nvGraphicFramePr>
        <p:xfrm>
          <a:off x="29571" y="1662186"/>
          <a:ext cx="7742831" cy="2851147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65830"/>
                <a:gridCol w="2209800"/>
                <a:gridCol w="1447800"/>
                <a:gridCol w="1676400"/>
                <a:gridCol w="1143001"/>
              </a:tblGrid>
              <a:tr h="623815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 smtClean="0">
                          <a:effectLst/>
                        </a:rPr>
                        <a:t>Prescribed</a:t>
                      </a:r>
                      <a:r>
                        <a:rPr lang="en-US" sz="1600" b="1" u="none" strike="noStrike" baseline="0" dirty="0" smtClean="0">
                          <a:effectLst/>
                        </a:rPr>
                        <a:t> </a:t>
                      </a:r>
                      <a:r>
                        <a:rPr lang="en-US" sz="1600" b="1" u="none" strike="noStrike" dirty="0" smtClean="0">
                          <a:effectLst/>
                        </a:rPr>
                        <a:t>Snow Cover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Cloud Ice Sedimentation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Cloud Ice Auto-conversion to Snow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Simulation Name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55944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Microphysics Sensitivity Simulations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Full </a:t>
                      </a:r>
                      <a:r>
                        <a:rPr lang="en-US" sz="1600" u="none" strike="noStrike" dirty="0" smtClean="0">
                          <a:effectLst/>
                        </a:rPr>
                        <a:t>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ON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BASE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5594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Full </a:t>
                      </a:r>
                      <a:r>
                        <a:rPr lang="en-US" sz="1600" u="none" strike="noStrike" dirty="0" smtClean="0">
                          <a:effectLst/>
                        </a:rPr>
                        <a:t>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FULL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31705"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Snow Cover Sensitivity Simulations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Full Snow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FULL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58373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 Snow below 2000 </a:t>
                      </a:r>
                      <a:r>
                        <a:rPr lang="en-US" sz="1600" u="none" strike="noStrike" dirty="0" smtClean="0">
                          <a:effectLst/>
                        </a:rPr>
                        <a:t>m in basin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OFF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8407" marR="8407" marT="8407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533401"/>
            <a:ext cx="7791601" cy="65687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 smtClean="0"/>
              <a:t>3. 2-m </a:t>
            </a:r>
            <a:r>
              <a:rPr lang="en-US" sz="1800" dirty="0"/>
              <a:t>temperature errors from WRF simulations.  Mean errors calculated from the six surface stations in Fig. 1.5b during the 1-6 February 2013 period.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5600914"/>
              </p:ext>
            </p:extLst>
          </p:nvPr>
        </p:nvGraphicFramePr>
        <p:xfrm>
          <a:off x="571502" y="1524002"/>
          <a:ext cx="4914898" cy="1012764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1271686"/>
                <a:gridCol w="824878"/>
                <a:gridCol w="1787236"/>
                <a:gridCol w="1031098"/>
              </a:tblGrid>
              <a:tr h="187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1" u="none" strike="noStrike" dirty="0">
                          <a:effectLst/>
                        </a:rPr>
                        <a:t>Simulation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Bias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Mean Abs Error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RMSE </a:t>
                      </a:r>
                      <a:r>
                        <a:rPr lang="en-US" sz="1600" b="1" u="none" strike="noStrike" dirty="0" smtClean="0">
                          <a:effectLst/>
                        </a:rPr>
                        <a:t>(C</a:t>
                      </a:r>
                      <a:r>
                        <a:rPr lang="en-US" sz="1600" b="1" u="none" strike="noStrike" dirty="0">
                          <a:effectLst/>
                        </a:rPr>
                        <a:t>)</a:t>
                      </a:r>
                      <a:endParaRPr lang="en-US" sz="1600" b="1" i="1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7019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BASE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1.65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3.25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3.97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196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FULL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0.11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2.98</a:t>
                      </a:r>
                    </a:p>
                  </a:txBody>
                  <a:tcPr marL="9351" marR="9351" marT="9351" marB="0" anchor="b"/>
                </a:tc>
              </a:tr>
              <a:tr h="196370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NONE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7.71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</a:rPr>
                        <a:t>7.74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351" marR="9351" marT="9351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 smtClean="0">
                          <a:effectLst/>
                        </a:rPr>
                        <a:t>8.29</a:t>
                      </a:r>
                    </a:p>
                  </a:txBody>
                  <a:tcPr marL="9351" marR="9351" marT="9351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1326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827048"/>
            <a:ext cx="7791601" cy="656875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800" dirty="0"/>
              <a:t>Table </a:t>
            </a:r>
            <a:r>
              <a:rPr lang="en-US" sz="1800" dirty="0" smtClean="0"/>
              <a:t>4. Ozone </a:t>
            </a:r>
            <a:r>
              <a:rPr lang="en-US" sz="1800" dirty="0"/>
              <a:t>concentration statistics from CMAQ model forced by FULL and NONE simulations during the 1-6 February 2013 </a:t>
            </a:r>
            <a:r>
              <a:rPr lang="en-US" sz="1800" dirty="0" smtClean="0"/>
              <a:t>period.</a:t>
            </a:r>
            <a:endParaRPr lang="en-US" sz="1800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3942713"/>
              </p:ext>
            </p:extLst>
          </p:nvPr>
        </p:nvGraphicFramePr>
        <p:xfrm>
          <a:off x="304800" y="1752600"/>
          <a:ext cx="5105399" cy="1447800"/>
        </p:xfrm>
        <a:graphic>
          <a:graphicData uri="http://schemas.openxmlformats.org/drawingml/2006/table">
            <a:tbl>
              <a:tblPr>
                <a:tableStyleId>{9D7B26C5-4107-4FEC-AEDC-1716B250A1EF}</a:tableStyleId>
              </a:tblPr>
              <a:tblGrid>
                <a:gridCol w="3665415"/>
                <a:gridCol w="719992"/>
                <a:gridCol w="719992"/>
              </a:tblGrid>
              <a:tr h="286102">
                <a:tc>
                  <a:txBody>
                    <a:bodyPr/>
                    <a:lstStyle/>
                    <a:p>
                      <a:pPr algn="l" fontAlgn="b"/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FULL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</a:rPr>
                        <a:t>NONE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86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Highest </a:t>
                      </a:r>
                      <a:r>
                        <a:rPr lang="en-US" sz="1600" u="none" strike="noStrike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- </a:t>
                      </a:r>
                      <a:r>
                        <a:rPr lang="en-US" sz="1600" u="none" strike="noStrike" dirty="0" smtClean="0">
                          <a:effectLst/>
                        </a:rPr>
                        <a:t>Afternoon (ppb)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97.2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81.2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65996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Highest </a:t>
                      </a:r>
                      <a:r>
                        <a:rPr lang="en-US" sz="1600" u="none" strike="noStrike" dirty="0" smtClean="0">
                          <a:effectLst/>
                        </a:rPr>
                        <a:t>mean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- Non </a:t>
                      </a:r>
                      <a:r>
                        <a:rPr lang="en-US" sz="1600" u="none" strike="noStrike" dirty="0" smtClean="0">
                          <a:effectLst/>
                        </a:rPr>
                        <a:t>afternoon (ppb)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61.9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</a:rPr>
                        <a:t>51.0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286102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Maximum </a:t>
                      </a:r>
                      <a:r>
                        <a:rPr lang="en-US" sz="1600" u="none" strike="noStrike" dirty="0" smtClean="0">
                          <a:effectLst/>
                        </a:rPr>
                        <a:t>Hourly O</a:t>
                      </a:r>
                      <a:r>
                        <a:rPr lang="en-US" sz="1600" u="none" strike="noStrike" baseline="-25000" dirty="0" smtClean="0">
                          <a:effectLst/>
                        </a:rPr>
                        <a:t>3</a:t>
                      </a:r>
                      <a:r>
                        <a:rPr lang="en-US" sz="1600" u="none" strike="noStrike" baseline="0" dirty="0" smtClean="0">
                          <a:effectLst/>
                        </a:rPr>
                        <a:t> (ppb)</a:t>
                      </a:r>
                      <a:endParaRPr lang="en-US" sz="1600" b="0" i="0" u="none" strike="noStrike" baseline="-250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134.4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118.0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b"/>
                </a:tc>
              </a:tr>
              <a:tr h="323498"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 dirty="0">
                          <a:effectLst/>
                        </a:rPr>
                        <a:t>Area </a:t>
                      </a:r>
                      <a:r>
                        <a:rPr lang="en-US" sz="1600" u="none" strike="noStrike" dirty="0" smtClean="0">
                          <a:effectLst/>
                        </a:rPr>
                        <a:t>of mean afternoon </a:t>
                      </a:r>
                      <a:r>
                        <a:rPr lang="en-US" sz="1600" u="none" strike="noStrike" dirty="0">
                          <a:effectLst/>
                        </a:rPr>
                        <a:t>O</a:t>
                      </a:r>
                      <a:r>
                        <a:rPr lang="en-US" sz="1600" u="none" strike="noStrike" baseline="-25000" dirty="0">
                          <a:effectLst/>
                        </a:rPr>
                        <a:t>3</a:t>
                      </a:r>
                      <a:r>
                        <a:rPr lang="en-US" sz="1600" u="none" strike="noStrike" dirty="0">
                          <a:effectLst/>
                        </a:rPr>
                        <a:t> &gt; 75 </a:t>
                      </a:r>
                      <a:r>
                        <a:rPr lang="en-US" sz="1600" u="none" strike="noStrike" dirty="0" smtClean="0">
                          <a:effectLst/>
                        </a:rPr>
                        <a:t>ppb (km</a:t>
                      </a:r>
                      <a:r>
                        <a:rPr lang="en-US" sz="1600" u="none" strike="noStrike" baseline="30000" dirty="0" smtClean="0">
                          <a:effectLst/>
                        </a:rPr>
                        <a:t>2</a:t>
                      </a:r>
                      <a:r>
                        <a:rPr lang="en-US" sz="1600" u="none" strike="noStrike" dirty="0" smtClean="0">
                          <a:effectLst/>
                        </a:rPr>
                        <a:t>)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896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</a:rPr>
                        <a:t>144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86928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4" y="2309815"/>
            <a:ext cx="7381875" cy="5438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8724419"/>
            <a:ext cx="7772400" cy="1333983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3. </a:t>
            </a:r>
            <a:r>
              <a:rPr lang="en-US" sz="1600" dirty="0"/>
              <a:t>Snow depth (blue) and snow water equivalent (red) as a function of elevation for 0000 UTC 1 February 2013 for: prescribed snow applied to WRF simulations (black line); observations (O) from the Uintah Basin and surrounding mountains; and NAM analysis (X).  NAM analysis data were extracted along a southeast to northwest transect from the center of the basin to the center of the Uinta Mountains.</a:t>
            </a:r>
          </a:p>
        </p:txBody>
      </p:sp>
    </p:spTree>
    <p:extLst>
      <p:ext uri="{BB962C8B-B14F-4D97-AF65-F5344CB8AC3E}">
        <p14:creationId xmlns:p14="http://schemas.microsoft.com/office/powerpoint/2010/main" val="439797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-4484" y="8724417"/>
            <a:ext cx="7772400" cy="1087762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/>
              <a:t>Figure 4. </a:t>
            </a:r>
            <a:r>
              <a:rPr lang="en-US" sz="1600" dirty="0" smtClean="0"/>
              <a:t>WRF surface albedo (top) at 0100 UTC 1 February 2013 for (a) before and (b) after modifications to WRF snow albedo and vegetation parameter table.  Initialized snow depth (bottom, in m) at 0000 UTC 1 February 2013 for (a) “Full Snow” cases (BASE/FULL) and (b) “No Snow” case (NONE).  Terrain contoured every 500 m in black.</a:t>
            </a:r>
            <a:endParaRPr lang="en-US" sz="1600" dirty="0"/>
          </a:p>
        </p:txBody>
      </p:sp>
      <p:grpSp>
        <p:nvGrpSpPr>
          <p:cNvPr id="4" name="Group 3"/>
          <p:cNvGrpSpPr/>
          <p:nvPr/>
        </p:nvGrpSpPr>
        <p:grpSpPr>
          <a:xfrm>
            <a:off x="32479" y="890093"/>
            <a:ext cx="7511527" cy="6502087"/>
            <a:chOff x="32479" y="890093"/>
            <a:chExt cx="7511527" cy="6502087"/>
          </a:xfrm>
        </p:grpSpPr>
        <p:pic>
          <p:nvPicPr>
            <p:cNvPr id="3075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42557" y="935120"/>
              <a:ext cx="3501449" cy="31409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17" y="890093"/>
              <a:ext cx="3983311" cy="320250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" name="Picture 3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8599" y="4222898"/>
              <a:ext cx="3505407" cy="3137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0" name="Picture 2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479" y="4194618"/>
              <a:ext cx="3990850" cy="3197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3" name="Group 2"/>
            <p:cNvGrpSpPr/>
            <p:nvPr/>
          </p:nvGrpSpPr>
          <p:grpSpPr>
            <a:xfrm>
              <a:off x="121978" y="1053874"/>
              <a:ext cx="4421816" cy="3563635"/>
              <a:chOff x="121978" y="1053874"/>
              <a:chExt cx="4421816" cy="3563635"/>
            </a:xfrm>
          </p:grpSpPr>
          <p:sp>
            <p:nvSpPr>
              <p:cNvPr id="15" name="TextBox 14"/>
              <p:cNvSpPr txBox="1"/>
              <p:nvPr/>
            </p:nvSpPr>
            <p:spPr>
              <a:xfrm>
                <a:off x="121978" y="4309732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 anchor="ctr">
                <a:spAutoFit/>
              </a:bodyPr>
              <a:lstStyle/>
              <a:p>
                <a:pPr algn="ctr"/>
                <a:r>
                  <a:rPr lang="en-US" sz="1400" b="1" dirty="0" smtClean="0"/>
                  <a:t>(c)</a:t>
                </a:r>
                <a:endParaRPr lang="en-US" sz="1400" b="1" dirty="0"/>
              </a:p>
            </p:txBody>
          </p:sp>
          <p:sp>
            <p:nvSpPr>
              <p:cNvPr id="16" name="TextBox 15"/>
              <p:cNvSpPr txBox="1"/>
              <p:nvPr/>
            </p:nvSpPr>
            <p:spPr>
              <a:xfrm>
                <a:off x="4124694" y="1053874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(b)</a:t>
                </a:r>
                <a:endParaRPr lang="en-US" sz="1400" b="1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>
                <a:off x="4124694" y="4309731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(d)</a:t>
                </a:r>
                <a:endParaRPr lang="en-US" sz="1400" b="1" dirty="0"/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129656" y="1053875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(a)</a:t>
                </a:r>
                <a:endParaRPr lang="en-US" sz="1400" b="1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443763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600198" y="140829"/>
            <a:ext cx="4565158" cy="9123671"/>
            <a:chOff x="1600197" y="140827"/>
            <a:chExt cx="4565158" cy="9123671"/>
          </a:xfrm>
        </p:grpSpPr>
        <p:pic>
          <p:nvPicPr>
            <p:cNvPr id="8" name="Picture 2" descr="C:\Users\u0818471\Desktop\NASA SPoRT info\Feb 2013 Images\Snow-Cloud\20130202_1815_sport_modis_westusa_snowcloud.jpg"/>
            <p:cNvPicPr>
              <a:picLocks noChangeAspect="1" noChangeArrowheads="1"/>
            </p:cNvPicPr>
            <p:nvPr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0198" y="140827"/>
              <a:ext cx="4565157" cy="448058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3" descr="C:\Users\u0818471\Desktop\NASA SPoRT info\Feb 2013 Images\NTmicrophysics\20130202_0931_sport_viirs_westusa_ntmicro.jpg"/>
            <p:cNvPicPr>
              <a:picLocks noChangeAspect="1" noChangeArrowheads="1"/>
            </p:cNvPicPr>
            <p:nvPr/>
          </p:nvPicPr>
          <p:blipFill rotWithShape="1">
            <a:blip r:embed="rId3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1600197" y="4765912"/>
              <a:ext cx="4565157" cy="449858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6" name="TextBox 15"/>
            <p:cNvSpPr txBox="1"/>
            <p:nvPr/>
          </p:nvSpPr>
          <p:spPr>
            <a:xfrm>
              <a:off x="1638301" y="189727"/>
              <a:ext cx="403744" cy="317725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(a)</a:t>
              </a:r>
              <a:endParaRPr lang="en-US" sz="1400" b="1" dirty="0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1638300" y="4820719"/>
              <a:ext cx="419100" cy="307777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(b)</a:t>
              </a:r>
              <a:endParaRPr lang="en-US" sz="1400" b="1" dirty="0"/>
            </a:p>
          </p:txBody>
        </p:sp>
      </p:grpSp>
      <p:sp>
        <p:nvSpPr>
          <p:cNvPr id="10" name="TextBox 9"/>
          <p:cNvSpPr txBox="1"/>
          <p:nvPr/>
        </p:nvSpPr>
        <p:spPr>
          <a:xfrm>
            <a:off x="-4484" y="9463083"/>
            <a:ext cx="7776884" cy="59531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5. </a:t>
            </a:r>
            <a:r>
              <a:rPr lang="en-US" sz="1600" dirty="0" err="1"/>
              <a:t>SPoRT</a:t>
            </a:r>
            <a:r>
              <a:rPr lang="en-US" sz="1600" dirty="0"/>
              <a:t>-derived VIIRS satellite images: (a) Snow-Cloud product at 1815 UTC 2 February 2013 and (b) Nighttime Microphysics RGB product at 0931 UTC 2 February 2013. </a:t>
            </a:r>
          </a:p>
        </p:txBody>
      </p:sp>
    </p:spTree>
    <p:extLst>
      <p:ext uri="{BB962C8B-B14F-4D97-AF65-F5344CB8AC3E}">
        <p14:creationId xmlns:p14="http://schemas.microsoft.com/office/powerpoint/2010/main" val="960647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4484" y="9216859"/>
            <a:ext cx="7776884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6. Observed and simulated vertical profiles at Roosevelt </a:t>
            </a:r>
            <a:r>
              <a:rPr lang="en-US" sz="1600" dirty="0"/>
              <a:t>of (a, b</a:t>
            </a:r>
            <a:r>
              <a:rPr lang="en-US" sz="1600" dirty="0" smtClean="0"/>
              <a:t>) </a:t>
            </a:r>
            <a:r>
              <a:rPr lang="en-US" sz="1600" dirty="0"/>
              <a:t>potential </a:t>
            </a:r>
            <a:r>
              <a:rPr lang="en-US" sz="1600" dirty="0" smtClean="0"/>
              <a:t>temperature, </a:t>
            </a:r>
            <a:r>
              <a:rPr lang="en-US" sz="1600" dirty="0"/>
              <a:t>(c, d</a:t>
            </a:r>
            <a:r>
              <a:rPr lang="en-US" sz="1600" dirty="0" smtClean="0"/>
              <a:t>) relative humidity with respect to ice, (e, f) wind speed, and (g, h) wind direction for 1800 UTC 4 February 2013 (left) and </a:t>
            </a:r>
            <a:r>
              <a:rPr lang="en-US" sz="1600" dirty="0"/>
              <a:t>1800 UTC </a:t>
            </a:r>
            <a:r>
              <a:rPr lang="en-US" sz="1600" dirty="0" smtClean="0"/>
              <a:t>5 </a:t>
            </a:r>
            <a:r>
              <a:rPr lang="en-US" sz="1600" dirty="0"/>
              <a:t>February 2013 </a:t>
            </a:r>
            <a:r>
              <a:rPr lang="en-US" sz="1600" dirty="0" smtClean="0"/>
              <a:t>(right).</a:t>
            </a:r>
            <a:endParaRPr lang="en-US" sz="1600" dirty="0"/>
          </a:p>
        </p:txBody>
      </p:sp>
      <p:grpSp>
        <p:nvGrpSpPr>
          <p:cNvPr id="17" name="Group 16"/>
          <p:cNvGrpSpPr/>
          <p:nvPr/>
        </p:nvGrpSpPr>
        <p:grpSpPr>
          <a:xfrm>
            <a:off x="0" y="-8069"/>
            <a:ext cx="7781367" cy="9132723"/>
            <a:chOff x="0" y="-8069"/>
            <a:chExt cx="7781367" cy="9132723"/>
          </a:xfrm>
        </p:grpSpPr>
        <p:pic>
          <p:nvPicPr>
            <p:cNvPr id="16" name="Picture 1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227" y="6867400"/>
              <a:ext cx="3895171" cy="22572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3958" y="4559646"/>
              <a:ext cx="3895169" cy="22853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8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7231" y="2279550"/>
              <a:ext cx="3895167" cy="2246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2" name="Group 11"/>
            <p:cNvGrpSpPr/>
            <p:nvPr/>
          </p:nvGrpSpPr>
          <p:grpSpPr>
            <a:xfrm>
              <a:off x="3886200" y="-8069"/>
              <a:ext cx="3895167" cy="2241750"/>
              <a:chOff x="3899895" y="-8069"/>
              <a:chExt cx="3895167" cy="2241750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99895" y="-8069"/>
                <a:ext cx="3895167" cy="22417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7"/>
              <p:cNvPicPr>
                <a:picLocks noChangeAspect="1" noChangeArrowheads="1"/>
              </p:cNvPicPr>
              <p:nvPr/>
            </p:nvPicPr>
            <p:blipFill rotWithShape="1"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109" t="54376" r="21782" b="29092"/>
              <a:stretch/>
            </p:blipFill>
            <p:spPr bwMode="auto">
              <a:xfrm>
                <a:off x="4308144" y="91826"/>
                <a:ext cx="1032116" cy="6960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5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6846363"/>
              <a:ext cx="3835021" cy="2268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579364"/>
              <a:ext cx="3877233" cy="22786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2292934"/>
              <a:ext cx="3899895" cy="22437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>
              <a:off x="13694" y="0"/>
              <a:ext cx="3881717" cy="2247043"/>
              <a:chOff x="13694" y="0"/>
              <a:chExt cx="3881717" cy="2247043"/>
            </a:xfrm>
          </p:grpSpPr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694" y="0"/>
                <a:ext cx="3881717" cy="224704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9" name="Picture 2"/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7601" t="50000" r="10755" b="20432"/>
              <a:stretch/>
            </p:blipFill>
            <p:spPr bwMode="auto">
              <a:xfrm>
                <a:off x="426939" y="125945"/>
                <a:ext cx="1228298" cy="66441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4" name="Group 3"/>
            <p:cNvGrpSpPr/>
            <p:nvPr/>
          </p:nvGrpSpPr>
          <p:grpSpPr>
            <a:xfrm>
              <a:off x="381000" y="113293"/>
              <a:ext cx="4814250" cy="7748948"/>
              <a:chOff x="381000" y="113293"/>
              <a:chExt cx="4814250" cy="7748948"/>
            </a:xfrm>
          </p:grpSpPr>
          <p:pic>
            <p:nvPicPr>
              <p:cNvPr id="35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8" t="43198" r="12160" b="16955"/>
              <a:stretch/>
            </p:blipFill>
            <p:spPr bwMode="auto">
              <a:xfrm>
                <a:off x="4294496" y="6955808"/>
                <a:ext cx="900754" cy="892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" name="TextBox 39"/>
              <p:cNvSpPr txBox="1"/>
              <p:nvPr/>
            </p:nvSpPr>
            <p:spPr>
              <a:xfrm>
                <a:off x="381000" y="2438400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(c)</a:t>
                </a:r>
                <a:endParaRPr lang="en-US" sz="1400" b="1" dirty="0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4308144" y="113293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(b)</a:t>
                </a:r>
                <a:endParaRPr lang="en-US" sz="1400" b="1" dirty="0"/>
              </a:p>
            </p:txBody>
          </p:sp>
          <p:sp>
            <p:nvSpPr>
              <p:cNvPr id="42" name="TextBox 41"/>
              <p:cNvSpPr txBox="1"/>
              <p:nvPr/>
            </p:nvSpPr>
            <p:spPr>
              <a:xfrm>
                <a:off x="4305300" y="2438400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(d)</a:t>
                </a:r>
                <a:endParaRPr lang="en-US" sz="1400" b="1" dirty="0"/>
              </a:p>
            </p:txBody>
          </p:sp>
          <p:sp>
            <p:nvSpPr>
              <p:cNvPr id="43" name="TextBox 42"/>
              <p:cNvSpPr txBox="1"/>
              <p:nvPr/>
            </p:nvSpPr>
            <p:spPr>
              <a:xfrm>
                <a:off x="429904" y="4702792"/>
                <a:ext cx="406466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(e)</a:t>
                </a:r>
                <a:endParaRPr lang="en-US" sz="14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4340556" y="4702792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(f)</a:t>
                </a:r>
                <a:endParaRPr lang="en-US" sz="1400" b="1" dirty="0"/>
              </a:p>
            </p:txBody>
          </p:sp>
          <p:sp>
            <p:nvSpPr>
              <p:cNvPr id="46" name="TextBox 45"/>
              <p:cNvSpPr txBox="1"/>
              <p:nvPr/>
            </p:nvSpPr>
            <p:spPr>
              <a:xfrm>
                <a:off x="4299048" y="6997475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(h)</a:t>
                </a:r>
                <a:endParaRPr lang="en-US" sz="1400" b="1" dirty="0"/>
              </a:p>
            </p:txBody>
          </p:sp>
          <p:pic>
            <p:nvPicPr>
              <p:cNvPr id="48" name="Picture 2"/>
              <p:cNvPicPr>
                <a:picLocks noChangeAspect="1" noChangeArrowheads="1"/>
              </p:cNvPicPr>
              <p:nvPr/>
            </p:nvPicPr>
            <p:blipFill rotWithShape="1"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64688" t="43198" r="12160" b="16955"/>
              <a:stretch/>
            </p:blipFill>
            <p:spPr bwMode="auto">
              <a:xfrm>
                <a:off x="446274" y="6969456"/>
                <a:ext cx="900754" cy="89278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7" name="Picture 7"/>
              <p:cNvPicPr>
                <a:picLocks noChangeAspect="1" noChangeArrowheads="1"/>
              </p:cNvPicPr>
              <p:nvPr/>
            </p:nvPicPr>
            <p:blipFill rotWithShape="1"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1797" t="4587" r="69086" b="76564"/>
              <a:stretch/>
            </p:blipFill>
            <p:spPr bwMode="auto">
              <a:xfrm>
                <a:off x="896651" y="6997475"/>
                <a:ext cx="1121291" cy="64527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5" name="TextBox 44"/>
              <p:cNvSpPr txBox="1"/>
              <p:nvPr/>
            </p:nvSpPr>
            <p:spPr>
              <a:xfrm>
                <a:off x="446274" y="6997474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(g)</a:t>
                </a:r>
                <a:endParaRPr lang="en-US" sz="1400" b="1" dirty="0"/>
              </a:p>
            </p:txBody>
          </p:sp>
          <p:sp>
            <p:nvSpPr>
              <p:cNvPr id="39" name="TextBox 38"/>
              <p:cNvSpPr txBox="1"/>
              <p:nvPr/>
            </p:nvSpPr>
            <p:spPr>
              <a:xfrm>
                <a:off x="426939" y="151810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(a)</a:t>
                </a:r>
                <a:endParaRPr lang="en-US" sz="1400" b="1" dirty="0"/>
              </a:p>
            </p:txBody>
          </p:sp>
        </p:grpSp>
        <p:pic>
          <p:nvPicPr>
            <p:cNvPr id="2050" name="Picture 2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2169"/>
            <a:stretch/>
          </p:blipFill>
          <p:spPr bwMode="auto">
            <a:xfrm>
              <a:off x="920960" y="205195"/>
              <a:ext cx="1002842" cy="69452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666639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90" y="8478197"/>
            <a:ext cx="7771409" cy="1580204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7. </a:t>
            </a:r>
            <a:r>
              <a:rPr lang="en-US" sz="1600" dirty="0"/>
              <a:t>(a) Hourly ozone concentrations from </a:t>
            </a:r>
            <a:r>
              <a:rPr lang="en-US" sz="1600" dirty="0" smtClean="0"/>
              <a:t>1-6 </a:t>
            </a:r>
            <a:r>
              <a:rPr lang="en-US" sz="1600" dirty="0"/>
              <a:t>February 2013 for Roosevelt (black), Horsepool (blue), Vernal (red), and Ouray (green) with the 75 ppb (8-hour mean) NAAQS denoted by the dashed line.  (b) Ceilometer backscatter (shaded) and estimated aerosol depth (black dots) as a function of height (m) at Roosevelt from 1-7 February 2013.  Red, yellow, blue, and white shading denote fog and stratus clouds, high aerosol concentrations; low aerosol concentrations, and beam attenuation, respectively.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0" y="1956402"/>
            <a:ext cx="7772400" cy="6273200"/>
            <a:chOff x="0" y="1956402"/>
            <a:chExt cx="7772400" cy="6273200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4953000"/>
              <a:ext cx="7772400" cy="2999692"/>
            </a:xfrm>
            <a:prstGeom prst="rect">
              <a:avLst/>
            </a:prstGeom>
          </p:spPr>
        </p:pic>
        <p:grpSp>
          <p:nvGrpSpPr>
            <p:cNvPr id="3" name="Group 2"/>
            <p:cNvGrpSpPr/>
            <p:nvPr/>
          </p:nvGrpSpPr>
          <p:grpSpPr>
            <a:xfrm>
              <a:off x="0" y="1956402"/>
              <a:ext cx="7245433" cy="6273200"/>
              <a:chOff x="0" y="1956402"/>
              <a:chExt cx="7245433" cy="6273200"/>
            </a:xfrm>
          </p:grpSpPr>
          <p:pic>
            <p:nvPicPr>
              <p:cNvPr id="2050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2254296"/>
                <a:ext cx="7245433" cy="269870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12" name="Group 11"/>
              <p:cNvGrpSpPr/>
              <p:nvPr/>
            </p:nvGrpSpPr>
            <p:grpSpPr>
              <a:xfrm>
                <a:off x="583375" y="1956402"/>
                <a:ext cx="4444114" cy="6273200"/>
                <a:chOff x="583375" y="1956400"/>
                <a:chExt cx="4444114" cy="6273200"/>
              </a:xfrm>
            </p:grpSpPr>
            <p:sp>
              <p:nvSpPr>
                <p:cNvPr id="7" name="TextBox 6"/>
                <p:cNvSpPr txBox="1"/>
                <p:nvPr/>
              </p:nvSpPr>
              <p:spPr>
                <a:xfrm>
                  <a:off x="3124201" y="2481594"/>
                  <a:ext cx="685799" cy="261606"/>
                </a:xfrm>
                <a:prstGeom prst="rect">
                  <a:avLst/>
                </a:prstGeom>
                <a:noFill/>
              </p:spPr>
              <p:txBody>
                <a:bodyPr wrap="square" lIns="76197" tIns="38098" rIns="76197" bIns="38098" rtlCol="0">
                  <a:spAutoFit/>
                </a:bodyPr>
                <a:lstStyle/>
                <a:p>
                  <a:r>
                    <a:rPr lang="en-US" sz="1200" b="1" dirty="0">
                      <a:solidFill>
                        <a:schemeClr val="bg1"/>
                      </a:solidFill>
                    </a:rPr>
                    <a:t>4</a:t>
                  </a:r>
                  <a:r>
                    <a:rPr lang="en-US" sz="1200" b="1" dirty="0" smtClean="0">
                      <a:solidFill>
                        <a:schemeClr val="bg1"/>
                      </a:solidFill>
                    </a:rPr>
                    <a:t> km</a:t>
                  </a:r>
                  <a:endParaRPr lang="en-US" sz="1200" b="1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10" name="TextBox 9"/>
                <p:cNvSpPr txBox="1"/>
                <p:nvPr/>
              </p:nvSpPr>
              <p:spPr>
                <a:xfrm>
                  <a:off x="598731" y="1956400"/>
                  <a:ext cx="403744" cy="317725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(a)</a:t>
                  </a:r>
                  <a:endParaRPr lang="en-US" sz="1400" b="1" dirty="0"/>
                </a:p>
              </p:txBody>
            </p:sp>
            <p:sp>
              <p:nvSpPr>
                <p:cNvPr id="11" name="TextBox 10"/>
                <p:cNvSpPr txBox="1"/>
                <p:nvPr/>
              </p:nvSpPr>
              <p:spPr>
                <a:xfrm>
                  <a:off x="583375" y="5029200"/>
                  <a:ext cx="419100" cy="307777"/>
                </a:xfrm>
                <a:prstGeom prst="rect">
                  <a:avLst/>
                </a:prstGeom>
                <a:solidFill>
                  <a:schemeClr val="bg1"/>
                </a:solidFill>
                <a:ln w="12700">
                  <a:solidFill>
                    <a:schemeClr val="tx1"/>
                  </a:solidFill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(b)</a:t>
                  </a:r>
                  <a:endParaRPr lang="en-US" sz="1400" b="1" dirty="0"/>
                </a:p>
              </p:txBody>
            </p:sp>
            <p:sp>
              <p:nvSpPr>
                <p:cNvPr id="9" name="TextBox 8"/>
                <p:cNvSpPr txBox="1"/>
                <p:nvPr/>
              </p:nvSpPr>
              <p:spPr>
                <a:xfrm>
                  <a:off x="2744911" y="7891046"/>
                  <a:ext cx="2282578" cy="338554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600" b="1" dirty="0" smtClean="0"/>
                    <a:t>Day of February</a:t>
                  </a:r>
                  <a:endParaRPr lang="en-US" sz="1600" b="1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60124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0" y="9463083"/>
            <a:ext cx="7781365" cy="595319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8. </a:t>
            </a:r>
            <a:r>
              <a:rPr lang="en-US" sz="1600" dirty="0"/>
              <a:t>Average 2-m temperature (in °C according to the scale below) for 1–6 February 2013 from (a) BASE, (b) FULL, </a:t>
            </a:r>
            <a:r>
              <a:rPr lang="en-US" sz="1600" dirty="0" smtClean="0"/>
              <a:t>and (c) </a:t>
            </a:r>
            <a:r>
              <a:rPr lang="en-US" sz="1600" dirty="0"/>
              <a:t>NONE simulations.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2098914" y="76202"/>
            <a:ext cx="3574573" cy="9284312"/>
            <a:chOff x="1632427" y="76202"/>
            <a:chExt cx="3574573" cy="9284312"/>
          </a:xfrm>
        </p:grpSpPr>
        <p:grpSp>
          <p:nvGrpSpPr>
            <p:cNvPr id="26" name="Group 25"/>
            <p:cNvGrpSpPr/>
            <p:nvPr/>
          </p:nvGrpSpPr>
          <p:grpSpPr>
            <a:xfrm>
              <a:off x="1822863" y="76202"/>
              <a:ext cx="3206337" cy="8721205"/>
              <a:chOff x="76200" y="77299"/>
              <a:chExt cx="3206337" cy="8721205"/>
            </a:xfrm>
          </p:grpSpPr>
          <p:pic>
            <p:nvPicPr>
              <p:cNvPr id="40" name="Picture 5"/>
              <p:cNvPicPr>
                <a:picLocks noChangeAspect="1" noChangeArrowheads="1"/>
              </p:cNvPicPr>
              <p:nvPr/>
            </p:nvPicPr>
            <p:blipFill>
              <a:blip r:embed="rId2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5944697"/>
                <a:ext cx="3206337" cy="285380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1" name="Picture 3"/>
              <p:cNvPicPr>
                <a:picLocks noChangeAspect="1" noChangeArrowheads="1"/>
              </p:cNvPicPr>
              <p:nvPr/>
            </p:nvPicPr>
            <p:blipFill>
              <a:blip r:embed="rId3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3009094"/>
                <a:ext cx="3206337" cy="285940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2" name="Picture 2"/>
              <p:cNvPicPr>
                <a:picLocks noChangeAspect="1" noChangeArrowheads="1"/>
              </p:cNvPicPr>
              <p:nvPr/>
            </p:nvPicPr>
            <p:blipFill>
              <a:blip r:embed="rId4" cstate="email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200" y="77299"/>
                <a:ext cx="3206337" cy="2843251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3" name="TextBox 42"/>
              <p:cNvSpPr txBox="1"/>
              <p:nvPr/>
            </p:nvSpPr>
            <p:spPr>
              <a:xfrm>
                <a:off x="182106" y="191925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(a)</a:t>
                </a:r>
                <a:endParaRPr lang="en-US" sz="1400" b="1" dirty="0"/>
              </a:p>
            </p:txBody>
          </p:sp>
          <p:sp>
            <p:nvSpPr>
              <p:cNvPr id="44" name="TextBox 43"/>
              <p:cNvSpPr txBox="1"/>
              <p:nvPr/>
            </p:nvSpPr>
            <p:spPr>
              <a:xfrm>
                <a:off x="166750" y="3111802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(b)</a:t>
                </a:r>
                <a:endParaRPr lang="en-US" sz="1400" b="1" dirty="0"/>
              </a:p>
            </p:txBody>
          </p:sp>
          <p:sp>
            <p:nvSpPr>
              <p:cNvPr id="45" name="TextBox 44"/>
              <p:cNvSpPr txBox="1"/>
              <p:nvPr/>
            </p:nvSpPr>
            <p:spPr>
              <a:xfrm>
                <a:off x="151394" y="6043804"/>
                <a:ext cx="419100" cy="307777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(c)</a:t>
                </a:r>
                <a:endParaRPr lang="en-US" sz="1400" b="1" dirty="0"/>
              </a:p>
            </p:txBody>
          </p:sp>
        </p:grpSp>
        <p:pic>
          <p:nvPicPr>
            <p:cNvPr id="28" name="Picture 6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298953" y="7321318"/>
              <a:ext cx="255331" cy="32075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9" name="TextBox 28"/>
            <p:cNvSpPr txBox="1"/>
            <p:nvPr/>
          </p:nvSpPr>
          <p:spPr>
            <a:xfrm>
              <a:off x="1632427" y="9049760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-12</a:t>
              </a:r>
              <a:endParaRPr lang="en-US" sz="1400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478790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2</a:t>
              </a:r>
              <a:endParaRPr lang="en-US" sz="1400" b="1" dirty="0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208915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-10</a:t>
              </a:r>
              <a:endParaRPr lang="en-US" sz="1400" b="1" dirty="0"/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2540000" y="9049759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-8</a:t>
              </a:r>
              <a:endParaRPr lang="en-US" sz="1400" b="1" dirty="0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4343400" y="9049758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0</a:t>
              </a:r>
              <a:endParaRPr lang="en-US" sz="1400" b="1" dirty="0"/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3892550" y="904975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-2</a:t>
              </a:r>
              <a:endParaRPr lang="en-US" sz="1400" b="1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344170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-4</a:t>
              </a:r>
              <a:endParaRPr lang="en-US" sz="1400" b="1" dirty="0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2990850" y="9052737"/>
              <a:ext cx="419100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-6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151858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/>
          <p:cNvSpPr txBox="1"/>
          <p:nvPr/>
        </p:nvSpPr>
        <p:spPr>
          <a:xfrm>
            <a:off x="0" y="9216861"/>
            <a:ext cx="7781365" cy="841541"/>
          </a:xfrm>
          <a:prstGeom prst="rect">
            <a:avLst/>
          </a:prstGeom>
          <a:noFill/>
        </p:spPr>
        <p:txBody>
          <a:bodyPr wrap="square" lIns="101882" tIns="50941" rIns="101882" bIns="50941" rtlCol="0">
            <a:spAutoFit/>
          </a:bodyPr>
          <a:lstStyle/>
          <a:p>
            <a:r>
              <a:rPr lang="en-US" sz="1600" dirty="0" smtClean="0"/>
              <a:t>Figure </a:t>
            </a:r>
            <a:r>
              <a:rPr lang="en-US" sz="1600" dirty="0" smtClean="0"/>
              <a:t>9. </a:t>
            </a:r>
            <a:r>
              <a:rPr lang="en-US" sz="1600" dirty="0"/>
              <a:t>Average difference (BASE – FULL) for 1–6 February 2013 period in: (a) 2-m temperature (in °C according to the scale to the right) and (b) downwelling longwave radiation (in W m</a:t>
            </a:r>
            <a:r>
              <a:rPr lang="en-US" sz="1600" baseline="30000" dirty="0"/>
              <a:t>-2</a:t>
            </a:r>
            <a:r>
              <a:rPr lang="en-US" sz="1600" dirty="0"/>
              <a:t> according to the scale on the right)</a:t>
            </a:r>
          </a:p>
        </p:txBody>
      </p:sp>
      <p:grpSp>
        <p:nvGrpSpPr>
          <p:cNvPr id="35" name="Group 34"/>
          <p:cNvGrpSpPr/>
          <p:nvPr/>
        </p:nvGrpSpPr>
        <p:grpSpPr>
          <a:xfrm>
            <a:off x="1375558" y="214743"/>
            <a:ext cx="5572270" cy="8287758"/>
            <a:chOff x="1375558" y="214743"/>
            <a:chExt cx="5572270" cy="8287758"/>
          </a:xfrm>
        </p:grpSpPr>
        <p:grpSp>
          <p:nvGrpSpPr>
            <p:cNvPr id="20" name="Group 19"/>
            <p:cNvGrpSpPr/>
            <p:nvPr/>
          </p:nvGrpSpPr>
          <p:grpSpPr>
            <a:xfrm>
              <a:off x="1375558" y="214743"/>
              <a:ext cx="5572270" cy="8185074"/>
              <a:chOff x="1375558" y="214743"/>
              <a:chExt cx="5572270" cy="8185074"/>
            </a:xfrm>
          </p:grpSpPr>
          <p:grpSp>
            <p:nvGrpSpPr>
              <p:cNvPr id="5" name="Group 4"/>
              <p:cNvGrpSpPr/>
              <p:nvPr/>
            </p:nvGrpSpPr>
            <p:grpSpPr>
              <a:xfrm>
                <a:off x="1375558" y="214743"/>
                <a:ext cx="5572270" cy="4114800"/>
                <a:chOff x="1375558" y="214743"/>
                <a:chExt cx="5572270" cy="4114800"/>
              </a:xfrm>
            </p:grpSpPr>
            <p:grpSp>
              <p:nvGrpSpPr>
                <p:cNvPr id="25" name="Group 24"/>
                <p:cNvGrpSpPr/>
                <p:nvPr/>
              </p:nvGrpSpPr>
              <p:grpSpPr>
                <a:xfrm>
                  <a:off x="1375558" y="214743"/>
                  <a:ext cx="5572270" cy="4114800"/>
                  <a:chOff x="1371600" y="4343400"/>
                  <a:chExt cx="5572270" cy="4114800"/>
                </a:xfrm>
              </p:grpSpPr>
              <p:pic>
                <p:nvPicPr>
                  <p:cNvPr id="26" name="Picture 3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 cstate="email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/>
                  <a:stretch/>
                </p:blipFill>
                <p:spPr bwMode="auto">
                  <a:xfrm>
                    <a:off x="1371600" y="4370696"/>
                    <a:ext cx="5150922" cy="408750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</p:pic>
              <p:sp>
                <p:nvSpPr>
                  <p:cNvPr id="27" name="TextBox 26"/>
                  <p:cNvSpPr txBox="1"/>
                  <p:nvPr/>
                </p:nvSpPr>
                <p:spPr>
                  <a:xfrm>
                    <a:off x="6451275" y="646512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0.5</a:t>
                    </a:r>
                    <a:endParaRPr lang="en-US" sz="1400" b="1" dirty="0"/>
                  </a:p>
                </p:txBody>
              </p:sp>
              <p:sp>
                <p:nvSpPr>
                  <p:cNvPr id="28" name="TextBox 27"/>
                  <p:cNvSpPr txBox="1"/>
                  <p:nvPr/>
                </p:nvSpPr>
                <p:spPr>
                  <a:xfrm>
                    <a:off x="6451275" y="5052950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1.5</a:t>
                    </a:r>
                    <a:endParaRPr lang="en-US" sz="1400" b="1" dirty="0"/>
                  </a:p>
                </p:txBody>
              </p:sp>
              <p:sp>
                <p:nvSpPr>
                  <p:cNvPr id="29" name="TextBox 28"/>
                  <p:cNvSpPr txBox="1"/>
                  <p:nvPr/>
                </p:nvSpPr>
                <p:spPr>
                  <a:xfrm>
                    <a:off x="6471148" y="575062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1</a:t>
                    </a:r>
                    <a:endParaRPr lang="en-US" sz="1400" b="1" dirty="0"/>
                  </a:p>
                </p:txBody>
              </p:sp>
              <p:sp>
                <p:nvSpPr>
                  <p:cNvPr id="30" name="TextBox 29"/>
                  <p:cNvSpPr txBox="1"/>
                  <p:nvPr/>
                </p:nvSpPr>
                <p:spPr>
                  <a:xfrm>
                    <a:off x="6451275" y="717467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0</a:t>
                    </a:r>
                    <a:endParaRPr lang="en-US" sz="1400" b="1" dirty="0"/>
                  </a:p>
                </p:txBody>
              </p:sp>
              <p:sp>
                <p:nvSpPr>
                  <p:cNvPr id="31" name="TextBox 30"/>
                  <p:cNvSpPr txBox="1"/>
                  <p:nvPr/>
                </p:nvSpPr>
                <p:spPr>
                  <a:xfrm>
                    <a:off x="6451275" y="4343400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2</a:t>
                    </a:r>
                    <a:endParaRPr lang="en-US" sz="1400" b="1" dirty="0"/>
                  </a:p>
                </p:txBody>
              </p:sp>
              <p:sp>
                <p:nvSpPr>
                  <p:cNvPr id="32" name="TextBox 31"/>
                  <p:cNvSpPr txBox="1"/>
                  <p:nvPr/>
                </p:nvSpPr>
                <p:spPr>
                  <a:xfrm>
                    <a:off x="6451275" y="7860475"/>
                    <a:ext cx="472722" cy="307777"/>
                  </a:xfrm>
                  <a:prstGeom prst="rect">
                    <a:avLst/>
                  </a:prstGeom>
                  <a:noFill/>
                  <a:ln w="12700">
                    <a:noFill/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en-US" sz="1400" b="1" dirty="0" smtClean="0"/>
                      <a:t>-0.5</a:t>
                    </a:r>
                    <a:endParaRPr lang="en-US" sz="1400" b="1" dirty="0"/>
                  </a:p>
                </p:txBody>
              </p:sp>
            </p:grpSp>
            <p:pic>
              <p:nvPicPr>
                <p:cNvPr id="33" name="Picture 3"/>
                <p:cNvPicPr>
                  <a:picLocks noChangeAspect="1" noChangeArrowheads="1"/>
                </p:cNvPicPr>
                <p:nvPr/>
              </p:nvPicPr>
              <p:blipFill rotWithShape="1">
                <a:blip r:embed="rId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6222670" y="242039"/>
                  <a:ext cx="317170" cy="408750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grpSp>
            <p:nvGrpSpPr>
              <p:cNvPr id="6" name="Group 5"/>
              <p:cNvGrpSpPr/>
              <p:nvPr/>
            </p:nvGrpSpPr>
            <p:grpSpPr>
              <a:xfrm>
                <a:off x="1381415" y="4361218"/>
                <a:ext cx="5521795" cy="4038599"/>
                <a:chOff x="1371600" y="228600"/>
                <a:chExt cx="5521795" cy="4038599"/>
              </a:xfrm>
            </p:grpSpPr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 rotWithShape="1">
                <a:blip r:embed="rId4" cstate="email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>
                  <a:off x="1371600" y="228600"/>
                  <a:ext cx="5142016" cy="403859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sp>
              <p:nvSpPr>
                <p:cNvPr id="11" name="TextBox 10"/>
                <p:cNvSpPr txBox="1"/>
                <p:nvPr/>
              </p:nvSpPr>
              <p:spPr>
                <a:xfrm>
                  <a:off x="6420673" y="2590800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5</a:t>
                  </a:r>
                  <a:endParaRPr lang="en-US" sz="1400" b="1" dirty="0"/>
                </a:p>
              </p:txBody>
            </p:sp>
            <p:sp>
              <p:nvSpPr>
                <p:cNvPr id="12" name="TextBox 11"/>
                <p:cNvSpPr txBox="1"/>
                <p:nvPr/>
              </p:nvSpPr>
              <p:spPr>
                <a:xfrm>
                  <a:off x="6400800" y="184067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10</a:t>
                  </a:r>
                  <a:endParaRPr lang="en-US" sz="1400" b="1" dirty="0"/>
                </a:p>
              </p:txBody>
            </p:sp>
            <p:sp>
              <p:nvSpPr>
                <p:cNvPr id="13" name="TextBox 12"/>
                <p:cNvSpPr txBox="1"/>
                <p:nvPr/>
              </p:nvSpPr>
              <p:spPr>
                <a:xfrm>
                  <a:off x="6400800" y="334982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/>
                    <a:t>0</a:t>
                  </a:r>
                </a:p>
              </p:txBody>
            </p:sp>
            <p:sp>
              <p:nvSpPr>
                <p:cNvPr id="16" name="TextBox 15"/>
                <p:cNvSpPr txBox="1"/>
                <p:nvPr/>
              </p:nvSpPr>
              <p:spPr>
                <a:xfrm>
                  <a:off x="6400800" y="1092523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15</a:t>
                  </a:r>
                  <a:endParaRPr lang="en-US" sz="1400" b="1" dirty="0"/>
                </a:p>
              </p:txBody>
            </p:sp>
            <p:sp>
              <p:nvSpPr>
                <p:cNvPr id="18" name="TextBox 17"/>
                <p:cNvSpPr txBox="1"/>
                <p:nvPr/>
              </p:nvSpPr>
              <p:spPr>
                <a:xfrm>
                  <a:off x="6400800" y="340425"/>
                  <a:ext cx="472722" cy="307777"/>
                </a:xfrm>
                <a:prstGeom prst="rect">
                  <a:avLst/>
                </a:prstGeom>
                <a:noFill/>
                <a:ln w="12700">
                  <a:noFill/>
                </a:ln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1400" b="1" dirty="0" smtClean="0"/>
                    <a:t>20</a:t>
                  </a:r>
                  <a:endParaRPr lang="en-US" sz="1400" b="1" dirty="0"/>
                </a:p>
              </p:txBody>
            </p:sp>
          </p:grpSp>
          <p:sp>
            <p:nvSpPr>
              <p:cNvPr id="23" name="TextBox 22"/>
              <p:cNvSpPr txBox="1"/>
              <p:nvPr/>
            </p:nvSpPr>
            <p:spPr>
              <a:xfrm>
                <a:off x="1451768" y="332104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(a)</a:t>
                </a:r>
                <a:endParaRPr lang="en-US" sz="1400" b="1" dirty="0"/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1447800" y="4444936"/>
                <a:ext cx="403744" cy="317725"/>
              </a:xfrm>
              <a:prstGeom prst="rect">
                <a:avLst/>
              </a:prstGeom>
              <a:solidFill>
                <a:schemeClr val="bg1"/>
              </a:solidFill>
              <a:ln w="12700"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b="1" dirty="0" smtClean="0"/>
                  <a:t>(b)</a:t>
                </a:r>
                <a:endParaRPr lang="en-US" sz="1400" b="1" dirty="0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6411433" y="8194724"/>
              <a:ext cx="472722" cy="307777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-5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324945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59399</TotalTime>
  <Words>2015</Words>
  <Application>Microsoft Office PowerPoint</Application>
  <PresentationFormat>Custom</PresentationFormat>
  <Paragraphs>434</Paragraphs>
  <Slides>22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3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Erik Michael Neemann</dc:creator>
  <cp:lastModifiedBy>Erik Michael Neemann</cp:lastModifiedBy>
  <cp:revision>459</cp:revision>
  <dcterms:created xsi:type="dcterms:W3CDTF">2013-11-06T18:07:41Z</dcterms:created>
  <dcterms:modified xsi:type="dcterms:W3CDTF">2014-04-29T17:43:53Z</dcterms:modified>
</cp:coreProperties>
</file>