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20" r:id="rId2"/>
    <p:sldId id="284" r:id="rId3"/>
    <p:sldId id="366" r:id="rId4"/>
    <p:sldId id="318" r:id="rId5"/>
    <p:sldId id="355" r:id="rId6"/>
    <p:sldId id="281" r:id="rId7"/>
    <p:sldId id="363" r:id="rId8"/>
    <p:sldId id="359" r:id="rId9"/>
    <p:sldId id="360" r:id="rId10"/>
    <p:sldId id="286" r:id="rId11"/>
    <p:sldId id="364" r:id="rId12"/>
    <p:sldId id="365" r:id="rId13"/>
    <p:sldId id="280" r:id="rId14"/>
    <p:sldId id="347" r:id="rId15"/>
    <p:sldId id="350" r:id="rId16"/>
    <p:sldId id="323" r:id="rId17"/>
    <p:sldId id="349" r:id="rId18"/>
    <p:sldId id="353" r:id="rId19"/>
    <p:sldId id="291" r:id="rId20"/>
    <p:sldId id="292" r:id="rId21"/>
    <p:sldId id="293" r:id="rId22"/>
    <p:sldId id="331" r:id="rId23"/>
  </p:sldIdLst>
  <p:sldSz cx="7772400" cy="10058400"/>
  <p:notesSz cx="6881813" cy="9296400"/>
  <p:defaultTextStyle>
    <a:defPPr>
      <a:defRPr lang="en-US"/>
    </a:defPPr>
    <a:lvl1pPr marL="0" algn="l" defTabSz="101871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357" algn="l" defTabSz="101871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713" algn="l" defTabSz="101871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071" algn="l" defTabSz="101871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428" algn="l" defTabSz="101871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785" algn="l" defTabSz="101871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141" algn="l" defTabSz="101871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499" algn="l" defTabSz="101871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4855" algn="l" defTabSz="101871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2" autoAdjust="0"/>
    <p:restoredTop sz="99884" autoAdjust="0"/>
  </p:normalViewPr>
  <p:slideViewPr>
    <p:cSldViewPr>
      <p:cViewPr>
        <p:scale>
          <a:sx n="80" d="100"/>
          <a:sy n="80" d="100"/>
        </p:scale>
        <p:origin x="-396" y="6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396BD1E-8A37-4967-9C16-1B870BD98CEB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95500" y="696913"/>
            <a:ext cx="26908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C61051E-D77D-4CFB-8DDE-E794CCE502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33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1" algn="l" defTabSz="9143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1" algn="l" defTabSz="9143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1" algn="l" defTabSz="9143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01" algn="l" defTabSz="9143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52" algn="l" defTabSz="9143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02" algn="l" defTabSz="9143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53" algn="l" defTabSz="9143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02" algn="l" defTabSz="9143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6"/>
            <a:ext cx="6606540" cy="21560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1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4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9D7D-12AE-4E99-BE11-4CF9A5EA2F1C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11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9D7D-12AE-4E99-BE11-4CF9A5EA2F1C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89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5"/>
            <a:ext cx="1748790" cy="85822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5"/>
            <a:ext cx="5116830" cy="85822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9D7D-12AE-4E99-BE11-4CF9A5EA2F1C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0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9D7D-12AE-4E99-BE11-4CF9A5EA2F1C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5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1"/>
            <a:ext cx="6606540" cy="220027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3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7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4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67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1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4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4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9D7D-12AE-4E99-BE11-4CF9A5EA2F1C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71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5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5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9D7D-12AE-4E99-BE11-4CF9A5EA2F1C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83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1" y="2251499"/>
            <a:ext cx="3434160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357" indent="0">
              <a:buNone/>
              <a:defRPr sz="2200" b="1"/>
            </a:lvl2pPr>
            <a:lvl3pPr marL="1018713" indent="0">
              <a:buNone/>
              <a:defRPr sz="2000" b="1"/>
            </a:lvl3pPr>
            <a:lvl4pPr marL="1528071" indent="0">
              <a:buNone/>
              <a:defRPr sz="1800" b="1"/>
            </a:lvl4pPr>
            <a:lvl5pPr marL="2037428" indent="0">
              <a:buNone/>
              <a:defRPr sz="1800" b="1"/>
            </a:lvl5pPr>
            <a:lvl6pPr marL="2546785" indent="0">
              <a:buNone/>
              <a:defRPr sz="1800" b="1"/>
            </a:lvl6pPr>
            <a:lvl7pPr marL="3056141" indent="0">
              <a:buNone/>
              <a:defRPr sz="1800" b="1"/>
            </a:lvl7pPr>
            <a:lvl8pPr marL="3565499" indent="0">
              <a:buNone/>
              <a:defRPr sz="1800" b="1"/>
            </a:lvl8pPr>
            <a:lvl9pPr marL="4074855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1" y="3189817"/>
            <a:ext cx="3434160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3" y="2251499"/>
            <a:ext cx="3435508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357" indent="0">
              <a:buNone/>
              <a:defRPr sz="2200" b="1"/>
            </a:lvl2pPr>
            <a:lvl3pPr marL="1018713" indent="0">
              <a:buNone/>
              <a:defRPr sz="2000" b="1"/>
            </a:lvl3pPr>
            <a:lvl4pPr marL="1528071" indent="0">
              <a:buNone/>
              <a:defRPr sz="1800" b="1"/>
            </a:lvl4pPr>
            <a:lvl5pPr marL="2037428" indent="0">
              <a:buNone/>
              <a:defRPr sz="1800" b="1"/>
            </a:lvl5pPr>
            <a:lvl6pPr marL="2546785" indent="0">
              <a:buNone/>
              <a:defRPr sz="1800" b="1"/>
            </a:lvl6pPr>
            <a:lvl7pPr marL="3056141" indent="0">
              <a:buNone/>
              <a:defRPr sz="1800" b="1"/>
            </a:lvl7pPr>
            <a:lvl8pPr marL="3565499" indent="0">
              <a:buNone/>
              <a:defRPr sz="1800" b="1"/>
            </a:lvl8pPr>
            <a:lvl9pPr marL="4074855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3" y="3189817"/>
            <a:ext cx="3435508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9D7D-12AE-4E99-BE11-4CF9A5EA2F1C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587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9D7D-12AE-4E99-BE11-4CF9A5EA2F1C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6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9D7D-12AE-4E99-BE11-4CF9A5EA2F1C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0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1" y="400474"/>
            <a:ext cx="2557066" cy="170434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3" y="400475"/>
            <a:ext cx="4344988" cy="858456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1" y="2104815"/>
            <a:ext cx="2557066" cy="6880226"/>
          </a:xfrm>
        </p:spPr>
        <p:txBody>
          <a:bodyPr/>
          <a:lstStyle>
            <a:lvl1pPr marL="0" indent="0">
              <a:buNone/>
              <a:defRPr sz="1600"/>
            </a:lvl1pPr>
            <a:lvl2pPr marL="509357" indent="0">
              <a:buNone/>
              <a:defRPr sz="1300"/>
            </a:lvl2pPr>
            <a:lvl3pPr marL="1018713" indent="0">
              <a:buNone/>
              <a:defRPr sz="1100"/>
            </a:lvl3pPr>
            <a:lvl4pPr marL="1528071" indent="0">
              <a:buNone/>
              <a:defRPr sz="1000"/>
            </a:lvl4pPr>
            <a:lvl5pPr marL="2037428" indent="0">
              <a:buNone/>
              <a:defRPr sz="1000"/>
            </a:lvl5pPr>
            <a:lvl6pPr marL="2546785" indent="0">
              <a:buNone/>
              <a:defRPr sz="1000"/>
            </a:lvl6pPr>
            <a:lvl7pPr marL="3056141" indent="0">
              <a:buNone/>
              <a:defRPr sz="1000"/>
            </a:lvl7pPr>
            <a:lvl8pPr marL="3565499" indent="0">
              <a:buNone/>
              <a:defRPr sz="1000"/>
            </a:lvl8pPr>
            <a:lvl9pPr marL="407485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9D7D-12AE-4E99-BE11-4CF9A5EA2F1C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63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1"/>
            <a:ext cx="4663440" cy="83121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6"/>
            <a:ext cx="4663440" cy="6035040"/>
          </a:xfrm>
        </p:spPr>
        <p:txBody>
          <a:bodyPr/>
          <a:lstStyle>
            <a:lvl1pPr marL="0" indent="0">
              <a:buNone/>
              <a:defRPr sz="3600"/>
            </a:lvl1pPr>
            <a:lvl2pPr marL="509357" indent="0">
              <a:buNone/>
              <a:defRPr sz="3100"/>
            </a:lvl2pPr>
            <a:lvl3pPr marL="1018713" indent="0">
              <a:buNone/>
              <a:defRPr sz="2700"/>
            </a:lvl3pPr>
            <a:lvl4pPr marL="1528071" indent="0">
              <a:buNone/>
              <a:defRPr sz="2200"/>
            </a:lvl4pPr>
            <a:lvl5pPr marL="2037428" indent="0">
              <a:buNone/>
              <a:defRPr sz="2200"/>
            </a:lvl5pPr>
            <a:lvl6pPr marL="2546785" indent="0">
              <a:buNone/>
              <a:defRPr sz="2200"/>
            </a:lvl6pPr>
            <a:lvl7pPr marL="3056141" indent="0">
              <a:buNone/>
              <a:defRPr sz="2200"/>
            </a:lvl7pPr>
            <a:lvl8pPr marL="3565499" indent="0">
              <a:buNone/>
              <a:defRPr sz="2200"/>
            </a:lvl8pPr>
            <a:lvl9pPr marL="4074855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7"/>
            <a:ext cx="4663440" cy="1180464"/>
          </a:xfrm>
        </p:spPr>
        <p:txBody>
          <a:bodyPr/>
          <a:lstStyle>
            <a:lvl1pPr marL="0" indent="0">
              <a:buNone/>
              <a:defRPr sz="1600"/>
            </a:lvl1pPr>
            <a:lvl2pPr marL="509357" indent="0">
              <a:buNone/>
              <a:defRPr sz="1300"/>
            </a:lvl2pPr>
            <a:lvl3pPr marL="1018713" indent="0">
              <a:buNone/>
              <a:defRPr sz="1100"/>
            </a:lvl3pPr>
            <a:lvl4pPr marL="1528071" indent="0">
              <a:buNone/>
              <a:defRPr sz="1000"/>
            </a:lvl4pPr>
            <a:lvl5pPr marL="2037428" indent="0">
              <a:buNone/>
              <a:defRPr sz="1000"/>
            </a:lvl5pPr>
            <a:lvl6pPr marL="2546785" indent="0">
              <a:buNone/>
              <a:defRPr sz="1000"/>
            </a:lvl6pPr>
            <a:lvl7pPr marL="3056141" indent="0">
              <a:buNone/>
              <a:defRPr sz="1000"/>
            </a:lvl7pPr>
            <a:lvl8pPr marL="3565499" indent="0">
              <a:buNone/>
              <a:defRPr sz="1000"/>
            </a:lvl8pPr>
            <a:lvl9pPr marL="407485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9D7D-12AE-4E99-BE11-4CF9A5EA2F1C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7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101871" tIns="50936" rIns="101871" bIns="5093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5"/>
            <a:ext cx="6995160" cy="6638079"/>
          </a:xfrm>
          <a:prstGeom prst="rect">
            <a:avLst/>
          </a:prstGeom>
        </p:spPr>
        <p:txBody>
          <a:bodyPr vert="horz" lIns="101871" tIns="50936" rIns="101871" bIns="5093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9"/>
            <a:ext cx="1813560" cy="535516"/>
          </a:xfrm>
          <a:prstGeom prst="rect">
            <a:avLst/>
          </a:prstGeom>
        </p:spPr>
        <p:txBody>
          <a:bodyPr vert="horz" lIns="101871" tIns="50936" rIns="101871" bIns="5093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D9D7D-12AE-4E99-BE11-4CF9A5EA2F1C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1" y="9322649"/>
            <a:ext cx="2461260" cy="535516"/>
          </a:xfrm>
          <a:prstGeom prst="rect">
            <a:avLst/>
          </a:prstGeom>
        </p:spPr>
        <p:txBody>
          <a:bodyPr vert="horz" lIns="101871" tIns="50936" rIns="101871" bIns="5093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9"/>
            <a:ext cx="1813560" cy="535516"/>
          </a:xfrm>
          <a:prstGeom prst="rect">
            <a:avLst/>
          </a:prstGeom>
        </p:spPr>
        <p:txBody>
          <a:bodyPr vert="horz" lIns="101871" tIns="50936" rIns="101871" bIns="5093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7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713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17" indent="-382017" algn="l" defTabSz="101871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05" indent="-318349" algn="l" defTabSz="1018713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393" indent="-254678" algn="l" defTabSz="10187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750" indent="-254678" algn="l" defTabSz="1018713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106" indent="-254678" algn="l" defTabSz="1018713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463" indent="-254678" algn="l" defTabSz="10187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821" indent="-254678" algn="l" defTabSz="10187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177" indent="-254678" algn="l" defTabSz="10187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9534" indent="-254678" algn="l" defTabSz="10187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7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357" algn="l" defTabSz="10187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713" algn="l" defTabSz="10187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071" algn="l" defTabSz="10187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428" algn="l" defTabSz="10187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785" algn="l" defTabSz="10187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141" algn="l" defTabSz="10187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499" algn="l" defTabSz="10187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855" algn="l" defTabSz="10187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tiff"/><Relationship Id="rId5" Type="http://schemas.openxmlformats.org/officeDocument/2006/relationships/image" Target="../media/image38.png"/><Relationship Id="rId4" Type="http://schemas.openxmlformats.org/officeDocument/2006/relationships/image" Target="../media/image3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04800" y="8534400"/>
            <a:ext cx="7162800" cy="1333983"/>
          </a:xfrm>
          <a:prstGeom prst="rect">
            <a:avLst/>
          </a:prstGeom>
          <a:noFill/>
        </p:spPr>
        <p:txBody>
          <a:bodyPr wrap="square" lIns="101871" tIns="50936" rIns="101871" bIns="50936" rtlCol="0">
            <a:spAutoFit/>
          </a:bodyPr>
          <a:lstStyle/>
          <a:p>
            <a:r>
              <a:rPr lang="en-US" sz="1600" dirty="0"/>
              <a:t>Figure 1. </a:t>
            </a:r>
            <a:r>
              <a:rPr lang="en-US" sz="1600" dirty="0"/>
              <a:t>Schematic of factors contributing to high ozone concentrations.  Potential temperature profile (red line) with stable layer trapping ozone precursors (NO</a:t>
            </a:r>
            <a:r>
              <a:rPr lang="en-US" sz="1600" baseline="-25000" dirty="0"/>
              <a:t>x</a:t>
            </a:r>
            <a:r>
              <a:rPr lang="en-US" sz="1600" dirty="0"/>
              <a:t> and VOCs) within the cold-air pool.  Snow cover reflects solar radiation, increases photolysis rates, and leads to enhanced ozone (O</a:t>
            </a:r>
            <a:r>
              <a:rPr lang="en-US" sz="1600" baseline="-25000" dirty="0"/>
              <a:t>3</a:t>
            </a:r>
            <a:r>
              <a:rPr lang="en-US" sz="1600" dirty="0"/>
              <a:t>) concentrations near the surface.  Ice fogs are common in the cold-air pool.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0498" y="739580"/>
            <a:ext cx="7677455" cy="4670623"/>
            <a:chOff x="20496" y="739577"/>
            <a:chExt cx="7677455" cy="4670623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20496" y="739577"/>
              <a:ext cx="7677455" cy="4670623"/>
              <a:chOff x="-1" y="569383"/>
              <a:chExt cx="5953125" cy="3621617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-1" y="569383"/>
                <a:ext cx="5953125" cy="3621617"/>
                <a:chOff x="-1" y="569383"/>
                <a:chExt cx="5953125" cy="3621617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-1" y="569383"/>
                  <a:ext cx="5953125" cy="3621617"/>
                  <a:chOff x="-1" y="679417"/>
                  <a:chExt cx="5994728" cy="3663983"/>
                </a:xfrm>
              </p:grpSpPr>
              <p:sp>
                <p:nvSpPr>
                  <p:cNvPr id="9" name="Rectangle 8"/>
                  <p:cNvSpPr/>
                  <p:nvPr/>
                </p:nvSpPr>
                <p:spPr>
                  <a:xfrm>
                    <a:off x="-1" y="679417"/>
                    <a:ext cx="5994728" cy="366398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0" name="Group 1"/>
                  <p:cNvGrpSpPr>
                    <a:grpSpLocks/>
                  </p:cNvGrpSpPr>
                  <p:nvPr/>
                </p:nvGrpSpPr>
                <p:grpSpPr bwMode="auto">
                  <a:xfrm>
                    <a:off x="330151" y="990605"/>
                    <a:ext cx="4699049" cy="2642705"/>
                    <a:chOff x="191937" y="4203487"/>
                    <a:chExt cx="5811081" cy="3478821"/>
                  </a:xfrm>
                </p:grpSpPr>
                <p:cxnSp>
                  <p:nvCxnSpPr>
                    <p:cNvPr id="20" name="Straight Connector 19"/>
                    <p:cNvCxnSpPr/>
                    <p:nvPr/>
                  </p:nvCxnSpPr>
                  <p:spPr>
                    <a:xfrm>
                      <a:off x="533259" y="4203487"/>
                      <a:ext cx="0" cy="2708336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Straight Connector 20"/>
                    <p:cNvCxnSpPr/>
                    <p:nvPr/>
                  </p:nvCxnSpPr>
                  <p:spPr>
                    <a:xfrm>
                      <a:off x="533256" y="6911350"/>
                      <a:ext cx="5469762" cy="474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2" name="TextBox 5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31750" y="7269126"/>
                      <a:ext cx="306788" cy="41318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dirty="0">
                          <a:solidFill>
                            <a:srgbClr val="000000"/>
                          </a:solidFill>
                          <a:latin typeface="Symbol" pitchFamily="18" charset="2"/>
                        </a:rPr>
                        <a:t>q</a:t>
                      </a:r>
                    </a:p>
                  </p:txBody>
                </p:sp>
                <p:cxnSp>
                  <p:nvCxnSpPr>
                    <p:cNvPr id="23" name="Straight Arrow Connector 22"/>
                    <p:cNvCxnSpPr/>
                    <p:nvPr/>
                  </p:nvCxnSpPr>
                  <p:spPr>
                    <a:xfrm>
                      <a:off x="1011756" y="7470143"/>
                      <a:ext cx="457422" cy="2089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Arrow Connector 23"/>
                    <p:cNvCxnSpPr/>
                    <p:nvPr/>
                  </p:nvCxnSpPr>
                  <p:spPr>
                    <a:xfrm rot="5400000" flipH="1" flipV="1">
                      <a:off x="33470" y="6034759"/>
                      <a:ext cx="608121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5" name="TextBox 5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1937" y="6341319"/>
                      <a:ext cx="294405" cy="41318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dirty="0">
                          <a:solidFill>
                            <a:srgbClr val="000000"/>
                          </a:solidFill>
                        </a:rPr>
                        <a:t>Z</a:t>
                      </a:r>
                    </a:p>
                  </p:txBody>
                </p:sp>
                <p:cxnSp>
                  <p:nvCxnSpPr>
                    <p:cNvPr id="26" name="Straight Connector 25"/>
                    <p:cNvCxnSpPr/>
                    <p:nvPr/>
                  </p:nvCxnSpPr>
                  <p:spPr>
                    <a:xfrm flipV="1">
                      <a:off x="725983" y="5764127"/>
                      <a:ext cx="761639" cy="492255"/>
                    </a:xfrm>
                    <a:prstGeom prst="line">
                      <a:avLst/>
                    </a:prstGeom>
                    <a:ln w="349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Connector 27"/>
                    <p:cNvCxnSpPr/>
                    <p:nvPr/>
                  </p:nvCxnSpPr>
                  <p:spPr>
                    <a:xfrm flipV="1">
                      <a:off x="739106" y="6256382"/>
                      <a:ext cx="3528" cy="635492"/>
                    </a:xfrm>
                    <a:prstGeom prst="line">
                      <a:avLst/>
                    </a:prstGeom>
                    <a:ln w="349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9" name="Cloud 18"/>
                    <p:cNvSpPr/>
                    <p:nvPr/>
                  </p:nvSpPr>
                  <p:spPr>
                    <a:xfrm>
                      <a:off x="820216" y="5871349"/>
                      <a:ext cx="4846700" cy="1267539"/>
                    </a:xfrm>
                    <a:prstGeom prst="cloud">
                      <a:avLst/>
                    </a:prstGeom>
                    <a:noFill/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pic>
                <p:nvPicPr>
                  <p:cNvPr id="11" name="Picture 2" descr="http://www.easyvectors.com/assets/images/vectors/afbig/nodding-donkey-clip-art.jpg"/>
                  <p:cNvPicPr>
                    <a:picLocks noChangeAspect="1" noChangeArrowheads="1"/>
                  </p:cNvPicPr>
                  <p:nvPr/>
                </p:nvPicPr>
                <p:blipFill>
                  <a:blip r:embed="rId2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71600" y="2432379"/>
                    <a:ext cx="568146" cy="5602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3" name="Text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81530" y="2319448"/>
                    <a:ext cx="470775" cy="3138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b="1" dirty="0" err="1" smtClean="0"/>
                      <a:t>NO</a:t>
                    </a:r>
                    <a:r>
                      <a:rPr lang="en-US" altLang="en-US" b="1" baseline="-25000" dirty="0" err="1" smtClean="0"/>
                      <a:t>x</a:t>
                    </a:r>
                    <a:endParaRPr lang="en-US" altLang="en-US" b="1" baseline="-25000" dirty="0"/>
                  </a:p>
                </p:txBody>
              </p:sp>
              <p:sp>
                <p:nvSpPr>
                  <p:cNvPr id="14" name="Cloud 13"/>
                  <p:cNvSpPr/>
                  <p:nvPr/>
                </p:nvSpPr>
                <p:spPr>
                  <a:xfrm>
                    <a:off x="606157" y="3080673"/>
                    <a:ext cx="4376008" cy="228997"/>
                  </a:xfrm>
                  <a:prstGeom prst="cloud">
                    <a:avLst/>
                  </a:prstGeom>
                  <a:solidFill>
                    <a:schemeClr val="bg2"/>
                  </a:solidFill>
                  <a:ln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</a:endParaRPr>
                  </a:p>
                </p:txBody>
              </p:sp>
              <p:cxnSp>
                <p:nvCxnSpPr>
                  <p:cNvPr id="15" name="Straight Arrow Connector 14"/>
                  <p:cNvCxnSpPr/>
                  <p:nvPr/>
                </p:nvCxnSpPr>
                <p:spPr>
                  <a:xfrm flipH="1" flipV="1">
                    <a:off x="1572559" y="1221099"/>
                    <a:ext cx="1205193" cy="1826901"/>
                  </a:xfrm>
                  <a:prstGeom prst="straightConnector1">
                    <a:avLst/>
                  </a:prstGeom>
                  <a:ln w="34925">
                    <a:solidFill>
                      <a:srgbClr val="FFC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Text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06150" y="3035546"/>
                    <a:ext cx="1099050" cy="2897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800" b="1" dirty="0"/>
                      <a:t>Snow Cover</a:t>
                    </a:r>
                    <a:endParaRPr lang="en-US" altLang="en-US" sz="1800" b="1" baseline="-25000" dirty="0"/>
                  </a:p>
                </p:txBody>
              </p:sp>
            </p:grpSp>
            <p:sp>
              <p:nvSpPr>
                <p:cNvPr id="8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1828800" y="2526268"/>
                  <a:ext cx="576840" cy="310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b="1" dirty="0" smtClean="0"/>
                    <a:t>VOCs</a:t>
                  </a:r>
                </a:p>
              </p:txBody>
            </p:sp>
          </p:grpSp>
          <p:cxnSp>
            <p:nvCxnSpPr>
              <p:cNvPr id="6" name="Straight Connector 5"/>
              <p:cNvCxnSpPr/>
              <p:nvPr/>
            </p:nvCxnSpPr>
            <p:spPr bwMode="auto">
              <a:xfrm flipH="1" flipV="1">
                <a:off x="1352550" y="1173677"/>
                <a:ext cx="2833" cy="901705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26" name="Picture 2" descr="http://sweetclipart.com/multisite/sweetclipart/files/yellow_sun_symbol_6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1760" y="838514"/>
              <a:ext cx="1517565" cy="1517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88179" y="3152866"/>
              <a:ext cx="1291306" cy="580934"/>
            </a:xfrm>
            <a:prstGeom prst="rect">
              <a:avLst/>
            </a:prstGeom>
          </p:spPr>
        </p:pic>
        <p:sp>
          <p:nvSpPr>
            <p:cNvPr id="29" name="TextBox 28"/>
            <p:cNvSpPr txBox="1">
              <a:spLocks noChangeArrowheads="1"/>
            </p:cNvSpPr>
            <p:nvPr/>
          </p:nvSpPr>
          <p:spPr bwMode="auto">
            <a:xfrm>
              <a:off x="5146589" y="2982589"/>
              <a:ext cx="44435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b="1" dirty="0" smtClean="0"/>
                <a:t>O</a:t>
              </a:r>
              <a:r>
                <a:rPr lang="en-US" altLang="en-US" b="1" baseline="-25000" dirty="0" smtClean="0"/>
                <a:t>3</a:t>
              </a:r>
              <a:endParaRPr lang="en-US" altLang="en-US" b="1" baseline="-25000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>
              <a:off x="3577967" y="1905000"/>
              <a:ext cx="1298833" cy="1853446"/>
            </a:xfrm>
            <a:prstGeom prst="straightConnector1">
              <a:avLst/>
            </a:prstGeom>
            <a:ln w="3492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169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28600" y="8763000"/>
            <a:ext cx="7239000" cy="841541"/>
          </a:xfrm>
          <a:prstGeom prst="rect">
            <a:avLst/>
          </a:prstGeom>
          <a:noFill/>
        </p:spPr>
        <p:txBody>
          <a:bodyPr wrap="square" lIns="101871" tIns="50936" rIns="101871" bIns="50936" rtlCol="0">
            <a:spAutoFit/>
          </a:bodyPr>
          <a:lstStyle/>
          <a:p>
            <a:r>
              <a:rPr lang="en-US" sz="1600" dirty="0"/>
              <a:t>Figure 9. </a:t>
            </a:r>
            <a:r>
              <a:rPr lang="en-US" sz="1600" dirty="0"/>
              <a:t>Average difference (BASE – FULL) for 1–6 February 2013 period in: (a) 2-m temperature (in °C according to the scale to the right) and (b) downwelling longwave radiation (in W m</a:t>
            </a:r>
            <a:r>
              <a:rPr lang="en-US" sz="1600" baseline="30000" dirty="0"/>
              <a:t>-2</a:t>
            </a:r>
            <a:r>
              <a:rPr lang="en-US" sz="1600" dirty="0"/>
              <a:t> according to the scale on the right</a:t>
            </a:r>
            <a:r>
              <a:rPr lang="en-US" sz="1600" dirty="0" smtClean="0"/>
              <a:t>).</a:t>
            </a:r>
            <a:endParaRPr lang="en-US" sz="16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1375559" y="214744"/>
            <a:ext cx="5572270" cy="8287758"/>
            <a:chOff x="1375558" y="214743"/>
            <a:chExt cx="5572270" cy="8287758"/>
          </a:xfrm>
        </p:grpSpPr>
        <p:grpSp>
          <p:nvGrpSpPr>
            <p:cNvPr id="20" name="Group 19"/>
            <p:cNvGrpSpPr/>
            <p:nvPr/>
          </p:nvGrpSpPr>
          <p:grpSpPr>
            <a:xfrm>
              <a:off x="1375558" y="214743"/>
              <a:ext cx="5572270" cy="8185074"/>
              <a:chOff x="1375558" y="214743"/>
              <a:chExt cx="5572270" cy="8185074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375558" y="214743"/>
                <a:ext cx="5572270" cy="4114800"/>
                <a:chOff x="1375558" y="214743"/>
                <a:chExt cx="5572270" cy="4114800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1375558" y="214743"/>
                  <a:ext cx="5572270" cy="4114800"/>
                  <a:chOff x="1371600" y="4343400"/>
                  <a:chExt cx="5572270" cy="4114800"/>
                </a:xfrm>
              </p:grpSpPr>
              <p:pic>
                <p:nvPicPr>
                  <p:cNvPr id="26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1371600" y="4370696"/>
                    <a:ext cx="5150922" cy="40875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6451275" y="6465125"/>
                    <a:ext cx="472722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/>
                      <a:t>0.5</a:t>
                    </a:r>
                    <a:endParaRPr lang="en-US" sz="1400" b="1" dirty="0"/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6451275" y="5052950"/>
                    <a:ext cx="472722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/>
                      <a:t>1.5</a:t>
                    </a:r>
                    <a:endParaRPr lang="en-US" sz="1400" b="1" dirty="0"/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6471148" y="5750625"/>
                    <a:ext cx="472722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/>
                      <a:t>1</a:t>
                    </a:r>
                    <a:endParaRPr lang="en-US" sz="1400" b="1" dirty="0"/>
                  </a:p>
                </p:txBody>
              </p:sp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6451275" y="7174675"/>
                    <a:ext cx="472722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/>
                      <a:t>0</a:t>
                    </a:r>
                    <a:endParaRPr lang="en-US" sz="1400" b="1" dirty="0"/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6451275" y="4343400"/>
                    <a:ext cx="472722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/>
                      <a:t>2</a:t>
                    </a:r>
                    <a:endParaRPr lang="en-US" sz="1400" b="1" dirty="0"/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6451275" y="7860475"/>
                    <a:ext cx="472722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/>
                      <a:t>-0.5</a:t>
                    </a:r>
                    <a:endParaRPr lang="en-US" sz="1400" b="1" dirty="0"/>
                  </a:p>
                </p:txBody>
              </p:sp>
            </p:grpSp>
            <p:pic>
              <p:nvPicPr>
                <p:cNvPr id="33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6222670" y="242039"/>
                  <a:ext cx="317170" cy="40875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" name="Group 5"/>
              <p:cNvGrpSpPr/>
              <p:nvPr/>
            </p:nvGrpSpPr>
            <p:grpSpPr>
              <a:xfrm>
                <a:off x="1381415" y="4361218"/>
                <a:ext cx="5521795" cy="4038599"/>
                <a:chOff x="1371600" y="228600"/>
                <a:chExt cx="5521795" cy="4038599"/>
              </a:xfrm>
            </p:grpSpPr>
            <p:pic>
              <p:nvPicPr>
                <p:cNvPr id="2053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1371600" y="228600"/>
                  <a:ext cx="5142016" cy="40385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6420673" y="2590800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5</a:t>
                  </a:r>
                  <a:endParaRPr lang="en-US" sz="1400" b="1" dirty="0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6400800" y="1840675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10</a:t>
                  </a:r>
                  <a:endParaRPr lang="en-US" sz="1400" b="1" dirty="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6400800" y="3349823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0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6400800" y="1092523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15</a:t>
                  </a:r>
                  <a:endParaRPr lang="en-US" sz="1400" b="1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400800" y="340425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20</a:t>
                  </a:r>
                  <a:endParaRPr lang="en-US" sz="1400" b="1" dirty="0"/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1451768" y="332104"/>
                <a:ext cx="403744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(a)</a:t>
                </a:r>
                <a:endParaRPr lang="en-US" sz="1400" b="1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447800" y="4444936"/>
                <a:ext cx="403744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(b)</a:t>
                </a:r>
                <a:endParaRPr lang="en-US" sz="1400" b="1" dirty="0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6411433" y="8194724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-5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494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95931" y="8686800"/>
            <a:ext cx="7070477" cy="841531"/>
          </a:xfrm>
          <a:prstGeom prst="rect">
            <a:avLst/>
          </a:prstGeom>
          <a:noFill/>
        </p:spPr>
        <p:txBody>
          <a:bodyPr wrap="square" lIns="101871" tIns="50936" rIns="101871" bIns="50936" rtlCol="0">
            <a:spAutoFit/>
          </a:bodyPr>
          <a:lstStyle/>
          <a:p>
            <a:r>
              <a:rPr lang="en-US" sz="1600" dirty="0"/>
              <a:t>Figure 10. Time-height </a:t>
            </a:r>
            <a:r>
              <a:rPr lang="en-US" sz="1600" dirty="0"/>
              <a:t>plot of potential temperature (in K according to the scale on the right) at Horsepool from 1–6 February 2013 from (a) BASE, (b) FULL, and (c) NONE simulations.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2" y="299636"/>
            <a:ext cx="7760819" cy="6405964"/>
            <a:chOff x="1" y="71036"/>
            <a:chExt cx="7760819" cy="6405964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5" t="6163" r="7131" b="56285"/>
            <a:stretch/>
          </p:blipFill>
          <p:spPr>
            <a:xfrm>
              <a:off x="516125" y="4092980"/>
              <a:ext cx="6551425" cy="182910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1" t="5952" r="7107" b="55829"/>
            <a:stretch/>
          </p:blipFill>
          <p:spPr>
            <a:xfrm>
              <a:off x="533400" y="2137889"/>
              <a:ext cx="6534149" cy="185541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9" t="6171" r="7321" b="56534"/>
            <a:stretch/>
          </p:blipFill>
          <p:spPr>
            <a:xfrm>
              <a:off x="529884" y="191731"/>
              <a:ext cx="6521904" cy="1811414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1" y="71036"/>
              <a:ext cx="7760819" cy="6405964"/>
              <a:chOff x="1" y="71036"/>
              <a:chExt cx="7760819" cy="6405964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1" y="71036"/>
                <a:ext cx="7760819" cy="6405964"/>
                <a:chOff x="1" y="71036"/>
                <a:chExt cx="7760819" cy="6405964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339171" y="250272"/>
                  <a:ext cx="6759538" cy="6226728"/>
                  <a:chOff x="389162" y="128649"/>
                  <a:chExt cx="6759538" cy="6226728"/>
                </a:xfrm>
              </p:grpSpPr>
              <p:grpSp>
                <p:nvGrpSpPr>
                  <p:cNvPr id="84" name="Group 83"/>
                  <p:cNvGrpSpPr/>
                  <p:nvPr/>
                </p:nvGrpSpPr>
                <p:grpSpPr>
                  <a:xfrm>
                    <a:off x="675167" y="128649"/>
                    <a:ext cx="6083285" cy="6094731"/>
                    <a:chOff x="675167" y="128649"/>
                    <a:chExt cx="6083285" cy="6094731"/>
                  </a:xfrm>
                </p:grpSpPr>
                <p:pic>
                  <p:nvPicPr>
                    <p:cNvPr id="94" name="Picture 2" descr="http://home.chpc.utah.edu/~u0035056/ubos/rooscl31_1panelFeb01-Feb07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6246661" y="5828732"/>
                      <a:ext cx="511791" cy="39464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95" name="TextBox 94"/>
                    <p:cNvSpPr txBox="1"/>
                    <p:nvPr/>
                  </p:nvSpPr>
                  <p:spPr>
                    <a:xfrm>
                      <a:off x="691025" y="128649"/>
                      <a:ext cx="1295400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/>
                        <a:t>(a) BASE</a:t>
                      </a:r>
                      <a:endParaRPr lang="en-US" sz="1400" b="1" dirty="0"/>
                    </a:p>
                  </p:txBody>
                </p:sp>
                <p:sp>
                  <p:nvSpPr>
                    <p:cNvPr id="96" name="TextBox 95"/>
                    <p:cNvSpPr txBox="1"/>
                    <p:nvPr/>
                  </p:nvSpPr>
                  <p:spPr>
                    <a:xfrm>
                      <a:off x="675167" y="2128314"/>
                      <a:ext cx="1295400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/>
                        <a:t>(b) FULL</a:t>
                      </a:r>
                      <a:endParaRPr lang="en-US" sz="1400" b="1" dirty="0"/>
                    </a:p>
                  </p:txBody>
                </p:sp>
                <p:sp>
                  <p:nvSpPr>
                    <p:cNvPr id="97" name="TextBox 96"/>
                    <p:cNvSpPr txBox="1"/>
                    <p:nvPr/>
                  </p:nvSpPr>
                  <p:spPr>
                    <a:xfrm>
                      <a:off x="675167" y="4034100"/>
                      <a:ext cx="1295400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/>
                        <a:t>(c) NONE</a:t>
                      </a:r>
                      <a:endParaRPr lang="en-US" sz="1400" b="1" dirty="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>
                    <a:off x="389162" y="5788223"/>
                    <a:ext cx="6759538" cy="310758"/>
                    <a:chOff x="389162" y="5244915"/>
                    <a:chExt cx="6759538" cy="310758"/>
                  </a:xfrm>
                </p:grpSpPr>
                <p:sp>
                  <p:nvSpPr>
                    <p:cNvPr id="87" name="TextBox 86"/>
                    <p:cNvSpPr txBox="1"/>
                    <p:nvPr/>
                  </p:nvSpPr>
                  <p:spPr>
                    <a:xfrm>
                      <a:off x="6862950" y="5247892"/>
                      <a:ext cx="285750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/>
                        <a:t>7</a:t>
                      </a:r>
                      <a:endParaRPr lang="en-US" sz="1400" b="1" dirty="0"/>
                    </a:p>
                  </p:txBody>
                </p:sp>
                <p:sp>
                  <p:nvSpPr>
                    <p:cNvPr id="88" name="TextBox 87"/>
                    <p:cNvSpPr txBox="1"/>
                    <p:nvPr/>
                  </p:nvSpPr>
                  <p:spPr>
                    <a:xfrm>
                      <a:off x="389162" y="5247896"/>
                      <a:ext cx="419100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/>
                        <a:t>1</a:t>
                      </a:r>
                      <a:endParaRPr lang="en-US" sz="1400" b="1" dirty="0"/>
                    </a:p>
                  </p:txBody>
                </p:sp>
                <p:sp>
                  <p:nvSpPr>
                    <p:cNvPr id="89" name="TextBox 88"/>
                    <p:cNvSpPr txBox="1"/>
                    <p:nvPr/>
                  </p:nvSpPr>
                  <p:spPr>
                    <a:xfrm>
                      <a:off x="1524656" y="5244915"/>
                      <a:ext cx="419100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/>
                        <a:t>2</a:t>
                      </a:r>
                    </a:p>
                  </p:txBody>
                </p:sp>
                <p:sp>
                  <p:nvSpPr>
                    <p:cNvPr id="90" name="TextBox 89"/>
                    <p:cNvSpPr txBox="1"/>
                    <p:nvPr/>
                  </p:nvSpPr>
                  <p:spPr>
                    <a:xfrm>
                      <a:off x="5748650" y="5247896"/>
                      <a:ext cx="419100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/>
                        <a:t>6</a:t>
                      </a:r>
                      <a:endParaRPr lang="en-US" sz="1400" b="1" dirty="0"/>
                    </a:p>
                  </p:txBody>
                </p:sp>
                <p:sp>
                  <p:nvSpPr>
                    <p:cNvPr id="91" name="TextBox 90"/>
                    <p:cNvSpPr txBox="1"/>
                    <p:nvPr/>
                  </p:nvSpPr>
                  <p:spPr>
                    <a:xfrm>
                      <a:off x="3605400" y="5247893"/>
                      <a:ext cx="419100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/>
                        <a:t>4</a:t>
                      </a:r>
                      <a:endParaRPr lang="en-US" sz="1400" b="1" dirty="0"/>
                    </a:p>
                  </p:txBody>
                </p:sp>
                <p:sp>
                  <p:nvSpPr>
                    <p:cNvPr id="92" name="TextBox 91"/>
                    <p:cNvSpPr txBox="1"/>
                    <p:nvPr/>
                  </p:nvSpPr>
                  <p:spPr>
                    <a:xfrm>
                      <a:off x="2538830" y="5247894"/>
                      <a:ext cx="419100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/>
                        <a:t>3</a:t>
                      </a:r>
                      <a:endParaRPr lang="en-US" sz="1400" b="1" dirty="0"/>
                    </a:p>
                  </p:txBody>
                </p:sp>
                <p:sp>
                  <p:nvSpPr>
                    <p:cNvPr id="93" name="TextBox 92"/>
                    <p:cNvSpPr txBox="1"/>
                    <p:nvPr/>
                  </p:nvSpPr>
                  <p:spPr>
                    <a:xfrm>
                      <a:off x="4669975" y="5247896"/>
                      <a:ext cx="419100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/>
                        <a:t>5</a:t>
                      </a:r>
                      <a:endParaRPr lang="en-US" sz="1400" b="1" dirty="0"/>
                    </a:p>
                  </p:txBody>
                </p:sp>
              </p:grpSp>
              <p:sp>
                <p:nvSpPr>
                  <p:cNvPr id="86" name="TextBox 85"/>
                  <p:cNvSpPr txBox="1"/>
                  <p:nvPr/>
                </p:nvSpPr>
                <p:spPr>
                  <a:xfrm>
                    <a:off x="2744911" y="6016823"/>
                    <a:ext cx="2282578" cy="33855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/>
                      <a:t>Day of February</a:t>
                    </a:r>
                    <a:endParaRPr lang="en-US" sz="1600" b="1" dirty="0"/>
                  </a:p>
                </p:txBody>
              </p:sp>
            </p:grpSp>
            <p:sp>
              <p:nvSpPr>
                <p:cNvPr id="47" name="TextBox 46"/>
                <p:cNvSpPr txBox="1"/>
                <p:nvPr/>
              </p:nvSpPr>
              <p:spPr>
                <a:xfrm>
                  <a:off x="195530" y="3998028"/>
                  <a:ext cx="429645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/>
                    <a:t>2.6</a:t>
                  </a:r>
                  <a:endParaRPr lang="en-US" sz="1200" b="1" dirty="0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195529" y="4688772"/>
                  <a:ext cx="429645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/>
                    <a:t>2.2</a:t>
                  </a:r>
                  <a:endParaRPr lang="en-US" sz="1200" b="1" dirty="0"/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195530" y="5392386"/>
                  <a:ext cx="429645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/>
                    <a:t>1.8</a:t>
                  </a:r>
                  <a:endParaRPr lang="en-US" sz="1200" b="1" dirty="0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195528" y="4330629"/>
                  <a:ext cx="429645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/>
                    <a:t>2.4</a:t>
                  </a:r>
                  <a:endParaRPr lang="en-US" sz="1200" b="1" dirty="0"/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195530" y="5033249"/>
                  <a:ext cx="429645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/>
                    <a:t>2.0</a:t>
                  </a:r>
                  <a:endParaRPr lang="en-US" sz="1200" b="1" dirty="0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195530" y="5719049"/>
                  <a:ext cx="429645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/>
                    <a:t>1.6</a:t>
                  </a:r>
                  <a:endParaRPr lang="en-US" sz="1200" b="1" dirty="0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 rot="16200000">
                  <a:off x="-547419" y="4834086"/>
                  <a:ext cx="1409699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Height (km)</a:t>
                  </a:r>
                  <a:endParaRPr lang="en-US" sz="1200" b="1" dirty="0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182537" y="2057400"/>
                  <a:ext cx="458497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/>
                    <a:t>2.6</a:t>
                  </a:r>
                  <a:endParaRPr lang="en-US" sz="1200" b="1" dirty="0"/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182536" y="2743200"/>
                  <a:ext cx="458497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/>
                    <a:t>2.2</a:t>
                  </a:r>
                  <a:endParaRPr lang="en-US" sz="1200" b="1" dirty="0"/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182537" y="3444925"/>
                  <a:ext cx="458497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/>
                    <a:t>1.8</a:t>
                  </a:r>
                  <a:endParaRPr lang="en-US" sz="1200" b="1" dirty="0"/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182535" y="2391890"/>
                  <a:ext cx="458497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/>
                    <a:t>2.4</a:t>
                  </a:r>
                  <a:endParaRPr lang="en-US" sz="1200" b="1" dirty="0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182537" y="3083766"/>
                  <a:ext cx="458497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/>
                    <a:t>2.0</a:t>
                  </a:r>
                  <a:endParaRPr lang="en-US" sz="1200" b="1" dirty="0"/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182537" y="3772483"/>
                  <a:ext cx="458497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/>
                    <a:t>1.6</a:t>
                  </a:r>
                  <a:endParaRPr lang="en-US" sz="1200" b="1" dirty="0"/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 rot="16200000">
                  <a:off x="-560412" y="2885651"/>
                  <a:ext cx="1409699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Height (km)</a:t>
                  </a:r>
                  <a:endParaRPr lang="en-US" sz="1200" b="1" dirty="0"/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176601" y="109939"/>
                  <a:ext cx="448576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/>
                    <a:t>2.6</a:t>
                  </a:r>
                  <a:endParaRPr lang="en-US" sz="1200" b="1" dirty="0"/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176600" y="785752"/>
                  <a:ext cx="448576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/>
                    <a:t>2.2</a:t>
                  </a:r>
                  <a:endParaRPr lang="en-US" sz="1200" b="1" dirty="0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176601" y="1481539"/>
                  <a:ext cx="448576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/>
                    <a:t>1.8</a:t>
                  </a:r>
                  <a:endParaRPr lang="en-US" sz="1200" b="1" dirty="0"/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176599" y="433448"/>
                  <a:ext cx="448576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/>
                    <a:t>2.4</a:t>
                  </a:r>
                  <a:endParaRPr lang="en-US" sz="1200" b="1" dirty="0"/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176601" y="1128822"/>
                  <a:ext cx="448576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/>
                    <a:t>2.0</a:t>
                  </a:r>
                  <a:endParaRPr lang="en-US" sz="1200" b="1" dirty="0"/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176600" y="1805048"/>
                  <a:ext cx="448575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/>
                    <a:t>1.6</a:t>
                  </a:r>
                  <a:endParaRPr lang="en-US" sz="1200" b="1" dirty="0"/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 rot="16200000">
                  <a:off x="-566349" y="912893"/>
                  <a:ext cx="1409699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Height (km)</a:t>
                  </a:r>
                  <a:endParaRPr lang="en-US" sz="1200" b="1" dirty="0"/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7288098" y="5010365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274</a:t>
                  </a:r>
                  <a:endParaRPr lang="en-US" sz="1400" b="1" dirty="0"/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7288098" y="3484336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282</a:t>
                  </a:r>
                  <a:endParaRPr lang="en-US" sz="1400" b="1" dirty="0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7288098" y="1189793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294</a:t>
                  </a:r>
                  <a:endParaRPr lang="en-US" sz="1400" b="1" dirty="0"/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7288098" y="430770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298</a:t>
                  </a:r>
                  <a:endParaRPr lang="en-US" sz="1400" b="1" dirty="0"/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7288098" y="1951793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290</a:t>
                  </a:r>
                  <a:endParaRPr lang="en-US" sz="1400" b="1" dirty="0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7288098" y="4242278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278</a:t>
                  </a:r>
                  <a:endParaRPr lang="en-US" sz="1400" b="1" dirty="0"/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7288098" y="5751099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270</a:t>
                  </a:r>
                  <a:endParaRPr lang="en-US" sz="1400" b="1" dirty="0"/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7288098" y="2713793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286</a:t>
                  </a:r>
                  <a:endParaRPr lang="en-US" sz="1400" b="1" dirty="0"/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7288098" y="5391365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272</a:t>
                  </a:r>
                  <a:endParaRPr lang="en-US" sz="1400" b="1" dirty="0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7288098" y="3863307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280</a:t>
                  </a:r>
                  <a:endParaRPr lang="en-US" sz="1400" b="1" dirty="0"/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7288098" y="1570793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292</a:t>
                  </a:r>
                  <a:endParaRPr lang="en-US" sz="1400" b="1" dirty="0"/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7288098" y="811770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296</a:t>
                  </a:r>
                  <a:endParaRPr lang="en-US" sz="1400" b="1" dirty="0"/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7288098" y="2332793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288</a:t>
                  </a:r>
                  <a:endParaRPr lang="en-US" sz="1400" b="1" dirty="0"/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7288098" y="4629365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276</a:t>
                  </a:r>
                  <a:endParaRPr lang="en-US" sz="1400" b="1" dirty="0"/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7288098" y="3105365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284</a:t>
                  </a:r>
                  <a:endParaRPr lang="en-US" sz="1400" b="1" dirty="0"/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7288098" y="71036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300</a:t>
                  </a:r>
                  <a:endParaRPr lang="en-US" sz="1400" b="1" dirty="0"/>
                </a:p>
              </p:txBody>
            </p:sp>
          </p:grpSp>
          <p:cxnSp>
            <p:nvCxnSpPr>
              <p:cNvPr id="43" name="Straight Connector 42"/>
              <p:cNvCxnSpPr/>
              <p:nvPr/>
            </p:nvCxnSpPr>
            <p:spPr>
              <a:xfrm>
                <a:off x="548721" y="1266825"/>
                <a:ext cx="6549988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533400" y="3225834"/>
                <a:ext cx="6565309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533400" y="5168883"/>
                <a:ext cx="6534150" cy="2932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34" t="5723" r="4725" b="5222"/>
            <a:stretch/>
          </p:blipFill>
          <p:spPr>
            <a:xfrm>
              <a:off x="7117025" y="189751"/>
              <a:ext cx="249382" cy="5790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287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95931" y="8686800"/>
            <a:ext cx="7070477" cy="841531"/>
          </a:xfrm>
          <a:prstGeom prst="rect">
            <a:avLst/>
          </a:prstGeom>
          <a:noFill/>
        </p:spPr>
        <p:txBody>
          <a:bodyPr wrap="square" lIns="101871" tIns="50936" rIns="101871" bIns="50936" rtlCol="0">
            <a:spAutoFit/>
          </a:bodyPr>
          <a:lstStyle/>
          <a:p>
            <a:r>
              <a:rPr lang="en-US" sz="1600" dirty="0"/>
              <a:t>Figure 10. Time-height </a:t>
            </a:r>
            <a:r>
              <a:rPr lang="en-US" sz="1600" dirty="0"/>
              <a:t>plot of potential temperature (in K according to the scale on the right) at Horsepool from 1–6 February 2013 from (a) BASE, (b) FULL, and (c) NONE simulations.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" y="338539"/>
            <a:ext cx="7671840" cy="6367061"/>
            <a:chOff x="2" y="338539"/>
            <a:chExt cx="7671840" cy="6367061"/>
          </a:xfrm>
        </p:grpSpPr>
        <p:grpSp>
          <p:nvGrpSpPr>
            <p:cNvPr id="36" name="Group 35"/>
            <p:cNvGrpSpPr/>
            <p:nvPr/>
          </p:nvGrpSpPr>
          <p:grpSpPr>
            <a:xfrm>
              <a:off x="2" y="338539"/>
              <a:ext cx="7098708" cy="6367061"/>
              <a:chOff x="1" y="109939"/>
              <a:chExt cx="7098708" cy="6367061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75" t="6163" r="7131" b="56285"/>
              <a:stretch/>
            </p:blipFill>
            <p:spPr>
              <a:xfrm>
                <a:off x="516125" y="4092980"/>
                <a:ext cx="6551425" cy="1829105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1" t="5952" r="7107" b="55829"/>
              <a:stretch/>
            </p:blipFill>
            <p:spPr>
              <a:xfrm>
                <a:off x="533400" y="2137889"/>
                <a:ext cx="6534149" cy="1855413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29" t="6171" r="7321" b="56534"/>
              <a:stretch/>
            </p:blipFill>
            <p:spPr>
              <a:xfrm>
                <a:off x="529884" y="191731"/>
                <a:ext cx="6521904" cy="1811414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1" y="109939"/>
                <a:ext cx="7098708" cy="6367061"/>
                <a:chOff x="1" y="109939"/>
                <a:chExt cx="7098708" cy="6367061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1" y="109939"/>
                  <a:ext cx="7098708" cy="6367061"/>
                  <a:chOff x="1" y="109939"/>
                  <a:chExt cx="7098708" cy="6367061"/>
                </a:xfrm>
              </p:grpSpPr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339171" y="250272"/>
                    <a:ext cx="6759538" cy="6226728"/>
                    <a:chOff x="389162" y="128649"/>
                    <a:chExt cx="6759538" cy="6226728"/>
                  </a:xfrm>
                </p:grpSpPr>
                <p:grpSp>
                  <p:nvGrpSpPr>
                    <p:cNvPr id="84" name="Group 83"/>
                    <p:cNvGrpSpPr/>
                    <p:nvPr/>
                  </p:nvGrpSpPr>
                  <p:grpSpPr>
                    <a:xfrm>
                      <a:off x="675167" y="128649"/>
                      <a:ext cx="6083285" cy="6094731"/>
                      <a:chOff x="675167" y="128649"/>
                      <a:chExt cx="6083285" cy="6094731"/>
                    </a:xfrm>
                  </p:grpSpPr>
                  <p:pic>
                    <p:nvPicPr>
                      <p:cNvPr id="94" name="Picture 2" descr="http://home.chpc.utah.edu/~u0035056/ubos/rooscl31_1panelFeb01-Feb07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 bwMode="auto">
                      <a:xfrm>
                        <a:off x="6246661" y="5828732"/>
                        <a:ext cx="511791" cy="3946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sp>
                    <p:nvSpPr>
                      <p:cNvPr id="95" name="TextBox 94"/>
                      <p:cNvSpPr txBox="1"/>
                      <p:nvPr/>
                    </p:nvSpPr>
                    <p:spPr>
                      <a:xfrm>
                        <a:off x="691025" y="128649"/>
                        <a:ext cx="1295400" cy="3077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 dirty="0"/>
                          <a:t>(a) BASE</a:t>
                        </a:r>
                        <a:endParaRPr lang="en-US" sz="1400" b="1" dirty="0"/>
                      </a:p>
                    </p:txBody>
                  </p:sp>
                  <p:sp>
                    <p:nvSpPr>
                      <p:cNvPr id="96" name="TextBox 95"/>
                      <p:cNvSpPr txBox="1"/>
                      <p:nvPr/>
                    </p:nvSpPr>
                    <p:spPr>
                      <a:xfrm>
                        <a:off x="675167" y="2128314"/>
                        <a:ext cx="1295400" cy="3077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 dirty="0"/>
                          <a:t>(b) FULL</a:t>
                        </a:r>
                        <a:endParaRPr lang="en-US" sz="1400" b="1" dirty="0"/>
                      </a:p>
                    </p:txBody>
                  </p:sp>
                  <p:sp>
                    <p:nvSpPr>
                      <p:cNvPr id="97" name="TextBox 96"/>
                      <p:cNvSpPr txBox="1"/>
                      <p:nvPr/>
                    </p:nvSpPr>
                    <p:spPr>
                      <a:xfrm>
                        <a:off x="675167" y="4034100"/>
                        <a:ext cx="1295400" cy="3077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 dirty="0"/>
                          <a:t>(c) NONE</a:t>
                        </a:r>
                        <a:endParaRPr lang="en-US" sz="1400" b="1" dirty="0"/>
                      </a:p>
                    </p:txBody>
                  </p:sp>
                </p:grpSp>
                <p:grpSp>
                  <p:nvGrpSpPr>
                    <p:cNvPr id="85" name="Group 84"/>
                    <p:cNvGrpSpPr/>
                    <p:nvPr/>
                  </p:nvGrpSpPr>
                  <p:grpSpPr>
                    <a:xfrm>
                      <a:off x="389162" y="5788223"/>
                      <a:ext cx="6759538" cy="310758"/>
                      <a:chOff x="389162" y="5244915"/>
                      <a:chExt cx="6759538" cy="310758"/>
                    </a:xfrm>
                  </p:grpSpPr>
                  <p:sp>
                    <p:nvSpPr>
                      <p:cNvPr id="87" name="TextBox 86"/>
                      <p:cNvSpPr txBox="1"/>
                      <p:nvPr/>
                    </p:nvSpPr>
                    <p:spPr>
                      <a:xfrm>
                        <a:off x="6862950" y="5247892"/>
                        <a:ext cx="285750" cy="307777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 dirty="0"/>
                          <a:t>7</a:t>
                        </a:r>
                        <a:endParaRPr lang="en-US" sz="1400" b="1" dirty="0"/>
                      </a:p>
                    </p:txBody>
                  </p:sp>
                  <p:sp>
                    <p:nvSpPr>
                      <p:cNvPr id="88" name="TextBox 87"/>
                      <p:cNvSpPr txBox="1"/>
                      <p:nvPr/>
                    </p:nvSpPr>
                    <p:spPr>
                      <a:xfrm>
                        <a:off x="389162" y="5247896"/>
                        <a:ext cx="419100" cy="307777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 dirty="0"/>
                          <a:t>1</a:t>
                        </a:r>
                        <a:endParaRPr lang="en-US" sz="1400" b="1" dirty="0"/>
                      </a:p>
                    </p:txBody>
                  </p:sp>
                  <p:sp>
                    <p:nvSpPr>
                      <p:cNvPr id="89" name="TextBox 88"/>
                      <p:cNvSpPr txBox="1"/>
                      <p:nvPr/>
                    </p:nvSpPr>
                    <p:spPr>
                      <a:xfrm>
                        <a:off x="1524656" y="5244915"/>
                        <a:ext cx="419100" cy="307777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 dirty="0"/>
                          <a:t>2</a:t>
                        </a:r>
                      </a:p>
                    </p:txBody>
                  </p:sp>
                  <p:sp>
                    <p:nvSpPr>
                      <p:cNvPr id="90" name="TextBox 89"/>
                      <p:cNvSpPr txBox="1"/>
                      <p:nvPr/>
                    </p:nvSpPr>
                    <p:spPr>
                      <a:xfrm>
                        <a:off x="5748650" y="5247896"/>
                        <a:ext cx="419100" cy="307777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 dirty="0"/>
                          <a:t>6</a:t>
                        </a:r>
                        <a:endParaRPr lang="en-US" sz="1400" b="1" dirty="0"/>
                      </a:p>
                    </p:txBody>
                  </p:sp>
                  <p:sp>
                    <p:nvSpPr>
                      <p:cNvPr id="91" name="TextBox 90"/>
                      <p:cNvSpPr txBox="1"/>
                      <p:nvPr/>
                    </p:nvSpPr>
                    <p:spPr>
                      <a:xfrm>
                        <a:off x="3605400" y="5247893"/>
                        <a:ext cx="419100" cy="307777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 dirty="0"/>
                          <a:t>4</a:t>
                        </a:r>
                        <a:endParaRPr lang="en-US" sz="1400" b="1" dirty="0"/>
                      </a:p>
                    </p:txBody>
                  </p:sp>
                  <p:sp>
                    <p:nvSpPr>
                      <p:cNvPr id="92" name="TextBox 91"/>
                      <p:cNvSpPr txBox="1"/>
                      <p:nvPr/>
                    </p:nvSpPr>
                    <p:spPr>
                      <a:xfrm>
                        <a:off x="2538830" y="5247894"/>
                        <a:ext cx="419100" cy="307777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 dirty="0"/>
                          <a:t>3</a:t>
                        </a:r>
                        <a:endParaRPr lang="en-US" sz="1400" b="1" dirty="0"/>
                      </a:p>
                    </p:txBody>
                  </p:sp>
                  <p:sp>
                    <p:nvSpPr>
                      <p:cNvPr id="93" name="TextBox 92"/>
                      <p:cNvSpPr txBox="1"/>
                      <p:nvPr/>
                    </p:nvSpPr>
                    <p:spPr>
                      <a:xfrm>
                        <a:off x="4669975" y="5247896"/>
                        <a:ext cx="419100" cy="307777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 dirty="0"/>
                          <a:t>5</a:t>
                        </a:r>
                        <a:endParaRPr lang="en-US" sz="1400" b="1" dirty="0"/>
                      </a:p>
                    </p:txBody>
                  </p:sp>
                </p:grpSp>
                <p:sp>
                  <p:nvSpPr>
                    <p:cNvPr id="86" name="TextBox 85"/>
                    <p:cNvSpPr txBox="1"/>
                    <p:nvPr/>
                  </p:nvSpPr>
                  <p:spPr>
                    <a:xfrm>
                      <a:off x="2744911" y="6016823"/>
                      <a:ext cx="2282578" cy="3385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b="1" dirty="0"/>
                        <a:t>Day of February</a:t>
                      </a:r>
                      <a:endParaRPr lang="en-US" sz="1600" b="1" dirty="0"/>
                    </a:p>
                  </p:txBody>
                </p:sp>
              </p:grpSp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195530" y="3998028"/>
                    <a:ext cx="429645" cy="276999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/>
                      <a:t>2.6</a:t>
                    </a:r>
                    <a:endParaRPr lang="en-US" sz="1200" b="1" dirty="0"/>
                  </a:p>
                </p:txBody>
              </p: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195529" y="4688772"/>
                    <a:ext cx="429645" cy="276999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/>
                      <a:t>2.2</a:t>
                    </a:r>
                    <a:endParaRPr lang="en-US" sz="1200" b="1" dirty="0"/>
                  </a:p>
                </p:txBody>
              </p:sp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195530" y="5392386"/>
                    <a:ext cx="429645" cy="276999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/>
                      <a:t>1.8</a:t>
                    </a:r>
                    <a:endParaRPr lang="en-US" sz="1200" b="1" dirty="0"/>
                  </a:p>
                </p:txBody>
              </p:sp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195528" y="4330629"/>
                    <a:ext cx="429645" cy="276999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/>
                      <a:t>2.4</a:t>
                    </a:r>
                    <a:endParaRPr lang="en-US" sz="1200" b="1" dirty="0"/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195530" y="5033249"/>
                    <a:ext cx="429645" cy="276999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/>
                      <a:t>2.0</a:t>
                    </a:r>
                    <a:endParaRPr lang="en-US" sz="1200" b="1" dirty="0"/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195530" y="5719049"/>
                    <a:ext cx="429645" cy="276999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/>
                      <a:t>1.6</a:t>
                    </a:r>
                    <a:endParaRPr lang="en-US" sz="1200" b="1" dirty="0"/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 rot="16200000">
                    <a:off x="-547419" y="4834086"/>
                    <a:ext cx="1409699" cy="276999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/>
                      <a:t>Height (km)</a:t>
                    </a:r>
                    <a:endParaRPr lang="en-US" sz="1200" b="1" dirty="0"/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182537" y="2057400"/>
                    <a:ext cx="458497" cy="276999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/>
                      <a:t>2.6</a:t>
                    </a:r>
                    <a:endParaRPr lang="en-US" sz="1200" b="1" dirty="0"/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182536" y="2743200"/>
                    <a:ext cx="458497" cy="276999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/>
                      <a:t>2.2</a:t>
                    </a:r>
                    <a:endParaRPr lang="en-US" sz="1200" b="1" dirty="0"/>
                  </a:p>
                </p:txBody>
              </p:sp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182537" y="3444925"/>
                    <a:ext cx="458497" cy="276999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/>
                      <a:t>1.8</a:t>
                    </a:r>
                    <a:endParaRPr lang="en-US" sz="1200" b="1" dirty="0"/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182535" y="2391890"/>
                    <a:ext cx="458497" cy="276999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/>
                      <a:t>2.4</a:t>
                    </a:r>
                    <a:endParaRPr lang="en-US" sz="1200" b="1" dirty="0"/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182537" y="3083766"/>
                    <a:ext cx="458497" cy="276999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/>
                      <a:t>2.0</a:t>
                    </a:r>
                    <a:endParaRPr lang="en-US" sz="1200" b="1" dirty="0"/>
                  </a:p>
                </p:txBody>
              </p: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182537" y="3772483"/>
                    <a:ext cx="458497" cy="276999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/>
                      <a:t>1.6</a:t>
                    </a:r>
                    <a:endParaRPr lang="en-US" sz="1200" b="1" dirty="0"/>
                  </a:p>
                </p:txBody>
              </p:sp>
              <p:sp>
                <p:nvSpPr>
                  <p:cNvPr id="60" name="TextBox 59"/>
                  <p:cNvSpPr txBox="1"/>
                  <p:nvPr/>
                </p:nvSpPr>
                <p:spPr>
                  <a:xfrm rot="16200000">
                    <a:off x="-560412" y="2885651"/>
                    <a:ext cx="1409699" cy="276999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/>
                      <a:t>Height (km)</a:t>
                    </a:r>
                    <a:endParaRPr lang="en-US" sz="1200" b="1" dirty="0"/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176601" y="109939"/>
                    <a:ext cx="448576" cy="276999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/>
                      <a:t>2.6</a:t>
                    </a:r>
                    <a:endParaRPr lang="en-US" sz="1200" b="1" dirty="0"/>
                  </a:p>
                </p:txBody>
              </p:sp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176600" y="785752"/>
                    <a:ext cx="448576" cy="276999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/>
                      <a:t>2.2</a:t>
                    </a:r>
                    <a:endParaRPr lang="en-US" sz="1200" b="1" dirty="0"/>
                  </a:p>
                </p:txBody>
              </p:sp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176601" y="1481539"/>
                    <a:ext cx="448576" cy="276999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/>
                      <a:t>1.8</a:t>
                    </a:r>
                    <a:endParaRPr lang="en-US" sz="1200" b="1" dirty="0"/>
                  </a:p>
                </p:txBody>
              </p:sp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176599" y="433448"/>
                    <a:ext cx="448576" cy="276999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/>
                      <a:t>2.4</a:t>
                    </a:r>
                    <a:endParaRPr lang="en-US" sz="1200" b="1" dirty="0"/>
                  </a:p>
                </p:txBody>
              </p:sp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176601" y="1128822"/>
                    <a:ext cx="448576" cy="276999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/>
                      <a:t>2.0</a:t>
                    </a:r>
                    <a:endParaRPr lang="en-US" sz="1200" b="1" dirty="0"/>
                  </a:p>
                </p:txBody>
              </p:sp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176600" y="1805048"/>
                    <a:ext cx="448575" cy="276999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/>
                      <a:t>1.6</a:t>
                    </a:r>
                    <a:endParaRPr lang="en-US" sz="1200" b="1" dirty="0"/>
                  </a:p>
                </p:txBody>
              </p:sp>
              <p:sp>
                <p:nvSpPr>
                  <p:cNvPr id="67" name="TextBox 66"/>
                  <p:cNvSpPr txBox="1"/>
                  <p:nvPr/>
                </p:nvSpPr>
                <p:spPr>
                  <a:xfrm rot="16200000">
                    <a:off x="-566349" y="912893"/>
                    <a:ext cx="1409699" cy="276999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/>
                      <a:t>Height (km)</a:t>
                    </a:r>
                    <a:endParaRPr lang="en-US" sz="1200" b="1" dirty="0"/>
                  </a:p>
                </p:txBody>
              </p:sp>
            </p:grp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548721" y="1266825"/>
                  <a:ext cx="6549988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533400" y="3225834"/>
                  <a:ext cx="6565309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533400" y="5168883"/>
                  <a:ext cx="6534150" cy="2932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9" name="TextBox 108"/>
            <p:cNvSpPr txBox="1"/>
            <p:nvPr/>
          </p:nvSpPr>
          <p:spPr>
            <a:xfrm>
              <a:off x="7199120" y="5391439"/>
              <a:ext cx="472722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280</a:t>
              </a:r>
              <a:endParaRPr lang="en-US" sz="1200" b="1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199120" y="4796610"/>
              <a:ext cx="472722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290</a:t>
              </a:r>
              <a:endParaRPr lang="en-US" sz="1200" b="1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191500" y="5971401"/>
              <a:ext cx="472722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270</a:t>
              </a:r>
              <a:endParaRPr lang="en-US" sz="1200" b="1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199120" y="5092700"/>
              <a:ext cx="472722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285</a:t>
              </a:r>
              <a:endParaRPr lang="en-US" sz="1200" b="1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7199120" y="5680475"/>
              <a:ext cx="472722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275</a:t>
              </a:r>
              <a:endParaRPr lang="en-US" sz="1200" b="1" dirty="0"/>
            </a:p>
          </p:txBody>
        </p:sp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28" t="5136" r="4682" b="6289"/>
            <a:stretch/>
          </p:blipFill>
          <p:spPr>
            <a:xfrm>
              <a:off x="7084592" y="4321580"/>
              <a:ext cx="149423" cy="1795701"/>
            </a:xfrm>
            <a:prstGeom prst="rect">
              <a:avLst/>
            </a:prstGeom>
          </p:spPr>
        </p:pic>
        <p:sp>
          <p:nvSpPr>
            <p:cNvPr id="115" name="TextBox 114"/>
            <p:cNvSpPr txBox="1"/>
            <p:nvPr/>
          </p:nvSpPr>
          <p:spPr>
            <a:xfrm>
              <a:off x="7199120" y="4494295"/>
              <a:ext cx="472722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295</a:t>
              </a:r>
              <a:endParaRPr lang="en-US" sz="1200" b="1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191500" y="4227595"/>
              <a:ext cx="472722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300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2103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152402" y="-38556"/>
            <a:ext cx="7652075" cy="9092709"/>
            <a:chOff x="152400" y="-38557"/>
            <a:chExt cx="7652075" cy="9092709"/>
          </a:xfrm>
        </p:grpSpPr>
        <p:sp>
          <p:nvSpPr>
            <p:cNvPr id="48" name="TextBox 47"/>
            <p:cNvSpPr txBox="1"/>
            <p:nvPr/>
          </p:nvSpPr>
          <p:spPr>
            <a:xfrm>
              <a:off x="3409950" y="2800350"/>
              <a:ext cx="557058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0</a:t>
              </a:r>
              <a:endParaRPr lang="en-US" sz="1400" b="1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417125" y="5777590"/>
              <a:ext cx="557058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0</a:t>
              </a:r>
              <a:endParaRPr lang="en-US" sz="1400" b="1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418367" y="8746375"/>
              <a:ext cx="557058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0</a:t>
              </a:r>
              <a:endParaRPr lang="en-US" sz="1400" b="1" dirty="0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152400" y="-38557"/>
              <a:ext cx="7649349" cy="8953957"/>
              <a:chOff x="152400" y="-38557"/>
              <a:chExt cx="7649349" cy="8953957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52400" y="-38557"/>
                <a:ext cx="7649349" cy="8953957"/>
                <a:chOff x="217855" y="-38557"/>
                <a:chExt cx="7649349" cy="8953957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217855" y="-38557"/>
                  <a:ext cx="7649349" cy="8953957"/>
                  <a:chOff x="217855" y="-38557"/>
                  <a:chExt cx="7649349" cy="8953957"/>
                </a:xfrm>
              </p:grpSpPr>
              <p:grpSp>
                <p:nvGrpSpPr>
                  <p:cNvPr id="4" name="Group 3"/>
                  <p:cNvGrpSpPr/>
                  <p:nvPr/>
                </p:nvGrpSpPr>
                <p:grpSpPr>
                  <a:xfrm>
                    <a:off x="217855" y="-38557"/>
                    <a:ext cx="7649349" cy="8953957"/>
                    <a:chOff x="217855" y="-38557"/>
                    <a:chExt cx="7649349" cy="8953957"/>
                  </a:xfrm>
                </p:grpSpPr>
                <p:grpSp>
                  <p:nvGrpSpPr>
                    <p:cNvPr id="5" name="Group 4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217855" y="76199"/>
                      <a:ext cx="7166056" cy="8839201"/>
                      <a:chOff x="141245" y="-1"/>
                      <a:chExt cx="7322504" cy="9032177"/>
                    </a:xfrm>
                  </p:grpSpPr>
                  <p:pic>
                    <p:nvPicPr>
                      <p:cNvPr id="2058" name="Picture 10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"/>
                      <a:stretch/>
                    </p:blipFill>
                    <p:spPr bwMode="auto">
                      <a:xfrm>
                        <a:off x="141247" y="6057326"/>
                        <a:ext cx="3412798" cy="29748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057" name="Picture 9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 bwMode="auto">
                      <a:xfrm>
                        <a:off x="4045404" y="6051566"/>
                        <a:ext cx="3412724" cy="29806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054" name="Picture 6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 bwMode="auto">
                      <a:xfrm>
                        <a:off x="4038601" y="3025241"/>
                        <a:ext cx="3425148" cy="29987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053" name="Picture 5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 bwMode="auto">
                      <a:xfrm>
                        <a:off x="141245" y="3025241"/>
                        <a:ext cx="3412800" cy="29829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052" name="Picture 4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 bwMode="auto">
                      <a:xfrm>
                        <a:off x="4038601" y="-1"/>
                        <a:ext cx="3425148" cy="29938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051" name="Picture 3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 bwMode="auto">
                      <a:xfrm>
                        <a:off x="141246" y="1"/>
                        <a:ext cx="3412799" cy="29553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3481542" y="530423"/>
                      <a:ext cx="557058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0.2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1" name="TextBox 20"/>
                    <p:cNvSpPr txBox="1"/>
                    <p:nvPr/>
                  </p:nvSpPr>
                  <p:spPr>
                    <a:xfrm>
                      <a:off x="3454697" y="2241840"/>
                      <a:ext cx="583903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0.05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3481542" y="1094096"/>
                      <a:ext cx="548774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0.15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3" name="TextBox 22"/>
                    <p:cNvSpPr txBox="1"/>
                    <p:nvPr/>
                  </p:nvSpPr>
                  <p:spPr>
                    <a:xfrm>
                      <a:off x="3481542" y="-35256"/>
                      <a:ext cx="557058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0.25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3481542" y="1660160"/>
                      <a:ext cx="548774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0.1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7310146" y="527122"/>
                      <a:ext cx="557058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0.2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7283301" y="2249111"/>
                      <a:ext cx="583903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0.05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7310146" y="1096081"/>
                      <a:ext cx="548774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0.15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8" name="TextBox 27"/>
                    <p:cNvSpPr txBox="1"/>
                    <p:nvPr/>
                  </p:nvSpPr>
                  <p:spPr>
                    <a:xfrm>
                      <a:off x="7310146" y="-38557"/>
                      <a:ext cx="557058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0.25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9" name="TextBox 28"/>
                    <p:cNvSpPr txBox="1"/>
                    <p:nvPr/>
                  </p:nvSpPr>
                  <p:spPr>
                    <a:xfrm>
                      <a:off x="7310146" y="1678003"/>
                      <a:ext cx="548774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0.1</a:t>
                      </a:r>
                      <a:endParaRPr lang="en-US" sz="1400" b="1" dirty="0"/>
                    </a:p>
                  </p:txBody>
                </p:sp>
              </p:grpSp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3472261" y="3988049"/>
                    <a:ext cx="557058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dirty="0"/>
                      <a:t>0.20</a:t>
                    </a:r>
                    <a:endParaRPr lang="en-US" sz="1400" b="1" dirty="0"/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3472261" y="3100079"/>
                    <a:ext cx="557058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dirty="0"/>
                      <a:t>0.30</a:t>
                    </a:r>
                    <a:endParaRPr lang="en-US" sz="1400" b="1" dirty="0"/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3472261" y="4876800"/>
                    <a:ext cx="548774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dirty="0"/>
                      <a:t>0.1</a:t>
                    </a:r>
                    <a:endParaRPr lang="en-US" sz="1400" b="1" dirty="0"/>
                  </a:p>
                </p:txBody>
              </p:sp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7291542" y="4009974"/>
                    <a:ext cx="557058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dirty="0"/>
                      <a:t>0.20</a:t>
                    </a:r>
                    <a:endParaRPr lang="en-US" sz="1400" b="1" dirty="0"/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7291542" y="3112960"/>
                    <a:ext cx="557058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dirty="0"/>
                      <a:t>0.30</a:t>
                    </a:r>
                    <a:endParaRPr lang="en-US" sz="1400" b="1" dirty="0"/>
                  </a:p>
                </p:txBody>
              </p: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7291542" y="4894967"/>
                    <a:ext cx="548774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dirty="0"/>
                      <a:t>0.1</a:t>
                    </a:r>
                    <a:endParaRPr lang="en-US" sz="1400" b="1" dirty="0"/>
                  </a:p>
                </p:txBody>
              </p:sp>
            </p:grpSp>
            <p:sp>
              <p:nvSpPr>
                <p:cNvPr id="39" name="TextBox 38"/>
                <p:cNvSpPr txBox="1"/>
                <p:nvPr/>
              </p:nvSpPr>
              <p:spPr>
                <a:xfrm>
                  <a:off x="3473097" y="6980993"/>
                  <a:ext cx="557058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80</a:t>
                  </a:r>
                  <a:endParaRPr lang="en-US" sz="1400" b="1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3463504" y="8297537"/>
                  <a:ext cx="583903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20</a:t>
                  </a:r>
                  <a:endParaRPr lang="en-US" sz="1400" b="1" dirty="0"/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3473097" y="7417830"/>
                  <a:ext cx="548774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60</a:t>
                  </a:r>
                  <a:endParaRPr lang="en-US" sz="1400" b="1" dirty="0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3473097" y="6534365"/>
                  <a:ext cx="557058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100</a:t>
                  </a:r>
                  <a:endParaRPr lang="en-US" sz="1400" b="1" dirty="0"/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3473097" y="7864458"/>
                  <a:ext cx="548774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40</a:t>
                  </a:r>
                  <a:endParaRPr lang="en-US" sz="1400" b="1" dirty="0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3471745" y="6096000"/>
                  <a:ext cx="557058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120</a:t>
                  </a:r>
                  <a:endParaRPr lang="en-US" sz="1400" b="1" dirty="0"/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7291542" y="6975707"/>
                  <a:ext cx="557058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80</a:t>
                  </a:r>
                  <a:endParaRPr lang="en-US" sz="1400" b="1" dirty="0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281949" y="8302823"/>
                  <a:ext cx="583903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20</a:t>
                  </a:r>
                  <a:endParaRPr lang="en-US" sz="1400" b="1" dirty="0"/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7291542" y="7417830"/>
                  <a:ext cx="548774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60</a:t>
                  </a:r>
                  <a:endParaRPr lang="en-US" sz="1400" b="1" dirty="0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7291542" y="6529079"/>
                  <a:ext cx="557058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100</a:t>
                  </a:r>
                  <a:endParaRPr lang="en-US" sz="1400" b="1" dirty="0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7291542" y="7859172"/>
                  <a:ext cx="548774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40</a:t>
                  </a:r>
                  <a:endParaRPr lang="en-US" sz="1400" b="1" dirty="0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7290190" y="6096000"/>
                  <a:ext cx="557058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120</a:t>
                  </a:r>
                  <a:endParaRPr lang="en-US" sz="1400" b="1" dirty="0"/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>
                <a:off x="227613" y="171868"/>
                <a:ext cx="403744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(a)</a:t>
                </a:r>
                <a:endParaRPr lang="en-US" sz="1400" b="1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27613" y="3149127"/>
                <a:ext cx="406466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(c)</a:t>
                </a:r>
                <a:endParaRPr lang="en-US" sz="1400" b="1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038600" y="178950"/>
                <a:ext cx="403744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(b)</a:t>
                </a:r>
                <a:endParaRPr lang="en-US" sz="1400" b="1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4038600" y="3160359"/>
                <a:ext cx="419100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(d)</a:t>
                </a:r>
                <a:endParaRPr lang="en-US" sz="1400" b="1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236057" y="6093285"/>
                <a:ext cx="406466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(e)</a:t>
                </a:r>
                <a:endParaRPr lang="en-US" sz="1400" b="1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038600" y="6093284"/>
                <a:ext cx="419100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(f)</a:t>
                </a:r>
                <a:endParaRPr lang="en-US" sz="1400" b="1" dirty="0"/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7239000" y="2824631"/>
              <a:ext cx="557058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0</a:t>
              </a:r>
              <a:endParaRPr lang="en-US" sz="1400" b="1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246175" y="5801871"/>
              <a:ext cx="557058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0</a:t>
              </a:r>
              <a:endParaRPr lang="en-US" sz="1400" b="1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247417" y="8732556"/>
              <a:ext cx="557058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0</a:t>
              </a:r>
              <a:endParaRPr lang="en-US" sz="1400" b="1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" y="8935397"/>
            <a:ext cx="7781365" cy="1580194"/>
          </a:xfrm>
          <a:prstGeom prst="rect">
            <a:avLst/>
          </a:prstGeom>
          <a:noFill/>
        </p:spPr>
        <p:txBody>
          <a:bodyPr wrap="square" lIns="101871" tIns="50936" rIns="101871" bIns="50936" rtlCol="0">
            <a:spAutoFit/>
          </a:bodyPr>
          <a:lstStyle/>
          <a:p>
            <a:r>
              <a:rPr lang="en-US" sz="1600" dirty="0"/>
              <a:t>Figure 11. </a:t>
            </a:r>
            <a:r>
              <a:rPr lang="en-US" sz="1600" dirty="0"/>
              <a:t>Cloud characteristics from BASE (a, c, e) and FULL (b, d, f) simulations at 0600 UTC 5 February 2013.  (a, b) Integrated cloud amount (in mm according to the scale on the right), (c) mean cloud water in bottom 15 model levels (in g kg</a:t>
            </a:r>
            <a:r>
              <a:rPr lang="en-US" sz="1600" baseline="30000" dirty="0"/>
              <a:t>-1</a:t>
            </a:r>
            <a:r>
              <a:rPr lang="en-US" sz="1600" dirty="0"/>
              <a:t> according to the scale on the right), (d) mean cloud ice in bottom 15 model levels (in g kg</a:t>
            </a:r>
            <a:r>
              <a:rPr lang="en-US" sz="1600" baseline="30000" dirty="0"/>
              <a:t>-1</a:t>
            </a:r>
            <a:r>
              <a:rPr lang="en-US" sz="1600" dirty="0"/>
              <a:t> according to the scale on the right), (e, f) net downwelling longwave radiation from clouds (in W m</a:t>
            </a:r>
            <a:r>
              <a:rPr lang="en-US" sz="1600" baseline="30000" dirty="0"/>
              <a:t>-2</a:t>
            </a:r>
            <a:r>
              <a:rPr lang="en-US" sz="1600" dirty="0"/>
              <a:t> according to the scale on the right).</a:t>
            </a:r>
          </a:p>
        </p:txBody>
      </p:sp>
    </p:spTree>
    <p:extLst>
      <p:ext uri="{BB962C8B-B14F-4D97-AF65-F5344CB8AC3E}">
        <p14:creationId xmlns:p14="http://schemas.microsoft.com/office/powerpoint/2010/main" val="78410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9216862"/>
            <a:ext cx="7781365" cy="1087752"/>
          </a:xfrm>
          <a:prstGeom prst="rect">
            <a:avLst/>
          </a:prstGeom>
          <a:noFill/>
        </p:spPr>
        <p:txBody>
          <a:bodyPr wrap="square" lIns="101871" tIns="50936" rIns="101871" bIns="50936" rtlCol="0">
            <a:spAutoFit/>
          </a:bodyPr>
          <a:lstStyle/>
          <a:p>
            <a:r>
              <a:rPr lang="en-US" sz="1600" dirty="0"/>
              <a:t>Figure 12. </a:t>
            </a:r>
            <a:r>
              <a:rPr lang="en-US" sz="1600" dirty="0"/>
              <a:t>FULL simulation at 0600 UTC 4 February 2013 for (a) 2.3 km MSL wind speed (in m s</a:t>
            </a:r>
            <a:r>
              <a:rPr lang="en-US" sz="1600" baseline="30000" dirty="0"/>
              <a:t>-1 </a:t>
            </a:r>
            <a:r>
              <a:rPr lang="en-US" sz="1600" dirty="0"/>
              <a:t>according to the scale on the right) and barbs (full barb 5 m s</a:t>
            </a:r>
            <a:r>
              <a:rPr lang="en-US" sz="1600" baseline="30000" dirty="0"/>
              <a:t>-1</a:t>
            </a:r>
            <a:r>
              <a:rPr lang="en-US" sz="1600" dirty="0"/>
              <a:t>).  (b) Vertical cross section of potential temperature (in K according to the scale on the right) along red line in (a).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09603" y="38103"/>
            <a:ext cx="5959121" cy="9281537"/>
            <a:chOff x="609601" y="38102"/>
            <a:chExt cx="5959121" cy="928153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9444" y="38102"/>
              <a:ext cx="4912048" cy="4281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" name="Group 31"/>
            <p:cNvGrpSpPr/>
            <p:nvPr/>
          </p:nvGrpSpPr>
          <p:grpSpPr>
            <a:xfrm>
              <a:off x="609601" y="101591"/>
              <a:ext cx="5959121" cy="9218048"/>
              <a:chOff x="609601" y="101589"/>
              <a:chExt cx="5959121" cy="9218048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609601" y="101589"/>
                <a:ext cx="5959121" cy="9218048"/>
                <a:chOff x="609601" y="101589"/>
                <a:chExt cx="5959121" cy="9218048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609601" y="4340423"/>
                  <a:ext cx="5959121" cy="4979214"/>
                  <a:chOff x="609601" y="4340423"/>
                  <a:chExt cx="5959121" cy="4979214"/>
                </a:xfrm>
              </p:grpSpPr>
              <p:pic>
                <p:nvPicPr>
                  <p:cNvPr id="4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256805" y="4570335"/>
                    <a:ext cx="4884688" cy="428569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3" name="Group 2"/>
                  <p:cNvGrpSpPr/>
                  <p:nvPr/>
                </p:nvGrpSpPr>
                <p:grpSpPr>
                  <a:xfrm>
                    <a:off x="609601" y="4340423"/>
                    <a:ext cx="5959121" cy="4979214"/>
                    <a:chOff x="609601" y="4340423"/>
                    <a:chExt cx="5959121" cy="4979214"/>
                  </a:xfrm>
                </p:grpSpPr>
                <p:sp>
                  <p:nvSpPr>
                    <p:cNvPr id="12" name="TextBox 11"/>
                    <p:cNvSpPr txBox="1"/>
                    <p:nvPr/>
                  </p:nvSpPr>
                  <p:spPr>
                    <a:xfrm>
                      <a:off x="1306204" y="4661848"/>
                      <a:ext cx="419100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/>
                        <a:t>(b)</a:t>
                      </a:r>
                      <a:endParaRPr lang="en-US" sz="1400" b="1" dirty="0"/>
                    </a:p>
                  </p:txBody>
                </p:sp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6096000" y="7986910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280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6096000" y="6898944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288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0" name="TextBox 19"/>
                    <p:cNvSpPr txBox="1"/>
                    <p:nvPr/>
                  </p:nvSpPr>
                  <p:spPr>
                    <a:xfrm>
                      <a:off x="6096000" y="5254823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300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1" name="TextBox 20"/>
                    <p:cNvSpPr txBox="1"/>
                    <p:nvPr/>
                  </p:nvSpPr>
                  <p:spPr>
                    <a:xfrm>
                      <a:off x="6096000" y="4719650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304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6096000" y="5791200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296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3" name="TextBox 22"/>
                    <p:cNvSpPr txBox="1"/>
                    <p:nvPr/>
                  </p:nvSpPr>
                  <p:spPr>
                    <a:xfrm>
                      <a:off x="6096000" y="7442672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284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6096000" y="8534969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276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6096000" y="6351896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292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6096000" y="8268898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278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6096000" y="7177386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286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8" name="TextBox 27"/>
                    <p:cNvSpPr txBox="1"/>
                    <p:nvPr/>
                  </p:nvSpPr>
                  <p:spPr>
                    <a:xfrm>
                      <a:off x="6096000" y="5521390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298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9" name="TextBox 28"/>
                    <p:cNvSpPr txBox="1"/>
                    <p:nvPr/>
                  </p:nvSpPr>
                  <p:spPr>
                    <a:xfrm>
                      <a:off x="6096000" y="4974342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302</a:t>
                      </a:r>
                      <a:endParaRPr lang="en-US" sz="1400" b="1" dirty="0"/>
                    </a:p>
                  </p:txBody>
                </p:sp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6096000" y="6083290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294</a:t>
                      </a:r>
                      <a:endParaRPr lang="en-US" sz="1400" b="1" dirty="0"/>
                    </a:p>
                  </p:txBody>
                </p:sp>
                <p:sp>
                  <p:nvSpPr>
                    <p:cNvPr id="31" name="TextBox 30"/>
                    <p:cNvSpPr txBox="1"/>
                    <p:nvPr/>
                  </p:nvSpPr>
                  <p:spPr>
                    <a:xfrm>
                      <a:off x="6096000" y="7709239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282</a:t>
                      </a:r>
                      <a:endParaRPr lang="en-US" sz="1400" b="1" dirty="0"/>
                    </a:p>
                  </p:txBody>
                </p:sp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6096000" y="6618463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290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36" name="TextBox 35"/>
                    <p:cNvSpPr txBox="1"/>
                    <p:nvPr/>
                  </p:nvSpPr>
                  <p:spPr>
                    <a:xfrm>
                      <a:off x="2133600" y="4340423"/>
                      <a:ext cx="506535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/>
                        <a:t>STA</a:t>
                      </a:r>
                      <a:endParaRPr lang="en-US" sz="1400" b="1" dirty="0"/>
                    </a:p>
                  </p:txBody>
                </p:sp>
                <p:sp>
                  <p:nvSpPr>
                    <p:cNvPr id="37" name="TextBox 36"/>
                    <p:cNvSpPr txBox="1"/>
                    <p:nvPr/>
                  </p:nvSpPr>
                  <p:spPr>
                    <a:xfrm>
                      <a:off x="3930070" y="4340423"/>
                      <a:ext cx="618180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/>
                        <a:t>HOR</a:t>
                      </a:r>
                      <a:endParaRPr lang="en-US" sz="1400" b="1" dirty="0"/>
                    </a:p>
                  </p:txBody>
                </p:sp>
                <p:sp>
                  <p:nvSpPr>
                    <p:cNvPr id="38" name="TextBox 37"/>
                    <p:cNvSpPr txBox="1"/>
                    <p:nvPr/>
                  </p:nvSpPr>
                  <p:spPr>
                    <a:xfrm>
                      <a:off x="2869609" y="4340423"/>
                      <a:ext cx="635591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/>
                        <a:t>ROO</a:t>
                      </a:r>
                      <a:endParaRPr lang="en-US" sz="1400" b="1" dirty="0"/>
                    </a:p>
                  </p:txBody>
                </p:sp>
                <p:sp>
                  <p:nvSpPr>
                    <p:cNvPr id="40" name="TextBox 39"/>
                    <p:cNvSpPr txBox="1"/>
                    <p:nvPr/>
                  </p:nvSpPr>
                  <p:spPr>
                    <a:xfrm>
                      <a:off x="3557650" y="4340423"/>
                      <a:ext cx="561616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/>
                        <a:t>OUR</a:t>
                      </a:r>
                      <a:endParaRPr lang="en-US" sz="1400" b="1" dirty="0"/>
                    </a:p>
                  </p:txBody>
                </p:sp>
                <p:sp>
                  <p:nvSpPr>
                    <p:cNvPr id="41" name="TextBox 40"/>
                    <p:cNvSpPr txBox="1"/>
                    <p:nvPr/>
                  </p:nvSpPr>
                  <p:spPr>
                    <a:xfrm>
                      <a:off x="887899" y="4440942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3.0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42" name="TextBox 41"/>
                    <p:cNvSpPr txBox="1"/>
                    <p:nvPr/>
                  </p:nvSpPr>
                  <p:spPr>
                    <a:xfrm>
                      <a:off x="887899" y="7094210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2.0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43" name="TextBox 42"/>
                    <p:cNvSpPr txBox="1"/>
                    <p:nvPr/>
                  </p:nvSpPr>
                  <p:spPr>
                    <a:xfrm>
                      <a:off x="887899" y="8430904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1.5</a:t>
                      </a:r>
                      <a:endParaRPr lang="en-US" sz="1400" b="1" dirty="0"/>
                    </a:p>
                  </p:txBody>
                </p:sp>
                <p:sp>
                  <p:nvSpPr>
                    <p:cNvPr id="44" name="TextBox 43"/>
                    <p:cNvSpPr txBox="1"/>
                    <p:nvPr/>
                  </p:nvSpPr>
                  <p:spPr>
                    <a:xfrm>
                      <a:off x="887899" y="5774575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2.5</a:t>
                      </a:r>
                      <a:endParaRPr lang="en-US" sz="1400" b="1" dirty="0"/>
                    </a:p>
                  </p:txBody>
                </p:sp>
                <p:sp>
                  <p:nvSpPr>
                    <p:cNvPr id="45" name="TextBox 44"/>
                    <p:cNvSpPr txBox="1"/>
                    <p:nvPr/>
                  </p:nvSpPr>
                  <p:spPr>
                    <a:xfrm rot="16200000">
                      <a:off x="74028" y="6364741"/>
                      <a:ext cx="1409699" cy="338554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b="1" dirty="0"/>
                        <a:t>Height (km)</a:t>
                      </a:r>
                      <a:endParaRPr lang="en-US" sz="1600" b="1" dirty="0"/>
                    </a:p>
                  </p:txBody>
                </p:sp>
                <p:sp>
                  <p:nvSpPr>
                    <p:cNvPr id="46" name="TextBox 45"/>
                    <p:cNvSpPr txBox="1"/>
                    <p:nvPr/>
                  </p:nvSpPr>
                  <p:spPr>
                    <a:xfrm>
                      <a:off x="3164713" y="8981083"/>
                      <a:ext cx="1353607" cy="338554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b="1" dirty="0"/>
                        <a:t>Distance (km)</a:t>
                      </a:r>
                      <a:endParaRPr lang="en-US" sz="1600" b="1" dirty="0"/>
                    </a:p>
                  </p:txBody>
                </p:sp>
                <p:sp>
                  <p:nvSpPr>
                    <p:cNvPr id="47" name="TextBox 46"/>
                    <p:cNvSpPr txBox="1"/>
                    <p:nvPr/>
                  </p:nvSpPr>
                  <p:spPr>
                    <a:xfrm>
                      <a:off x="2084696" y="8789317"/>
                      <a:ext cx="51950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/>
                        <a:t>50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48" name="TextBox 47"/>
                    <p:cNvSpPr txBox="1"/>
                    <p:nvPr/>
                  </p:nvSpPr>
                  <p:spPr>
                    <a:xfrm>
                      <a:off x="3164713" y="8795279"/>
                      <a:ext cx="506535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/>
                        <a:t>100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50" name="TextBox 49"/>
                    <p:cNvSpPr txBox="1"/>
                    <p:nvPr/>
                  </p:nvSpPr>
                  <p:spPr>
                    <a:xfrm>
                      <a:off x="4165009" y="8795279"/>
                      <a:ext cx="635591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/>
                        <a:t>150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52" name="TextBox 51"/>
                    <p:cNvSpPr txBox="1"/>
                    <p:nvPr/>
                  </p:nvSpPr>
                  <p:spPr>
                    <a:xfrm>
                      <a:off x="5275293" y="8792297"/>
                      <a:ext cx="561616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/>
                        <a:t>200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53" name="TextBox 52"/>
                    <p:cNvSpPr txBox="1"/>
                    <p:nvPr/>
                  </p:nvSpPr>
                  <p:spPr>
                    <a:xfrm>
                      <a:off x="1075311" y="8866496"/>
                      <a:ext cx="440443" cy="338554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b="1" dirty="0"/>
                        <a:t>W</a:t>
                      </a:r>
                      <a:endParaRPr lang="en-US" sz="1600" b="1" dirty="0"/>
                    </a:p>
                  </p:txBody>
                </p:sp>
                <p:sp>
                  <p:nvSpPr>
                    <p:cNvPr id="54" name="TextBox 53"/>
                    <p:cNvSpPr txBox="1"/>
                    <p:nvPr/>
                  </p:nvSpPr>
                  <p:spPr>
                    <a:xfrm>
                      <a:off x="5744141" y="8866496"/>
                      <a:ext cx="440443" cy="338554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b="1" dirty="0"/>
                        <a:t>E</a:t>
                      </a:r>
                      <a:endParaRPr lang="en-US" sz="1600" b="1" dirty="0"/>
                    </a:p>
                  </p:txBody>
                </p:sp>
              </p:grpSp>
            </p:grpSp>
            <p:grpSp>
              <p:nvGrpSpPr>
                <p:cNvPr id="16" name="Group 15"/>
                <p:cNvGrpSpPr/>
                <p:nvPr/>
              </p:nvGrpSpPr>
              <p:grpSpPr>
                <a:xfrm>
                  <a:off x="1335208" y="101589"/>
                  <a:ext cx="5217992" cy="3816365"/>
                  <a:chOff x="1335208" y="101589"/>
                  <a:chExt cx="5217992" cy="3816365"/>
                </a:xfrm>
              </p:grpSpPr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1335208" y="101589"/>
                    <a:ext cx="403744" cy="30777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/>
                      <a:t>(a)</a:t>
                    </a:r>
                    <a:endParaRPr lang="en-US" sz="1400" b="1" dirty="0"/>
                  </a:p>
                </p:txBody>
              </p:sp>
              <p:grpSp>
                <p:nvGrpSpPr>
                  <p:cNvPr id="2" name="Group 1"/>
                  <p:cNvGrpSpPr/>
                  <p:nvPr/>
                </p:nvGrpSpPr>
                <p:grpSpPr>
                  <a:xfrm>
                    <a:off x="6080478" y="172804"/>
                    <a:ext cx="472722" cy="3745150"/>
                    <a:chOff x="6080478" y="172804"/>
                    <a:chExt cx="472722" cy="3745150"/>
                  </a:xfrm>
                </p:grpSpPr>
                <p:sp>
                  <p:nvSpPr>
                    <p:cNvPr id="7" name="TextBox 6"/>
                    <p:cNvSpPr txBox="1"/>
                    <p:nvPr/>
                  </p:nvSpPr>
                  <p:spPr>
                    <a:xfrm>
                      <a:off x="6080478" y="3115947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10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8" name="TextBox 7"/>
                    <p:cNvSpPr txBox="1"/>
                    <p:nvPr/>
                  </p:nvSpPr>
                  <p:spPr>
                    <a:xfrm>
                      <a:off x="6080478" y="2137077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20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9" name="TextBox 8"/>
                    <p:cNvSpPr txBox="1"/>
                    <p:nvPr/>
                  </p:nvSpPr>
                  <p:spPr>
                    <a:xfrm>
                      <a:off x="6080478" y="658654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35</a:t>
                      </a:r>
                      <a:endParaRPr lang="en-US" sz="1400" b="1" dirty="0"/>
                    </a:p>
                  </p:txBody>
                </p:sp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6080478" y="172804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40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13" name="TextBox 12"/>
                    <p:cNvSpPr txBox="1"/>
                    <p:nvPr/>
                  </p:nvSpPr>
                  <p:spPr>
                    <a:xfrm>
                      <a:off x="6080478" y="1158202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30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14" name="TextBox 13"/>
                    <p:cNvSpPr txBox="1"/>
                    <p:nvPr/>
                  </p:nvSpPr>
                  <p:spPr>
                    <a:xfrm>
                      <a:off x="6080478" y="2622755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15</a:t>
                      </a:r>
                      <a:endParaRPr lang="en-US" sz="1400" b="1" dirty="0"/>
                    </a:p>
                  </p:txBody>
                </p:sp>
                <p:sp>
                  <p:nvSpPr>
                    <p:cNvPr id="15" name="TextBox 14"/>
                    <p:cNvSpPr txBox="1"/>
                    <p:nvPr/>
                  </p:nvSpPr>
                  <p:spPr>
                    <a:xfrm>
                      <a:off x="6080478" y="3610177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5</a:t>
                      </a:r>
                      <a:endParaRPr lang="en-US" sz="1400" b="1" dirty="0"/>
                    </a:p>
                  </p:txBody>
                </p:sp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6080478" y="1652800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25</a:t>
                      </a:r>
                      <a:endParaRPr lang="en-US" sz="1400" b="1" dirty="0"/>
                    </a:p>
                  </p:txBody>
                </p:sp>
              </p:grpSp>
            </p:grpSp>
            <p:sp>
              <p:nvSpPr>
                <p:cNvPr id="57" name="TextBox 56"/>
                <p:cNvSpPr txBox="1"/>
                <p:nvPr/>
              </p:nvSpPr>
              <p:spPr>
                <a:xfrm>
                  <a:off x="6080478" y="4099948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0</a:t>
                  </a:r>
                  <a:endParaRPr lang="en-US" sz="1400" b="1" dirty="0"/>
                </a:p>
              </p:txBody>
            </p:sp>
          </p:grpSp>
          <p:cxnSp>
            <p:nvCxnSpPr>
              <p:cNvPr id="64" name="Straight Connector 63"/>
              <p:cNvCxnSpPr/>
              <p:nvPr/>
            </p:nvCxnSpPr>
            <p:spPr>
              <a:xfrm flipH="1" flipV="1">
                <a:off x="1360621" y="1960577"/>
                <a:ext cx="4049579" cy="55402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2338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40651" y="357028"/>
            <a:ext cx="7852323" cy="6500972"/>
            <a:chOff x="-40651" y="-35847"/>
            <a:chExt cx="7852323" cy="650097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0"/>
            <a:stretch/>
          </p:blipFill>
          <p:spPr bwMode="auto">
            <a:xfrm>
              <a:off x="473296" y="3343012"/>
              <a:ext cx="3382852" cy="303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6"/>
            <a:stretch/>
          </p:blipFill>
          <p:spPr bwMode="auto">
            <a:xfrm>
              <a:off x="457200" y="76200"/>
              <a:ext cx="3429000" cy="3034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33400" y="176495"/>
              <a:ext cx="403744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(a)</a:t>
              </a:r>
              <a:endParaRPr lang="en-US" sz="14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38950" y="4928078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-3</a:t>
              </a:r>
              <a:endParaRPr lang="en-US" sz="1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38950" y="1208908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3</a:t>
              </a:r>
              <a:endParaRPr lang="en-US" sz="1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38950" y="-35847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5</a:t>
              </a:r>
              <a:endParaRPr lang="en-US" sz="1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38950" y="2450053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1</a:t>
              </a:r>
              <a:endParaRPr lang="en-US" sz="1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38950" y="6157348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-5</a:t>
              </a:r>
              <a:endParaRPr lang="en-US" sz="14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38950" y="3694248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-1</a:t>
              </a:r>
              <a:endParaRPr lang="en-US" sz="14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38950" y="5547748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-4</a:t>
              </a:r>
              <a:endParaRPr lang="en-US" sz="14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38950" y="1833138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2</a:t>
              </a:r>
              <a:endParaRPr lang="en-US" sz="14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38950" y="584678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4</a:t>
              </a:r>
              <a:endParaRPr lang="en-US" sz="14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38950" y="3069945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0</a:t>
              </a:r>
              <a:endParaRPr lang="en-US" sz="1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38950" y="4311163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-2</a:t>
              </a:r>
              <a:endParaRPr lang="en-US" sz="1400" b="1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35574" y="722227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2.6</a:t>
              </a:r>
              <a:endParaRPr lang="en-US" sz="1200" b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35574" y="-15329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3.0</a:t>
              </a:r>
              <a:endParaRPr lang="en-US" sz="1200" b="1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35574" y="1466975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2.2</a:t>
              </a:r>
              <a:endParaRPr lang="en-US" sz="1200" b="1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35574" y="2211723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1.8</a:t>
              </a:r>
              <a:endParaRPr lang="en-US" sz="1200" b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35574" y="1091483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2.4</a:t>
              </a:r>
              <a:endParaRPr lang="en-US" sz="1200" b="1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35574" y="355721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2.8</a:t>
              </a:r>
              <a:endParaRPr lang="en-US" sz="1200" b="1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35574" y="1830723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2.0</a:t>
              </a:r>
              <a:endParaRPr lang="en-US" sz="1200" b="1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35574" y="2576905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1.6</a:t>
              </a:r>
              <a:endParaRPr lang="en-US" sz="1200" b="1" dirty="0"/>
            </a:p>
          </p:txBody>
        </p:sp>
        <p:sp>
          <p:nvSpPr>
            <p:cNvPr id="60" name="TextBox 59"/>
            <p:cNvSpPr txBox="1"/>
            <p:nvPr/>
          </p:nvSpPr>
          <p:spPr>
            <a:xfrm rot="16200000">
              <a:off x="-607002" y="1465042"/>
              <a:ext cx="1409701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Height (km)</a:t>
              </a:r>
              <a:endParaRPr lang="en-US" sz="1200" b="1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32598" y="2940653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1.4</a:t>
              </a:r>
              <a:endParaRPr lang="en-US" sz="1200" b="1" dirty="0"/>
            </a:p>
          </p:txBody>
        </p:sp>
        <p:pic>
          <p:nvPicPr>
            <p:cNvPr id="63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6" r="5428"/>
            <a:stretch/>
          </p:blipFill>
          <p:spPr bwMode="auto">
            <a:xfrm>
              <a:off x="3879330" y="95077"/>
              <a:ext cx="3343530" cy="2996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" r="5408" b="-1"/>
            <a:stretch/>
          </p:blipFill>
          <p:spPr bwMode="auto">
            <a:xfrm>
              <a:off x="3886200" y="3352800"/>
              <a:ext cx="3350020" cy="2996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Box 64"/>
            <p:cNvSpPr txBox="1"/>
            <p:nvPr/>
          </p:nvSpPr>
          <p:spPr>
            <a:xfrm>
              <a:off x="135574" y="3985499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2.6</a:t>
              </a:r>
              <a:endParaRPr lang="en-US" sz="1200" b="1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35574" y="3255894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3.0</a:t>
              </a:r>
              <a:endParaRPr lang="en-US" sz="1200" b="1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35574" y="4722296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2.2</a:t>
              </a:r>
              <a:endParaRPr lang="en-US" sz="1200" b="1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35574" y="5459093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1.8</a:t>
              </a:r>
              <a:endParaRPr lang="en-US" sz="1200" b="1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35574" y="4354755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2.4</a:t>
              </a:r>
              <a:endParaRPr lang="en-US" sz="1200" b="1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35574" y="3618993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2.8</a:t>
              </a:r>
              <a:endParaRPr lang="en-US" sz="1200" b="1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35574" y="5086044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2.0</a:t>
              </a:r>
              <a:endParaRPr lang="en-US" sz="1200" b="1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35574" y="5824275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1.6</a:t>
              </a:r>
              <a:endParaRPr lang="en-US" sz="1200" b="1" dirty="0"/>
            </a:p>
          </p:txBody>
        </p:sp>
        <p:sp>
          <p:nvSpPr>
            <p:cNvPr id="73" name="TextBox 72"/>
            <p:cNvSpPr txBox="1"/>
            <p:nvPr/>
          </p:nvSpPr>
          <p:spPr>
            <a:xfrm rot="16200000">
              <a:off x="-607002" y="4736265"/>
              <a:ext cx="1409701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Height (km)</a:t>
              </a:r>
              <a:endParaRPr lang="en-US" sz="1200" b="1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32598" y="6188102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1.4</a:t>
              </a:r>
              <a:endParaRPr lang="en-US" sz="1200" b="1" dirty="0"/>
            </a:p>
          </p:txBody>
        </p:sp>
        <p:pic>
          <p:nvPicPr>
            <p:cNvPr id="75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92"/>
            <a:stretch/>
          </p:blipFill>
          <p:spPr bwMode="auto">
            <a:xfrm>
              <a:off x="7278832" y="16225"/>
              <a:ext cx="192295" cy="6360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937849" y="172537"/>
              <a:ext cx="419100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(b)</a:t>
              </a:r>
              <a:endParaRPr lang="en-US" sz="1400" b="1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0424" y="3439767"/>
              <a:ext cx="403744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(c)</a:t>
              </a:r>
              <a:endParaRPr lang="en-US" sz="1400" b="1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934873" y="3435809"/>
              <a:ext cx="419100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(d)</a:t>
              </a:r>
              <a:endParaRPr lang="en-US" sz="1400" b="1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31511" y="7543800"/>
            <a:ext cx="7007440" cy="1826416"/>
          </a:xfrm>
          <a:prstGeom prst="rect">
            <a:avLst/>
          </a:prstGeom>
          <a:solidFill>
            <a:schemeClr val="bg1"/>
          </a:solidFill>
        </p:spPr>
        <p:txBody>
          <a:bodyPr wrap="square" lIns="101871" tIns="50936" rIns="101871" bIns="50936" rtlCol="0">
            <a:spAutoFit/>
          </a:bodyPr>
          <a:lstStyle/>
          <a:p>
            <a:r>
              <a:rPr lang="en-US" sz="1600" dirty="0"/>
              <a:t>Figure 13. Average </a:t>
            </a:r>
            <a:r>
              <a:rPr lang="en-US" sz="1600" dirty="0"/>
              <a:t>zonal wind in the vicinity of the cross-section in Fig. </a:t>
            </a:r>
            <a:r>
              <a:rPr lang="en-US" sz="1600" dirty="0"/>
              <a:t>2b </a:t>
            </a:r>
            <a:r>
              <a:rPr lang="en-US" sz="1600" dirty="0"/>
              <a:t>for the 1-6 February 2013 </a:t>
            </a:r>
            <a:r>
              <a:rPr lang="en-US" sz="1600" dirty="0"/>
              <a:t>period.  The FULL simulation (top) and NONE simulation (bottom) results for (a, c) daytime hours (0800 to 1700 MST) and (b, d) nighttime </a:t>
            </a:r>
            <a:r>
              <a:rPr lang="en-US" sz="1600" dirty="0"/>
              <a:t>hours (1800 to 0700 </a:t>
            </a:r>
            <a:r>
              <a:rPr lang="en-US" sz="1600" dirty="0"/>
              <a:t>MST).  Westerly  </a:t>
            </a:r>
            <a:r>
              <a:rPr lang="en-US" sz="1600" dirty="0"/>
              <a:t>(easterly) winds  shaded in m s</a:t>
            </a:r>
            <a:r>
              <a:rPr lang="en-US" sz="1600" baseline="30000" dirty="0"/>
              <a:t>-1</a:t>
            </a:r>
            <a:r>
              <a:rPr lang="en-US" sz="1600" dirty="0"/>
              <a:t> according to the scale on the right in red (blue) with westerly (easterly) winds contoured every 2 m s</a:t>
            </a:r>
            <a:r>
              <a:rPr lang="en-US" sz="1600" baseline="30000" dirty="0"/>
              <a:t>-1</a:t>
            </a:r>
            <a:r>
              <a:rPr lang="en-US" sz="1600" dirty="0"/>
              <a:t> ( -0.5, -1, and -2 m s</a:t>
            </a:r>
            <a:r>
              <a:rPr lang="en-US" sz="1600" baseline="30000" dirty="0"/>
              <a:t>-1</a:t>
            </a:r>
            <a:r>
              <a:rPr lang="en-US" sz="1600" dirty="0"/>
              <a:t> only). Values are averaged over a </a:t>
            </a:r>
            <a:r>
              <a:rPr lang="en-US" sz="1600" dirty="0"/>
              <a:t>26-km </a:t>
            </a:r>
            <a:r>
              <a:rPr lang="en-US" sz="1600" dirty="0"/>
              <a:t>wide swath perpendicular to the cross section.</a:t>
            </a:r>
          </a:p>
        </p:txBody>
      </p:sp>
    </p:spTree>
    <p:extLst>
      <p:ext uri="{BB962C8B-B14F-4D97-AF65-F5344CB8AC3E}">
        <p14:creationId xmlns:p14="http://schemas.microsoft.com/office/powerpoint/2010/main" val="306571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47264" y="9144000"/>
            <a:ext cx="6992517" cy="841541"/>
          </a:xfrm>
          <a:prstGeom prst="rect">
            <a:avLst/>
          </a:prstGeom>
          <a:solidFill>
            <a:schemeClr val="bg1"/>
          </a:solidFill>
        </p:spPr>
        <p:txBody>
          <a:bodyPr wrap="square" lIns="101871" tIns="50936" rIns="101871" bIns="50936" rtlCol="0">
            <a:spAutoFit/>
          </a:bodyPr>
          <a:lstStyle/>
          <a:p>
            <a:r>
              <a:rPr lang="en-US" sz="1600" dirty="0"/>
              <a:t>Figure 14. </a:t>
            </a:r>
            <a:r>
              <a:rPr lang="en-US" sz="1600" dirty="0"/>
              <a:t>Mobile transect of ozone concentration from 1130 to 1500 MST 6 February 2013 as a function </a:t>
            </a:r>
            <a:r>
              <a:rPr lang="en-US" sz="1600" dirty="0"/>
              <a:t>of </a:t>
            </a:r>
            <a:r>
              <a:rPr lang="en-US" sz="1600" dirty="0"/>
              <a:t>(a) geographic location and (b) time</a:t>
            </a:r>
            <a:r>
              <a:rPr lang="en-US" sz="1600" dirty="0"/>
              <a:t>.  Dashed black line represents NAAQS for ozone (75 ppb).</a:t>
            </a:r>
            <a:endParaRPr lang="en-US" sz="16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115890" y="3"/>
            <a:ext cx="7540625" cy="9230687"/>
            <a:chOff x="115890" y="3"/>
            <a:chExt cx="7540625" cy="9230687"/>
          </a:xfrm>
        </p:grpSpPr>
        <p:grpSp>
          <p:nvGrpSpPr>
            <p:cNvPr id="38" name="Group 37"/>
            <p:cNvGrpSpPr/>
            <p:nvPr/>
          </p:nvGrpSpPr>
          <p:grpSpPr>
            <a:xfrm>
              <a:off x="115890" y="3"/>
              <a:ext cx="7540625" cy="9230687"/>
              <a:chOff x="115889" y="2"/>
              <a:chExt cx="7540625" cy="9230687"/>
            </a:xfrm>
            <a:noFill/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035279" y="7455725"/>
                <a:ext cx="6318149" cy="0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26"/>
              <p:cNvGrpSpPr/>
              <p:nvPr/>
            </p:nvGrpSpPr>
            <p:grpSpPr>
              <a:xfrm>
                <a:off x="115889" y="2"/>
                <a:ext cx="7540625" cy="9230687"/>
                <a:chOff x="115889" y="2"/>
                <a:chExt cx="7540625" cy="9230687"/>
              </a:xfrm>
              <a:grpFill/>
            </p:grpSpPr>
            <p:grpSp>
              <p:nvGrpSpPr>
                <p:cNvPr id="2" name="Group 1"/>
                <p:cNvGrpSpPr/>
                <p:nvPr/>
              </p:nvGrpSpPr>
              <p:grpSpPr>
                <a:xfrm>
                  <a:off x="115889" y="2"/>
                  <a:ext cx="7540625" cy="9230687"/>
                  <a:chOff x="115889" y="2"/>
                  <a:chExt cx="7540625" cy="9230687"/>
                </a:xfrm>
                <a:grpFill/>
              </p:grpSpPr>
              <p:grpSp>
                <p:nvGrpSpPr>
                  <p:cNvPr id="7" name="Group 6"/>
                  <p:cNvGrpSpPr/>
                  <p:nvPr/>
                </p:nvGrpSpPr>
                <p:grpSpPr>
                  <a:xfrm>
                    <a:off x="115889" y="2"/>
                    <a:ext cx="7540625" cy="9230687"/>
                    <a:chOff x="115888" y="0"/>
                    <a:chExt cx="7540625" cy="9230687"/>
                  </a:xfrm>
                  <a:grpFill/>
                </p:grpSpPr>
                <p:pic>
                  <p:nvPicPr>
                    <p:cNvPr id="3074" name="Picture 2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418974" y="5248526"/>
                      <a:ext cx="6934453" cy="3982161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3314" name="Picture 2" descr="C:\Users\u0818471\Documents\Thesis\Paper\Figure files\ozone_feb6_mobile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115888" y="0"/>
                      <a:ext cx="7540625" cy="5030689"/>
                    </a:xfrm>
                    <a:prstGeom prst="rect">
                      <a:avLst/>
                    </a:prstGeom>
                    <a:grp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152147" y="73223"/>
                      <a:ext cx="390231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(a)</a:t>
                      </a:r>
                      <a:endParaRPr lang="en-US" sz="1400" b="1" dirty="0"/>
                    </a:p>
                  </p:txBody>
                </p:sp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152147" y="5103911"/>
                      <a:ext cx="390231" cy="307777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/>
                        <a:t>(b</a:t>
                      </a:r>
                      <a:r>
                        <a:rPr lang="en-US" sz="1400" b="1" dirty="0"/>
                        <a:t>)</a:t>
                      </a:r>
                    </a:p>
                  </p:txBody>
                </p:sp>
              </p:grp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5000625" y="516575"/>
                    <a:ext cx="819150" cy="338554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/>
                      <a:t>Vernal </a:t>
                    </a:r>
                    <a:endParaRPr lang="en-US" sz="1600" dirty="0"/>
                  </a:p>
                </p:txBody>
              </p:sp>
              <p:sp>
                <p:nvSpPr>
                  <p:cNvPr id="9" name="Oval 8"/>
                  <p:cNvSpPr>
                    <a:spLocks noChangeAspect="1"/>
                  </p:cNvSpPr>
                  <p:nvPr/>
                </p:nvSpPr>
                <p:spPr>
                  <a:xfrm>
                    <a:off x="5334000" y="443075"/>
                    <a:ext cx="89358" cy="90325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/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1371600" y="2023646"/>
                    <a:ext cx="1164818" cy="338554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/>
                      <a:t>Roosevelt</a:t>
                    </a:r>
                    <a:endParaRPr lang="en-US" sz="1600" dirty="0"/>
                  </a:p>
                </p:txBody>
              </p:sp>
              <p:sp>
                <p:nvSpPr>
                  <p:cNvPr id="11" name="Oval 10"/>
                  <p:cNvSpPr>
                    <a:spLocks noChangeAspect="1"/>
                  </p:cNvSpPr>
                  <p:nvPr/>
                </p:nvSpPr>
                <p:spPr>
                  <a:xfrm>
                    <a:off x="1340065" y="2103490"/>
                    <a:ext cx="89358" cy="90325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/>
                  </a:p>
                </p:txBody>
              </p: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4560009" y="4108839"/>
                    <a:ext cx="697791" cy="338554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/>
                      <a:t>Ouray</a:t>
                    </a:r>
                    <a:endParaRPr lang="en-US" sz="1600" dirty="0"/>
                  </a:p>
                </p:txBody>
              </p:sp>
              <p:sp>
                <p:nvSpPr>
                  <p:cNvPr id="14" name="Oval 13"/>
                  <p:cNvSpPr>
                    <a:spLocks noChangeAspect="1"/>
                  </p:cNvSpPr>
                  <p:nvPr/>
                </p:nvSpPr>
                <p:spPr>
                  <a:xfrm>
                    <a:off x="4413679" y="4188683"/>
                    <a:ext cx="89358" cy="90325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/>
                  </a:p>
                </p:txBody>
              </p:sp>
            </p:grpSp>
            <p:sp>
              <p:nvSpPr>
                <p:cNvPr id="3" name="Freeform 2"/>
                <p:cNvSpPr/>
                <p:nvPr/>
              </p:nvSpPr>
              <p:spPr>
                <a:xfrm>
                  <a:off x="6092042" y="356260"/>
                  <a:ext cx="1543792" cy="1701164"/>
                </a:xfrm>
                <a:custGeom>
                  <a:avLst/>
                  <a:gdLst>
                    <a:gd name="connsiteX0" fmla="*/ 1543792 w 1543792"/>
                    <a:gd name="connsiteY0" fmla="*/ 83127 h 1701164"/>
                    <a:gd name="connsiteX1" fmla="*/ 1448789 w 1543792"/>
                    <a:gd name="connsiteY1" fmla="*/ 59376 h 1701164"/>
                    <a:gd name="connsiteX2" fmla="*/ 1401288 w 1543792"/>
                    <a:gd name="connsiteY2" fmla="*/ 35626 h 1701164"/>
                    <a:gd name="connsiteX3" fmla="*/ 1318161 w 1543792"/>
                    <a:gd name="connsiteY3" fmla="*/ 11875 h 1701164"/>
                    <a:gd name="connsiteX4" fmla="*/ 1282535 w 1543792"/>
                    <a:gd name="connsiteY4" fmla="*/ 0 h 1701164"/>
                    <a:gd name="connsiteX5" fmla="*/ 1235033 w 1543792"/>
                    <a:gd name="connsiteY5" fmla="*/ 23750 h 1701164"/>
                    <a:gd name="connsiteX6" fmla="*/ 1246909 w 1543792"/>
                    <a:gd name="connsiteY6" fmla="*/ 142504 h 1701164"/>
                    <a:gd name="connsiteX7" fmla="*/ 1258784 w 1543792"/>
                    <a:gd name="connsiteY7" fmla="*/ 178130 h 1701164"/>
                    <a:gd name="connsiteX8" fmla="*/ 1282535 w 1543792"/>
                    <a:gd name="connsiteY8" fmla="*/ 261257 h 1701164"/>
                    <a:gd name="connsiteX9" fmla="*/ 1270659 w 1543792"/>
                    <a:gd name="connsiteY9" fmla="*/ 391885 h 1701164"/>
                    <a:gd name="connsiteX10" fmla="*/ 1235033 w 1543792"/>
                    <a:gd name="connsiteY10" fmla="*/ 415636 h 1701164"/>
                    <a:gd name="connsiteX11" fmla="*/ 1223158 w 1543792"/>
                    <a:gd name="connsiteY11" fmla="*/ 451262 h 1701164"/>
                    <a:gd name="connsiteX12" fmla="*/ 1258784 w 1543792"/>
                    <a:gd name="connsiteY12" fmla="*/ 558140 h 1701164"/>
                    <a:gd name="connsiteX13" fmla="*/ 1306285 w 1543792"/>
                    <a:gd name="connsiteY13" fmla="*/ 641267 h 1701164"/>
                    <a:gd name="connsiteX14" fmla="*/ 1270659 w 1543792"/>
                    <a:gd name="connsiteY14" fmla="*/ 760021 h 1701164"/>
                    <a:gd name="connsiteX15" fmla="*/ 1235033 w 1543792"/>
                    <a:gd name="connsiteY15" fmla="*/ 783771 h 1701164"/>
                    <a:gd name="connsiteX16" fmla="*/ 1211283 w 1543792"/>
                    <a:gd name="connsiteY16" fmla="*/ 855023 h 1701164"/>
                    <a:gd name="connsiteX17" fmla="*/ 1175657 w 1543792"/>
                    <a:gd name="connsiteY17" fmla="*/ 926275 h 1701164"/>
                    <a:gd name="connsiteX18" fmla="*/ 1140031 w 1543792"/>
                    <a:gd name="connsiteY18" fmla="*/ 950026 h 1701164"/>
                    <a:gd name="connsiteX19" fmla="*/ 1104405 w 1543792"/>
                    <a:gd name="connsiteY19" fmla="*/ 1021278 h 1701164"/>
                    <a:gd name="connsiteX20" fmla="*/ 1068779 w 1543792"/>
                    <a:gd name="connsiteY20" fmla="*/ 1033153 h 1701164"/>
                    <a:gd name="connsiteX21" fmla="*/ 1056903 w 1543792"/>
                    <a:gd name="connsiteY21" fmla="*/ 1068779 h 1701164"/>
                    <a:gd name="connsiteX22" fmla="*/ 1021277 w 1543792"/>
                    <a:gd name="connsiteY22" fmla="*/ 1080654 h 1701164"/>
                    <a:gd name="connsiteX23" fmla="*/ 973776 w 1543792"/>
                    <a:gd name="connsiteY23" fmla="*/ 1116280 h 1701164"/>
                    <a:gd name="connsiteX24" fmla="*/ 961901 w 1543792"/>
                    <a:gd name="connsiteY24" fmla="*/ 1175657 h 1701164"/>
                    <a:gd name="connsiteX25" fmla="*/ 997527 w 1543792"/>
                    <a:gd name="connsiteY25" fmla="*/ 1282535 h 1701164"/>
                    <a:gd name="connsiteX26" fmla="*/ 973776 w 1543792"/>
                    <a:gd name="connsiteY26" fmla="*/ 1318161 h 1701164"/>
                    <a:gd name="connsiteX27" fmla="*/ 878774 w 1543792"/>
                    <a:gd name="connsiteY27" fmla="*/ 1318161 h 1701164"/>
                    <a:gd name="connsiteX28" fmla="*/ 724394 w 1543792"/>
                    <a:gd name="connsiteY28" fmla="*/ 1330036 h 1701164"/>
                    <a:gd name="connsiteX29" fmla="*/ 688768 w 1543792"/>
                    <a:gd name="connsiteY29" fmla="*/ 1401288 h 1701164"/>
                    <a:gd name="connsiteX30" fmla="*/ 641267 w 1543792"/>
                    <a:gd name="connsiteY30" fmla="*/ 1413163 h 1701164"/>
                    <a:gd name="connsiteX31" fmla="*/ 558140 w 1543792"/>
                    <a:gd name="connsiteY31" fmla="*/ 1472540 h 1701164"/>
                    <a:gd name="connsiteX32" fmla="*/ 522514 w 1543792"/>
                    <a:gd name="connsiteY32" fmla="*/ 1496291 h 1701164"/>
                    <a:gd name="connsiteX33" fmla="*/ 510639 w 1543792"/>
                    <a:gd name="connsiteY33" fmla="*/ 1531917 h 1701164"/>
                    <a:gd name="connsiteX34" fmla="*/ 498763 w 1543792"/>
                    <a:gd name="connsiteY34" fmla="*/ 1591293 h 1701164"/>
                    <a:gd name="connsiteX35" fmla="*/ 463137 w 1543792"/>
                    <a:gd name="connsiteY35" fmla="*/ 1638795 h 1701164"/>
                    <a:gd name="connsiteX36" fmla="*/ 451262 w 1543792"/>
                    <a:gd name="connsiteY36" fmla="*/ 1674421 h 1701164"/>
                    <a:gd name="connsiteX37" fmla="*/ 296883 w 1543792"/>
                    <a:gd name="connsiteY37" fmla="*/ 1686296 h 1701164"/>
                    <a:gd name="connsiteX38" fmla="*/ 261257 w 1543792"/>
                    <a:gd name="connsiteY38" fmla="*/ 1662545 h 1701164"/>
                    <a:gd name="connsiteX39" fmla="*/ 249381 w 1543792"/>
                    <a:gd name="connsiteY39" fmla="*/ 1626919 h 1701164"/>
                    <a:gd name="connsiteX40" fmla="*/ 201880 w 1543792"/>
                    <a:gd name="connsiteY40" fmla="*/ 1615044 h 1701164"/>
                    <a:gd name="connsiteX41" fmla="*/ 166254 w 1543792"/>
                    <a:gd name="connsiteY41" fmla="*/ 1591293 h 1701164"/>
                    <a:gd name="connsiteX42" fmla="*/ 95002 w 1543792"/>
                    <a:gd name="connsiteY42" fmla="*/ 1567543 h 1701164"/>
                    <a:gd name="connsiteX43" fmla="*/ 0 w 1543792"/>
                    <a:gd name="connsiteY43" fmla="*/ 1543792 h 170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543792" h="1701164">
                      <a:moveTo>
                        <a:pt x="1543792" y="83127"/>
                      </a:moveTo>
                      <a:cubicBezTo>
                        <a:pt x="1508933" y="76155"/>
                        <a:pt x="1480746" y="73072"/>
                        <a:pt x="1448789" y="59376"/>
                      </a:cubicBezTo>
                      <a:cubicBezTo>
                        <a:pt x="1432518" y="52403"/>
                        <a:pt x="1417559" y="42599"/>
                        <a:pt x="1401288" y="35626"/>
                      </a:cubicBezTo>
                      <a:cubicBezTo>
                        <a:pt x="1372808" y="23420"/>
                        <a:pt x="1348301" y="20486"/>
                        <a:pt x="1318161" y="11875"/>
                      </a:cubicBezTo>
                      <a:cubicBezTo>
                        <a:pt x="1306125" y="8436"/>
                        <a:pt x="1294410" y="3958"/>
                        <a:pt x="1282535" y="0"/>
                      </a:cubicBezTo>
                      <a:cubicBezTo>
                        <a:pt x="1266701" y="7917"/>
                        <a:pt x="1239327" y="6576"/>
                        <a:pt x="1235033" y="23750"/>
                      </a:cubicBezTo>
                      <a:cubicBezTo>
                        <a:pt x="1225384" y="62344"/>
                        <a:pt x="1240860" y="103184"/>
                        <a:pt x="1246909" y="142504"/>
                      </a:cubicBezTo>
                      <a:cubicBezTo>
                        <a:pt x="1248812" y="154876"/>
                        <a:pt x="1255345" y="166094"/>
                        <a:pt x="1258784" y="178130"/>
                      </a:cubicBezTo>
                      <a:cubicBezTo>
                        <a:pt x="1288598" y="282483"/>
                        <a:pt x="1254067" y="175858"/>
                        <a:pt x="1282535" y="261257"/>
                      </a:cubicBezTo>
                      <a:cubicBezTo>
                        <a:pt x="1278576" y="304800"/>
                        <a:pt x="1283517" y="350096"/>
                        <a:pt x="1270659" y="391885"/>
                      </a:cubicBezTo>
                      <a:cubicBezTo>
                        <a:pt x="1266462" y="405526"/>
                        <a:pt x="1243949" y="404491"/>
                        <a:pt x="1235033" y="415636"/>
                      </a:cubicBezTo>
                      <a:cubicBezTo>
                        <a:pt x="1227213" y="425411"/>
                        <a:pt x="1227116" y="439387"/>
                        <a:pt x="1223158" y="451262"/>
                      </a:cubicBezTo>
                      <a:cubicBezTo>
                        <a:pt x="1235033" y="486888"/>
                        <a:pt x="1237953" y="526894"/>
                        <a:pt x="1258784" y="558140"/>
                      </a:cubicBezTo>
                      <a:cubicBezTo>
                        <a:pt x="1292355" y="608495"/>
                        <a:pt x="1276152" y="581000"/>
                        <a:pt x="1306285" y="641267"/>
                      </a:cubicBezTo>
                      <a:cubicBezTo>
                        <a:pt x="1298810" y="693591"/>
                        <a:pt x="1306664" y="724017"/>
                        <a:pt x="1270659" y="760021"/>
                      </a:cubicBezTo>
                      <a:cubicBezTo>
                        <a:pt x="1260567" y="770113"/>
                        <a:pt x="1246908" y="775854"/>
                        <a:pt x="1235033" y="783771"/>
                      </a:cubicBezTo>
                      <a:lnTo>
                        <a:pt x="1211283" y="855023"/>
                      </a:lnTo>
                      <a:cubicBezTo>
                        <a:pt x="1201625" y="883996"/>
                        <a:pt x="1198675" y="903257"/>
                        <a:pt x="1175657" y="926275"/>
                      </a:cubicBezTo>
                      <a:cubicBezTo>
                        <a:pt x="1165565" y="936367"/>
                        <a:pt x="1151906" y="942109"/>
                        <a:pt x="1140031" y="950026"/>
                      </a:cubicBezTo>
                      <a:cubicBezTo>
                        <a:pt x="1132208" y="973493"/>
                        <a:pt x="1125331" y="1004537"/>
                        <a:pt x="1104405" y="1021278"/>
                      </a:cubicBezTo>
                      <a:cubicBezTo>
                        <a:pt x="1094630" y="1029098"/>
                        <a:pt x="1080654" y="1029195"/>
                        <a:pt x="1068779" y="1033153"/>
                      </a:cubicBezTo>
                      <a:cubicBezTo>
                        <a:pt x="1064820" y="1045028"/>
                        <a:pt x="1065754" y="1059928"/>
                        <a:pt x="1056903" y="1068779"/>
                      </a:cubicBezTo>
                      <a:cubicBezTo>
                        <a:pt x="1048052" y="1077630"/>
                        <a:pt x="1032145" y="1074444"/>
                        <a:pt x="1021277" y="1080654"/>
                      </a:cubicBezTo>
                      <a:cubicBezTo>
                        <a:pt x="1004093" y="1090474"/>
                        <a:pt x="989610" y="1104405"/>
                        <a:pt x="973776" y="1116280"/>
                      </a:cubicBezTo>
                      <a:cubicBezTo>
                        <a:pt x="969818" y="1136072"/>
                        <a:pt x="959046" y="1155676"/>
                        <a:pt x="961901" y="1175657"/>
                      </a:cubicBezTo>
                      <a:cubicBezTo>
                        <a:pt x="967212" y="1212833"/>
                        <a:pt x="997527" y="1282535"/>
                        <a:pt x="997527" y="1282535"/>
                      </a:cubicBezTo>
                      <a:cubicBezTo>
                        <a:pt x="989610" y="1294410"/>
                        <a:pt x="985651" y="1310244"/>
                        <a:pt x="973776" y="1318161"/>
                      </a:cubicBezTo>
                      <a:cubicBezTo>
                        <a:pt x="939230" y="1341191"/>
                        <a:pt x="913320" y="1326797"/>
                        <a:pt x="878774" y="1318161"/>
                      </a:cubicBezTo>
                      <a:cubicBezTo>
                        <a:pt x="827314" y="1322119"/>
                        <a:pt x="774263" y="1316738"/>
                        <a:pt x="724394" y="1330036"/>
                      </a:cubicBezTo>
                      <a:cubicBezTo>
                        <a:pt x="687605" y="1339846"/>
                        <a:pt x="710504" y="1383899"/>
                        <a:pt x="688768" y="1401288"/>
                      </a:cubicBezTo>
                      <a:cubicBezTo>
                        <a:pt x="676023" y="1411484"/>
                        <a:pt x="657101" y="1409205"/>
                        <a:pt x="641267" y="1413163"/>
                      </a:cubicBezTo>
                      <a:cubicBezTo>
                        <a:pt x="557307" y="1469137"/>
                        <a:pt x="661248" y="1398890"/>
                        <a:pt x="558140" y="1472540"/>
                      </a:cubicBezTo>
                      <a:cubicBezTo>
                        <a:pt x="546526" y="1480836"/>
                        <a:pt x="534389" y="1488374"/>
                        <a:pt x="522514" y="1496291"/>
                      </a:cubicBezTo>
                      <a:cubicBezTo>
                        <a:pt x="518556" y="1508166"/>
                        <a:pt x="513675" y="1519773"/>
                        <a:pt x="510639" y="1531917"/>
                      </a:cubicBezTo>
                      <a:cubicBezTo>
                        <a:pt x="505744" y="1551498"/>
                        <a:pt x="506961" y="1572849"/>
                        <a:pt x="498763" y="1591293"/>
                      </a:cubicBezTo>
                      <a:cubicBezTo>
                        <a:pt x="490724" y="1609379"/>
                        <a:pt x="475012" y="1622961"/>
                        <a:pt x="463137" y="1638795"/>
                      </a:cubicBezTo>
                      <a:cubicBezTo>
                        <a:pt x="459179" y="1650670"/>
                        <a:pt x="459082" y="1664646"/>
                        <a:pt x="451262" y="1674421"/>
                      </a:cubicBezTo>
                      <a:cubicBezTo>
                        <a:pt x="412233" y="1723207"/>
                        <a:pt x="347060" y="1691314"/>
                        <a:pt x="296883" y="1686296"/>
                      </a:cubicBezTo>
                      <a:cubicBezTo>
                        <a:pt x="285008" y="1678379"/>
                        <a:pt x="270173" y="1673690"/>
                        <a:pt x="261257" y="1662545"/>
                      </a:cubicBezTo>
                      <a:cubicBezTo>
                        <a:pt x="253437" y="1652770"/>
                        <a:pt x="259156" y="1634739"/>
                        <a:pt x="249381" y="1626919"/>
                      </a:cubicBezTo>
                      <a:cubicBezTo>
                        <a:pt x="236636" y="1616723"/>
                        <a:pt x="217714" y="1619002"/>
                        <a:pt x="201880" y="1615044"/>
                      </a:cubicBezTo>
                      <a:cubicBezTo>
                        <a:pt x="190005" y="1607127"/>
                        <a:pt x="179296" y="1597090"/>
                        <a:pt x="166254" y="1591293"/>
                      </a:cubicBezTo>
                      <a:cubicBezTo>
                        <a:pt x="143376" y="1581125"/>
                        <a:pt x="95002" y="1567543"/>
                        <a:pt x="95002" y="1567543"/>
                      </a:cubicBezTo>
                      <a:cubicBezTo>
                        <a:pt x="42908" y="1532813"/>
                        <a:pt x="73648" y="1543792"/>
                        <a:pt x="0" y="1543792"/>
                      </a:cubicBezTo>
                    </a:path>
                  </a:pathLst>
                </a:custGeom>
                <a:grpFill/>
                <a:ln w="508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" name="Freeform 3"/>
                <p:cNvSpPr/>
                <p:nvPr/>
              </p:nvSpPr>
              <p:spPr>
                <a:xfrm>
                  <a:off x="4536374" y="1983179"/>
                  <a:ext cx="1306286" cy="1935678"/>
                </a:xfrm>
                <a:custGeom>
                  <a:avLst/>
                  <a:gdLst>
                    <a:gd name="connsiteX0" fmla="*/ 1306286 w 1306286"/>
                    <a:gd name="connsiteY0" fmla="*/ 0 h 1935678"/>
                    <a:gd name="connsiteX1" fmla="*/ 1246909 w 1306286"/>
                    <a:gd name="connsiteY1" fmla="*/ 23751 h 1935678"/>
                    <a:gd name="connsiteX2" fmla="*/ 1033153 w 1306286"/>
                    <a:gd name="connsiteY2" fmla="*/ 71252 h 1935678"/>
                    <a:gd name="connsiteX3" fmla="*/ 1068779 w 1306286"/>
                    <a:gd name="connsiteY3" fmla="*/ 106878 h 1935678"/>
                    <a:gd name="connsiteX4" fmla="*/ 1056904 w 1306286"/>
                    <a:gd name="connsiteY4" fmla="*/ 190005 h 1935678"/>
                    <a:gd name="connsiteX5" fmla="*/ 1009403 w 1306286"/>
                    <a:gd name="connsiteY5" fmla="*/ 201881 h 1935678"/>
                    <a:gd name="connsiteX6" fmla="*/ 973777 w 1306286"/>
                    <a:gd name="connsiteY6" fmla="*/ 213756 h 1935678"/>
                    <a:gd name="connsiteX7" fmla="*/ 961901 w 1306286"/>
                    <a:gd name="connsiteY7" fmla="*/ 285008 h 1935678"/>
                    <a:gd name="connsiteX8" fmla="*/ 997527 w 1306286"/>
                    <a:gd name="connsiteY8" fmla="*/ 296883 h 1935678"/>
                    <a:gd name="connsiteX9" fmla="*/ 1128156 w 1306286"/>
                    <a:gd name="connsiteY9" fmla="*/ 285008 h 1935678"/>
                    <a:gd name="connsiteX10" fmla="*/ 1199408 w 1306286"/>
                    <a:gd name="connsiteY10" fmla="*/ 261257 h 1935678"/>
                    <a:gd name="connsiteX11" fmla="*/ 1211283 w 1306286"/>
                    <a:gd name="connsiteY11" fmla="*/ 225631 h 1935678"/>
                    <a:gd name="connsiteX12" fmla="*/ 1282535 w 1306286"/>
                    <a:gd name="connsiteY12" fmla="*/ 261257 h 1935678"/>
                    <a:gd name="connsiteX13" fmla="*/ 1282535 w 1306286"/>
                    <a:gd name="connsiteY13" fmla="*/ 486889 h 1935678"/>
                    <a:gd name="connsiteX14" fmla="*/ 1258784 w 1306286"/>
                    <a:gd name="connsiteY14" fmla="*/ 522515 h 1935678"/>
                    <a:gd name="connsiteX15" fmla="*/ 1235034 w 1306286"/>
                    <a:gd name="connsiteY15" fmla="*/ 570016 h 1935678"/>
                    <a:gd name="connsiteX16" fmla="*/ 1163782 w 1306286"/>
                    <a:gd name="connsiteY16" fmla="*/ 629392 h 1935678"/>
                    <a:gd name="connsiteX17" fmla="*/ 1080655 w 1306286"/>
                    <a:gd name="connsiteY17" fmla="*/ 688769 h 1935678"/>
                    <a:gd name="connsiteX18" fmla="*/ 1045029 w 1306286"/>
                    <a:gd name="connsiteY18" fmla="*/ 700644 h 1935678"/>
                    <a:gd name="connsiteX19" fmla="*/ 961901 w 1306286"/>
                    <a:gd name="connsiteY19" fmla="*/ 688769 h 1935678"/>
                    <a:gd name="connsiteX20" fmla="*/ 914400 w 1306286"/>
                    <a:gd name="connsiteY20" fmla="*/ 629392 h 1935678"/>
                    <a:gd name="connsiteX21" fmla="*/ 890649 w 1306286"/>
                    <a:gd name="connsiteY21" fmla="*/ 593766 h 1935678"/>
                    <a:gd name="connsiteX22" fmla="*/ 831273 w 1306286"/>
                    <a:gd name="connsiteY22" fmla="*/ 498764 h 1935678"/>
                    <a:gd name="connsiteX23" fmla="*/ 819397 w 1306286"/>
                    <a:gd name="connsiteY23" fmla="*/ 249382 h 1935678"/>
                    <a:gd name="connsiteX24" fmla="*/ 807522 w 1306286"/>
                    <a:gd name="connsiteY24" fmla="*/ 190005 h 1935678"/>
                    <a:gd name="connsiteX25" fmla="*/ 760021 w 1306286"/>
                    <a:gd name="connsiteY25" fmla="*/ 178130 h 1935678"/>
                    <a:gd name="connsiteX26" fmla="*/ 641268 w 1306286"/>
                    <a:gd name="connsiteY26" fmla="*/ 190005 h 1935678"/>
                    <a:gd name="connsiteX27" fmla="*/ 605642 w 1306286"/>
                    <a:gd name="connsiteY27" fmla="*/ 213756 h 1935678"/>
                    <a:gd name="connsiteX28" fmla="*/ 581891 w 1306286"/>
                    <a:gd name="connsiteY28" fmla="*/ 249382 h 1935678"/>
                    <a:gd name="connsiteX29" fmla="*/ 546265 w 1306286"/>
                    <a:gd name="connsiteY29" fmla="*/ 285008 h 1935678"/>
                    <a:gd name="connsiteX30" fmla="*/ 534390 w 1306286"/>
                    <a:gd name="connsiteY30" fmla="*/ 320634 h 1935678"/>
                    <a:gd name="connsiteX31" fmla="*/ 463138 w 1306286"/>
                    <a:gd name="connsiteY31" fmla="*/ 356260 h 1935678"/>
                    <a:gd name="connsiteX32" fmla="*/ 439387 w 1306286"/>
                    <a:gd name="connsiteY32" fmla="*/ 403761 h 1935678"/>
                    <a:gd name="connsiteX33" fmla="*/ 403761 w 1306286"/>
                    <a:gd name="connsiteY33" fmla="*/ 415637 h 1935678"/>
                    <a:gd name="connsiteX34" fmla="*/ 368135 w 1306286"/>
                    <a:gd name="connsiteY34" fmla="*/ 451263 h 1935678"/>
                    <a:gd name="connsiteX35" fmla="*/ 403761 w 1306286"/>
                    <a:gd name="connsiteY35" fmla="*/ 570016 h 1935678"/>
                    <a:gd name="connsiteX36" fmla="*/ 439387 w 1306286"/>
                    <a:gd name="connsiteY36" fmla="*/ 581891 h 1935678"/>
                    <a:gd name="connsiteX37" fmla="*/ 475013 w 1306286"/>
                    <a:gd name="connsiteY37" fmla="*/ 605642 h 1935678"/>
                    <a:gd name="connsiteX38" fmla="*/ 522514 w 1306286"/>
                    <a:gd name="connsiteY38" fmla="*/ 617517 h 1935678"/>
                    <a:gd name="connsiteX39" fmla="*/ 558140 w 1306286"/>
                    <a:gd name="connsiteY39" fmla="*/ 629392 h 1935678"/>
                    <a:gd name="connsiteX40" fmla="*/ 546265 w 1306286"/>
                    <a:gd name="connsiteY40" fmla="*/ 700644 h 1935678"/>
                    <a:gd name="connsiteX41" fmla="*/ 498764 w 1306286"/>
                    <a:gd name="connsiteY41" fmla="*/ 712520 h 1935678"/>
                    <a:gd name="connsiteX42" fmla="*/ 332509 w 1306286"/>
                    <a:gd name="connsiteY42" fmla="*/ 736270 h 1935678"/>
                    <a:gd name="connsiteX43" fmla="*/ 344384 w 1306286"/>
                    <a:gd name="connsiteY43" fmla="*/ 783772 h 1935678"/>
                    <a:gd name="connsiteX44" fmla="*/ 391886 w 1306286"/>
                    <a:gd name="connsiteY44" fmla="*/ 866899 h 1935678"/>
                    <a:gd name="connsiteX45" fmla="*/ 403761 w 1306286"/>
                    <a:gd name="connsiteY45" fmla="*/ 914400 h 1935678"/>
                    <a:gd name="connsiteX46" fmla="*/ 427512 w 1306286"/>
                    <a:gd name="connsiteY46" fmla="*/ 950026 h 1935678"/>
                    <a:gd name="connsiteX47" fmla="*/ 403761 w 1306286"/>
                    <a:gd name="connsiteY47" fmla="*/ 1175657 h 1935678"/>
                    <a:gd name="connsiteX48" fmla="*/ 391886 w 1306286"/>
                    <a:gd name="connsiteY48" fmla="*/ 1258785 h 1935678"/>
                    <a:gd name="connsiteX49" fmla="*/ 356260 w 1306286"/>
                    <a:gd name="connsiteY49" fmla="*/ 1282535 h 1935678"/>
                    <a:gd name="connsiteX50" fmla="*/ 154379 w 1306286"/>
                    <a:gd name="connsiteY50" fmla="*/ 1294411 h 1935678"/>
                    <a:gd name="connsiteX51" fmla="*/ 142504 w 1306286"/>
                    <a:gd name="connsiteY51" fmla="*/ 1425039 h 1935678"/>
                    <a:gd name="connsiteX52" fmla="*/ 178130 w 1306286"/>
                    <a:gd name="connsiteY52" fmla="*/ 1436915 h 1935678"/>
                    <a:gd name="connsiteX53" fmla="*/ 380010 w 1306286"/>
                    <a:gd name="connsiteY53" fmla="*/ 1425039 h 1935678"/>
                    <a:gd name="connsiteX54" fmla="*/ 510639 w 1306286"/>
                    <a:gd name="connsiteY54" fmla="*/ 1413164 h 1935678"/>
                    <a:gd name="connsiteX55" fmla="*/ 546265 w 1306286"/>
                    <a:gd name="connsiteY55" fmla="*/ 1436915 h 1935678"/>
                    <a:gd name="connsiteX56" fmla="*/ 570016 w 1306286"/>
                    <a:gd name="connsiteY56" fmla="*/ 1508166 h 1935678"/>
                    <a:gd name="connsiteX57" fmla="*/ 558140 w 1306286"/>
                    <a:gd name="connsiteY57" fmla="*/ 1591294 h 1935678"/>
                    <a:gd name="connsiteX58" fmla="*/ 498764 w 1306286"/>
                    <a:gd name="connsiteY58" fmla="*/ 1662546 h 1935678"/>
                    <a:gd name="connsiteX59" fmla="*/ 463138 w 1306286"/>
                    <a:gd name="connsiteY59" fmla="*/ 1745673 h 1935678"/>
                    <a:gd name="connsiteX60" fmla="*/ 415636 w 1306286"/>
                    <a:gd name="connsiteY60" fmla="*/ 1781299 h 1935678"/>
                    <a:gd name="connsiteX61" fmla="*/ 332509 w 1306286"/>
                    <a:gd name="connsiteY61" fmla="*/ 1805050 h 1935678"/>
                    <a:gd name="connsiteX62" fmla="*/ 296883 w 1306286"/>
                    <a:gd name="connsiteY62" fmla="*/ 1828800 h 1935678"/>
                    <a:gd name="connsiteX63" fmla="*/ 118753 w 1306286"/>
                    <a:gd name="connsiteY63" fmla="*/ 1852551 h 1935678"/>
                    <a:gd name="connsiteX64" fmla="*/ 35626 w 1306286"/>
                    <a:gd name="connsiteY64" fmla="*/ 1888177 h 1935678"/>
                    <a:gd name="connsiteX65" fmla="*/ 0 w 1306286"/>
                    <a:gd name="connsiteY65" fmla="*/ 1935678 h 1935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1306286" h="1935678">
                      <a:moveTo>
                        <a:pt x="1306286" y="0"/>
                      </a:moveTo>
                      <a:cubicBezTo>
                        <a:pt x="1286494" y="7917"/>
                        <a:pt x="1268031" y="20871"/>
                        <a:pt x="1246909" y="23751"/>
                      </a:cubicBezTo>
                      <a:cubicBezTo>
                        <a:pt x="1026728" y="53776"/>
                        <a:pt x="1067425" y="-31558"/>
                        <a:pt x="1033153" y="71252"/>
                      </a:cubicBezTo>
                      <a:cubicBezTo>
                        <a:pt x="1045028" y="83127"/>
                        <a:pt x="1060447" y="92297"/>
                        <a:pt x="1068779" y="106878"/>
                      </a:cubicBezTo>
                      <a:cubicBezTo>
                        <a:pt x="1085460" y="136070"/>
                        <a:pt x="1088533" y="168918"/>
                        <a:pt x="1056904" y="190005"/>
                      </a:cubicBezTo>
                      <a:cubicBezTo>
                        <a:pt x="1043324" y="199058"/>
                        <a:pt x="1025096" y="197397"/>
                        <a:pt x="1009403" y="201881"/>
                      </a:cubicBezTo>
                      <a:cubicBezTo>
                        <a:pt x="997367" y="205320"/>
                        <a:pt x="985652" y="209798"/>
                        <a:pt x="973777" y="213756"/>
                      </a:cubicBezTo>
                      <a:cubicBezTo>
                        <a:pt x="958032" y="237374"/>
                        <a:pt x="932402" y="255509"/>
                        <a:pt x="961901" y="285008"/>
                      </a:cubicBezTo>
                      <a:cubicBezTo>
                        <a:pt x="970752" y="293859"/>
                        <a:pt x="985652" y="292925"/>
                        <a:pt x="997527" y="296883"/>
                      </a:cubicBezTo>
                      <a:cubicBezTo>
                        <a:pt x="1041070" y="292925"/>
                        <a:pt x="1085099" y="292606"/>
                        <a:pt x="1128156" y="285008"/>
                      </a:cubicBezTo>
                      <a:cubicBezTo>
                        <a:pt x="1152810" y="280657"/>
                        <a:pt x="1199408" y="261257"/>
                        <a:pt x="1199408" y="261257"/>
                      </a:cubicBezTo>
                      <a:cubicBezTo>
                        <a:pt x="1203366" y="249382"/>
                        <a:pt x="1200087" y="231229"/>
                        <a:pt x="1211283" y="225631"/>
                      </a:cubicBezTo>
                      <a:cubicBezTo>
                        <a:pt x="1225329" y="218608"/>
                        <a:pt x="1276535" y="257257"/>
                        <a:pt x="1282535" y="261257"/>
                      </a:cubicBezTo>
                      <a:cubicBezTo>
                        <a:pt x="1291528" y="351193"/>
                        <a:pt x="1304613" y="398576"/>
                        <a:pt x="1282535" y="486889"/>
                      </a:cubicBezTo>
                      <a:cubicBezTo>
                        <a:pt x="1279073" y="500735"/>
                        <a:pt x="1265865" y="510123"/>
                        <a:pt x="1258784" y="522515"/>
                      </a:cubicBezTo>
                      <a:cubicBezTo>
                        <a:pt x="1250001" y="537885"/>
                        <a:pt x="1245323" y="555611"/>
                        <a:pt x="1235034" y="570016"/>
                      </a:cubicBezTo>
                      <a:cubicBezTo>
                        <a:pt x="1214253" y="599110"/>
                        <a:pt x="1192190" y="610454"/>
                        <a:pt x="1163782" y="629392"/>
                      </a:cubicBezTo>
                      <a:cubicBezTo>
                        <a:pt x="1143990" y="688769"/>
                        <a:pt x="1163782" y="661060"/>
                        <a:pt x="1080655" y="688769"/>
                      </a:cubicBezTo>
                      <a:lnTo>
                        <a:pt x="1045029" y="700644"/>
                      </a:lnTo>
                      <a:cubicBezTo>
                        <a:pt x="1017320" y="696686"/>
                        <a:pt x="988711" y="696812"/>
                        <a:pt x="961901" y="688769"/>
                      </a:cubicBezTo>
                      <a:cubicBezTo>
                        <a:pt x="914798" y="674638"/>
                        <a:pt x="931719" y="664031"/>
                        <a:pt x="914400" y="629392"/>
                      </a:cubicBezTo>
                      <a:cubicBezTo>
                        <a:pt x="908017" y="616626"/>
                        <a:pt x="898566" y="605641"/>
                        <a:pt x="890649" y="593766"/>
                      </a:cubicBezTo>
                      <a:cubicBezTo>
                        <a:pt x="862386" y="508975"/>
                        <a:pt x="887729" y="536402"/>
                        <a:pt x="831273" y="498764"/>
                      </a:cubicBezTo>
                      <a:cubicBezTo>
                        <a:pt x="788704" y="371057"/>
                        <a:pt x="805857" y="452492"/>
                        <a:pt x="819397" y="249382"/>
                      </a:cubicBezTo>
                      <a:cubicBezTo>
                        <a:pt x="815439" y="229590"/>
                        <a:pt x="820444" y="205511"/>
                        <a:pt x="807522" y="190005"/>
                      </a:cubicBezTo>
                      <a:cubicBezTo>
                        <a:pt x="797074" y="177467"/>
                        <a:pt x="776342" y="178130"/>
                        <a:pt x="760021" y="178130"/>
                      </a:cubicBezTo>
                      <a:cubicBezTo>
                        <a:pt x="720239" y="178130"/>
                        <a:pt x="680852" y="186047"/>
                        <a:pt x="641268" y="190005"/>
                      </a:cubicBezTo>
                      <a:cubicBezTo>
                        <a:pt x="629393" y="197922"/>
                        <a:pt x="615734" y="203664"/>
                        <a:pt x="605642" y="213756"/>
                      </a:cubicBezTo>
                      <a:cubicBezTo>
                        <a:pt x="595550" y="223848"/>
                        <a:pt x="591028" y="238418"/>
                        <a:pt x="581891" y="249382"/>
                      </a:cubicBezTo>
                      <a:cubicBezTo>
                        <a:pt x="571140" y="262284"/>
                        <a:pt x="558140" y="273133"/>
                        <a:pt x="546265" y="285008"/>
                      </a:cubicBezTo>
                      <a:cubicBezTo>
                        <a:pt x="542307" y="296883"/>
                        <a:pt x="542210" y="310859"/>
                        <a:pt x="534390" y="320634"/>
                      </a:cubicBezTo>
                      <a:cubicBezTo>
                        <a:pt x="517647" y="341563"/>
                        <a:pt x="486608" y="348437"/>
                        <a:pt x="463138" y="356260"/>
                      </a:cubicBezTo>
                      <a:cubicBezTo>
                        <a:pt x="455221" y="372094"/>
                        <a:pt x="451905" y="391243"/>
                        <a:pt x="439387" y="403761"/>
                      </a:cubicBezTo>
                      <a:cubicBezTo>
                        <a:pt x="430536" y="412612"/>
                        <a:pt x="414176" y="408693"/>
                        <a:pt x="403761" y="415637"/>
                      </a:cubicBezTo>
                      <a:cubicBezTo>
                        <a:pt x="389787" y="424953"/>
                        <a:pt x="380010" y="439388"/>
                        <a:pt x="368135" y="451263"/>
                      </a:cubicBezTo>
                      <a:cubicBezTo>
                        <a:pt x="373531" y="483637"/>
                        <a:pt x="376145" y="542401"/>
                        <a:pt x="403761" y="570016"/>
                      </a:cubicBezTo>
                      <a:cubicBezTo>
                        <a:pt x="412612" y="578867"/>
                        <a:pt x="427512" y="577933"/>
                        <a:pt x="439387" y="581891"/>
                      </a:cubicBezTo>
                      <a:cubicBezTo>
                        <a:pt x="451262" y="589808"/>
                        <a:pt x="461895" y="600020"/>
                        <a:pt x="475013" y="605642"/>
                      </a:cubicBezTo>
                      <a:cubicBezTo>
                        <a:pt x="490014" y="612071"/>
                        <a:pt x="506821" y="613033"/>
                        <a:pt x="522514" y="617517"/>
                      </a:cubicBezTo>
                      <a:cubicBezTo>
                        <a:pt x="534550" y="620956"/>
                        <a:pt x="546265" y="625434"/>
                        <a:pt x="558140" y="629392"/>
                      </a:cubicBezTo>
                      <a:cubicBezTo>
                        <a:pt x="554182" y="653143"/>
                        <a:pt x="560260" y="681051"/>
                        <a:pt x="546265" y="700644"/>
                      </a:cubicBezTo>
                      <a:cubicBezTo>
                        <a:pt x="536779" y="713925"/>
                        <a:pt x="514863" y="709837"/>
                        <a:pt x="498764" y="712520"/>
                      </a:cubicBezTo>
                      <a:cubicBezTo>
                        <a:pt x="443545" y="721723"/>
                        <a:pt x="387927" y="728353"/>
                        <a:pt x="332509" y="736270"/>
                      </a:cubicBezTo>
                      <a:cubicBezTo>
                        <a:pt x="336467" y="752104"/>
                        <a:pt x="338653" y="768490"/>
                        <a:pt x="344384" y="783772"/>
                      </a:cubicBezTo>
                      <a:cubicBezTo>
                        <a:pt x="357298" y="818209"/>
                        <a:pt x="372199" y="837369"/>
                        <a:pt x="391886" y="866899"/>
                      </a:cubicBezTo>
                      <a:cubicBezTo>
                        <a:pt x="395844" y="882733"/>
                        <a:pt x="397332" y="899399"/>
                        <a:pt x="403761" y="914400"/>
                      </a:cubicBezTo>
                      <a:cubicBezTo>
                        <a:pt x="409383" y="927518"/>
                        <a:pt x="426762" y="935773"/>
                        <a:pt x="427512" y="950026"/>
                      </a:cubicBezTo>
                      <a:cubicBezTo>
                        <a:pt x="434990" y="1092117"/>
                        <a:pt x="431731" y="1091744"/>
                        <a:pt x="403761" y="1175657"/>
                      </a:cubicBezTo>
                      <a:cubicBezTo>
                        <a:pt x="399803" y="1203366"/>
                        <a:pt x="403254" y="1233207"/>
                        <a:pt x="391886" y="1258785"/>
                      </a:cubicBezTo>
                      <a:cubicBezTo>
                        <a:pt x="386090" y="1271827"/>
                        <a:pt x="370374" y="1280418"/>
                        <a:pt x="356260" y="1282535"/>
                      </a:cubicBezTo>
                      <a:cubicBezTo>
                        <a:pt x="289596" y="1292535"/>
                        <a:pt x="221673" y="1290452"/>
                        <a:pt x="154379" y="1294411"/>
                      </a:cubicBezTo>
                      <a:cubicBezTo>
                        <a:pt x="122284" y="1342555"/>
                        <a:pt x="107936" y="1347260"/>
                        <a:pt x="142504" y="1425039"/>
                      </a:cubicBezTo>
                      <a:cubicBezTo>
                        <a:pt x="147588" y="1436478"/>
                        <a:pt x="166255" y="1432956"/>
                        <a:pt x="178130" y="1436915"/>
                      </a:cubicBezTo>
                      <a:cubicBezTo>
                        <a:pt x="245423" y="1432956"/>
                        <a:pt x="313791" y="1437652"/>
                        <a:pt x="380010" y="1425039"/>
                      </a:cubicBezTo>
                      <a:cubicBezTo>
                        <a:pt x="533467" y="1395809"/>
                        <a:pt x="287778" y="1349488"/>
                        <a:pt x="510639" y="1413164"/>
                      </a:cubicBezTo>
                      <a:cubicBezTo>
                        <a:pt x="522514" y="1421081"/>
                        <a:pt x="538701" y="1424812"/>
                        <a:pt x="546265" y="1436915"/>
                      </a:cubicBezTo>
                      <a:cubicBezTo>
                        <a:pt x="559534" y="1458145"/>
                        <a:pt x="570016" y="1508166"/>
                        <a:pt x="570016" y="1508166"/>
                      </a:cubicBezTo>
                      <a:cubicBezTo>
                        <a:pt x="566057" y="1535875"/>
                        <a:pt x="566183" y="1564484"/>
                        <a:pt x="558140" y="1591294"/>
                      </a:cubicBezTo>
                      <a:cubicBezTo>
                        <a:pt x="551054" y="1614914"/>
                        <a:pt x="513912" y="1647398"/>
                        <a:pt x="498764" y="1662546"/>
                      </a:cubicBezTo>
                      <a:cubicBezTo>
                        <a:pt x="490724" y="1686665"/>
                        <a:pt x="479144" y="1726999"/>
                        <a:pt x="463138" y="1745673"/>
                      </a:cubicBezTo>
                      <a:cubicBezTo>
                        <a:pt x="450257" y="1760700"/>
                        <a:pt x="432821" y="1771479"/>
                        <a:pt x="415636" y="1781299"/>
                      </a:cubicBezTo>
                      <a:cubicBezTo>
                        <a:pt x="402388" y="1788869"/>
                        <a:pt x="342788" y="1802480"/>
                        <a:pt x="332509" y="1805050"/>
                      </a:cubicBezTo>
                      <a:cubicBezTo>
                        <a:pt x="320634" y="1812967"/>
                        <a:pt x="310001" y="1823178"/>
                        <a:pt x="296883" y="1828800"/>
                      </a:cubicBezTo>
                      <a:cubicBezTo>
                        <a:pt x="254513" y="1846958"/>
                        <a:pt x="138258" y="1850778"/>
                        <a:pt x="118753" y="1852551"/>
                      </a:cubicBezTo>
                      <a:cubicBezTo>
                        <a:pt x="90229" y="1859682"/>
                        <a:pt x="56129" y="1862548"/>
                        <a:pt x="35626" y="1888177"/>
                      </a:cubicBezTo>
                      <a:cubicBezTo>
                        <a:pt x="-13287" y="1949319"/>
                        <a:pt x="59158" y="1906100"/>
                        <a:pt x="0" y="1935678"/>
                      </a:cubicBezTo>
                    </a:path>
                  </a:pathLst>
                </a:custGeom>
                <a:grpFill/>
                <a:ln w="508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Freeform 4"/>
                <p:cNvSpPr/>
                <p:nvPr/>
              </p:nvSpPr>
              <p:spPr>
                <a:xfrm>
                  <a:off x="118753" y="3123210"/>
                  <a:ext cx="261257" cy="83128"/>
                </a:xfrm>
                <a:custGeom>
                  <a:avLst/>
                  <a:gdLst>
                    <a:gd name="connsiteX0" fmla="*/ 0 w 261257"/>
                    <a:gd name="connsiteY0" fmla="*/ 83128 h 83128"/>
                    <a:gd name="connsiteX1" fmla="*/ 71252 w 261257"/>
                    <a:gd name="connsiteY1" fmla="*/ 71252 h 83128"/>
                    <a:gd name="connsiteX2" fmla="*/ 106878 w 261257"/>
                    <a:gd name="connsiteY2" fmla="*/ 47502 h 83128"/>
                    <a:gd name="connsiteX3" fmla="*/ 178130 w 261257"/>
                    <a:gd name="connsiteY3" fmla="*/ 23751 h 83128"/>
                    <a:gd name="connsiteX4" fmla="*/ 213756 w 261257"/>
                    <a:gd name="connsiteY4" fmla="*/ 11876 h 83128"/>
                    <a:gd name="connsiteX5" fmla="*/ 261257 w 261257"/>
                    <a:gd name="connsiteY5" fmla="*/ 0 h 83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257" h="83128">
                      <a:moveTo>
                        <a:pt x="0" y="83128"/>
                      </a:moveTo>
                      <a:cubicBezTo>
                        <a:pt x="23751" y="79169"/>
                        <a:pt x="48409" y="78866"/>
                        <a:pt x="71252" y="71252"/>
                      </a:cubicBezTo>
                      <a:cubicBezTo>
                        <a:pt x="84792" y="66739"/>
                        <a:pt x="93836" y="53298"/>
                        <a:pt x="106878" y="47502"/>
                      </a:cubicBezTo>
                      <a:cubicBezTo>
                        <a:pt x="129756" y="37334"/>
                        <a:pt x="154379" y="31668"/>
                        <a:pt x="178130" y="23751"/>
                      </a:cubicBezTo>
                      <a:cubicBezTo>
                        <a:pt x="190005" y="19793"/>
                        <a:pt x="201612" y="14912"/>
                        <a:pt x="213756" y="11876"/>
                      </a:cubicBezTo>
                      <a:lnTo>
                        <a:pt x="261257" y="0"/>
                      </a:lnTo>
                    </a:path>
                  </a:pathLst>
                </a:custGeom>
                <a:grpFill/>
                <a:ln w="508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Freeform 5"/>
                <p:cNvSpPr/>
                <p:nvPr/>
              </p:nvSpPr>
              <p:spPr>
                <a:xfrm>
                  <a:off x="653143" y="3074062"/>
                  <a:ext cx="1662545" cy="251029"/>
                </a:xfrm>
                <a:custGeom>
                  <a:avLst/>
                  <a:gdLst>
                    <a:gd name="connsiteX0" fmla="*/ 0 w 1662545"/>
                    <a:gd name="connsiteY0" fmla="*/ 61024 h 251029"/>
                    <a:gd name="connsiteX1" fmla="*/ 83127 w 1662545"/>
                    <a:gd name="connsiteY1" fmla="*/ 72899 h 251029"/>
                    <a:gd name="connsiteX2" fmla="*/ 178130 w 1662545"/>
                    <a:gd name="connsiteY2" fmla="*/ 108525 h 251029"/>
                    <a:gd name="connsiteX3" fmla="*/ 225631 w 1662545"/>
                    <a:gd name="connsiteY3" fmla="*/ 120400 h 251029"/>
                    <a:gd name="connsiteX4" fmla="*/ 261257 w 1662545"/>
                    <a:gd name="connsiteY4" fmla="*/ 132276 h 251029"/>
                    <a:gd name="connsiteX5" fmla="*/ 308758 w 1662545"/>
                    <a:gd name="connsiteY5" fmla="*/ 144151 h 251029"/>
                    <a:gd name="connsiteX6" fmla="*/ 391886 w 1662545"/>
                    <a:gd name="connsiteY6" fmla="*/ 167902 h 251029"/>
                    <a:gd name="connsiteX7" fmla="*/ 415636 w 1662545"/>
                    <a:gd name="connsiteY7" fmla="*/ 203528 h 251029"/>
                    <a:gd name="connsiteX8" fmla="*/ 510639 w 1662545"/>
                    <a:gd name="connsiteY8" fmla="*/ 227278 h 251029"/>
                    <a:gd name="connsiteX9" fmla="*/ 617517 w 1662545"/>
                    <a:gd name="connsiteY9" fmla="*/ 251029 h 251029"/>
                    <a:gd name="connsiteX10" fmla="*/ 1045028 w 1662545"/>
                    <a:gd name="connsiteY10" fmla="*/ 239154 h 251029"/>
                    <a:gd name="connsiteX11" fmla="*/ 1116280 w 1662545"/>
                    <a:gd name="connsiteY11" fmla="*/ 215403 h 251029"/>
                    <a:gd name="connsiteX12" fmla="*/ 1163782 w 1662545"/>
                    <a:gd name="connsiteY12" fmla="*/ 203528 h 251029"/>
                    <a:gd name="connsiteX13" fmla="*/ 1199408 w 1662545"/>
                    <a:gd name="connsiteY13" fmla="*/ 179777 h 251029"/>
                    <a:gd name="connsiteX14" fmla="*/ 1318161 w 1662545"/>
                    <a:gd name="connsiteY14" fmla="*/ 144151 h 251029"/>
                    <a:gd name="connsiteX15" fmla="*/ 1401288 w 1662545"/>
                    <a:gd name="connsiteY15" fmla="*/ 120400 h 251029"/>
                    <a:gd name="connsiteX16" fmla="*/ 1425039 w 1662545"/>
                    <a:gd name="connsiteY16" fmla="*/ 84774 h 251029"/>
                    <a:gd name="connsiteX17" fmla="*/ 1531917 w 1662545"/>
                    <a:gd name="connsiteY17" fmla="*/ 37273 h 251029"/>
                    <a:gd name="connsiteX18" fmla="*/ 1567543 w 1662545"/>
                    <a:gd name="connsiteY18" fmla="*/ 25398 h 251029"/>
                    <a:gd name="connsiteX19" fmla="*/ 1662545 w 1662545"/>
                    <a:gd name="connsiteY19" fmla="*/ 1647 h 251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62545" h="251029">
                      <a:moveTo>
                        <a:pt x="0" y="61024"/>
                      </a:moveTo>
                      <a:cubicBezTo>
                        <a:pt x="27709" y="64982"/>
                        <a:pt x="55680" y="67410"/>
                        <a:pt x="83127" y="72899"/>
                      </a:cubicBezTo>
                      <a:cubicBezTo>
                        <a:pt x="103977" y="77069"/>
                        <a:pt x="166732" y="104726"/>
                        <a:pt x="178130" y="108525"/>
                      </a:cubicBezTo>
                      <a:cubicBezTo>
                        <a:pt x="193613" y="113686"/>
                        <a:pt x="209938" y="115916"/>
                        <a:pt x="225631" y="120400"/>
                      </a:cubicBezTo>
                      <a:cubicBezTo>
                        <a:pt x="237667" y="123839"/>
                        <a:pt x="249221" y="128837"/>
                        <a:pt x="261257" y="132276"/>
                      </a:cubicBezTo>
                      <a:cubicBezTo>
                        <a:pt x="276950" y="136760"/>
                        <a:pt x="293065" y="139667"/>
                        <a:pt x="308758" y="144151"/>
                      </a:cubicBezTo>
                      <a:cubicBezTo>
                        <a:pt x="428044" y="178232"/>
                        <a:pt x="243348" y="130766"/>
                        <a:pt x="391886" y="167902"/>
                      </a:cubicBezTo>
                      <a:cubicBezTo>
                        <a:pt x="399803" y="179777"/>
                        <a:pt x="402870" y="197145"/>
                        <a:pt x="415636" y="203528"/>
                      </a:cubicBezTo>
                      <a:cubicBezTo>
                        <a:pt x="444832" y="218126"/>
                        <a:pt x="479672" y="216955"/>
                        <a:pt x="510639" y="227278"/>
                      </a:cubicBezTo>
                      <a:cubicBezTo>
                        <a:pt x="569108" y="246769"/>
                        <a:pt x="533918" y="237096"/>
                        <a:pt x="617517" y="251029"/>
                      </a:cubicBezTo>
                      <a:cubicBezTo>
                        <a:pt x="760021" y="247071"/>
                        <a:pt x="902832" y="249311"/>
                        <a:pt x="1045028" y="239154"/>
                      </a:cubicBezTo>
                      <a:cubicBezTo>
                        <a:pt x="1070000" y="237370"/>
                        <a:pt x="1091992" y="221475"/>
                        <a:pt x="1116280" y="215403"/>
                      </a:cubicBezTo>
                      <a:lnTo>
                        <a:pt x="1163782" y="203528"/>
                      </a:lnTo>
                      <a:cubicBezTo>
                        <a:pt x="1175657" y="195611"/>
                        <a:pt x="1186366" y="185574"/>
                        <a:pt x="1199408" y="179777"/>
                      </a:cubicBezTo>
                      <a:cubicBezTo>
                        <a:pt x="1250207" y="157199"/>
                        <a:pt x="1269800" y="157968"/>
                        <a:pt x="1318161" y="144151"/>
                      </a:cubicBezTo>
                      <a:cubicBezTo>
                        <a:pt x="1437456" y="110067"/>
                        <a:pt x="1252740" y="157539"/>
                        <a:pt x="1401288" y="120400"/>
                      </a:cubicBezTo>
                      <a:cubicBezTo>
                        <a:pt x="1409205" y="108525"/>
                        <a:pt x="1414947" y="94866"/>
                        <a:pt x="1425039" y="84774"/>
                      </a:cubicBezTo>
                      <a:cubicBezTo>
                        <a:pt x="1453266" y="56547"/>
                        <a:pt x="1496644" y="49031"/>
                        <a:pt x="1531917" y="37273"/>
                      </a:cubicBezTo>
                      <a:lnTo>
                        <a:pt x="1567543" y="25398"/>
                      </a:lnTo>
                      <a:cubicBezTo>
                        <a:pt x="1619637" y="-9332"/>
                        <a:pt x="1588897" y="1647"/>
                        <a:pt x="1662545" y="1647"/>
                      </a:cubicBezTo>
                    </a:path>
                  </a:pathLst>
                </a:custGeom>
                <a:grpFill/>
                <a:ln w="508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reeform 18"/>
                <p:cNvSpPr/>
                <p:nvPr/>
              </p:nvSpPr>
              <p:spPr>
                <a:xfrm>
                  <a:off x="2588821" y="3111335"/>
                  <a:ext cx="1413163" cy="1413164"/>
                </a:xfrm>
                <a:custGeom>
                  <a:avLst/>
                  <a:gdLst>
                    <a:gd name="connsiteX0" fmla="*/ 0 w 1413163"/>
                    <a:gd name="connsiteY0" fmla="*/ 0 h 1413164"/>
                    <a:gd name="connsiteX1" fmla="*/ 59376 w 1413163"/>
                    <a:gd name="connsiteY1" fmla="*/ 11875 h 1413164"/>
                    <a:gd name="connsiteX2" fmla="*/ 71252 w 1413163"/>
                    <a:gd name="connsiteY2" fmla="*/ 47501 h 1413164"/>
                    <a:gd name="connsiteX3" fmla="*/ 106878 w 1413163"/>
                    <a:gd name="connsiteY3" fmla="*/ 59377 h 1413164"/>
                    <a:gd name="connsiteX4" fmla="*/ 522514 w 1413163"/>
                    <a:gd name="connsiteY4" fmla="*/ 35626 h 1413164"/>
                    <a:gd name="connsiteX5" fmla="*/ 593766 w 1413163"/>
                    <a:gd name="connsiteY5" fmla="*/ 47501 h 1413164"/>
                    <a:gd name="connsiteX6" fmla="*/ 641267 w 1413163"/>
                    <a:gd name="connsiteY6" fmla="*/ 71252 h 1413164"/>
                    <a:gd name="connsiteX7" fmla="*/ 676893 w 1413163"/>
                    <a:gd name="connsiteY7" fmla="*/ 83127 h 1413164"/>
                    <a:gd name="connsiteX8" fmla="*/ 724395 w 1413163"/>
                    <a:gd name="connsiteY8" fmla="*/ 130629 h 1413164"/>
                    <a:gd name="connsiteX9" fmla="*/ 807522 w 1413163"/>
                    <a:gd name="connsiteY9" fmla="*/ 225631 h 1413164"/>
                    <a:gd name="connsiteX10" fmla="*/ 831273 w 1413163"/>
                    <a:gd name="connsiteY10" fmla="*/ 261257 h 1413164"/>
                    <a:gd name="connsiteX11" fmla="*/ 855023 w 1413163"/>
                    <a:gd name="connsiteY11" fmla="*/ 332509 h 1413164"/>
                    <a:gd name="connsiteX12" fmla="*/ 890649 w 1413163"/>
                    <a:gd name="connsiteY12" fmla="*/ 344384 h 1413164"/>
                    <a:gd name="connsiteX13" fmla="*/ 926275 w 1413163"/>
                    <a:gd name="connsiteY13" fmla="*/ 451262 h 1413164"/>
                    <a:gd name="connsiteX14" fmla="*/ 938150 w 1413163"/>
                    <a:gd name="connsiteY14" fmla="*/ 486888 h 1413164"/>
                    <a:gd name="connsiteX15" fmla="*/ 950026 w 1413163"/>
                    <a:gd name="connsiteY15" fmla="*/ 534390 h 1413164"/>
                    <a:gd name="connsiteX16" fmla="*/ 985652 w 1413163"/>
                    <a:gd name="connsiteY16" fmla="*/ 570016 h 1413164"/>
                    <a:gd name="connsiteX17" fmla="*/ 1009402 w 1413163"/>
                    <a:gd name="connsiteY17" fmla="*/ 641268 h 1413164"/>
                    <a:gd name="connsiteX18" fmla="*/ 1056904 w 1413163"/>
                    <a:gd name="connsiteY18" fmla="*/ 712520 h 1413164"/>
                    <a:gd name="connsiteX19" fmla="*/ 1080654 w 1413163"/>
                    <a:gd name="connsiteY19" fmla="*/ 748146 h 1413164"/>
                    <a:gd name="connsiteX20" fmla="*/ 1116280 w 1413163"/>
                    <a:gd name="connsiteY20" fmla="*/ 831273 h 1413164"/>
                    <a:gd name="connsiteX21" fmla="*/ 1140031 w 1413163"/>
                    <a:gd name="connsiteY21" fmla="*/ 890649 h 1413164"/>
                    <a:gd name="connsiteX22" fmla="*/ 1163782 w 1413163"/>
                    <a:gd name="connsiteY22" fmla="*/ 985652 h 1413164"/>
                    <a:gd name="connsiteX23" fmla="*/ 1187532 w 1413163"/>
                    <a:gd name="connsiteY23" fmla="*/ 1056904 h 1413164"/>
                    <a:gd name="connsiteX24" fmla="*/ 1199408 w 1413163"/>
                    <a:gd name="connsiteY24" fmla="*/ 1092530 h 1413164"/>
                    <a:gd name="connsiteX25" fmla="*/ 1223158 w 1413163"/>
                    <a:gd name="connsiteY25" fmla="*/ 1128156 h 1413164"/>
                    <a:gd name="connsiteX26" fmla="*/ 1270660 w 1413163"/>
                    <a:gd name="connsiteY26" fmla="*/ 1187533 h 1413164"/>
                    <a:gd name="connsiteX27" fmla="*/ 1306285 w 1413163"/>
                    <a:gd name="connsiteY27" fmla="*/ 1258784 h 1413164"/>
                    <a:gd name="connsiteX28" fmla="*/ 1318161 w 1413163"/>
                    <a:gd name="connsiteY28" fmla="*/ 1294410 h 1413164"/>
                    <a:gd name="connsiteX29" fmla="*/ 1341911 w 1413163"/>
                    <a:gd name="connsiteY29" fmla="*/ 1330036 h 1413164"/>
                    <a:gd name="connsiteX30" fmla="*/ 1365662 w 1413163"/>
                    <a:gd name="connsiteY30" fmla="*/ 1377538 h 1413164"/>
                    <a:gd name="connsiteX31" fmla="*/ 1413163 w 1413163"/>
                    <a:gd name="connsiteY31" fmla="*/ 1413164 h 1413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413163" h="1413164">
                      <a:moveTo>
                        <a:pt x="0" y="0"/>
                      </a:moveTo>
                      <a:cubicBezTo>
                        <a:pt x="19792" y="3958"/>
                        <a:pt x="42582" y="679"/>
                        <a:pt x="59376" y="11875"/>
                      </a:cubicBezTo>
                      <a:cubicBezTo>
                        <a:pt x="69791" y="18819"/>
                        <a:pt x="62401" y="38650"/>
                        <a:pt x="71252" y="47501"/>
                      </a:cubicBezTo>
                      <a:cubicBezTo>
                        <a:pt x="80103" y="56352"/>
                        <a:pt x="95003" y="55418"/>
                        <a:pt x="106878" y="59377"/>
                      </a:cubicBezTo>
                      <a:cubicBezTo>
                        <a:pt x="245423" y="51460"/>
                        <a:pt x="383784" y="39010"/>
                        <a:pt x="522514" y="35626"/>
                      </a:cubicBezTo>
                      <a:cubicBezTo>
                        <a:pt x="546585" y="35039"/>
                        <a:pt x="570703" y="40582"/>
                        <a:pt x="593766" y="47501"/>
                      </a:cubicBezTo>
                      <a:cubicBezTo>
                        <a:pt x="610722" y="52588"/>
                        <a:pt x="624996" y="64279"/>
                        <a:pt x="641267" y="71252"/>
                      </a:cubicBezTo>
                      <a:cubicBezTo>
                        <a:pt x="652773" y="76183"/>
                        <a:pt x="665018" y="79169"/>
                        <a:pt x="676893" y="83127"/>
                      </a:cubicBezTo>
                      <a:cubicBezTo>
                        <a:pt x="708563" y="178131"/>
                        <a:pt x="661059" y="67292"/>
                        <a:pt x="724395" y="130629"/>
                      </a:cubicBezTo>
                      <a:cubicBezTo>
                        <a:pt x="862932" y="269167"/>
                        <a:pt x="706586" y="158342"/>
                        <a:pt x="807522" y="225631"/>
                      </a:cubicBezTo>
                      <a:cubicBezTo>
                        <a:pt x="815439" y="237506"/>
                        <a:pt x="825476" y="248215"/>
                        <a:pt x="831273" y="261257"/>
                      </a:cubicBezTo>
                      <a:cubicBezTo>
                        <a:pt x="841441" y="284135"/>
                        <a:pt x="831272" y="324592"/>
                        <a:pt x="855023" y="332509"/>
                      </a:cubicBezTo>
                      <a:lnTo>
                        <a:pt x="890649" y="344384"/>
                      </a:lnTo>
                      <a:lnTo>
                        <a:pt x="926275" y="451262"/>
                      </a:lnTo>
                      <a:cubicBezTo>
                        <a:pt x="930233" y="463137"/>
                        <a:pt x="935114" y="474744"/>
                        <a:pt x="938150" y="486888"/>
                      </a:cubicBezTo>
                      <a:cubicBezTo>
                        <a:pt x="942109" y="502722"/>
                        <a:pt x="941928" y="520219"/>
                        <a:pt x="950026" y="534390"/>
                      </a:cubicBezTo>
                      <a:cubicBezTo>
                        <a:pt x="958358" y="548971"/>
                        <a:pt x="973777" y="558141"/>
                        <a:pt x="985652" y="570016"/>
                      </a:cubicBezTo>
                      <a:cubicBezTo>
                        <a:pt x="993569" y="593767"/>
                        <a:pt x="995515" y="620437"/>
                        <a:pt x="1009402" y="641268"/>
                      </a:cubicBezTo>
                      <a:lnTo>
                        <a:pt x="1056904" y="712520"/>
                      </a:lnTo>
                      <a:cubicBezTo>
                        <a:pt x="1064821" y="724395"/>
                        <a:pt x="1074271" y="735381"/>
                        <a:pt x="1080654" y="748146"/>
                      </a:cubicBezTo>
                      <a:cubicBezTo>
                        <a:pt x="1122362" y="831560"/>
                        <a:pt x="1090068" y="761375"/>
                        <a:pt x="1116280" y="831273"/>
                      </a:cubicBezTo>
                      <a:cubicBezTo>
                        <a:pt x="1123765" y="851232"/>
                        <a:pt x="1133762" y="870275"/>
                        <a:pt x="1140031" y="890649"/>
                      </a:cubicBezTo>
                      <a:cubicBezTo>
                        <a:pt x="1149631" y="921848"/>
                        <a:pt x="1153460" y="954685"/>
                        <a:pt x="1163782" y="985652"/>
                      </a:cubicBezTo>
                      <a:lnTo>
                        <a:pt x="1187532" y="1056904"/>
                      </a:lnTo>
                      <a:cubicBezTo>
                        <a:pt x="1191490" y="1068779"/>
                        <a:pt x="1192465" y="1082114"/>
                        <a:pt x="1199408" y="1092530"/>
                      </a:cubicBezTo>
                      <a:cubicBezTo>
                        <a:pt x="1207325" y="1104405"/>
                        <a:pt x="1216775" y="1115391"/>
                        <a:pt x="1223158" y="1128156"/>
                      </a:cubicBezTo>
                      <a:cubicBezTo>
                        <a:pt x="1251838" y="1185516"/>
                        <a:pt x="1210606" y="1147496"/>
                        <a:pt x="1270660" y="1187533"/>
                      </a:cubicBezTo>
                      <a:cubicBezTo>
                        <a:pt x="1300506" y="1277074"/>
                        <a:pt x="1260247" y="1166710"/>
                        <a:pt x="1306285" y="1258784"/>
                      </a:cubicBezTo>
                      <a:cubicBezTo>
                        <a:pt x="1311883" y="1269980"/>
                        <a:pt x="1312563" y="1283214"/>
                        <a:pt x="1318161" y="1294410"/>
                      </a:cubicBezTo>
                      <a:cubicBezTo>
                        <a:pt x="1324544" y="1307175"/>
                        <a:pt x="1334830" y="1317644"/>
                        <a:pt x="1341911" y="1330036"/>
                      </a:cubicBezTo>
                      <a:cubicBezTo>
                        <a:pt x="1350694" y="1345407"/>
                        <a:pt x="1353144" y="1365020"/>
                        <a:pt x="1365662" y="1377538"/>
                      </a:cubicBezTo>
                      <a:cubicBezTo>
                        <a:pt x="1439032" y="1450908"/>
                        <a:pt x="1374939" y="1336712"/>
                        <a:pt x="1413163" y="1413164"/>
                      </a:cubicBezTo>
                    </a:path>
                  </a:pathLst>
                </a:custGeom>
                <a:grpFill/>
                <a:ln w="508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Freeform 23"/>
                <p:cNvSpPr/>
                <p:nvPr/>
              </p:nvSpPr>
              <p:spPr>
                <a:xfrm>
                  <a:off x="4037610" y="4797622"/>
                  <a:ext cx="1888177" cy="213765"/>
                </a:xfrm>
                <a:custGeom>
                  <a:avLst/>
                  <a:gdLst>
                    <a:gd name="connsiteX0" fmla="*/ 1888177 w 1888177"/>
                    <a:gd name="connsiteY0" fmla="*/ 213765 h 213765"/>
                    <a:gd name="connsiteX1" fmla="*/ 1828800 w 1888177"/>
                    <a:gd name="connsiteY1" fmla="*/ 166264 h 213765"/>
                    <a:gd name="connsiteX2" fmla="*/ 1733798 w 1888177"/>
                    <a:gd name="connsiteY2" fmla="*/ 83136 h 213765"/>
                    <a:gd name="connsiteX3" fmla="*/ 1626920 w 1888177"/>
                    <a:gd name="connsiteY3" fmla="*/ 47510 h 213765"/>
                    <a:gd name="connsiteX4" fmla="*/ 1591294 w 1888177"/>
                    <a:gd name="connsiteY4" fmla="*/ 35635 h 213765"/>
                    <a:gd name="connsiteX5" fmla="*/ 1555668 w 1888177"/>
                    <a:gd name="connsiteY5" fmla="*/ 11884 h 213765"/>
                    <a:gd name="connsiteX6" fmla="*/ 1353787 w 1888177"/>
                    <a:gd name="connsiteY6" fmla="*/ 23760 h 213765"/>
                    <a:gd name="connsiteX7" fmla="*/ 1318161 w 1888177"/>
                    <a:gd name="connsiteY7" fmla="*/ 35635 h 213765"/>
                    <a:gd name="connsiteX8" fmla="*/ 1223159 w 1888177"/>
                    <a:gd name="connsiteY8" fmla="*/ 59386 h 213765"/>
                    <a:gd name="connsiteX9" fmla="*/ 1175658 w 1888177"/>
                    <a:gd name="connsiteY9" fmla="*/ 71261 h 213765"/>
                    <a:gd name="connsiteX10" fmla="*/ 1092530 w 1888177"/>
                    <a:gd name="connsiteY10" fmla="*/ 83136 h 213765"/>
                    <a:gd name="connsiteX11" fmla="*/ 926276 w 1888177"/>
                    <a:gd name="connsiteY11" fmla="*/ 71261 h 213765"/>
                    <a:gd name="connsiteX12" fmla="*/ 855024 w 1888177"/>
                    <a:gd name="connsiteY12" fmla="*/ 47510 h 213765"/>
                    <a:gd name="connsiteX13" fmla="*/ 688769 w 1888177"/>
                    <a:gd name="connsiteY13" fmla="*/ 11884 h 213765"/>
                    <a:gd name="connsiteX14" fmla="*/ 617517 w 1888177"/>
                    <a:gd name="connsiteY14" fmla="*/ 23760 h 213765"/>
                    <a:gd name="connsiteX15" fmla="*/ 534390 w 1888177"/>
                    <a:gd name="connsiteY15" fmla="*/ 47510 h 213765"/>
                    <a:gd name="connsiteX16" fmla="*/ 178130 w 1888177"/>
                    <a:gd name="connsiteY16" fmla="*/ 59386 h 213765"/>
                    <a:gd name="connsiteX17" fmla="*/ 142504 w 1888177"/>
                    <a:gd name="connsiteY17" fmla="*/ 83136 h 213765"/>
                    <a:gd name="connsiteX18" fmla="*/ 0 w 1888177"/>
                    <a:gd name="connsiteY18" fmla="*/ 95012 h 213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888177" h="213765">
                      <a:moveTo>
                        <a:pt x="1888177" y="213765"/>
                      </a:moveTo>
                      <a:cubicBezTo>
                        <a:pt x="1868385" y="197931"/>
                        <a:pt x="1846723" y="184187"/>
                        <a:pt x="1828800" y="166264"/>
                      </a:cubicBezTo>
                      <a:cubicBezTo>
                        <a:pt x="1780309" y="117773"/>
                        <a:pt x="1834740" y="116782"/>
                        <a:pt x="1733798" y="83136"/>
                      </a:cubicBezTo>
                      <a:lnTo>
                        <a:pt x="1626920" y="47510"/>
                      </a:lnTo>
                      <a:lnTo>
                        <a:pt x="1591294" y="35635"/>
                      </a:lnTo>
                      <a:cubicBezTo>
                        <a:pt x="1579419" y="27718"/>
                        <a:pt x="1569208" y="16397"/>
                        <a:pt x="1555668" y="11884"/>
                      </a:cubicBezTo>
                      <a:cubicBezTo>
                        <a:pt x="1480711" y="-13102"/>
                        <a:pt x="1434676" y="6427"/>
                        <a:pt x="1353787" y="23760"/>
                      </a:cubicBezTo>
                      <a:cubicBezTo>
                        <a:pt x="1341547" y="26383"/>
                        <a:pt x="1330238" y="32341"/>
                        <a:pt x="1318161" y="35635"/>
                      </a:cubicBezTo>
                      <a:cubicBezTo>
                        <a:pt x="1286669" y="44224"/>
                        <a:pt x="1254826" y="51469"/>
                        <a:pt x="1223159" y="59386"/>
                      </a:cubicBezTo>
                      <a:cubicBezTo>
                        <a:pt x="1207325" y="63344"/>
                        <a:pt x="1191815" y="68953"/>
                        <a:pt x="1175658" y="71261"/>
                      </a:cubicBezTo>
                      <a:lnTo>
                        <a:pt x="1092530" y="83136"/>
                      </a:lnTo>
                      <a:cubicBezTo>
                        <a:pt x="1037112" y="79178"/>
                        <a:pt x="981220" y="79503"/>
                        <a:pt x="926276" y="71261"/>
                      </a:cubicBezTo>
                      <a:cubicBezTo>
                        <a:pt x="901518" y="67547"/>
                        <a:pt x="879312" y="53582"/>
                        <a:pt x="855024" y="47510"/>
                      </a:cubicBezTo>
                      <a:cubicBezTo>
                        <a:pt x="768359" y="25845"/>
                        <a:pt x="823526" y="38836"/>
                        <a:pt x="688769" y="11884"/>
                      </a:cubicBezTo>
                      <a:cubicBezTo>
                        <a:pt x="665018" y="15843"/>
                        <a:pt x="641022" y="18537"/>
                        <a:pt x="617517" y="23760"/>
                      </a:cubicBezTo>
                      <a:cubicBezTo>
                        <a:pt x="585178" y="30947"/>
                        <a:pt x="569562" y="45441"/>
                        <a:pt x="534390" y="47510"/>
                      </a:cubicBezTo>
                      <a:cubicBezTo>
                        <a:pt x="415776" y="54487"/>
                        <a:pt x="296883" y="55427"/>
                        <a:pt x="178130" y="59386"/>
                      </a:cubicBezTo>
                      <a:cubicBezTo>
                        <a:pt x="166255" y="67303"/>
                        <a:pt x="155868" y="78125"/>
                        <a:pt x="142504" y="83136"/>
                      </a:cubicBezTo>
                      <a:cubicBezTo>
                        <a:pt x="96343" y="100447"/>
                        <a:pt x="47869" y="95012"/>
                        <a:pt x="0" y="95012"/>
                      </a:cubicBezTo>
                    </a:path>
                  </a:pathLst>
                </a:custGeom>
                <a:grpFill/>
                <a:ln w="508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Freeform 24"/>
                <p:cNvSpPr/>
                <p:nvPr/>
              </p:nvSpPr>
              <p:spPr>
                <a:xfrm>
                  <a:off x="3538752" y="4702629"/>
                  <a:ext cx="534484" cy="320633"/>
                </a:xfrm>
                <a:custGeom>
                  <a:avLst/>
                  <a:gdLst>
                    <a:gd name="connsiteX0" fmla="*/ 534484 w 534484"/>
                    <a:gd name="connsiteY0" fmla="*/ 0 h 320633"/>
                    <a:gd name="connsiteX1" fmla="*/ 522609 w 534484"/>
                    <a:gd name="connsiteY1" fmla="*/ 71252 h 320633"/>
                    <a:gd name="connsiteX2" fmla="*/ 498858 w 534484"/>
                    <a:gd name="connsiteY2" fmla="*/ 106877 h 320633"/>
                    <a:gd name="connsiteX3" fmla="*/ 451357 w 534484"/>
                    <a:gd name="connsiteY3" fmla="*/ 213755 h 320633"/>
                    <a:gd name="connsiteX4" fmla="*/ 285103 w 534484"/>
                    <a:gd name="connsiteY4" fmla="*/ 201880 h 320633"/>
                    <a:gd name="connsiteX5" fmla="*/ 225726 w 534484"/>
                    <a:gd name="connsiteY5" fmla="*/ 106877 h 320633"/>
                    <a:gd name="connsiteX6" fmla="*/ 190100 w 534484"/>
                    <a:gd name="connsiteY6" fmla="*/ 83127 h 320633"/>
                    <a:gd name="connsiteX7" fmla="*/ 118848 w 534484"/>
                    <a:gd name="connsiteY7" fmla="*/ 95002 h 320633"/>
                    <a:gd name="connsiteX8" fmla="*/ 59471 w 534484"/>
                    <a:gd name="connsiteY8" fmla="*/ 166254 h 320633"/>
                    <a:gd name="connsiteX9" fmla="*/ 47596 w 534484"/>
                    <a:gd name="connsiteY9" fmla="*/ 201880 h 320633"/>
                    <a:gd name="connsiteX10" fmla="*/ 23845 w 534484"/>
                    <a:gd name="connsiteY10" fmla="*/ 237506 h 320633"/>
                    <a:gd name="connsiteX11" fmla="*/ 95 w 534484"/>
                    <a:gd name="connsiteY11" fmla="*/ 320633 h 320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34484" h="320633">
                      <a:moveTo>
                        <a:pt x="534484" y="0"/>
                      </a:moveTo>
                      <a:cubicBezTo>
                        <a:pt x="530526" y="23751"/>
                        <a:pt x="530223" y="48409"/>
                        <a:pt x="522609" y="71252"/>
                      </a:cubicBezTo>
                      <a:cubicBezTo>
                        <a:pt x="518096" y="84792"/>
                        <a:pt x="502959" y="93207"/>
                        <a:pt x="498858" y="106877"/>
                      </a:cubicBezTo>
                      <a:cubicBezTo>
                        <a:pt x="465860" y="216870"/>
                        <a:pt x="520014" y="167985"/>
                        <a:pt x="451357" y="213755"/>
                      </a:cubicBezTo>
                      <a:cubicBezTo>
                        <a:pt x="395939" y="209797"/>
                        <a:pt x="339817" y="211535"/>
                        <a:pt x="285103" y="201880"/>
                      </a:cubicBezTo>
                      <a:cubicBezTo>
                        <a:pt x="208405" y="188345"/>
                        <a:pt x="289496" y="149389"/>
                        <a:pt x="225726" y="106877"/>
                      </a:cubicBezTo>
                      <a:lnTo>
                        <a:pt x="190100" y="83127"/>
                      </a:lnTo>
                      <a:cubicBezTo>
                        <a:pt x="166349" y="87085"/>
                        <a:pt x="140851" y="85223"/>
                        <a:pt x="118848" y="95002"/>
                      </a:cubicBezTo>
                      <a:cubicBezTo>
                        <a:pt x="97193" y="104627"/>
                        <a:pt x="72088" y="147328"/>
                        <a:pt x="59471" y="166254"/>
                      </a:cubicBezTo>
                      <a:cubicBezTo>
                        <a:pt x="55513" y="178129"/>
                        <a:pt x="53194" y="190684"/>
                        <a:pt x="47596" y="201880"/>
                      </a:cubicBezTo>
                      <a:cubicBezTo>
                        <a:pt x="41213" y="214646"/>
                        <a:pt x="30228" y="224740"/>
                        <a:pt x="23845" y="237506"/>
                      </a:cubicBezTo>
                      <a:cubicBezTo>
                        <a:pt x="-2845" y="290887"/>
                        <a:pt x="95" y="280523"/>
                        <a:pt x="95" y="320633"/>
                      </a:cubicBezTo>
                    </a:path>
                  </a:pathLst>
                </a:custGeom>
                <a:grpFill/>
                <a:ln w="508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Freeform 25"/>
                <p:cNvSpPr/>
                <p:nvPr/>
              </p:nvSpPr>
              <p:spPr>
                <a:xfrm>
                  <a:off x="4310387" y="3936654"/>
                  <a:ext cx="313936" cy="413598"/>
                </a:xfrm>
                <a:custGeom>
                  <a:avLst/>
                  <a:gdLst>
                    <a:gd name="connsiteX0" fmla="*/ 261613 w 313936"/>
                    <a:gd name="connsiteY0" fmla="*/ 0 h 413598"/>
                    <a:gd name="connsiteX1" fmla="*/ 266596 w 313936"/>
                    <a:gd name="connsiteY1" fmla="*/ 19932 h 413598"/>
                    <a:gd name="connsiteX2" fmla="*/ 276562 w 313936"/>
                    <a:gd name="connsiteY2" fmla="*/ 42356 h 413598"/>
                    <a:gd name="connsiteX3" fmla="*/ 279054 w 313936"/>
                    <a:gd name="connsiteY3" fmla="*/ 49831 h 413598"/>
                    <a:gd name="connsiteX4" fmla="*/ 281545 w 313936"/>
                    <a:gd name="connsiteY4" fmla="*/ 57306 h 413598"/>
                    <a:gd name="connsiteX5" fmla="*/ 289020 w 313936"/>
                    <a:gd name="connsiteY5" fmla="*/ 64780 h 413598"/>
                    <a:gd name="connsiteX6" fmla="*/ 296495 w 313936"/>
                    <a:gd name="connsiteY6" fmla="*/ 79730 h 413598"/>
                    <a:gd name="connsiteX7" fmla="*/ 301478 w 313936"/>
                    <a:gd name="connsiteY7" fmla="*/ 87204 h 413598"/>
                    <a:gd name="connsiteX8" fmla="*/ 308953 w 313936"/>
                    <a:gd name="connsiteY8" fmla="*/ 104645 h 413598"/>
                    <a:gd name="connsiteX9" fmla="*/ 313936 w 313936"/>
                    <a:gd name="connsiteY9" fmla="*/ 124578 h 413598"/>
                    <a:gd name="connsiteX10" fmla="*/ 308953 w 313936"/>
                    <a:gd name="connsiteY10" fmla="*/ 204307 h 413598"/>
                    <a:gd name="connsiteX11" fmla="*/ 303969 w 313936"/>
                    <a:gd name="connsiteY11" fmla="*/ 221748 h 413598"/>
                    <a:gd name="connsiteX12" fmla="*/ 298986 w 313936"/>
                    <a:gd name="connsiteY12" fmla="*/ 256630 h 413598"/>
                    <a:gd name="connsiteX13" fmla="*/ 296495 w 313936"/>
                    <a:gd name="connsiteY13" fmla="*/ 271579 h 413598"/>
                    <a:gd name="connsiteX14" fmla="*/ 294003 w 313936"/>
                    <a:gd name="connsiteY14" fmla="*/ 279054 h 413598"/>
                    <a:gd name="connsiteX15" fmla="*/ 291512 w 313936"/>
                    <a:gd name="connsiteY15" fmla="*/ 289020 h 413598"/>
                    <a:gd name="connsiteX16" fmla="*/ 286529 w 313936"/>
                    <a:gd name="connsiteY16" fmla="*/ 296495 h 413598"/>
                    <a:gd name="connsiteX17" fmla="*/ 281545 w 313936"/>
                    <a:gd name="connsiteY17" fmla="*/ 313936 h 413598"/>
                    <a:gd name="connsiteX18" fmla="*/ 276562 w 313936"/>
                    <a:gd name="connsiteY18" fmla="*/ 323902 h 413598"/>
                    <a:gd name="connsiteX19" fmla="*/ 269088 w 313936"/>
                    <a:gd name="connsiteY19" fmla="*/ 326393 h 413598"/>
                    <a:gd name="connsiteX20" fmla="*/ 261613 w 313936"/>
                    <a:gd name="connsiteY20" fmla="*/ 341343 h 413598"/>
                    <a:gd name="connsiteX21" fmla="*/ 251647 w 313936"/>
                    <a:gd name="connsiteY21" fmla="*/ 348817 h 413598"/>
                    <a:gd name="connsiteX22" fmla="*/ 244172 w 313936"/>
                    <a:gd name="connsiteY22" fmla="*/ 358784 h 413598"/>
                    <a:gd name="connsiteX23" fmla="*/ 234206 w 313936"/>
                    <a:gd name="connsiteY23" fmla="*/ 363767 h 413598"/>
                    <a:gd name="connsiteX24" fmla="*/ 214273 w 313936"/>
                    <a:gd name="connsiteY24" fmla="*/ 376224 h 413598"/>
                    <a:gd name="connsiteX25" fmla="*/ 201816 w 313936"/>
                    <a:gd name="connsiteY25" fmla="*/ 381208 h 413598"/>
                    <a:gd name="connsiteX26" fmla="*/ 74747 w 313936"/>
                    <a:gd name="connsiteY26" fmla="*/ 386191 h 413598"/>
                    <a:gd name="connsiteX27" fmla="*/ 44848 w 313936"/>
                    <a:gd name="connsiteY27" fmla="*/ 393665 h 413598"/>
                    <a:gd name="connsiteX28" fmla="*/ 34882 w 313936"/>
                    <a:gd name="connsiteY28" fmla="*/ 396157 h 413598"/>
                    <a:gd name="connsiteX29" fmla="*/ 27407 w 313936"/>
                    <a:gd name="connsiteY29" fmla="*/ 398648 h 413598"/>
                    <a:gd name="connsiteX30" fmla="*/ 14949 w 313936"/>
                    <a:gd name="connsiteY30" fmla="*/ 401140 h 413598"/>
                    <a:gd name="connsiteX31" fmla="*/ 7475 w 313936"/>
                    <a:gd name="connsiteY31" fmla="*/ 408615 h 413598"/>
                    <a:gd name="connsiteX32" fmla="*/ 0 w 313936"/>
                    <a:gd name="connsiteY32" fmla="*/ 413598 h 413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13936" h="413598">
                      <a:moveTo>
                        <a:pt x="261613" y="0"/>
                      </a:moveTo>
                      <a:cubicBezTo>
                        <a:pt x="262560" y="4735"/>
                        <a:pt x="264043" y="14826"/>
                        <a:pt x="266596" y="19932"/>
                      </a:cubicBezTo>
                      <a:cubicBezTo>
                        <a:pt x="278442" y="43626"/>
                        <a:pt x="263704" y="3783"/>
                        <a:pt x="276562" y="42356"/>
                      </a:cubicBezTo>
                      <a:lnTo>
                        <a:pt x="279054" y="49831"/>
                      </a:lnTo>
                      <a:cubicBezTo>
                        <a:pt x="279884" y="52323"/>
                        <a:pt x="279688" y="55449"/>
                        <a:pt x="281545" y="57306"/>
                      </a:cubicBezTo>
                      <a:cubicBezTo>
                        <a:pt x="284037" y="59797"/>
                        <a:pt x="286764" y="62073"/>
                        <a:pt x="289020" y="64780"/>
                      </a:cubicBezTo>
                      <a:cubicBezTo>
                        <a:pt x="297944" y="75488"/>
                        <a:pt x="290877" y="68495"/>
                        <a:pt x="296495" y="79730"/>
                      </a:cubicBezTo>
                      <a:cubicBezTo>
                        <a:pt x="297834" y="82408"/>
                        <a:pt x="299992" y="84604"/>
                        <a:pt x="301478" y="87204"/>
                      </a:cubicBezTo>
                      <a:cubicBezTo>
                        <a:pt x="305026" y="93413"/>
                        <a:pt x="307131" y="97965"/>
                        <a:pt x="308953" y="104645"/>
                      </a:cubicBezTo>
                      <a:cubicBezTo>
                        <a:pt x="310755" y="111252"/>
                        <a:pt x="313936" y="124578"/>
                        <a:pt x="313936" y="124578"/>
                      </a:cubicBezTo>
                      <a:cubicBezTo>
                        <a:pt x="313416" y="137581"/>
                        <a:pt x="313758" y="181883"/>
                        <a:pt x="308953" y="204307"/>
                      </a:cubicBezTo>
                      <a:cubicBezTo>
                        <a:pt x="307686" y="210219"/>
                        <a:pt x="305630" y="215934"/>
                        <a:pt x="303969" y="221748"/>
                      </a:cubicBezTo>
                      <a:cubicBezTo>
                        <a:pt x="302308" y="233375"/>
                        <a:pt x="300917" y="245044"/>
                        <a:pt x="298986" y="256630"/>
                      </a:cubicBezTo>
                      <a:cubicBezTo>
                        <a:pt x="298156" y="261613"/>
                        <a:pt x="297591" y="266648"/>
                        <a:pt x="296495" y="271579"/>
                      </a:cubicBezTo>
                      <a:cubicBezTo>
                        <a:pt x="295925" y="274143"/>
                        <a:pt x="294725" y="276529"/>
                        <a:pt x="294003" y="279054"/>
                      </a:cubicBezTo>
                      <a:cubicBezTo>
                        <a:pt x="293062" y="282346"/>
                        <a:pt x="292861" y="285873"/>
                        <a:pt x="291512" y="289020"/>
                      </a:cubicBezTo>
                      <a:cubicBezTo>
                        <a:pt x="290332" y="291772"/>
                        <a:pt x="288190" y="294003"/>
                        <a:pt x="286529" y="296495"/>
                      </a:cubicBezTo>
                      <a:cubicBezTo>
                        <a:pt x="285264" y="301553"/>
                        <a:pt x="283690" y="308931"/>
                        <a:pt x="281545" y="313936"/>
                      </a:cubicBezTo>
                      <a:cubicBezTo>
                        <a:pt x="280082" y="317350"/>
                        <a:pt x="279188" y="321276"/>
                        <a:pt x="276562" y="323902"/>
                      </a:cubicBezTo>
                      <a:cubicBezTo>
                        <a:pt x="274705" y="325759"/>
                        <a:pt x="271579" y="325563"/>
                        <a:pt x="269088" y="326393"/>
                      </a:cubicBezTo>
                      <a:cubicBezTo>
                        <a:pt x="248023" y="347462"/>
                        <a:pt x="284587" y="309182"/>
                        <a:pt x="261613" y="341343"/>
                      </a:cubicBezTo>
                      <a:cubicBezTo>
                        <a:pt x="259199" y="344722"/>
                        <a:pt x="254583" y="345881"/>
                        <a:pt x="251647" y="348817"/>
                      </a:cubicBezTo>
                      <a:cubicBezTo>
                        <a:pt x="248710" y="351754"/>
                        <a:pt x="247325" y="356081"/>
                        <a:pt x="244172" y="358784"/>
                      </a:cubicBezTo>
                      <a:cubicBezTo>
                        <a:pt x="241352" y="361201"/>
                        <a:pt x="237431" y="361924"/>
                        <a:pt x="234206" y="363767"/>
                      </a:cubicBezTo>
                      <a:cubicBezTo>
                        <a:pt x="220363" y="371677"/>
                        <a:pt x="233081" y="366820"/>
                        <a:pt x="214273" y="376224"/>
                      </a:cubicBezTo>
                      <a:cubicBezTo>
                        <a:pt x="210273" y="378224"/>
                        <a:pt x="206004" y="379638"/>
                        <a:pt x="201816" y="381208"/>
                      </a:cubicBezTo>
                      <a:cubicBezTo>
                        <a:pt x="161857" y="396194"/>
                        <a:pt x="115834" y="385335"/>
                        <a:pt x="74747" y="386191"/>
                      </a:cubicBezTo>
                      <a:cubicBezTo>
                        <a:pt x="44028" y="394968"/>
                        <a:pt x="69683" y="388146"/>
                        <a:pt x="44848" y="393665"/>
                      </a:cubicBezTo>
                      <a:cubicBezTo>
                        <a:pt x="41505" y="394408"/>
                        <a:pt x="38175" y="395216"/>
                        <a:pt x="34882" y="396157"/>
                      </a:cubicBezTo>
                      <a:cubicBezTo>
                        <a:pt x="32357" y="396879"/>
                        <a:pt x="29955" y="398011"/>
                        <a:pt x="27407" y="398648"/>
                      </a:cubicBezTo>
                      <a:cubicBezTo>
                        <a:pt x="23299" y="399675"/>
                        <a:pt x="19102" y="400309"/>
                        <a:pt x="14949" y="401140"/>
                      </a:cubicBezTo>
                      <a:cubicBezTo>
                        <a:pt x="12458" y="403632"/>
                        <a:pt x="10182" y="406359"/>
                        <a:pt x="7475" y="408615"/>
                      </a:cubicBezTo>
                      <a:cubicBezTo>
                        <a:pt x="5175" y="410532"/>
                        <a:pt x="0" y="413598"/>
                        <a:pt x="0" y="413598"/>
                      </a:cubicBezTo>
                    </a:path>
                  </a:pathLst>
                </a:custGeom>
                <a:grpFill/>
                <a:ln w="508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" name="TextBox 30"/>
              <p:cNvSpPr txBox="1"/>
              <p:nvPr/>
            </p:nvSpPr>
            <p:spPr>
              <a:xfrm>
                <a:off x="1123702" y="2740728"/>
                <a:ext cx="1191986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Duchesne</a:t>
                </a:r>
              </a:p>
              <a:p>
                <a:r>
                  <a:rPr lang="en-US" sz="1600" b="1" dirty="0"/>
                  <a:t>River</a:t>
                </a:r>
                <a:endParaRPr lang="en-US" sz="1600" b="1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981698" y="2740316"/>
                <a:ext cx="818408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Green</a:t>
                </a:r>
              </a:p>
              <a:p>
                <a:r>
                  <a:rPr lang="en-US" sz="1600" b="1" dirty="0"/>
                  <a:t>River</a:t>
                </a:r>
                <a:endParaRPr lang="en-US" sz="1600" b="1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533487" y="3935103"/>
                <a:ext cx="818408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White</a:t>
                </a:r>
              </a:p>
              <a:p>
                <a:r>
                  <a:rPr lang="en-US" sz="1600" b="1" dirty="0"/>
                  <a:t>River</a:t>
                </a:r>
                <a:endParaRPr lang="en-US" sz="1600" b="1" dirty="0"/>
              </a:p>
            </p:txBody>
          </p:sp>
        </p:grpSp>
        <p:cxnSp>
          <p:nvCxnSpPr>
            <p:cNvPr id="43" name="Straight Connector 42"/>
            <p:cNvCxnSpPr/>
            <p:nvPr/>
          </p:nvCxnSpPr>
          <p:spPr>
            <a:xfrm>
              <a:off x="1021632" y="7450675"/>
              <a:ext cx="6318149" cy="5051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5189519" y="4350253"/>
              <a:ext cx="373081" cy="4473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644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8254" y="7315200"/>
            <a:ext cx="7178771" cy="2072637"/>
          </a:xfrm>
          <a:prstGeom prst="rect">
            <a:avLst/>
          </a:prstGeom>
          <a:solidFill>
            <a:schemeClr val="bg1"/>
          </a:solidFill>
        </p:spPr>
        <p:txBody>
          <a:bodyPr wrap="square" lIns="101871" tIns="50936" rIns="101871" bIns="50936" rtlCol="0">
            <a:spAutoFit/>
          </a:bodyPr>
          <a:lstStyle/>
          <a:p>
            <a:r>
              <a:rPr lang="en-US" sz="1600" dirty="0"/>
              <a:t>Figure 15. (top)Average </a:t>
            </a:r>
            <a:r>
              <a:rPr lang="en-US" sz="1600" dirty="0"/>
              <a:t>ozone concentration </a:t>
            </a:r>
            <a:r>
              <a:rPr lang="en-US" sz="1600" dirty="0"/>
              <a:t>(in ppb according to scale on the right) </a:t>
            </a:r>
            <a:r>
              <a:rPr lang="en-US" sz="1600" dirty="0"/>
              <a:t>during 1100-1700 MST 1–6 February 2013 on the lowest CMAQ model level (~17.5 m) from (a) FULL and (b) NONE simulations.  The thin black line outlines regions where the ozone concentration exceeds 75 ppb while the reference terrain elevation of 1800 m is shown by the heavy black line.  </a:t>
            </a:r>
            <a:r>
              <a:rPr lang="en-US" sz="1600" dirty="0"/>
              <a:t>(bottom) </a:t>
            </a:r>
            <a:r>
              <a:rPr lang="en-US" sz="1600" dirty="0"/>
              <a:t>Average ozone concentration </a:t>
            </a:r>
            <a:r>
              <a:rPr lang="en-US" sz="1600" dirty="0"/>
              <a:t>during </a:t>
            </a:r>
            <a:r>
              <a:rPr lang="en-US" sz="1600" dirty="0"/>
              <a:t>1100-1700 MST 1–6 February </a:t>
            </a:r>
            <a:r>
              <a:rPr lang="en-US" sz="1600" dirty="0"/>
              <a:t>2013 </a:t>
            </a:r>
            <a:r>
              <a:rPr lang="en-US" sz="1600" dirty="0"/>
              <a:t>from </a:t>
            </a:r>
            <a:r>
              <a:rPr lang="en-US" sz="1600" dirty="0"/>
              <a:t>(c) </a:t>
            </a:r>
            <a:r>
              <a:rPr lang="en-US" sz="1600" dirty="0"/>
              <a:t>FULL and </a:t>
            </a:r>
            <a:r>
              <a:rPr lang="en-US" sz="1600" dirty="0"/>
              <a:t>(d) </a:t>
            </a:r>
            <a:r>
              <a:rPr lang="en-US" sz="1600" dirty="0"/>
              <a:t>NONE </a:t>
            </a:r>
            <a:r>
              <a:rPr lang="en-US" sz="1600" dirty="0"/>
              <a:t>simulations along cross section approximately 25 km south of the red line in Fig. 2b.  Values averaged over 24-km </a:t>
            </a:r>
            <a:r>
              <a:rPr lang="en-US" sz="1600" dirty="0"/>
              <a:t>wide </a:t>
            </a:r>
            <a:r>
              <a:rPr lang="en-US" sz="1600" dirty="0"/>
              <a:t>swath perpendicular to the cross section.</a:t>
            </a:r>
            <a:endParaRPr lang="en-US" sz="16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-46055" y="446272"/>
            <a:ext cx="7894656" cy="6106928"/>
            <a:chOff x="-46056" y="76200"/>
            <a:chExt cx="7894656" cy="610692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2" r="12438" b="2044"/>
            <a:stretch/>
          </p:blipFill>
          <p:spPr bwMode="auto">
            <a:xfrm>
              <a:off x="1" y="177486"/>
              <a:ext cx="3559911" cy="3025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" t="877" r="12188" b="1965"/>
            <a:stretch/>
          </p:blipFill>
          <p:spPr bwMode="auto">
            <a:xfrm>
              <a:off x="3657601" y="177487"/>
              <a:ext cx="3542309" cy="3025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3139" y="231966"/>
              <a:ext cx="390231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(a)</a:t>
              </a:r>
              <a:endParaRPr lang="en-US" sz="14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698529" y="231966"/>
              <a:ext cx="390231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(b</a:t>
              </a:r>
              <a:r>
                <a:rPr lang="en-US" sz="1400" b="1" dirty="0"/>
                <a:t>)</a:t>
              </a:r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85" t="1890" r="5277" b="1645"/>
            <a:stretch/>
          </p:blipFill>
          <p:spPr bwMode="auto">
            <a:xfrm>
              <a:off x="7235533" y="194838"/>
              <a:ext cx="191491" cy="5885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85"/>
            <a:stretch/>
          </p:blipFill>
          <p:spPr bwMode="auto">
            <a:xfrm>
              <a:off x="4114800" y="3250243"/>
              <a:ext cx="3087228" cy="27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772702" y="3761096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2.6</a:t>
              </a:r>
              <a:endParaRPr lang="en-US" sz="12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72702" y="3162640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3.0</a:t>
              </a:r>
              <a:endParaRPr lang="en-US" sz="12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72702" y="4363872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2.2</a:t>
              </a:r>
              <a:endParaRPr lang="en-US" sz="12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72702" y="4959824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1.8</a:t>
              </a:r>
              <a:endParaRPr lang="en-US" sz="12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72702" y="4059072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2.4</a:t>
              </a:r>
              <a:endParaRPr lang="en-US" sz="12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72702" y="3463625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2.8</a:t>
              </a:r>
              <a:endParaRPr lang="en-US" sz="12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72702" y="4662353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2.0</a:t>
              </a:r>
              <a:endParaRPr lang="en-US" sz="12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72702" y="5257800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1.6</a:t>
              </a:r>
              <a:endParaRPr lang="en-US" sz="12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3022378" y="4527062"/>
              <a:ext cx="1409701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Height (km)</a:t>
              </a:r>
              <a:endParaRPr lang="en-US" sz="12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69726" y="5562600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1.4</a:t>
              </a:r>
              <a:endParaRPr lang="en-US" sz="12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69725" y="5861081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1.2</a:t>
              </a:r>
              <a:endParaRPr lang="en-US" sz="1200" b="1" dirty="0"/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" r="5730"/>
            <a:stretch/>
          </p:blipFill>
          <p:spPr bwMode="auto">
            <a:xfrm>
              <a:off x="473058" y="3275764"/>
              <a:ext cx="3073958" cy="2753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137917" y="3768658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2.6</a:t>
              </a:r>
              <a:endParaRPr lang="en-US" sz="12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37917" y="3170202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3.0</a:t>
              </a:r>
              <a:endParaRPr lang="en-US" sz="12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7917" y="4371434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2.2</a:t>
              </a:r>
              <a:endParaRPr lang="en-US" sz="12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7917" y="4967386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1.8</a:t>
              </a:r>
              <a:endParaRPr lang="en-US" sz="12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7917" y="4066634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2.4</a:t>
              </a:r>
              <a:endParaRPr lang="en-US" sz="12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7917" y="3471187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2.8</a:t>
              </a:r>
              <a:endParaRPr lang="en-US" sz="12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37917" y="4669915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2.0</a:t>
              </a:r>
              <a:endParaRPr lang="en-US" sz="12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7917" y="5265362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1.6</a:t>
              </a:r>
              <a:endParaRPr lang="en-US" sz="12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6200000">
              <a:off x="-612407" y="4534624"/>
              <a:ext cx="1409701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Height (km)</a:t>
              </a:r>
              <a:endParaRPr lang="en-US" sz="12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34941" y="5570162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1.4</a:t>
              </a:r>
              <a:endParaRPr lang="en-US" sz="12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34940" y="5868643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1.2</a:t>
              </a:r>
              <a:endParaRPr lang="en-US" sz="12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75878" y="1724106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80</a:t>
              </a:r>
              <a:endParaRPr lang="en-US" sz="14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375878" y="76200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100</a:t>
              </a:r>
              <a:endParaRPr lang="en-US" sz="1400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375878" y="3389578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60</a:t>
              </a:r>
              <a:endParaRPr lang="en-US" sz="14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375878" y="5045102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40</a:t>
              </a:r>
              <a:endParaRPr lang="en-US" sz="1400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375878" y="2556019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70</a:t>
              </a:r>
              <a:endParaRPr lang="en-US" sz="14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375878" y="903472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90</a:t>
              </a:r>
              <a:endParaRPr lang="en-US" sz="1400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375878" y="4206902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50</a:t>
              </a:r>
              <a:endParaRPr lang="en-US" sz="1400" b="1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375878" y="5875351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30</a:t>
              </a:r>
              <a:endParaRPr lang="en-US" sz="1400" b="1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81939" y="3341048"/>
              <a:ext cx="390231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(c)</a:t>
              </a:r>
              <a:endParaRPr lang="en-US" sz="1400" b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227329" y="3341048"/>
              <a:ext cx="390231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(d)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0478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3193" y="489101"/>
            <a:ext cx="7566015" cy="6368899"/>
            <a:chOff x="-27162" y="533402"/>
            <a:chExt cx="7566015" cy="63688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8" t="6110" r="7320" b="56194"/>
            <a:stretch/>
          </p:blipFill>
          <p:spPr>
            <a:xfrm>
              <a:off x="536682" y="4771991"/>
              <a:ext cx="6415234" cy="1809327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73" y="868245"/>
              <a:ext cx="6890219" cy="172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24401" y="533402"/>
              <a:ext cx="390231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(a)</a:t>
              </a:r>
              <a:endParaRPr lang="en-US" sz="1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6507" y="2590800"/>
              <a:ext cx="390231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(b</a:t>
              </a:r>
              <a:r>
                <a:rPr lang="en-US" sz="1400" b="1" dirty="0"/>
                <a:t>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41868" y="4827915"/>
              <a:ext cx="390231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(c)</a:t>
              </a:r>
              <a:endParaRPr lang="en-US" sz="14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9437" y="4677890"/>
              <a:ext cx="383963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2.6</a:t>
              </a:r>
              <a:endParaRPr lang="en-US" sz="12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9436" y="5361801"/>
              <a:ext cx="383963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2.2</a:t>
              </a:r>
              <a:endParaRPr lang="en-US" sz="12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9437" y="6055428"/>
              <a:ext cx="383963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1.8</a:t>
              </a:r>
              <a:endParaRPr lang="en-US" sz="12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9435" y="5016429"/>
              <a:ext cx="383963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2.4</a:t>
              </a:r>
              <a:endParaRPr lang="en-US" sz="12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9437" y="5703124"/>
              <a:ext cx="383963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2.0</a:t>
              </a:r>
              <a:endParaRPr lang="en-US" sz="12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9437" y="6387035"/>
              <a:ext cx="383963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1.6</a:t>
              </a:r>
              <a:endParaRPr lang="en-US" sz="12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-593512" y="5654991"/>
              <a:ext cx="1409699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Height (km)</a:t>
              </a:r>
              <a:endParaRPr lang="en-US" sz="12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066131" y="5824609"/>
              <a:ext cx="472722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280</a:t>
              </a:r>
              <a:endParaRPr lang="en-US" sz="12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66131" y="5236130"/>
              <a:ext cx="472722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290</a:t>
              </a:r>
              <a:endParaRPr lang="en-US" sz="12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58511" y="6398221"/>
              <a:ext cx="472722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270</a:t>
              </a:r>
              <a:endParaRPr lang="en-US" sz="12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066131" y="5530406"/>
              <a:ext cx="472722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285</a:t>
              </a:r>
              <a:endParaRPr lang="en-US" sz="12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066131" y="6113645"/>
              <a:ext cx="472722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275</a:t>
              </a:r>
              <a:endParaRPr lang="en-US" sz="1200" b="1" dirty="0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64" y="2929397"/>
              <a:ext cx="6911161" cy="174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28" t="5136" r="4682" b="6289"/>
            <a:stretch/>
          </p:blipFill>
          <p:spPr>
            <a:xfrm>
              <a:off x="6956154" y="4771433"/>
              <a:ext cx="147506" cy="177266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7066131" y="4940165"/>
              <a:ext cx="472722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295</a:t>
              </a:r>
              <a:endParaRPr lang="en-US" sz="1200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058511" y="4654415"/>
              <a:ext cx="472722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300</a:t>
              </a:r>
              <a:endParaRPr lang="en-US" sz="1200" b="1" dirty="0"/>
            </a:p>
          </p:txBody>
        </p:sp>
        <p:pic>
          <p:nvPicPr>
            <p:cNvPr id="42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22"/>
            <a:stretch/>
          </p:blipFill>
          <p:spPr bwMode="auto">
            <a:xfrm>
              <a:off x="53165" y="6618768"/>
              <a:ext cx="6911161" cy="283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279792" y="7239000"/>
            <a:ext cx="7145435" cy="2318858"/>
          </a:xfrm>
          <a:prstGeom prst="rect">
            <a:avLst/>
          </a:prstGeom>
          <a:solidFill>
            <a:schemeClr val="bg1"/>
          </a:solidFill>
        </p:spPr>
        <p:txBody>
          <a:bodyPr wrap="square" lIns="101871" tIns="50936" rIns="101871" bIns="50936" rtlCol="0">
            <a:spAutoFit/>
          </a:bodyPr>
          <a:lstStyle/>
          <a:p>
            <a:r>
              <a:rPr lang="en-US" sz="1600" dirty="0"/>
              <a:t>Figure 16. Time </a:t>
            </a:r>
            <a:r>
              <a:rPr lang="en-US" sz="1600" dirty="0"/>
              <a:t>Series of ozone concentrations from (a) </a:t>
            </a:r>
            <a:r>
              <a:rPr lang="en-US" sz="1600" dirty="0"/>
              <a:t>Roosevelt, and (b</a:t>
            </a:r>
            <a:r>
              <a:rPr lang="en-US" sz="1600" dirty="0"/>
              <a:t>) </a:t>
            </a:r>
            <a:r>
              <a:rPr lang="en-US" sz="1600" dirty="0"/>
              <a:t>Horsepool. Observations</a:t>
            </a:r>
            <a:r>
              <a:rPr lang="en-US" sz="1600" dirty="0"/>
              <a:t>, CMAQ output from FULL and NONE simulations in </a:t>
            </a:r>
            <a:r>
              <a:rPr lang="en-US" sz="1600" dirty="0"/>
              <a:t>blue, </a:t>
            </a:r>
            <a:r>
              <a:rPr lang="en-US" sz="1600" dirty="0"/>
              <a:t>red, and black respectively. </a:t>
            </a:r>
            <a:r>
              <a:rPr lang="en-US" sz="1600" dirty="0"/>
              <a:t> The </a:t>
            </a:r>
            <a:r>
              <a:rPr lang="en-US" sz="1600" dirty="0"/>
              <a:t>NAAQS </a:t>
            </a:r>
            <a:r>
              <a:rPr lang="en-US" sz="1600" dirty="0"/>
              <a:t>of 75 ppb is </a:t>
            </a:r>
            <a:r>
              <a:rPr lang="en-US" sz="1600" dirty="0"/>
              <a:t>denoted by the thin black dashed line</a:t>
            </a:r>
            <a:r>
              <a:rPr lang="en-US" sz="1600" dirty="0"/>
              <a:t>.  (c) Time-Height of potential temperature (shaded according to scale on right and contoured in thin black) and ozone concentrations at Horsepool from FULL simulation.  Ozone </a:t>
            </a:r>
            <a:r>
              <a:rPr lang="en-US" sz="1600" dirty="0"/>
              <a:t>concentrations are contoured every 10 ppb, starting at 75 ppb and alternate between solid and dashed every 10 ppb. </a:t>
            </a:r>
            <a:r>
              <a:rPr lang="en-US" sz="1600" dirty="0"/>
              <a:t> Plotted </a:t>
            </a:r>
            <a:r>
              <a:rPr lang="en-US" sz="1600" dirty="0"/>
              <a:t>ozone concentrations represent the maximum value for each hour in a 40 by 40 km region encompassing Ouray and Horsepool </a:t>
            </a:r>
            <a:r>
              <a:rPr lang="en-US" sz="1600" dirty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3848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599" y="1294277"/>
            <a:ext cx="7791601" cy="385137"/>
          </a:xfrm>
          <a:prstGeom prst="rect">
            <a:avLst/>
          </a:prstGeom>
          <a:noFill/>
        </p:spPr>
        <p:txBody>
          <a:bodyPr wrap="square" lIns="101871" tIns="50936" rIns="101871" bIns="50936" rtlCol="0">
            <a:spAutoFit/>
          </a:bodyPr>
          <a:lstStyle/>
          <a:p>
            <a:r>
              <a:rPr lang="en-US" sz="1800" dirty="0"/>
              <a:t>Table </a:t>
            </a:r>
            <a:r>
              <a:rPr lang="en-US" sz="1800" dirty="0"/>
              <a:t>1. Summary </a:t>
            </a:r>
            <a:r>
              <a:rPr lang="en-US" sz="1800" dirty="0"/>
              <a:t>of WRF setup and </a:t>
            </a:r>
            <a:r>
              <a:rPr lang="en-US" sz="1800" dirty="0"/>
              <a:t>parameterizations</a:t>
            </a:r>
            <a:endParaRPr lang="en-US" sz="1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189699"/>
              </p:ext>
            </p:extLst>
          </p:nvPr>
        </p:nvGraphicFramePr>
        <p:xfrm>
          <a:off x="3" y="1828801"/>
          <a:ext cx="7772399" cy="452913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514599"/>
                <a:gridCol w="2971800"/>
                <a:gridCol w="2286000"/>
              </a:tblGrid>
              <a:tr h="3409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Chosen Setup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Reference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Initial/Boundary Conditions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NAM Analysis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24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Vertical Levels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24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Domains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 one-way nests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24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Resolution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 km, 4 km, 1.33 km</a:t>
                      </a:r>
                      <a:endParaRPr lang="nn-NO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24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Time Step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45 s, 15 s, 5 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24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Microphysics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Thompson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Thompson et al. 2008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24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Shortwave </a:t>
                      </a:r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Radiation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RRTMG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Iacono</a:t>
                      </a:r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et al. 2008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24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Longwave </a:t>
                      </a:r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Radiation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RRTMG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Iacono</a:t>
                      </a:r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et al. 2008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24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Boundary Layer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Mellor-Yamada-</a:t>
                      </a:r>
                      <a:r>
                        <a:rPr lang="en-US" sz="1600" u="none" strike="noStrike" dirty="0" err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Janjic</a:t>
                      </a:r>
                      <a:r>
                        <a:rPr lang="en-US" sz="1600" u="none" strike="noStrike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(MYJ)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Janjic</a:t>
                      </a:r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1994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24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Surface Layer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Eta Similarity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24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Land Surface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Noah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Chen and </a:t>
                      </a:r>
                      <a:r>
                        <a:rPr lang="en-US" sz="1600" u="none" strike="noStrike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Dudhia</a:t>
                      </a:r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2001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24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Cumulus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Kain-Fritsch (12 km domain only)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Kain</a:t>
                      </a:r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2004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08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Diffusion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2nd order on coordinate surfaces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027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8724420"/>
            <a:ext cx="7772400" cy="1333983"/>
          </a:xfrm>
          <a:prstGeom prst="rect">
            <a:avLst/>
          </a:prstGeom>
          <a:noFill/>
        </p:spPr>
        <p:txBody>
          <a:bodyPr wrap="square" lIns="101871" tIns="50936" rIns="101871" bIns="50936" rtlCol="0">
            <a:spAutoFit/>
          </a:bodyPr>
          <a:lstStyle/>
          <a:p>
            <a:r>
              <a:rPr lang="en-US" sz="1600" dirty="0"/>
              <a:t>Figure 2. </a:t>
            </a:r>
            <a:r>
              <a:rPr lang="en-US" sz="1600" dirty="0"/>
              <a:t>(a) WRF 12-, 4-, and 1.33-km domains with terrain contoured every 500 m.  (b) Uintah Basin subdomain with terrain contoured every 250 m and major geographic features labeled.  Black dots indicate locations of surface stations used for verification: Horsepool (HOR), Myton (MYT), Ouray (OUR), Red Wash (RED), Roosevelt (ROO), and Vernal (VER).  Red line indicates position of vertical cross sections shown later.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762000" y="-28700"/>
            <a:ext cx="6248400" cy="8865424"/>
            <a:chOff x="762000" y="44540"/>
            <a:chExt cx="6248400" cy="8865424"/>
          </a:xfrm>
        </p:grpSpPr>
        <p:grpSp>
          <p:nvGrpSpPr>
            <p:cNvPr id="12" name="Group 11"/>
            <p:cNvGrpSpPr/>
            <p:nvPr/>
          </p:nvGrpSpPr>
          <p:grpSpPr>
            <a:xfrm>
              <a:off x="1638299" y="44540"/>
              <a:ext cx="4901686" cy="4157013"/>
              <a:chOff x="1638299" y="44540"/>
              <a:chExt cx="4901686" cy="4157013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1638299" y="157472"/>
                <a:ext cx="4381501" cy="3888822"/>
                <a:chOff x="1638299" y="157472"/>
                <a:chExt cx="4381501" cy="3888822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1638299" y="157472"/>
                  <a:ext cx="4381501" cy="3888822"/>
                  <a:chOff x="1638299" y="157472"/>
                  <a:chExt cx="4381501" cy="3888822"/>
                </a:xfrm>
              </p:grpSpPr>
              <p:pic>
                <p:nvPicPr>
                  <p:cNvPr id="2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1638299" y="157472"/>
                    <a:ext cx="4381501" cy="38888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1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5906784" y="3614614"/>
                    <a:ext cx="74915" cy="4214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" name="TextBox 5"/>
                <p:cNvSpPr txBox="1"/>
                <p:nvPr/>
              </p:nvSpPr>
              <p:spPr>
                <a:xfrm>
                  <a:off x="3232306" y="2257300"/>
                  <a:ext cx="833213" cy="292384"/>
                </a:xfrm>
                <a:prstGeom prst="rect">
                  <a:avLst/>
                </a:prstGeom>
                <a:noFill/>
              </p:spPr>
              <p:txBody>
                <a:bodyPr wrap="square" lIns="76197" tIns="38098" rIns="76197" bIns="38098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chemeClr val="bg1"/>
                      </a:solidFill>
                    </a:rPr>
                    <a:t>1.33 km</a:t>
                  </a:r>
                  <a:endParaRPr lang="en-US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3064826" y="2529094"/>
                  <a:ext cx="629340" cy="292384"/>
                </a:xfrm>
                <a:prstGeom prst="rect">
                  <a:avLst/>
                </a:prstGeom>
                <a:noFill/>
              </p:spPr>
              <p:txBody>
                <a:bodyPr wrap="square" lIns="76197" tIns="38098" rIns="76197" bIns="38098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chemeClr val="bg1"/>
                      </a:solidFill>
                    </a:rPr>
                    <a:t>4</a:t>
                  </a:r>
                  <a:r>
                    <a:rPr lang="en-US" sz="1400" b="1" dirty="0">
                      <a:solidFill>
                        <a:schemeClr val="bg1"/>
                      </a:solidFill>
                    </a:rPr>
                    <a:t> km</a:t>
                  </a:r>
                  <a:endParaRPr lang="en-US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1766048" y="3683503"/>
                  <a:ext cx="685799" cy="323161"/>
                </a:xfrm>
                <a:prstGeom prst="rect">
                  <a:avLst/>
                </a:prstGeom>
                <a:noFill/>
              </p:spPr>
              <p:txBody>
                <a:bodyPr wrap="square" lIns="76197" tIns="38098" rIns="76197" bIns="38098" rtlCol="0">
                  <a:spAutoFit/>
                </a:bodyPr>
                <a:lstStyle/>
                <a:p>
                  <a:r>
                    <a:rPr lang="en-US" sz="1600" b="1" dirty="0"/>
                    <a:t>12 km</a:t>
                  </a:r>
                  <a:endParaRPr lang="en-US" sz="1600" b="1" dirty="0"/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1752602" y="262038"/>
                  <a:ext cx="403744" cy="30777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(a)</a:t>
                  </a:r>
                  <a:endParaRPr lang="en-US" sz="1400" b="1" dirty="0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5990118" y="3893776"/>
                <a:ext cx="548922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0</a:t>
                </a:r>
                <a:endParaRPr lang="en-US" sz="1400" b="1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990118" y="3028749"/>
                <a:ext cx="548922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1000</a:t>
                </a:r>
                <a:endParaRPr lang="en-US" sz="1400" b="1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990118" y="2176708"/>
                <a:ext cx="548922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2000</a:t>
                </a:r>
                <a:endParaRPr lang="en-US" sz="1400" b="1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990118" y="1323605"/>
                <a:ext cx="548922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3000</a:t>
                </a:r>
                <a:endParaRPr lang="en-US" sz="1400" b="1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981699" y="898102"/>
                <a:ext cx="548922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3500</a:t>
                </a:r>
                <a:endParaRPr lang="en-US" sz="1400" b="1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990118" y="1746645"/>
                <a:ext cx="548922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2</a:t>
                </a:r>
                <a:r>
                  <a:rPr lang="en-US" sz="1400" b="1" dirty="0"/>
                  <a:t>500</a:t>
                </a:r>
                <a:endParaRPr lang="en-US" sz="1400" b="1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990118" y="2601723"/>
                <a:ext cx="548922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1500</a:t>
                </a:r>
                <a:endParaRPr lang="en-US" sz="1400" b="1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990118" y="3455705"/>
                <a:ext cx="548922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500</a:t>
                </a:r>
                <a:endParaRPr lang="en-US" sz="1400" b="1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991063" y="472896"/>
                <a:ext cx="548922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4000</a:t>
                </a:r>
                <a:endParaRPr lang="en-US" sz="1400" b="1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5991063" y="44540"/>
                <a:ext cx="548922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4500</a:t>
                </a:r>
                <a:endParaRPr lang="en-US" sz="1400" b="1" dirty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62000" y="4083925"/>
              <a:ext cx="6248400" cy="4826039"/>
              <a:chOff x="762000" y="4083925"/>
              <a:chExt cx="6248400" cy="4826039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762000" y="4083925"/>
                <a:ext cx="6248400" cy="4826039"/>
                <a:chOff x="762000" y="4083925"/>
                <a:chExt cx="6248400" cy="4826039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762000" y="4168491"/>
                  <a:ext cx="5462040" cy="4642134"/>
                  <a:chOff x="762000" y="4168491"/>
                  <a:chExt cx="5462040" cy="4642134"/>
                </a:xfrm>
              </p:grpSpPr>
              <p:pic>
                <p:nvPicPr>
                  <p:cNvPr id="3076" name="Picture 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1095376" y="4168491"/>
                    <a:ext cx="5128664" cy="4642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2161989" y="5029200"/>
                    <a:ext cx="180068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800" b="1" dirty="0">
                        <a:solidFill>
                          <a:srgbClr val="FFFF00"/>
                        </a:solidFill>
                      </a:rPr>
                      <a:t>Uinta Mountains</a:t>
                    </a:r>
                    <a:endParaRPr lang="en-US" sz="1800" b="1" dirty="0">
                      <a:solidFill>
                        <a:srgbClr val="FFFF00"/>
                      </a:solidFill>
                    </a:endParaRP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 rot="17043031">
                    <a:off x="362696" y="6188615"/>
                    <a:ext cx="226977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800" b="1" dirty="0">
                        <a:solidFill>
                          <a:srgbClr val="FFFF00"/>
                        </a:solidFill>
                      </a:rPr>
                      <a:t>Wasatch Range</a:t>
                    </a:r>
                    <a:endParaRPr lang="en-US" sz="1800" b="1" dirty="0">
                      <a:solidFill>
                        <a:srgbClr val="FFFF00"/>
                      </a:solidFill>
                    </a:endParaRPr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 rot="1583918">
                    <a:off x="1337659" y="7182226"/>
                    <a:ext cx="196164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800" b="1" dirty="0" err="1">
                        <a:solidFill>
                          <a:srgbClr val="FFFF00"/>
                        </a:solidFill>
                      </a:rPr>
                      <a:t>Tavaputs</a:t>
                    </a:r>
                    <a:endParaRPr lang="en-US" sz="1800" b="1" dirty="0">
                      <a:solidFill>
                        <a:srgbClr val="FFFF00"/>
                      </a:solidFill>
                    </a:endParaRPr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762000" y="8393668"/>
                    <a:ext cx="270549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800" b="1" dirty="0"/>
                      <a:t>Desolation Canyon</a:t>
                    </a:r>
                    <a:endParaRPr lang="en-US" sz="1800" b="1" dirty="0"/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2842642" y="7926259"/>
                    <a:ext cx="196164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800" b="1" dirty="0">
                        <a:solidFill>
                          <a:srgbClr val="FFFF00"/>
                        </a:solidFill>
                      </a:rPr>
                      <a:t>Plateau</a:t>
                    </a:r>
                    <a:endParaRPr lang="en-US" sz="1800" b="1" dirty="0">
                      <a:solidFill>
                        <a:srgbClr val="FFFF00"/>
                      </a:solidFill>
                    </a:endParaRPr>
                  </a:p>
                </p:txBody>
              </p:sp>
              <p:cxnSp>
                <p:nvCxnSpPr>
                  <p:cNvPr id="19" name="Straight Arrow Connector 18"/>
                  <p:cNvCxnSpPr/>
                  <p:nvPr/>
                </p:nvCxnSpPr>
                <p:spPr>
                  <a:xfrm flipV="1">
                    <a:off x="2590800" y="8075028"/>
                    <a:ext cx="228600" cy="359834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/>
                  <p:cNvCxnSpPr/>
                  <p:nvPr/>
                </p:nvCxnSpPr>
                <p:spPr>
                  <a:xfrm flipH="1" flipV="1">
                    <a:off x="1333500" y="6248402"/>
                    <a:ext cx="4224152" cy="663037"/>
                  </a:xfrm>
                  <a:prstGeom prst="line">
                    <a:avLst/>
                  </a:prstGeom>
                  <a:ln w="254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4419600" y="4293512"/>
                    <a:ext cx="742497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b="1" dirty="0"/>
                      <a:t>WY</a:t>
                    </a:r>
                    <a:endParaRPr lang="en-US" sz="2400" b="1" dirty="0"/>
                  </a:p>
                </p:txBody>
              </p: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5023979" y="5167699"/>
                    <a:ext cx="742497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b="1" dirty="0"/>
                      <a:t>CO</a:t>
                    </a:r>
                    <a:endParaRPr lang="en-US" sz="2400" b="1" dirty="0"/>
                  </a:p>
                </p:txBody>
              </p:sp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4043154" y="5029200"/>
                    <a:ext cx="742497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b="1" dirty="0"/>
                      <a:t>UT</a:t>
                    </a:r>
                    <a:endParaRPr lang="en-US" sz="2400" b="1" dirty="0"/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219200" y="4324290"/>
                    <a:ext cx="419100" cy="30777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/>
                      <a:t>(b)</a:t>
                    </a:r>
                    <a:endParaRPr lang="en-US" sz="1400" b="1" dirty="0"/>
                  </a:p>
                </p:txBody>
              </p:sp>
            </p:grpSp>
            <p:pic>
              <p:nvPicPr>
                <p:cNvPr id="27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6324600" y="4221912"/>
                  <a:ext cx="136878" cy="45410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" name="TextBox 33"/>
                <p:cNvSpPr txBox="1"/>
                <p:nvPr/>
              </p:nvSpPr>
              <p:spPr>
                <a:xfrm>
                  <a:off x="6461478" y="8602187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1250</a:t>
                  </a:r>
                  <a:endParaRPr lang="en-US" sz="1400" b="1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6461478" y="8194819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1500</a:t>
                  </a:r>
                  <a:endParaRPr lang="en-US" sz="1400" b="1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6461478" y="7779497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1750</a:t>
                  </a:r>
                  <a:endParaRPr lang="en-US" sz="1400" b="1" dirty="0"/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6461478" y="6951396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2250</a:t>
                  </a:r>
                  <a:endParaRPr lang="en-US" sz="1400" b="1" dirty="0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6461478" y="6134075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2750</a:t>
                  </a:r>
                  <a:endParaRPr lang="en-US" sz="1400" b="1" dirty="0"/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6461478" y="5313838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3250</a:t>
                  </a:r>
                  <a:endParaRPr lang="en-US" sz="1400" b="1" dirty="0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6461478" y="4492539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3750</a:t>
                  </a:r>
                  <a:endParaRPr lang="en-US" sz="1400" b="1" dirty="0"/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6461478" y="4083925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4000</a:t>
                  </a:r>
                  <a:endParaRPr lang="en-US" sz="1400" b="1" dirty="0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6461478" y="4899677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3500</a:t>
                  </a:r>
                  <a:endParaRPr lang="en-US" sz="1400" b="1" dirty="0"/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6461478" y="5722951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3000</a:t>
                  </a:r>
                  <a:endParaRPr lang="en-US" sz="1400" b="1" dirty="0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6461478" y="6545129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2500</a:t>
                  </a:r>
                  <a:endParaRPr lang="en-US" sz="1400" b="1" dirty="0"/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6461478" y="7375050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2000</a:t>
                  </a:r>
                  <a:endParaRPr lang="en-US" sz="1400" b="1" dirty="0"/>
                </a:p>
              </p:txBody>
            </p:sp>
          </p:grpSp>
          <p:sp>
            <p:nvSpPr>
              <p:cNvPr id="67" name="Oval 66"/>
              <p:cNvSpPr/>
              <p:nvPr/>
            </p:nvSpPr>
            <p:spPr>
              <a:xfrm>
                <a:off x="3007425" y="624325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3523806" y="68696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2948050" y="665315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3947550" y="6707473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126675" y="658882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3933131" y="601485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857245" y="5967350"/>
                <a:ext cx="6714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ROO</a:t>
                </a:r>
                <a:endParaRPr lang="en-US" sz="1400" b="1" dirty="0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2750352" y="6653150"/>
                <a:ext cx="6714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MYT</a:t>
                </a:r>
                <a:endParaRPr lang="en-US" sz="1400" b="1" dirty="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3214744" y="6858000"/>
                <a:ext cx="6714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OUR</a:t>
                </a:r>
                <a:endParaRPr lang="en-US" sz="1400" b="1" dirty="0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753541" y="6711388"/>
                <a:ext cx="6714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HOR</a:t>
                </a:r>
                <a:endParaRPr lang="en-US" sz="1400" b="1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038600" y="6360225"/>
                <a:ext cx="6714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RED</a:t>
                </a:r>
                <a:endParaRPr lang="en-US" sz="1400" b="1" dirty="0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3855019" y="5845625"/>
                <a:ext cx="6714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VER</a:t>
                </a:r>
                <a:endParaRPr lang="en-US" sz="14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9749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599" y="1219200"/>
            <a:ext cx="7791601" cy="385137"/>
          </a:xfrm>
          <a:prstGeom prst="rect">
            <a:avLst/>
          </a:prstGeom>
          <a:noFill/>
        </p:spPr>
        <p:txBody>
          <a:bodyPr wrap="square" lIns="101871" tIns="50936" rIns="101871" bIns="50936" rtlCol="0">
            <a:spAutoFit/>
          </a:bodyPr>
          <a:lstStyle/>
          <a:p>
            <a:r>
              <a:rPr lang="en-US" sz="1800" dirty="0"/>
              <a:t>Table </a:t>
            </a:r>
            <a:r>
              <a:rPr lang="en-US" sz="1800" dirty="0"/>
              <a:t>2. Overview </a:t>
            </a:r>
            <a:r>
              <a:rPr lang="en-US" sz="1800" dirty="0"/>
              <a:t>of WRF sensitivity studies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577823"/>
              </p:ext>
            </p:extLst>
          </p:nvPr>
        </p:nvGraphicFramePr>
        <p:xfrm>
          <a:off x="29572" y="1662186"/>
          <a:ext cx="7742831" cy="2851147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265830"/>
                <a:gridCol w="2209800"/>
                <a:gridCol w="1447800"/>
                <a:gridCol w="1676400"/>
                <a:gridCol w="1143001"/>
              </a:tblGrid>
              <a:tr h="62381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</a:rPr>
                        <a:t>Prescribed</a:t>
                      </a:r>
                      <a:r>
                        <a:rPr lang="en-US" sz="1600" b="1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</a:rPr>
                        <a:t>Snow Cover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Cloud Ice Sedimentation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Cloud Ice Auto-conversion to Snow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Simulation Name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94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Microphysics Sensitivity Simulations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Full </a:t>
                      </a:r>
                      <a:r>
                        <a:rPr lang="en-US" sz="1600" u="none" strike="noStrike" dirty="0" smtClean="0">
                          <a:effectLst/>
                        </a:rPr>
                        <a:t>Snow in basin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BASE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559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Full </a:t>
                      </a:r>
                      <a:r>
                        <a:rPr lang="en-US" sz="1600" u="none" strike="noStrike" dirty="0" smtClean="0">
                          <a:effectLst/>
                        </a:rPr>
                        <a:t>Snow in basin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OFF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OFF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FULL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70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Snow Cover Sensitivity Simulations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Full Snow in basin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OFF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OFF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FULL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837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No Snow below 2000 </a:t>
                      </a:r>
                      <a:r>
                        <a:rPr lang="en-US" sz="1600" u="none" strike="noStrike" dirty="0" smtClean="0">
                          <a:effectLst/>
                        </a:rPr>
                        <a:t>m in basin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OFF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OFF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NONE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132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1" y="533402"/>
            <a:ext cx="7086600" cy="933864"/>
          </a:xfrm>
          <a:prstGeom prst="rect">
            <a:avLst/>
          </a:prstGeom>
          <a:noFill/>
        </p:spPr>
        <p:txBody>
          <a:bodyPr wrap="square" lIns="101871" tIns="50936" rIns="101871" bIns="50936" rtlCol="0">
            <a:spAutoFit/>
          </a:bodyPr>
          <a:lstStyle/>
          <a:p>
            <a:r>
              <a:rPr lang="en-US" sz="1800" dirty="0"/>
              <a:t>Table </a:t>
            </a:r>
            <a:r>
              <a:rPr lang="en-US" sz="1800" dirty="0"/>
              <a:t>3. 2-m </a:t>
            </a:r>
            <a:r>
              <a:rPr lang="en-US" sz="1800" dirty="0"/>
              <a:t>temperature errors from WRF simulations.  Mean errors calculated from the six surface stations in Fig. 1.5b during the 1-6 February 2013 period.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600914"/>
              </p:ext>
            </p:extLst>
          </p:nvPr>
        </p:nvGraphicFramePr>
        <p:xfrm>
          <a:off x="571502" y="1524003"/>
          <a:ext cx="4914898" cy="101276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271686"/>
                <a:gridCol w="824878"/>
                <a:gridCol w="1787236"/>
                <a:gridCol w="1031098"/>
              </a:tblGrid>
              <a:tr h="253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Simulation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Bias </a:t>
                      </a:r>
                      <a:r>
                        <a:rPr lang="en-US" sz="1600" b="1" u="none" strike="noStrike" dirty="0" smtClean="0">
                          <a:effectLst/>
                        </a:rPr>
                        <a:t>(C</a:t>
                      </a:r>
                      <a:r>
                        <a:rPr lang="en-US" sz="1600" b="1" u="none" strike="noStrike" dirty="0">
                          <a:effectLst/>
                        </a:rPr>
                        <a:t>)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Mean Abs Error </a:t>
                      </a:r>
                      <a:r>
                        <a:rPr lang="en-US" sz="1600" b="1" u="none" strike="noStrike" dirty="0" smtClean="0">
                          <a:effectLst/>
                        </a:rPr>
                        <a:t>(C</a:t>
                      </a:r>
                      <a:r>
                        <a:rPr lang="en-US" sz="1600" b="1" u="none" strike="noStrike" dirty="0">
                          <a:effectLst/>
                        </a:rPr>
                        <a:t>)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RMSE </a:t>
                      </a:r>
                      <a:r>
                        <a:rPr lang="en-US" sz="1600" b="1" u="none" strike="noStrike" dirty="0" smtClean="0">
                          <a:effectLst/>
                        </a:rPr>
                        <a:t>(C</a:t>
                      </a:r>
                      <a:r>
                        <a:rPr lang="en-US" sz="1600" b="1" u="none" strike="noStrike" dirty="0">
                          <a:effectLst/>
                        </a:rPr>
                        <a:t>)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BASE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1.65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3.25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3.97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53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FULL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0.11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2.44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2.98</a:t>
                      </a:r>
                    </a:p>
                  </a:txBody>
                  <a:tcPr marL="9351" marR="9351" marT="9351" marB="0" anchor="b"/>
                </a:tc>
              </a:tr>
              <a:tr h="253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7.71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7.74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8.29</a:t>
                      </a:r>
                    </a:p>
                  </a:txBody>
                  <a:tcPr marL="9351" marR="9351" marT="9351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132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1" y="827049"/>
            <a:ext cx="6934200" cy="667266"/>
          </a:xfrm>
          <a:prstGeom prst="rect">
            <a:avLst/>
          </a:prstGeom>
          <a:noFill/>
        </p:spPr>
        <p:txBody>
          <a:bodyPr wrap="square" lIns="101871" tIns="50936" rIns="101871" bIns="50936" rtlCol="0">
            <a:spAutoFit/>
          </a:bodyPr>
          <a:lstStyle/>
          <a:p>
            <a:r>
              <a:rPr lang="en-US" sz="1800" dirty="0"/>
              <a:t>Table </a:t>
            </a:r>
            <a:r>
              <a:rPr lang="en-US" sz="1800" dirty="0"/>
              <a:t>4. Ozone </a:t>
            </a:r>
            <a:r>
              <a:rPr lang="en-US" sz="1800" dirty="0"/>
              <a:t>concentration statistics from CMAQ model forced by FULL and NONE simulations during the 1-6 February 2013 </a:t>
            </a:r>
            <a:r>
              <a:rPr lang="en-US" sz="1800" dirty="0"/>
              <a:t>period.</a:t>
            </a:r>
            <a:endParaRPr lang="en-US" sz="1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942713"/>
              </p:ext>
            </p:extLst>
          </p:nvPr>
        </p:nvGraphicFramePr>
        <p:xfrm>
          <a:off x="304800" y="1752600"/>
          <a:ext cx="5105399" cy="14478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665415"/>
                <a:gridCol w="719992"/>
                <a:gridCol w="719992"/>
              </a:tblGrid>
              <a:tr h="28610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FULL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NONE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1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Highest </a:t>
                      </a:r>
                      <a:r>
                        <a:rPr lang="en-US" sz="1600" u="none" strike="noStrike" dirty="0" smtClean="0">
                          <a:effectLst/>
                        </a:rPr>
                        <a:t>mean </a:t>
                      </a:r>
                      <a:r>
                        <a:rPr lang="en-US" sz="1600" u="none" strike="noStrike" dirty="0">
                          <a:effectLst/>
                        </a:rPr>
                        <a:t>O</a:t>
                      </a:r>
                      <a:r>
                        <a:rPr lang="en-US" sz="1600" u="none" strike="noStrike" baseline="-25000" dirty="0">
                          <a:effectLst/>
                        </a:rPr>
                        <a:t>3</a:t>
                      </a:r>
                      <a:r>
                        <a:rPr lang="en-US" sz="1600" u="none" strike="noStrike" dirty="0">
                          <a:effectLst/>
                        </a:rPr>
                        <a:t> - </a:t>
                      </a:r>
                      <a:r>
                        <a:rPr lang="en-US" sz="1600" u="none" strike="noStrike" dirty="0" smtClean="0">
                          <a:effectLst/>
                        </a:rPr>
                        <a:t>Afternoon (ppb)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97.2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81.2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659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Highest </a:t>
                      </a:r>
                      <a:r>
                        <a:rPr lang="en-US" sz="1600" u="none" strike="noStrike" dirty="0" smtClean="0">
                          <a:effectLst/>
                        </a:rPr>
                        <a:t>mean </a:t>
                      </a:r>
                      <a:r>
                        <a:rPr lang="en-US" sz="1600" u="none" strike="noStrike" dirty="0">
                          <a:effectLst/>
                        </a:rPr>
                        <a:t>O</a:t>
                      </a:r>
                      <a:r>
                        <a:rPr lang="en-US" sz="1600" u="none" strike="noStrike" baseline="-25000" dirty="0">
                          <a:effectLst/>
                        </a:rPr>
                        <a:t>3</a:t>
                      </a:r>
                      <a:r>
                        <a:rPr lang="en-US" sz="1600" u="none" strike="noStrike" dirty="0">
                          <a:effectLst/>
                        </a:rPr>
                        <a:t> - Non </a:t>
                      </a:r>
                      <a:r>
                        <a:rPr lang="en-US" sz="1600" u="none" strike="noStrike" dirty="0" smtClean="0">
                          <a:effectLst/>
                        </a:rPr>
                        <a:t>afternoon (ppb)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61.9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51.0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61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Maximum </a:t>
                      </a:r>
                      <a:r>
                        <a:rPr lang="en-US" sz="1600" u="none" strike="noStrike" dirty="0" smtClean="0">
                          <a:effectLst/>
                        </a:rPr>
                        <a:t>Hourly O</a:t>
                      </a:r>
                      <a:r>
                        <a:rPr lang="en-US" sz="1600" u="none" strike="noStrike" baseline="-25000" dirty="0" smtClean="0">
                          <a:effectLst/>
                        </a:rPr>
                        <a:t>3</a:t>
                      </a:r>
                      <a:r>
                        <a:rPr lang="en-US" sz="1600" u="none" strike="noStrike" baseline="0" dirty="0" smtClean="0">
                          <a:effectLst/>
                        </a:rPr>
                        <a:t> (ppb)</a:t>
                      </a:r>
                      <a:endParaRPr lang="en-US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134.4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118.0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349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Area </a:t>
                      </a:r>
                      <a:r>
                        <a:rPr lang="en-US" sz="1600" u="none" strike="noStrike" dirty="0" smtClean="0">
                          <a:effectLst/>
                        </a:rPr>
                        <a:t>of mean afternoon </a:t>
                      </a:r>
                      <a:r>
                        <a:rPr lang="en-US" sz="1600" u="none" strike="noStrike" dirty="0">
                          <a:effectLst/>
                        </a:rPr>
                        <a:t>O</a:t>
                      </a:r>
                      <a:r>
                        <a:rPr lang="en-US" sz="1600" u="none" strike="noStrike" baseline="-25000" dirty="0">
                          <a:effectLst/>
                        </a:rPr>
                        <a:t>3</a:t>
                      </a:r>
                      <a:r>
                        <a:rPr lang="en-US" sz="1600" u="none" strike="noStrike" dirty="0">
                          <a:effectLst/>
                        </a:rPr>
                        <a:t> &gt; 75 </a:t>
                      </a:r>
                      <a:r>
                        <a:rPr lang="en-US" sz="1600" u="none" strike="noStrike" dirty="0" smtClean="0">
                          <a:effectLst/>
                        </a:rPr>
                        <a:t>ppb (km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2</a:t>
                      </a:r>
                      <a:r>
                        <a:rPr lang="en-US" sz="1600" u="none" strike="noStrike" dirty="0" smtClean="0">
                          <a:effectLst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896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144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692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8724420"/>
            <a:ext cx="7772400" cy="1333983"/>
          </a:xfrm>
          <a:prstGeom prst="rect">
            <a:avLst/>
          </a:prstGeom>
          <a:noFill/>
        </p:spPr>
        <p:txBody>
          <a:bodyPr wrap="square" lIns="101871" tIns="50936" rIns="101871" bIns="50936" rtlCol="0">
            <a:spAutoFit/>
          </a:bodyPr>
          <a:lstStyle/>
          <a:p>
            <a:r>
              <a:rPr lang="en-US" sz="1600" dirty="0"/>
              <a:t>Figure 2. </a:t>
            </a:r>
            <a:r>
              <a:rPr lang="en-US" sz="1600" dirty="0"/>
              <a:t>(a) WRF 12-, 4-, and 1.33-km domains with terrain contoured every 500 m.  (b) Uintah Basin subdomain with terrain contoured every 250 m and major geographic features labeled.  Black dots indicate locations of surface stations used for verification: Horsepool (HOR), Myton (MYT), Ouray (OUR), Red Wash (RED), Roosevelt (ROO), and Vernal (VER).  Red line indicates position of vertical cross sections shown later.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62000" y="84232"/>
            <a:ext cx="6187722" cy="8709960"/>
            <a:chOff x="762000" y="84232"/>
            <a:chExt cx="6187722" cy="8709960"/>
          </a:xfrm>
        </p:grpSpPr>
        <p:pic>
          <p:nvPicPr>
            <p:cNvPr id="63" name="Picture 2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522"/>
            <a:stretch/>
          </p:blipFill>
          <p:spPr bwMode="auto">
            <a:xfrm>
              <a:off x="5819560" y="1905000"/>
              <a:ext cx="200240" cy="2057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2" name="Group 61"/>
            <p:cNvGrpSpPr/>
            <p:nvPr/>
          </p:nvGrpSpPr>
          <p:grpSpPr>
            <a:xfrm>
              <a:off x="762000" y="84232"/>
              <a:ext cx="6187722" cy="8709960"/>
              <a:chOff x="762000" y="157472"/>
              <a:chExt cx="6187722" cy="870996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638300" y="157472"/>
                <a:ext cx="4850575" cy="3996581"/>
                <a:chOff x="1638300" y="157472"/>
                <a:chExt cx="4850575" cy="3996581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1638300" y="157472"/>
                  <a:ext cx="4327245" cy="3888822"/>
                  <a:chOff x="1638300" y="157472"/>
                  <a:chExt cx="4327245" cy="3888822"/>
                </a:xfrm>
              </p:grpSpPr>
              <p:grpSp>
                <p:nvGrpSpPr>
                  <p:cNvPr id="3" name="Group 2"/>
                  <p:cNvGrpSpPr/>
                  <p:nvPr/>
                </p:nvGrpSpPr>
                <p:grpSpPr>
                  <a:xfrm>
                    <a:off x="1638300" y="157472"/>
                    <a:ext cx="4327245" cy="3888822"/>
                    <a:chOff x="1638300" y="157472"/>
                    <a:chExt cx="4327245" cy="3888822"/>
                  </a:xfrm>
                </p:grpSpPr>
                <p:pic>
                  <p:nvPicPr>
                    <p:cNvPr id="2" name="Picture 2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5218"/>
                    <a:stretch/>
                  </p:blipFill>
                  <p:spPr bwMode="auto">
                    <a:xfrm>
                      <a:off x="1638300" y="157472"/>
                      <a:ext cx="4152900" cy="388882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1" name="Picture 2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 bwMode="auto">
                    <a:xfrm flipH="1">
                      <a:off x="5869387" y="3812422"/>
                      <a:ext cx="96158" cy="21468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3232306" y="2257300"/>
                    <a:ext cx="833213" cy="292384"/>
                  </a:xfrm>
                  <a:prstGeom prst="rect">
                    <a:avLst/>
                  </a:prstGeom>
                  <a:noFill/>
                </p:spPr>
                <p:txBody>
                  <a:bodyPr wrap="square" lIns="76197" tIns="38098" rIns="76197" bIns="38098" rtlCol="0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solidFill>
                          <a:schemeClr val="bg1"/>
                        </a:solidFill>
                      </a:rPr>
                      <a:t>1.33 km</a:t>
                    </a:r>
                    <a:endParaRPr lang="en-US" sz="14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3064826" y="2529094"/>
                    <a:ext cx="629340" cy="292384"/>
                  </a:xfrm>
                  <a:prstGeom prst="rect">
                    <a:avLst/>
                  </a:prstGeom>
                  <a:noFill/>
                </p:spPr>
                <p:txBody>
                  <a:bodyPr wrap="square" lIns="76197" tIns="38098" rIns="76197" bIns="38098" rtlCol="0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chemeClr val="bg1"/>
                        </a:solidFill>
                      </a:rPr>
                      <a:t>4</a:t>
                    </a:r>
                    <a:r>
                      <a:rPr lang="en-US" sz="1400" b="1" dirty="0">
                        <a:solidFill>
                          <a:schemeClr val="bg1"/>
                        </a:solidFill>
                      </a:rPr>
                      <a:t> km</a:t>
                    </a:r>
                    <a:endParaRPr lang="en-US" sz="14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1766048" y="3683503"/>
                    <a:ext cx="685799" cy="323161"/>
                  </a:xfrm>
                  <a:prstGeom prst="rect">
                    <a:avLst/>
                  </a:prstGeom>
                  <a:noFill/>
                </p:spPr>
                <p:txBody>
                  <a:bodyPr wrap="square" lIns="76197" tIns="38098" rIns="76197" bIns="38098" rtlCol="0">
                    <a:spAutoFit/>
                  </a:bodyPr>
                  <a:lstStyle/>
                  <a:p>
                    <a:r>
                      <a:rPr lang="en-US" sz="1600" b="1" dirty="0"/>
                      <a:t>12 km</a:t>
                    </a:r>
                    <a:endParaRPr lang="en-US" sz="1600" b="1" dirty="0"/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1752602" y="262038"/>
                    <a:ext cx="403744" cy="30777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/>
                      <a:t>(a)</a:t>
                    </a:r>
                    <a:endParaRPr lang="en-US" sz="1400" b="1" dirty="0"/>
                  </a:p>
                </p:txBody>
              </p:sp>
            </p:grpSp>
            <p:sp>
              <p:nvSpPr>
                <p:cNvPr id="50" name="TextBox 49"/>
                <p:cNvSpPr txBox="1"/>
                <p:nvPr/>
              </p:nvSpPr>
              <p:spPr>
                <a:xfrm>
                  <a:off x="5939008" y="3846276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0</a:t>
                  </a:r>
                  <a:endParaRPr lang="en-US" sz="1400" b="1" dirty="0"/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5939008" y="3426040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1000</a:t>
                  </a:r>
                  <a:endParaRPr lang="en-US" sz="1400" b="1" dirty="0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5939008" y="2976155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2000</a:t>
                  </a:r>
                  <a:endParaRPr lang="en-US" sz="1400" b="1" dirty="0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5939008" y="2518955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3000</a:t>
                  </a:r>
                  <a:endParaRPr lang="en-US" sz="1400" b="1" dirty="0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5939953" y="2069070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4000</a:t>
                  </a:r>
                  <a:endParaRPr lang="en-US" sz="1400" b="1" dirty="0"/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762000" y="4168491"/>
                <a:ext cx="6187722" cy="4698941"/>
                <a:chOff x="762000" y="4168491"/>
                <a:chExt cx="6187722" cy="4698941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762000" y="4168491"/>
                  <a:ext cx="6187722" cy="4698941"/>
                  <a:chOff x="762000" y="4168491"/>
                  <a:chExt cx="6187722" cy="4698941"/>
                </a:xfrm>
              </p:grpSpPr>
              <p:grpSp>
                <p:nvGrpSpPr>
                  <p:cNvPr id="5" name="Group 4"/>
                  <p:cNvGrpSpPr/>
                  <p:nvPr/>
                </p:nvGrpSpPr>
                <p:grpSpPr>
                  <a:xfrm>
                    <a:off x="762000" y="4168491"/>
                    <a:ext cx="5462040" cy="4642134"/>
                    <a:chOff x="762000" y="4168491"/>
                    <a:chExt cx="5462040" cy="4642134"/>
                  </a:xfrm>
                </p:grpSpPr>
                <p:pic>
                  <p:nvPicPr>
                    <p:cNvPr id="3076" name="Picture 4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1095376" y="4168491"/>
                      <a:ext cx="5128664" cy="46421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4" name="TextBox 13"/>
                    <p:cNvSpPr txBox="1"/>
                    <p:nvPr/>
                  </p:nvSpPr>
                  <p:spPr>
                    <a:xfrm>
                      <a:off x="2161989" y="5029200"/>
                      <a:ext cx="180068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FF00"/>
                          </a:solidFill>
                        </a:rPr>
                        <a:t>Uinta Mountains</a:t>
                      </a:r>
                      <a:endParaRPr lang="en-US" sz="18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sp>
                  <p:nvSpPr>
                    <p:cNvPr id="15" name="TextBox 14"/>
                    <p:cNvSpPr txBox="1"/>
                    <p:nvPr/>
                  </p:nvSpPr>
                  <p:spPr>
                    <a:xfrm rot="17043031">
                      <a:off x="362696" y="6188615"/>
                      <a:ext cx="226977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FF00"/>
                          </a:solidFill>
                        </a:rPr>
                        <a:t>Wasatch Range</a:t>
                      </a:r>
                      <a:endParaRPr lang="en-US" sz="18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sp>
                  <p:nvSpPr>
                    <p:cNvPr id="16" name="TextBox 15"/>
                    <p:cNvSpPr txBox="1"/>
                    <p:nvPr/>
                  </p:nvSpPr>
                  <p:spPr>
                    <a:xfrm rot="1583918">
                      <a:off x="1337659" y="7182226"/>
                      <a:ext cx="196164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FFFF00"/>
                          </a:solidFill>
                        </a:rPr>
                        <a:t>Tavaputs</a:t>
                      </a:r>
                      <a:endParaRPr lang="en-US" sz="18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762000" y="8393668"/>
                      <a:ext cx="270549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800" b="1" dirty="0"/>
                        <a:t>Desolation Canyon</a:t>
                      </a:r>
                      <a:endParaRPr lang="en-US" sz="1800" b="1" dirty="0"/>
                    </a:p>
                  </p:txBody>
                </p:sp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2842642" y="7926259"/>
                      <a:ext cx="196164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FF00"/>
                          </a:solidFill>
                        </a:rPr>
                        <a:t>Plateau</a:t>
                      </a:r>
                      <a:endParaRPr lang="en-US" sz="18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cxnSp>
                  <p:nvCxnSpPr>
                    <p:cNvPr id="19" name="Straight Arrow Connector 18"/>
                    <p:cNvCxnSpPr/>
                    <p:nvPr/>
                  </p:nvCxnSpPr>
                  <p:spPr>
                    <a:xfrm flipV="1">
                      <a:off x="2590800" y="8075028"/>
                      <a:ext cx="228600" cy="359834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Straight Connector 19"/>
                    <p:cNvCxnSpPr/>
                    <p:nvPr/>
                  </p:nvCxnSpPr>
                  <p:spPr>
                    <a:xfrm flipH="1" flipV="1">
                      <a:off x="1333500" y="6248402"/>
                      <a:ext cx="4224152" cy="663037"/>
                    </a:xfrm>
                    <a:prstGeom prst="line">
                      <a:avLst/>
                    </a:prstGeom>
                    <a:ln w="254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4419600" y="4293512"/>
                      <a:ext cx="742497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400" b="1" dirty="0"/>
                        <a:t>WY</a:t>
                      </a:r>
                      <a:endParaRPr lang="en-US" sz="2400" b="1" dirty="0"/>
                    </a:p>
                  </p:txBody>
                </p:sp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5023979" y="5167699"/>
                      <a:ext cx="742497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400" b="1" dirty="0"/>
                        <a:t>CO</a:t>
                      </a:r>
                      <a:endParaRPr lang="en-US" sz="2400" b="1" dirty="0"/>
                    </a:p>
                  </p:txBody>
                </p:sp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4043154" y="5029200"/>
                      <a:ext cx="742497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400" b="1" dirty="0"/>
                        <a:t>UT</a:t>
                      </a:r>
                      <a:endParaRPr lang="en-US" sz="2400" b="1" dirty="0"/>
                    </a:p>
                  </p:txBody>
                </p:sp>
                <p:sp>
                  <p:nvSpPr>
                    <p:cNvPr id="32" name="TextBox 31"/>
                    <p:cNvSpPr txBox="1"/>
                    <p:nvPr/>
                  </p:nvSpPr>
                  <p:spPr>
                    <a:xfrm>
                      <a:off x="1219200" y="4324290"/>
                      <a:ext cx="419100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/>
                        <a:t>(b)</a:t>
                      </a:r>
                      <a:endParaRPr lang="en-US" sz="1400" b="1" dirty="0"/>
                    </a:p>
                  </p:txBody>
                </p:sp>
              </p:grpSp>
              <p:pic>
                <p:nvPicPr>
                  <p:cNvPr id="27" name="Picture 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6324600" y="6360224"/>
                    <a:ext cx="135577" cy="24027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6400800" y="8559655"/>
                    <a:ext cx="548922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/>
                      <a:t>1250</a:t>
                    </a:r>
                    <a:endParaRPr lang="en-US" sz="1400" b="1" dirty="0"/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6400800" y="6245102"/>
                    <a:ext cx="548922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/>
                      <a:t>4000</a:t>
                    </a:r>
                    <a:endParaRPr lang="en-US" sz="1400" b="1" dirty="0"/>
                  </a:p>
                </p:txBody>
              </p:sp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6400800" y="7080663"/>
                    <a:ext cx="548922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/>
                      <a:t>3000</a:t>
                    </a:r>
                    <a:endParaRPr lang="en-US" sz="1400" b="1" dirty="0"/>
                  </a:p>
                </p:txBody>
              </p:sp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6400800" y="7958488"/>
                    <a:ext cx="548922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/>
                      <a:t>2000</a:t>
                    </a:r>
                    <a:endParaRPr lang="en-US" sz="1400" b="1" dirty="0"/>
                  </a:p>
                </p:txBody>
              </p:sp>
            </p:grpSp>
            <p:sp>
              <p:nvSpPr>
                <p:cNvPr id="67" name="Oval 66"/>
                <p:cNvSpPr/>
                <p:nvPr/>
              </p:nvSpPr>
              <p:spPr>
                <a:xfrm>
                  <a:off x="3007425" y="624325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3523806" y="6869681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2948050" y="665315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3947550" y="670747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4126675" y="658882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3933131" y="601485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2857245" y="5967350"/>
                  <a:ext cx="67145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ROO</a:t>
                  </a:r>
                  <a:endParaRPr lang="en-US" sz="1400" b="1" dirty="0"/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2750352" y="6653150"/>
                  <a:ext cx="67145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MYT</a:t>
                  </a:r>
                  <a:endParaRPr lang="en-US" sz="1400" b="1" dirty="0"/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3214744" y="6858000"/>
                  <a:ext cx="67145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OUR</a:t>
                  </a:r>
                  <a:endParaRPr lang="en-US" sz="1400" b="1" dirty="0"/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3753541" y="6711388"/>
                  <a:ext cx="67145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HOR</a:t>
                  </a:r>
                  <a:endParaRPr lang="en-US" sz="1400" b="1" dirty="0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4038600" y="6360225"/>
                  <a:ext cx="67145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RED</a:t>
                  </a:r>
                  <a:endParaRPr lang="en-US" sz="1400" b="1" dirty="0"/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3855019" y="5845625"/>
                  <a:ext cx="67145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VER</a:t>
                  </a:r>
                  <a:endParaRPr lang="en-US" sz="1400" b="1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0309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4" y="2309816"/>
            <a:ext cx="7381875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8382000"/>
            <a:ext cx="7162800" cy="1580194"/>
          </a:xfrm>
          <a:prstGeom prst="rect">
            <a:avLst/>
          </a:prstGeom>
          <a:noFill/>
        </p:spPr>
        <p:txBody>
          <a:bodyPr wrap="square" lIns="101871" tIns="50936" rIns="101871" bIns="50936" rtlCol="0">
            <a:spAutoFit/>
          </a:bodyPr>
          <a:lstStyle/>
          <a:p>
            <a:r>
              <a:rPr lang="en-US" sz="1600" dirty="0"/>
              <a:t>Figure 3. </a:t>
            </a:r>
            <a:r>
              <a:rPr lang="en-US" sz="1600" dirty="0"/>
              <a:t>Snow depth (blue) and snow water equivalent (red) as a function of elevation for 0000 UTC 1 February 2013 for: prescribed snow applied to WRF simulations (black line); observations (O) from the Uintah Basin and surrounding mountains; and NAM analysis (X).  NAM analysis data were extracted along a southeast to northwest transect from the center of the basin to the center of the Uinta Mountains.</a:t>
            </a:r>
          </a:p>
        </p:txBody>
      </p:sp>
    </p:spTree>
    <p:extLst>
      <p:ext uri="{BB962C8B-B14F-4D97-AF65-F5344CB8AC3E}">
        <p14:creationId xmlns:p14="http://schemas.microsoft.com/office/powerpoint/2010/main" val="43979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8382000"/>
            <a:ext cx="7239000" cy="1333973"/>
          </a:xfrm>
          <a:prstGeom prst="rect">
            <a:avLst/>
          </a:prstGeom>
          <a:noFill/>
        </p:spPr>
        <p:txBody>
          <a:bodyPr wrap="square" lIns="101871" tIns="50936" rIns="101871" bIns="50936" rtlCol="0">
            <a:spAutoFit/>
          </a:bodyPr>
          <a:lstStyle/>
          <a:p>
            <a:r>
              <a:rPr lang="en-US" sz="1600" dirty="0"/>
              <a:t>Figure 4. </a:t>
            </a:r>
            <a:r>
              <a:rPr lang="en-US" sz="1600" dirty="0"/>
              <a:t>WRF surface albedo (top) at 0100 UTC 1 February 2013 for (a) before and (b) after modifications to WRF snow albedo and vegetation parameter table.  </a:t>
            </a:r>
            <a:r>
              <a:rPr lang="en-US" sz="1600" dirty="0"/>
              <a:t>Initialized snow depth (bottom, in m) at 0000 UTC 1 February 2013 for </a:t>
            </a:r>
            <a:r>
              <a:rPr lang="en-US" sz="1600" dirty="0" smtClean="0"/>
              <a:t>(c) </a:t>
            </a:r>
            <a:r>
              <a:rPr lang="en-US" sz="1600" dirty="0"/>
              <a:t>“Full Snow” cases (BASE/FULL) and </a:t>
            </a:r>
            <a:r>
              <a:rPr lang="en-US" sz="1600" dirty="0" smtClean="0"/>
              <a:t>(d) </a:t>
            </a:r>
            <a:r>
              <a:rPr lang="en-US" sz="1600" dirty="0"/>
              <a:t>“No Snow” case (NONE).  </a:t>
            </a:r>
            <a:r>
              <a:rPr lang="en-US" sz="1600" dirty="0"/>
              <a:t>Terrain contoured every 500 m in black.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32480" y="890094"/>
            <a:ext cx="7511527" cy="6502087"/>
            <a:chOff x="32479" y="890093"/>
            <a:chExt cx="7511527" cy="650208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2557" y="935120"/>
              <a:ext cx="3501449" cy="3140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17" y="890093"/>
              <a:ext cx="3983311" cy="3202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599" y="4222898"/>
              <a:ext cx="3505407" cy="3137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79" y="4194618"/>
              <a:ext cx="3990850" cy="3197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121978" y="1053874"/>
              <a:ext cx="4421816" cy="3563635"/>
              <a:chOff x="121978" y="1053874"/>
              <a:chExt cx="4421816" cy="3563635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121978" y="4309732"/>
                <a:ext cx="419100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 b="1" dirty="0"/>
                  <a:t>(c)</a:t>
                </a:r>
                <a:endParaRPr lang="en-US" sz="1400" b="1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124694" y="1053874"/>
                <a:ext cx="403744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(b)</a:t>
                </a:r>
                <a:endParaRPr lang="en-US" sz="14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124694" y="4309731"/>
                <a:ext cx="419100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(d)</a:t>
                </a:r>
                <a:endParaRPr lang="en-US" sz="1400" b="1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29656" y="1053875"/>
                <a:ext cx="403744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(a)</a:t>
                </a:r>
                <a:endParaRPr lang="en-US" sz="14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437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00198" y="140830"/>
            <a:ext cx="4565158" cy="9123671"/>
            <a:chOff x="1600197" y="140827"/>
            <a:chExt cx="4565158" cy="9123671"/>
          </a:xfrm>
        </p:grpSpPr>
        <p:pic>
          <p:nvPicPr>
            <p:cNvPr id="8" name="Picture 2" descr="C:\Users\u0818471\Desktop\NASA SPoRT info\Feb 2013 Images\Snow-Cloud\20130202_1815_sport_modis_westusa_snowcloud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00198" y="140827"/>
              <a:ext cx="4565157" cy="448058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u0818471\Desktop\NASA SPoRT info\Feb 2013 Images\NTmicrophysics\20130202_0931_sport_viirs_westusa_ntmicro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00197" y="4765912"/>
              <a:ext cx="4565157" cy="449858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638301" y="189727"/>
              <a:ext cx="403744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(a)</a:t>
              </a:r>
              <a:endParaRPr lang="en-US" sz="14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38300" y="4820719"/>
              <a:ext cx="419100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(b)</a:t>
              </a:r>
              <a:endParaRPr lang="en-US" sz="1400" b="1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28600" y="9220200"/>
            <a:ext cx="7239000" cy="841531"/>
          </a:xfrm>
          <a:prstGeom prst="rect">
            <a:avLst/>
          </a:prstGeom>
          <a:noFill/>
        </p:spPr>
        <p:txBody>
          <a:bodyPr wrap="square" lIns="101871" tIns="50936" rIns="101871" bIns="50936" rtlCol="0">
            <a:spAutoFit/>
          </a:bodyPr>
          <a:lstStyle/>
          <a:p>
            <a:r>
              <a:rPr lang="en-US" sz="1600" dirty="0"/>
              <a:t>Figure 5. </a:t>
            </a:r>
            <a:r>
              <a:rPr lang="en-US" sz="1600" dirty="0" err="1"/>
              <a:t>SPoRT</a:t>
            </a:r>
            <a:r>
              <a:rPr lang="en-US" sz="1600" dirty="0"/>
              <a:t>-derived VIIRS satellite images: (a) Snow-Cloud product at 1815 UTC 2 February 2013 and (b) Nighttime Microphysics RGB product at 0931 UTC 2 February 2013. </a:t>
            </a:r>
          </a:p>
        </p:txBody>
      </p:sp>
    </p:spTree>
    <p:extLst>
      <p:ext uri="{BB962C8B-B14F-4D97-AF65-F5344CB8AC3E}">
        <p14:creationId xmlns:p14="http://schemas.microsoft.com/office/powerpoint/2010/main" val="96064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4484" y="9216860"/>
            <a:ext cx="7776884" cy="841541"/>
          </a:xfrm>
          <a:prstGeom prst="rect">
            <a:avLst/>
          </a:prstGeom>
          <a:noFill/>
        </p:spPr>
        <p:txBody>
          <a:bodyPr wrap="square" lIns="101871" tIns="50936" rIns="101871" bIns="50936" rtlCol="0">
            <a:spAutoFit/>
          </a:bodyPr>
          <a:lstStyle/>
          <a:p>
            <a:r>
              <a:rPr lang="en-US" sz="1600" dirty="0"/>
              <a:t>Figure 6. Observed and simulated vertical profiles at Roosevelt </a:t>
            </a:r>
            <a:r>
              <a:rPr lang="en-US" sz="1600" dirty="0"/>
              <a:t>of (a, b</a:t>
            </a:r>
            <a:r>
              <a:rPr lang="en-US" sz="1600" dirty="0"/>
              <a:t>) </a:t>
            </a:r>
            <a:r>
              <a:rPr lang="en-US" sz="1600" dirty="0"/>
              <a:t>potential </a:t>
            </a:r>
            <a:r>
              <a:rPr lang="en-US" sz="1600" dirty="0"/>
              <a:t>temperature, </a:t>
            </a:r>
            <a:r>
              <a:rPr lang="en-US" sz="1600" dirty="0"/>
              <a:t>(c, d</a:t>
            </a:r>
            <a:r>
              <a:rPr lang="en-US" sz="1600" dirty="0"/>
              <a:t>) relative humidity with respect to ice, (e, f) wind speed, and (g, h) wind direction for 1800 UTC 4 February 2013 (left) and </a:t>
            </a:r>
            <a:r>
              <a:rPr lang="en-US" sz="1600" dirty="0"/>
              <a:t>1800 UTC </a:t>
            </a:r>
            <a:r>
              <a:rPr lang="en-US" sz="1600" dirty="0"/>
              <a:t>5 </a:t>
            </a:r>
            <a:r>
              <a:rPr lang="en-US" sz="1600" dirty="0"/>
              <a:t>February 2013 </a:t>
            </a:r>
            <a:r>
              <a:rPr lang="en-US" sz="1600" dirty="0"/>
              <a:t>(right).</a:t>
            </a:r>
            <a:endParaRPr lang="en-US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" y="-8068"/>
            <a:ext cx="7781367" cy="9132723"/>
            <a:chOff x="0" y="-8069"/>
            <a:chExt cx="7781367" cy="9132723"/>
          </a:xfrm>
        </p:grpSpPr>
        <p:pic>
          <p:nvPicPr>
            <p:cNvPr id="16" name="Picture 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7227" y="6867400"/>
              <a:ext cx="3895171" cy="2257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3958" y="4559646"/>
              <a:ext cx="3895169" cy="2285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7231" y="2279550"/>
              <a:ext cx="3895167" cy="2246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3886200" y="-8069"/>
              <a:ext cx="3895167" cy="2241750"/>
              <a:chOff x="3899895" y="-8069"/>
              <a:chExt cx="3895167" cy="2241750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99895" y="-8069"/>
                <a:ext cx="3895167" cy="2241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7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09" t="54376" r="21782" b="29092"/>
              <a:stretch/>
            </p:blipFill>
            <p:spPr bwMode="auto">
              <a:xfrm>
                <a:off x="4308144" y="91826"/>
                <a:ext cx="1032116" cy="696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846363"/>
              <a:ext cx="3835021" cy="226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579364"/>
              <a:ext cx="3877233" cy="2278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92934"/>
              <a:ext cx="3899895" cy="2243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13694" y="0"/>
              <a:ext cx="3881717" cy="2247043"/>
              <a:chOff x="13694" y="0"/>
              <a:chExt cx="3881717" cy="2247043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94" y="0"/>
                <a:ext cx="3881717" cy="2247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601" t="50000" r="10755" b="20432"/>
              <a:stretch/>
            </p:blipFill>
            <p:spPr bwMode="auto">
              <a:xfrm>
                <a:off x="426939" y="125945"/>
                <a:ext cx="1228298" cy="664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426939" y="113293"/>
              <a:ext cx="4768311" cy="7748948"/>
              <a:chOff x="426939" y="113293"/>
              <a:chExt cx="4768311" cy="7748948"/>
            </a:xfrm>
          </p:grpSpPr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688" t="43198" r="12160" b="16955"/>
              <a:stretch/>
            </p:blipFill>
            <p:spPr bwMode="auto">
              <a:xfrm>
                <a:off x="4294496" y="6955808"/>
                <a:ext cx="900754" cy="892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46274" y="2438400"/>
                <a:ext cx="406466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(c)</a:t>
                </a:r>
                <a:endParaRPr lang="en-US" sz="1400" b="1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308144" y="113293"/>
                <a:ext cx="403744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(b)</a:t>
                </a:r>
                <a:endParaRPr lang="en-US" sz="1400" b="1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305300" y="2438400"/>
                <a:ext cx="419100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(d)</a:t>
                </a:r>
                <a:endParaRPr lang="en-US" sz="1400" b="1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29904" y="4702792"/>
                <a:ext cx="406466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(e)</a:t>
                </a:r>
                <a:endParaRPr lang="en-US" sz="1400" b="1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308144" y="4709710"/>
                <a:ext cx="419100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(f)</a:t>
                </a:r>
                <a:endParaRPr lang="en-US" sz="1400" b="1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299048" y="6997475"/>
                <a:ext cx="403744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(h)</a:t>
                </a:r>
                <a:endParaRPr lang="en-US" sz="1400" b="1" dirty="0"/>
              </a:p>
            </p:txBody>
          </p:sp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688" t="43198" r="12160" b="16955"/>
              <a:stretch/>
            </p:blipFill>
            <p:spPr bwMode="auto">
              <a:xfrm>
                <a:off x="446274" y="6969456"/>
                <a:ext cx="900754" cy="892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7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97" t="4587" r="69086" b="76564"/>
              <a:stretch/>
            </p:blipFill>
            <p:spPr bwMode="auto">
              <a:xfrm>
                <a:off x="896651" y="6997475"/>
                <a:ext cx="1121291" cy="645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446274" y="6997474"/>
                <a:ext cx="403744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(g)</a:t>
                </a:r>
                <a:endParaRPr lang="en-US" sz="1400" b="1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26939" y="151810"/>
                <a:ext cx="403744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(a)</a:t>
                </a:r>
                <a:endParaRPr lang="en-US" sz="1400" b="1" dirty="0"/>
              </a:p>
            </p:txBody>
          </p:sp>
        </p:grpSp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169"/>
            <a:stretch/>
          </p:blipFill>
          <p:spPr bwMode="auto">
            <a:xfrm>
              <a:off x="920960" y="205195"/>
              <a:ext cx="1002842" cy="694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6663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" y="8077200"/>
            <a:ext cx="7162800" cy="1826416"/>
          </a:xfrm>
          <a:prstGeom prst="rect">
            <a:avLst/>
          </a:prstGeom>
          <a:noFill/>
        </p:spPr>
        <p:txBody>
          <a:bodyPr wrap="square" lIns="101871" tIns="50936" rIns="101871" bIns="50936" rtlCol="0">
            <a:spAutoFit/>
          </a:bodyPr>
          <a:lstStyle/>
          <a:p>
            <a:r>
              <a:rPr lang="en-US" sz="1600" dirty="0"/>
              <a:t>Figure 7. </a:t>
            </a:r>
            <a:r>
              <a:rPr lang="en-US" sz="1600" dirty="0"/>
              <a:t>(a) Hourly ozone concentrations from </a:t>
            </a:r>
            <a:r>
              <a:rPr lang="en-US" sz="1600" dirty="0"/>
              <a:t>1-6 </a:t>
            </a:r>
            <a:r>
              <a:rPr lang="en-US" sz="1600" dirty="0"/>
              <a:t>February 2013 for Roosevelt (black), Horsepool (blue), Vernal (red), and Ouray (green) with the 75 ppb (8-hour mean) NAAQS denoted by the dashed line.  (b) Ceilometer backscatter (shaded) and estimated aerosol depth (black dots) as a function of height (m) at Roosevelt from 1-7 February 2013.  Red, yellow, blue, and white shading denote fog and stratus clouds, high aerosol concentrations; low aerosol concentrations, and beam attenuation, respectively.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1524000"/>
            <a:ext cx="7772400" cy="6273200"/>
            <a:chOff x="0" y="1956402"/>
            <a:chExt cx="7772400" cy="62732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953000"/>
              <a:ext cx="7772400" cy="2999692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0" y="1956402"/>
              <a:ext cx="7245433" cy="6273200"/>
              <a:chOff x="0" y="1956402"/>
              <a:chExt cx="7245433" cy="6273200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254296"/>
                <a:ext cx="7245433" cy="2698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583375" y="1956402"/>
                <a:ext cx="4444114" cy="6273200"/>
                <a:chOff x="583375" y="1956400"/>
                <a:chExt cx="4444114" cy="6273200"/>
              </a:xfrm>
            </p:grpSpPr>
            <p:sp>
              <p:nvSpPr>
                <p:cNvPr id="7" name="TextBox 6"/>
                <p:cNvSpPr txBox="1"/>
                <p:nvPr/>
              </p:nvSpPr>
              <p:spPr>
                <a:xfrm>
                  <a:off x="3124201" y="2481594"/>
                  <a:ext cx="685799" cy="261606"/>
                </a:xfrm>
                <a:prstGeom prst="rect">
                  <a:avLst/>
                </a:prstGeom>
                <a:noFill/>
              </p:spPr>
              <p:txBody>
                <a:bodyPr wrap="square" lIns="76197" tIns="38098" rIns="76197" bIns="38098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schemeClr val="bg1"/>
                      </a:solidFill>
                    </a:rPr>
                    <a:t>4</a:t>
                  </a:r>
                  <a:r>
                    <a:rPr lang="en-US" sz="1200" b="1" dirty="0">
                      <a:solidFill>
                        <a:schemeClr val="bg1"/>
                      </a:solidFill>
                    </a:rPr>
                    <a:t> km</a:t>
                  </a:r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598731" y="1956400"/>
                  <a:ext cx="403744" cy="30777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(a)</a:t>
                  </a:r>
                  <a:endParaRPr lang="en-US" sz="1400" b="1" dirty="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583375" y="5029200"/>
                  <a:ext cx="419100" cy="30777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(b)</a:t>
                  </a:r>
                  <a:endParaRPr lang="en-US" sz="1400" b="1" dirty="0"/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2744911" y="7891046"/>
                  <a:ext cx="2282578" cy="338554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/>
                    <a:t>Day of February</a:t>
                  </a:r>
                  <a:endParaRPr lang="en-US" sz="1600" b="1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6012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9284525"/>
            <a:ext cx="7239000" cy="595319"/>
          </a:xfrm>
          <a:prstGeom prst="rect">
            <a:avLst/>
          </a:prstGeom>
          <a:noFill/>
        </p:spPr>
        <p:txBody>
          <a:bodyPr wrap="square" lIns="101871" tIns="50936" rIns="101871" bIns="50936" rtlCol="0">
            <a:spAutoFit/>
          </a:bodyPr>
          <a:lstStyle/>
          <a:p>
            <a:r>
              <a:rPr lang="en-US" sz="1600" dirty="0"/>
              <a:t>Figure 8. </a:t>
            </a:r>
            <a:r>
              <a:rPr lang="en-US" sz="1600" dirty="0"/>
              <a:t>Average 2-m temperature (in °C according to the scale below) for 1–6 February 2013 from (a) BASE, (b) FULL, </a:t>
            </a:r>
            <a:r>
              <a:rPr lang="en-US" sz="1600" dirty="0"/>
              <a:t>and (c) </a:t>
            </a:r>
            <a:r>
              <a:rPr lang="en-US" sz="1600" dirty="0"/>
              <a:t>NONE simulations.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098914" y="76202"/>
            <a:ext cx="3574573" cy="9284312"/>
            <a:chOff x="1632427" y="76202"/>
            <a:chExt cx="3574573" cy="928431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2863" y="76202"/>
              <a:ext cx="3206337" cy="8721205"/>
              <a:chOff x="76200" y="77299"/>
              <a:chExt cx="3206337" cy="8721205"/>
            </a:xfrm>
          </p:grpSpPr>
          <p:pic>
            <p:nvPicPr>
              <p:cNvPr id="40" name="Picture 5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5944697"/>
                <a:ext cx="3206337" cy="28538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3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3009094"/>
                <a:ext cx="3206337" cy="2859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2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77299"/>
                <a:ext cx="3206337" cy="2843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182106" y="191925"/>
                <a:ext cx="403744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(a)</a:t>
                </a:r>
                <a:endParaRPr lang="en-US" sz="1400" b="1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66750" y="3111802"/>
                <a:ext cx="403744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(b)</a:t>
                </a:r>
                <a:endParaRPr lang="en-US" sz="1400" b="1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51394" y="6043804"/>
                <a:ext cx="419100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(c)</a:t>
                </a:r>
                <a:endParaRPr lang="en-US" sz="1400" b="1" dirty="0"/>
              </a:p>
            </p:txBody>
          </p:sp>
        </p:grpSp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298953" y="7321318"/>
              <a:ext cx="255331" cy="3207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1632427" y="9049760"/>
              <a:ext cx="419100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-12</a:t>
              </a:r>
              <a:endParaRPr lang="en-US" sz="14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87900" y="9052737"/>
              <a:ext cx="419100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2</a:t>
              </a:r>
              <a:endParaRPr lang="en-US" sz="14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89150" y="9052737"/>
              <a:ext cx="419100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-10</a:t>
              </a:r>
              <a:endParaRPr lang="en-US" sz="14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540000" y="9049759"/>
              <a:ext cx="419100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-8</a:t>
              </a:r>
              <a:endParaRPr lang="en-US" sz="14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43400" y="9049758"/>
              <a:ext cx="419100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0</a:t>
              </a:r>
              <a:endParaRPr lang="en-US" sz="14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892550" y="9049757"/>
              <a:ext cx="419100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-2</a:t>
              </a:r>
              <a:endParaRPr lang="en-US" sz="14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41700" y="9052737"/>
              <a:ext cx="419100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-4</a:t>
              </a:r>
              <a:endParaRPr lang="en-US" sz="14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990850" y="9052737"/>
              <a:ext cx="419100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-6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1858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60963</TotalTime>
  <Words>2237</Words>
  <Application>Microsoft Office PowerPoint</Application>
  <PresentationFormat>Custom</PresentationFormat>
  <Paragraphs>501</Paragraphs>
  <Slides>22</Slides>
  <Notes>0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Michael Neemann</dc:creator>
  <cp:lastModifiedBy>Erik Michael Neemann</cp:lastModifiedBy>
  <cp:revision>472</cp:revision>
  <cp:lastPrinted>2014-04-29T18:29:04Z</cp:lastPrinted>
  <dcterms:created xsi:type="dcterms:W3CDTF">2013-11-06T18:07:41Z</dcterms:created>
  <dcterms:modified xsi:type="dcterms:W3CDTF">2014-04-30T20:08:51Z</dcterms:modified>
</cp:coreProperties>
</file>