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8" r:id="rId3"/>
    <p:sldId id="300" r:id="rId4"/>
    <p:sldId id="258" r:id="rId5"/>
    <p:sldId id="299" r:id="rId6"/>
    <p:sldId id="315" r:id="rId7"/>
    <p:sldId id="259" r:id="rId8"/>
    <p:sldId id="260" r:id="rId9"/>
    <p:sldId id="262" r:id="rId10"/>
    <p:sldId id="263" r:id="rId11"/>
    <p:sldId id="261" r:id="rId12"/>
    <p:sldId id="302" r:id="rId13"/>
    <p:sldId id="304" r:id="rId14"/>
    <p:sldId id="306" r:id="rId15"/>
    <p:sldId id="307" r:id="rId16"/>
    <p:sldId id="303" r:id="rId17"/>
    <p:sldId id="266" r:id="rId18"/>
    <p:sldId id="312" r:id="rId19"/>
    <p:sldId id="309" r:id="rId20"/>
    <p:sldId id="310" r:id="rId21"/>
    <p:sldId id="311" r:id="rId22"/>
    <p:sldId id="308" r:id="rId23"/>
    <p:sldId id="313" r:id="rId24"/>
    <p:sldId id="314" r:id="rId25"/>
    <p:sldId id="257" r:id="rId26"/>
    <p:sldId id="30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22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9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7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3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64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2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70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1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2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1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33EDB-9F7E-4D40-8CF0-E0B8E46FF84F}" type="datetimeFigureOut">
              <a:rPr lang="en-US" smtClean="0"/>
              <a:t>11/21/2013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BE479-3FC8-46B3-9F2B-7BBE1C89B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chpc.utah.edu/~u0818471/namelist.wps" TargetMode="External"/><Relationship Id="rId2" Type="http://schemas.openxmlformats.org/officeDocument/2006/relationships/hyperlink" Target="http://journals.ametsoc.org/doi/abs/10.1175/MWR-D-12-00328.1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home.chpc.utah.edu/~u0818471/namelist.inpu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crosman\Pictures\2013-02-02\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b="1" dirty="0" smtClean="0"/>
              <a:t>Uintah Basin WRF Testing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Erik </a:t>
            </a:r>
            <a:r>
              <a:rPr lang="en-US" b="1" dirty="0" err="1" smtClean="0">
                <a:solidFill>
                  <a:schemeClr val="tx1"/>
                </a:solidFill>
              </a:rPr>
              <a:t>Neemann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21 Nov 2013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91440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Modified VEGPARM.TBL</a:t>
            </a:r>
            <a:endParaRPr lang="en-US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257800"/>
            <a:ext cx="9144000" cy="161582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000" b="1" dirty="0" smtClean="0"/>
              <a:t>Modified VEGPARM.TBL “SNUP” to 0.02 for vegetation categories 5 &amp; 8 (cropland/grassland mosaic &amp; </a:t>
            </a:r>
            <a:r>
              <a:rPr lang="en-US" sz="2000" b="1" dirty="0" err="1" smtClean="0"/>
              <a:t>shrubland</a:t>
            </a:r>
            <a:r>
              <a:rPr lang="en-US" sz="2000" b="1" dirty="0" smtClean="0"/>
              <a:t>)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Allows 2 cm of SWE (20 kg/m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) to “cover up” vegetation with snow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Enables albedo to attain “max snow albedo”, instead of combination of snow albedo and vegetation albedo</a:t>
            </a:r>
            <a:endParaRPr lang="en-US" sz="2000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76200" y="685800"/>
            <a:ext cx="8974381" cy="4366521"/>
            <a:chOff x="76200" y="967479"/>
            <a:chExt cx="8974381" cy="4366521"/>
          </a:xfrm>
        </p:grpSpPr>
        <p:grpSp>
          <p:nvGrpSpPr>
            <p:cNvPr id="2" name="Group 1"/>
            <p:cNvGrpSpPr/>
            <p:nvPr/>
          </p:nvGrpSpPr>
          <p:grpSpPr>
            <a:xfrm>
              <a:off x="76200" y="1180130"/>
              <a:ext cx="8974381" cy="4153870"/>
              <a:chOff x="169619" y="761999"/>
              <a:chExt cx="8974381" cy="4153870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415263" y="761999"/>
                <a:ext cx="5728737" cy="4153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69619" y="762000"/>
                <a:ext cx="3245644" cy="4153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3" name="Straight Arrow Connector 22"/>
            <p:cNvCxnSpPr>
              <a:stCxn id="17" idx="3"/>
            </p:cNvCxnSpPr>
            <p:nvPr/>
          </p:nvCxnSpPr>
          <p:spPr>
            <a:xfrm flipV="1">
              <a:off x="4116323" y="2288477"/>
              <a:ext cx="2191059" cy="66766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497381" y="2216610"/>
              <a:ext cx="381000" cy="1614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13673" y="967479"/>
              <a:ext cx="2438400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Changed from .04 to .02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2497381" y="1901177"/>
              <a:ext cx="381000" cy="1614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40438" y="2771471"/>
              <a:ext cx="2475885" cy="36933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Changed from .03 to .02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6383581" y="1901177"/>
              <a:ext cx="1752600" cy="1524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307381" y="2216610"/>
              <a:ext cx="952500" cy="16145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23"/>
            <p:cNvCxnSpPr>
              <a:stCxn id="27" idx="3"/>
              <a:endCxn id="18" idx="2"/>
            </p:cNvCxnSpPr>
            <p:nvPr/>
          </p:nvCxnSpPr>
          <p:spPr>
            <a:xfrm>
              <a:off x="4152073" y="1152145"/>
              <a:ext cx="2231508" cy="82523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7" idx="0"/>
            </p:cNvCxnSpPr>
            <p:nvPr/>
          </p:nvCxnSpPr>
          <p:spPr>
            <a:xfrm flipH="1" flipV="1">
              <a:off x="2687882" y="2369205"/>
              <a:ext cx="190499" cy="4022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15" idx="0"/>
            </p:cNvCxnSpPr>
            <p:nvPr/>
          </p:nvCxnSpPr>
          <p:spPr>
            <a:xfrm flipH="1">
              <a:off x="2687881" y="1336811"/>
              <a:ext cx="244992" cy="56436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37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952127"/>
            <a:ext cx="9144000" cy="4096123"/>
            <a:chOff x="0" y="952127"/>
            <a:chExt cx="9144000" cy="4096123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952127"/>
              <a:ext cx="9144000" cy="4096123"/>
              <a:chOff x="0" y="952127"/>
              <a:chExt cx="9144000" cy="4096123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0" y="952127"/>
                <a:ext cx="9144000" cy="4035530"/>
                <a:chOff x="0" y="952127"/>
                <a:chExt cx="9144000" cy="4035530"/>
              </a:xfrm>
            </p:grpSpPr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0" y="952127"/>
                  <a:ext cx="4267199" cy="40355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76800" y="989492"/>
                  <a:ext cx="4267200" cy="39981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3485" y="1066800"/>
                <a:ext cx="503315" cy="398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1804988" y="1476409"/>
              <a:ext cx="6729412" cy="1666853"/>
              <a:chOff x="1804988" y="2474435"/>
              <a:chExt cx="6729412" cy="166685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6629400" y="2647021"/>
                <a:ext cx="1905000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0.8 - 0.82 Average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>
                <a:stCxn id="22" idx="2"/>
              </p:cNvCxnSpPr>
              <p:nvPr/>
            </p:nvCxnSpPr>
            <p:spPr>
              <a:xfrm flipH="1">
                <a:off x="7086600" y="3016353"/>
                <a:ext cx="495300" cy="112493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2590800" y="2843767"/>
                <a:ext cx="242888" cy="11396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804988" y="2474435"/>
                <a:ext cx="2057399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0.52 - 0.57 Average</a:t>
                </a:r>
                <a:endParaRPr lang="en-US" dirty="0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0" y="0"/>
            <a:ext cx="91440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Snow Albedo changes</a:t>
            </a:r>
            <a:endParaRPr lang="en-US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486400"/>
            <a:ext cx="9144000" cy="130804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000" b="1" dirty="0" smtClean="0"/>
              <a:t>Combination of VEGPARM.TBL and snow albedo edits </a:t>
            </a:r>
            <a:r>
              <a:rPr lang="en-US" sz="2000" b="1" dirty="0" smtClean="0"/>
              <a:t>achieve desired </a:t>
            </a:r>
            <a:r>
              <a:rPr lang="en-US" sz="2000" b="1" dirty="0" smtClean="0"/>
              <a:t>albedos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Set snow albedo to 0.82 within the basin (below 2000 m)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Left snow albedo as default value outside the basin</a:t>
            </a:r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Change in land use dataset accounts for differences outside the basin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220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91440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Thompson Microphysics Scheme Modifications </a:t>
            </a:r>
            <a:endParaRPr lang="en-US" sz="23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948188"/>
            <a:ext cx="8699500" cy="4385812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Model </a:t>
            </a:r>
            <a:r>
              <a:rPr lang="en-US" sz="2000" b="1" dirty="0"/>
              <a:t>vertical and horizontal structure reasonably well simulated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2-m </a:t>
            </a:r>
            <a:r>
              <a:rPr lang="en-US" sz="2000" b="1" dirty="0"/>
              <a:t>temperatures too high because of excessive liquid-phase fog/stratus in what is observed to be an ice fog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Modifications </a:t>
            </a:r>
            <a:r>
              <a:rPr lang="en-US" sz="2000" b="1" dirty="0"/>
              <a:t>to Thompson microphysics scheme were tested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3 </a:t>
            </a:r>
            <a:r>
              <a:rPr lang="en-US" sz="2000" b="1" dirty="0"/>
              <a:t>types of </a:t>
            </a:r>
            <a:r>
              <a:rPr lang="en-US" sz="2000" b="1" dirty="0" smtClean="0"/>
              <a:t>solutions: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Liquid </a:t>
            </a:r>
            <a:r>
              <a:rPr lang="en-US" sz="2000" b="1" dirty="0"/>
              <a:t>cloud (default): strong cloud downward LW radiation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Clear </a:t>
            </a:r>
            <a:r>
              <a:rPr lang="en-US" sz="2000" b="1" dirty="0"/>
              <a:t>sky: very little cloud ice and negligible cloud LW radiation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Ice </a:t>
            </a:r>
            <a:r>
              <a:rPr lang="en-US" sz="2000" b="1" dirty="0"/>
              <a:t>cloud: moderate downward cloud LW radiation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In </a:t>
            </a:r>
            <a:r>
              <a:rPr lang="en-US" sz="2000" b="1" dirty="0"/>
              <a:t>lowest 15 model levels (~500 m):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Turn </a:t>
            </a:r>
            <a:r>
              <a:rPr lang="en-US" sz="2000" b="1" dirty="0"/>
              <a:t>off cloud ice sedimentation: prevent cloud ice from falling out of cloud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Turn </a:t>
            </a:r>
            <a:r>
              <a:rPr lang="en-US" sz="2000" b="1" dirty="0"/>
              <a:t>off cloud ice </a:t>
            </a:r>
            <a:r>
              <a:rPr lang="en-US" sz="2000" b="1" dirty="0" err="1"/>
              <a:t>autoconversion</a:t>
            </a:r>
            <a:r>
              <a:rPr lang="en-US" sz="2000" b="1" dirty="0"/>
              <a:t> to snow: prevent ice conversion into snow, which precipitates out of cloud</a:t>
            </a:r>
            <a:endParaRPr lang="en-US" sz="2000" b="1" dirty="0" smtClean="0"/>
          </a:p>
          <a:p>
            <a:pPr marL="742920" lvl="1" indent="-285739">
              <a:buFontTx/>
              <a:buChar char="-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893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4877"/>
            <a:ext cx="3222853" cy="261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471" y="0"/>
            <a:ext cx="8626744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Sedimentation - Average </a:t>
            </a:r>
            <a:r>
              <a:rPr lang="en-US" sz="2300" b="1" dirty="0"/>
              <a:t>cloud ice &amp; cloud water bottom 10 levels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3088" y="1977483"/>
            <a:ext cx="2750056" cy="69249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Ice </a:t>
            </a:r>
            <a:r>
              <a:rPr lang="en-US" sz="2000" b="1" dirty="0"/>
              <a:t>sedimentation </a:t>
            </a:r>
            <a:r>
              <a:rPr lang="en-US" sz="2000" b="1" dirty="0" smtClean="0"/>
              <a:t>OFF</a:t>
            </a:r>
          </a:p>
          <a:p>
            <a:pPr algn="ctr"/>
            <a:r>
              <a:rPr lang="en-US" sz="2000" b="1" dirty="0"/>
              <a:t>=</a:t>
            </a:r>
            <a:r>
              <a:rPr lang="en-US" sz="2000" b="1" dirty="0" smtClean="0"/>
              <a:t> Ice Cloud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5579" y="578731"/>
            <a:ext cx="2388193" cy="384721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/>
              <a:t>Cloud Ice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3250" y="317500"/>
            <a:ext cx="3143250" cy="384721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4 </a:t>
            </a:r>
            <a:r>
              <a:rPr lang="en-US" sz="2000" b="1" dirty="0"/>
              <a:t>Feb </a:t>
            </a:r>
            <a:r>
              <a:rPr lang="en-US" sz="2000" b="1" dirty="0" smtClean="0"/>
              <a:t>2013 06Z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33088" y="5080000"/>
            <a:ext cx="2634312" cy="69249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Ice Sedimentation ON</a:t>
            </a:r>
          </a:p>
          <a:p>
            <a:pPr algn="ctr"/>
            <a:r>
              <a:rPr lang="en-US" sz="2000" b="1" dirty="0" smtClean="0"/>
              <a:t>= Liquid Cloud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04568" y="508000"/>
            <a:ext cx="2480623" cy="387710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/>
              <a:t>Cloud Water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760" y="962849"/>
            <a:ext cx="3198241" cy="259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13" y="4233426"/>
            <a:ext cx="3220988" cy="262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0" y="37465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849"/>
            <a:ext cx="3207688" cy="260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1000" y="3848705"/>
            <a:ext cx="2388193" cy="384721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/>
              <a:t>Cloud Ice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79989" y="3799048"/>
            <a:ext cx="2480623" cy="387710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/>
              <a:t>Cloud Water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33088" y="1038225"/>
            <a:ext cx="2750056" cy="69249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*Both runs have </a:t>
            </a:r>
            <a:r>
              <a:rPr lang="en-US" sz="2000" b="1" dirty="0" err="1" smtClean="0"/>
              <a:t>Autoconversion</a:t>
            </a:r>
            <a:r>
              <a:rPr lang="en-US" sz="2000" b="1" dirty="0" smtClean="0"/>
              <a:t> OFF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0998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9130"/>
            <a:ext cx="5965736" cy="511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471" y="0"/>
            <a:ext cx="8626744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Impact of Liquid Clouds vs. Ice Clouds</a:t>
            </a:r>
            <a:endParaRPr lang="en-US" sz="23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791200" y="2774977"/>
            <a:ext cx="3352800" cy="161582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2000" b="1" dirty="0" smtClean="0"/>
              <a:t>Over the entire model run, liquid clouds produced an average of 7-20 W/m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more </a:t>
            </a:r>
            <a:r>
              <a:rPr lang="en-US" sz="2000" b="1" dirty="0" err="1" smtClean="0"/>
              <a:t>longwave</a:t>
            </a:r>
            <a:r>
              <a:rPr lang="en-US" sz="2000" b="1" dirty="0" smtClean="0"/>
              <a:t> energy than ice clouds in the </a:t>
            </a:r>
            <a:r>
              <a:rPr lang="en-US" sz="2000" b="1" dirty="0" err="1" smtClean="0"/>
              <a:t>Unitah</a:t>
            </a:r>
            <a:r>
              <a:rPr lang="en-US" sz="2000" b="1" dirty="0" smtClean="0"/>
              <a:t> Basin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669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4471" y="0"/>
            <a:ext cx="8626744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Impact of Liquid Clouds vs. Ice Clouds</a:t>
            </a:r>
            <a:endParaRPr lang="en-US" sz="23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943600" y="2621089"/>
            <a:ext cx="3200400" cy="161582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2000" b="1" dirty="0" smtClean="0"/>
              <a:t>Over the entire model run, liquid cloud case averaged 0.4 - 1.6 </a:t>
            </a:r>
            <a:r>
              <a:rPr lang="en-US" sz="2000" b="1" dirty="0" err="1" smtClean="0"/>
              <a:t>deg</a:t>
            </a:r>
            <a:r>
              <a:rPr lang="en-US" sz="2000" b="1" dirty="0" smtClean="0"/>
              <a:t> C warmer than the ice cloud case in the Uintah Basin</a:t>
            </a:r>
            <a:endParaRPr lang="en-US" sz="20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17002"/>
            <a:ext cx="5943600" cy="522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30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3410" r="4269" b="6508"/>
          <a:stretch/>
        </p:blipFill>
        <p:spPr bwMode="auto">
          <a:xfrm>
            <a:off x="0" y="461493"/>
            <a:ext cx="9144000" cy="639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7639" y="0"/>
            <a:ext cx="8445500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Primary Outcomes from Microphysics Testing</a:t>
            </a:r>
            <a:endParaRPr lang="en-US" sz="23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05201" y="1308454"/>
            <a:ext cx="2057399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Model runs with “thick liquid clouds”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570389" y="1954785"/>
            <a:ext cx="306411" cy="71221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419600" y="2667000"/>
            <a:ext cx="1338286" cy="64814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38200" y="1987726"/>
            <a:ext cx="187411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Model runs with “thick ice clouds”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7" idx="1"/>
          </p:cNvCxnSpPr>
          <p:nvPr/>
        </p:nvCxnSpPr>
        <p:spPr>
          <a:xfrm>
            <a:off x="2712318" y="2634057"/>
            <a:ext cx="740121" cy="8027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273426" y="3352800"/>
            <a:ext cx="1222374" cy="57364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858000" y="2107185"/>
            <a:ext cx="2209799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2-3 </a:t>
            </a:r>
            <a:r>
              <a:rPr lang="en-US" dirty="0" err="1" smtClean="0"/>
              <a:t>deg</a:t>
            </a:r>
            <a:r>
              <a:rPr lang="en-US" dirty="0" smtClean="0"/>
              <a:t> C warm bias overnight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705600" y="2705100"/>
            <a:ext cx="0" cy="91440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32" idx="2"/>
          </p:cNvCxnSpPr>
          <p:nvPr/>
        </p:nvCxnSpPr>
        <p:spPr>
          <a:xfrm flipV="1">
            <a:off x="6705600" y="2753516"/>
            <a:ext cx="1257300" cy="4139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73426" y="5763329"/>
            <a:ext cx="1874118" cy="646331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Model runs with “clear sky”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0"/>
            <a:endCxn id="24" idx="3"/>
          </p:cNvCxnSpPr>
          <p:nvPr/>
        </p:nvCxnSpPr>
        <p:spPr>
          <a:xfrm flipV="1">
            <a:off x="4210485" y="5246968"/>
            <a:ext cx="548665" cy="5163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572000" y="4739705"/>
            <a:ext cx="1277942" cy="594295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55017"/>
            <a:ext cx="9144000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/>
              <a:t>2m Temperature </a:t>
            </a:r>
            <a:r>
              <a:rPr lang="en-US" sz="2300" b="1" dirty="0" smtClean="0"/>
              <a:t>Errors for Primary Experiments</a:t>
            </a:r>
            <a:endParaRPr lang="en-US" sz="2300" b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69" y="304800"/>
            <a:ext cx="6367463" cy="500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858256"/>
              </p:ext>
            </p:extLst>
          </p:nvPr>
        </p:nvGraphicFramePr>
        <p:xfrm>
          <a:off x="228599" y="5410200"/>
          <a:ext cx="8610600" cy="1371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33532"/>
                <a:gridCol w="1537608"/>
                <a:gridCol w="1869730"/>
                <a:gridCol w="1869730"/>
              </a:tblGrid>
              <a:tr h="2716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effectLst/>
                        </a:rPr>
                        <a:t>Model Run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Bias (</a:t>
                      </a:r>
                      <a:r>
                        <a:rPr lang="en-US" sz="1400" b="1" u="none" strike="noStrike" dirty="0" err="1">
                          <a:effectLst/>
                        </a:rPr>
                        <a:t>deg</a:t>
                      </a:r>
                      <a:r>
                        <a:rPr lang="en-US" sz="1400" b="1" u="none" strike="noStrike" dirty="0">
                          <a:effectLst/>
                        </a:rPr>
                        <a:t> C)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Mean Abs Error (</a:t>
                      </a:r>
                      <a:r>
                        <a:rPr lang="en-US" sz="1400" b="1" u="none" strike="noStrike" dirty="0" err="1">
                          <a:effectLst/>
                        </a:rPr>
                        <a:t>deg</a:t>
                      </a:r>
                      <a:r>
                        <a:rPr lang="en-US" sz="1400" b="1" u="none" strike="noStrike" dirty="0">
                          <a:effectLst/>
                        </a:rPr>
                        <a:t> C)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RMSE (</a:t>
                      </a:r>
                      <a:r>
                        <a:rPr lang="en-US" sz="1400" b="1" u="none" strike="noStrike" dirty="0" err="1">
                          <a:effectLst/>
                        </a:rPr>
                        <a:t>deg</a:t>
                      </a:r>
                      <a:r>
                        <a:rPr lang="en-US" sz="1400" b="1" u="none" strike="noStrike" dirty="0">
                          <a:effectLst/>
                        </a:rPr>
                        <a:t> C)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Original Thompson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3.3858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3.8293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4.6104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Modified - Full Snow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0.1134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2.4394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2.9837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6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Modified - No Western Snow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0.2538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2.4417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2.9899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1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Modified - No Snow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7.7146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7.7425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8.2922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14300" y="5715000"/>
            <a:ext cx="88392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6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4471" y="0"/>
            <a:ext cx="8626744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Vertical Structure</a:t>
            </a:r>
            <a:endParaRPr lang="en-US" sz="23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990600"/>
            <a:ext cx="4207832" cy="384717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Roosevelt soundings at 18Z</a:t>
            </a:r>
            <a:endParaRPr lang="en-US" sz="2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723899"/>
            <a:ext cx="14859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593018" y="1523999"/>
            <a:ext cx="6550982" cy="5334001"/>
            <a:chOff x="2593018" y="1523999"/>
            <a:chExt cx="6550982" cy="5334001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593018" y="1523999"/>
              <a:ext cx="6550982" cy="533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200400" y="1688816"/>
              <a:ext cx="838200" cy="292384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r>
                <a:rPr lang="en-US" sz="1400" b="1" dirty="0" smtClean="0"/>
                <a:t>1 Feb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0" y="1676400"/>
              <a:ext cx="838200" cy="292384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r>
                <a:rPr lang="en-US" sz="1400" b="1" dirty="0" smtClean="0"/>
                <a:t>2 Feb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43800" y="1676400"/>
              <a:ext cx="838200" cy="292384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r>
                <a:rPr lang="en-US" sz="1400" b="1" dirty="0" smtClean="0"/>
                <a:t>3 Feb</a:t>
              </a:r>
              <a:endParaRPr lang="en-US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4495800"/>
              <a:ext cx="838200" cy="292384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r>
                <a:rPr lang="en-US" sz="1400" b="1" dirty="0" smtClean="0"/>
                <a:t>4 Feb</a:t>
              </a:r>
              <a:endParaRPr lang="en-US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4000" y="4495800"/>
              <a:ext cx="838200" cy="292384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r>
                <a:rPr lang="en-US" sz="1400" b="1" dirty="0" smtClean="0"/>
                <a:t>5 Feb</a:t>
              </a:r>
              <a:endParaRPr 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43800" y="4495800"/>
              <a:ext cx="838200" cy="292384"/>
            </a:xfrm>
            <a:prstGeom prst="rect">
              <a:avLst/>
            </a:prstGeom>
            <a:noFill/>
          </p:spPr>
          <p:txBody>
            <a:bodyPr wrap="square" lIns="76197" tIns="38098" rIns="76197" bIns="38098" rtlCol="0">
              <a:spAutoFit/>
            </a:bodyPr>
            <a:lstStyle/>
            <a:p>
              <a:r>
                <a:rPr lang="en-US" sz="1400" b="1" dirty="0" smtClean="0"/>
                <a:t>6 Feb</a:t>
              </a:r>
              <a:endParaRPr lang="en-US" sz="14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0" y="1676400"/>
            <a:ext cx="2514600" cy="2846929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 smtClean="0"/>
              <a:t>Boundary layer depth and temperature generally well-captured</a:t>
            </a:r>
          </a:p>
          <a:p>
            <a:pPr marL="342900" indent="-342900">
              <a:buFontTx/>
              <a:buChar char="-"/>
            </a:pPr>
            <a:endParaRPr lang="en-US" sz="2000" b="1" dirty="0"/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Stability within the inversion not quite strong enough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959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4471" y="0"/>
            <a:ext cx="8626744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Uintah Basin Flow Patterns</a:t>
            </a:r>
            <a:endParaRPr lang="en-US" sz="23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97800"/>
            <a:ext cx="5486400" cy="462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38600" y="381000"/>
            <a:ext cx="4953000" cy="384717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Average Zonal Wind - All Hours</a:t>
            </a:r>
            <a:endParaRPr lang="en-US" sz="2000" b="1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317"/>
            <a:ext cx="3662416" cy="390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5467350"/>
            <a:ext cx="8305800" cy="1308046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/>
              <a:t>Inversion/greatest stability typically between </a:t>
            </a:r>
            <a:r>
              <a:rPr lang="en-US" sz="2000" b="1" dirty="0" smtClean="0"/>
              <a:t>1700 </a:t>
            </a:r>
            <a:r>
              <a:rPr lang="en-US" sz="2000" b="1" dirty="0"/>
              <a:t>- </a:t>
            </a:r>
            <a:r>
              <a:rPr lang="en-US" sz="2000" b="1" dirty="0" smtClean="0"/>
              <a:t>2100 </a:t>
            </a:r>
            <a:r>
              <a:rPr lang="en-US" sz="2000" b="1" dirty="0"/>
              <a:t>m MSL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Weak easterly flow exists within and below inversion layer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Core greater than 0.5 m/s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Likely important role in pollutant transport within the basin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4470" y="501134"/>
            <a:ext cx="3413129" cy="56938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600" b="1" dirty="0" smtClean="0"/>
              <a:t>Average Potential Temperature profile at Ouray</a:t>
            </a:r>
            <a:endParaRPr lang="en-US" sz="16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762000" y="3116792"/>
            <a:ext cx="2514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62000" y="4000500"/>
            <a:ext cx="2514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43400" y="3116792"/>
            <a:ext cx="411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343400" y="4000500"/>
            <a:ext cx="4114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33600" y="3276599"/>
            <a:ext cx="1371600" cy="5693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600" b="1" dirty="0" smtClean="0"/>
              <a:t>Greatest Stability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671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14500" y="173182"/>
            <a:ext cx="5715000" cy="5693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200" b="1" dirty="0" smtClean="0"/>
              <a:t>Overview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4500" y="1206500"/>
            <a:ext cx="8509000" cy="3770259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endParaRPr lang="en-US" sz="2000" b="1" dirty="0"/>
          </a:p>
          <a:p>
            <a:pPr marL="285739" indent="-285739">
              <a:buFontTx/>
              <a:buChar char="-"/>
            </a:pPr>
            <a:r>
              <a:rPr lang="en-US" sz="3200" b="1" dirty="0" smtClean="0"/>
              <a:t>WRF Setup &amp; Modifications</a:t>
            </a:r>
          </a:p>
          <a:p>
            <a:pPr marL="285739" indent="-285739">
              <a:buFontTx/>
              <a:buChar char="-"/>
            </a:pPr>
            <a:r>
              <a:rPr lang="en-US" sz="3200" b="1" dirty="0" smtClean="0"/>
              <a:t>Microphysics Edits &amp; Outcomes</a:t>
            </a:r>
          </a:p>
          <a:p>
            <a:pPr marL="285739" indent="-285739">
              <a:buFontTx/>
              <a:buChar char="-"/>
            </a:pPr>
            <a:r>
              <a:rPr lang="en-US" sz="3200" b="1" dirty="0" smtClean="0"/>
              <a:t>General Results</a:t>
            </a:r>
          </a:p>
          <a:p>
            <a:pPr marL="285739" indent="-285739">
              <a:buFontTx/>
              <a:buChar char="-"/>
            </a:pPr>
            <a:r>
              <a:rPr lang="en-US" sz="3200" b="1" dirty="0" smtClean="0"/>
              <a:t>Flow Patterns in the Basin</a:t>
            </a:r>
          </a:p>
          <a:p>
            <a:pPr marL="285739" indent="-285739">
              <a:buFontTx/>
              <a:buChar char="-"/>
            </a:pPr>
            <a:r>
              <a:rPr lang="en-US" sz="3200" b="1" dirty="0" smtClean="0"/>
              <a:t>Tracer Runs</a:t>
            </a:r>
          </a:p>
          <a:p>
            <a:pPr marL="285739" indent="-285739">
              <a:buFontTx/>
              <a:buChar char="-"/>
            </a:pPr>
            <a:endParaRPr lang="en-US" sz="2000" b="1" dirty="0" smtClean="0"/>
          </a:p>
          <a:p>
            <a:pPr marL="285739" indent="-285739">
              <a:buFontTx/>
              <a:buChar char="-"/>
            </a:pPr>
            <a:endParaRPr lang="en-US" sz="2000" b="1" dirty="0"/>
          </a:p>
          <a:p>
            <a:pPr marL="742920" lvl="1" indent="-285739">
              <a:buFontTx/>
              <a:buChar char="-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868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372515"/>
            <a:ext cx="4495800" cy="2933701"/>
            <a:chOff x="0" y="2057398"/>
            <a:chExt cx="4495800" cy="2933701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596" y="2057398"/>
              <a:ext cx="3293204" cy="2933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62" r="616"/>
            <a:stretch/>
          </p:blipFill>
          <p:spPr bwMode="auto">
            <a:xfrm>
              <a:off x="0" y="2085702"/>
              <a:ext cx="1295400" cy="264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244471" y="0"/>
            <a:ext cx="8626744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Uintah Basin Flow Patterns</a:t>
            </a:r>
            <a:endParaRPr lang="en-US" sz="23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85421" y="569639"/>
            <a:ext cx="2388193" cy="69249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Daytime Hours</a:t>
            </a:r>
          </a:p>
          <a:p>
            <a:pPr algn="ctr"/>
            <a:r>
              <a:rPr lang="en-US" sz="2000" b="1" dirty="0" smtClean="0"/>
              <a:t>0800L - 1600L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656824" y="567778"/>
            <a:ext cx="2388193" cy="69249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Nighttime Hours</a:t>
            </a:r>
          </a:p>
          <a:p>
            <a:pPr algn="ctr"/>
            <a:r>
              <a:rPr lang="en-US" sz="2000" b="1" dirty="0" smtClean="0"/>
              <a:t>1700L - 0700L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5105400"/>
            <a:ext cx="8871215" cy="1308046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 smtClean="0"/>
              <a:t>Easterly flow stronger during the day, weaker during the night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Indicates thermal gradients likely the main driver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Core winds greater than 1 m/s during the day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Diurnal upslope/downslope flows also apparent in day/night plots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14850" y="1371600"/>
            <a:ext cx="4629150" cy="2915568"/>
            <a:chOff x="4514850" y="2056483"/>
            <a:chExt cx="4629150" cy="2915568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1454" y="2056483"/>
              <a:ext cx="3432546" cy="2915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53"/>
            <a:stretch/>
          </p:blipFill>
          <p:spPr bwMode="auto">
            <a:xfrm>
              <a:off x="4514850" y="2133600"/>
              <a:ext cx="1295400" cy="2597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4" name="Straight Connector 13"/>
          <p:cNvCxnSpPr/>
          <p:nvPr/>
        </p:nvCxnSpPr>
        <p:spPr>
          <a:xfrm>
            <a:off x="152400" y="2676525"/>
            <a:ext cx="93302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33779" y="3505200"/>
            <a:ext cx="93302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648200" y="2828925"/>
            <a:ext cx="1063254" cy="104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48200" y="3819525"/>
            <a:ext cx="106325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29200" y="3026662"/>
            <a:ext cx="876300" cy="630938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200" b="1" dirty="0" smtClean="0"/>
              <a:t>Stable down to Surface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09121" y="2905788"/>
            <a:ext cx="876300" cy="26160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200" b="1" dirty="0" smtClean="0"/>
              <a:t>Inversion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90335" y="4279931"/>
            <a:ext cx="876300" cy="630938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200" b="1" dirty="0" smtClean="0"/>
              <a:t>Weak “mixed” layer</a:t>
            </a:r>
            <a:endParaRPr lang="en-US" sz="1200" b="1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244472" y="3629025"/>
            <a:ext cx="517528" cy="65090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57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10" y="1470106"/>
            <a:ext cx="3058413" cy="260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89" y="1427398"/>
            <a:ext cx="3085211" cy="261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471" y="0"/>
            <a:ext cx="8626744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Uintah Basin Flow Patterns</a:t>
            </a:r>
            <a:endParaRPr lang="en-US" sz="23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910683"/>
            <a:ext cx="3086989" cy="384717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Full Snow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-1" y="4572000"/>
            <a:ext cx="8534401" cy="1615823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 smtClean="0"/>
              <a:t>Stronger easterly flow exists when snow is removed from the western portion of the basin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Particularly true near snowline at the surface</a:t>
            </a:r>
            <a:endParaRPr lang="en-US" sz="2000" b="1" dirty="0"/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Easterly flow still present within the basin when snow cover is removed below 2000 m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0106"/>
            <a:ext cx="3087886" cy="2600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95600" y="910683"/>
            <a:ext cx="3086989" cy="384717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No Western Snow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73064" y="910683"/>
            <a:ext cx="3086989" cy="384717"/>
          </a:xfrm>
          <a:prstGeom prst="rect">
            <a:avLst/>
          </a:prstGeom>
          <a:solidFill>
            <a:schemeClr val="bg1"/>
          </a:solidFill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No Snow</a:t>
            </a:r>
            <a:endParaRPr lang="en-US" sz="2000" b="1" dirty="0"/>
          </a:p>
        </p:txBody>
      </p:sp>
      <p:sp>
        <p:nvSpPr>
          <p:cNvPr id="2" name="Right Brace 1"/>
          <p:cNvSpPr/>
          <p:nvPr/>
        </p:nvSpPr>
        <p:spPr>
          <a:xfrm>
            <a:off x="4012721" y="3388738"/>
            <a:ext cx="76201" cy="228600"/>
          </a:xfrm>
          <a:prstGeom prst="rightBrac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/>
          <p:cNvSpPr/>
          <p:nvPr/>
        </p:nvSpPr>
        <p:spPr>
          <a:xfrm>
            <a:off x="7772400" y="2667000"/>
            <a:ext cx="152400" cy="2057400"/>
          </a:xfrm>
          <a:prstGeom prst="rightBrace">
            <a:avLst/>
          </a:prstGeom>
          <a:ln w="25400"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05200" y="3505200"/>
            <a:ext cx="1143000" cy="26160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200" b="1" dirty="0" smtClean="0"/>
              <a:t>Snow removed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315200" y="3700794"/>
            <a:ext cx="1143000" cy="26160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200" b="1" dirty="0" smtClean="0"/>
              <a:t>Snow removed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6952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44471" y="0"/>
            <a:ext cx="8626744" cy="738660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WRF 24-Hour Tracer Run - Full Snow</a:t>
            </a:r>
          </a:p>
          <a:p>
            <a:r>
              <a:rPr lang="en-US" sz="2000" b="1" dirty="0" smtClean="0"/>
              <a:t>- Tracer released from Ouray at every time step in lowest 200 m </a:t>
            </a:r>
            <a:endParaRPr lang="en-US" sz="2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6" y="1066800"/>
            <a:ext cx="297807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223"/>
            <a:ext cx="3124200" cy="285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00" y="4007223"/>
            <a:ext cx="2929262" cy="285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04" y="4007223"/>
            <a:ext cx="2922495" cy="285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46" y="1066800"/>
            <a:ext cx="2974554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390" y="1066800"/>
            <a:ext cx="297860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5579" y="682079"/>
            <a:ext cx="2388193" cy="384721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1 Feb 1200 UTC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77903" y="682079"/>
            <a:ext cx="2388193" cy="384721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1 Feb 2200 UTC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460597" y="682079"/>
            <a:ext cx="2388193" cy="384721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000" b="1" dirty="0" smtClean="0"/>
              <a:t>2 Feb 1200 UTC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1638" y="1143000"/>
            <a:ext cx="2901873" cy="29238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400" b="1" dirty="0" smtClean="0"/>
              <a:t>* Average of bottom 10 model levels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421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0818471\Documents\WRF\Output\MYJ 2013 UB snow\TIN12IAU0T\Animate\tracer_bot1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-76200"/>
            <a:ext cx="58293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471" y="0"/>
            <a:ext cx="8626744" cy="738660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WRF 24-Hour Tracer Run - Full </a:t>
            </a:r>
            <a:r>
              <a:rPr lang="en-US" sz="2300" b="1" dirty="0" smtClean="0"/>
              <a:t>Snow</a:t>
            </a:r>
            <a:endParaRPr lang="en-US" sz="2000" b="1" dirty="0"/>
          </a:p>
          <a:p>
            <a:pPr algn="ctr"/>
            <a:r>
              <a:rPr lang="en-US" sz="2000" b="1" dirty="0" smtClean="0"/>
              <a:t>Animation for bottom 10 model levels</a:t>
            </a:r>
            <a:endParaRPr lang="en-US" sz="2300" b="1" dirty="0" smtClean="0"/>
          </a:p>
        </p:txBody>
      </p:sp>
    </p:spTree>
    <p:extLst>
      <p:ext uri="{BB962C8B-B14F-4D97-AF65-F5344CB8AC3E}">
        <p14:creationId xmlns:p14="http://schemas.microsoft.com/office/powerpoint/2010/main" val="23413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0818471\Documents\WRF\Output\MYJ 2013 UB snow\TIN12IAU0T\Animate\tracer_xsec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-76200"/>
            <a:ext cx="58293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4471" y="0"/>
            <a:ext cx="8626744" cy="78482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WRF 24-Hour Tracer Run - Full </a:t>
            </a:r>
            <a:r>
              <a:rPr lang="en-US" sz="2300" b="1" dirty="0" smtClean="0"/>
              <a:t>Snow</a:t>
            </a:r>
          </a:p>
          <a:p>
            <a:pPr algn="ctr"/>
            <a:r>
              <a:rPr lang="en-US" sz="2300" b="1" dirty="0" smtClean="0"/>
              <a:t>Cross Section Animation</a:t>
            </a:r>
            <a:endParaRPr lang="en-US" sz="2300" b="1" dirty="0" smtClean="0"/>
          </a:p>
        </p:txBody>
      </p:sp>
    </p:spTree>
    <p:extLst>
      <p:ext uri="{BB962C8B-B14F-4D97-AF65-F5344CB8AC3E}">
        <p14:creationId xmlns:p14="http://schemas.microsoft.com/office/powerpoint/2010/main" val="23413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14500" y="0"/>
            <a:ext cx="5715000" cy="4360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Microphysics Conclusions</a:t>
            </a:r>
            <a:endParaRPr lang="en-US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4500" y="762000"/>
            <a:ext cx="8699500" cy="4078035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20" indent="-285739">
              <a:buFontTx/>
              <a:buChar char="-"/>
            </a:pPr>
            <a:r>
              <a:rPr lang="en-US" sz="2000" b="1" dirty="0" smtClean="0"/>
              <a:t>Preferred WRF run and edits (TIN12IAU0)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Include idealized snow cover, albedo, skin temperature, updated land use, and edited VEGPARM.TBL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Do not edit RH in NAM initialization/boundary condition files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Only make microphysics edits in lowest 15 model levels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Leave ice nucleation at default temperature of -12 C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Turn off </a:t>
            </a:r>
            <a:r>
              <a:rPr lang="en-US" sz="2000" b="1" dirty="0" err="1" smtClean="0"/>
              <a:t>autoconversion</a:t>
            </a:r>
            <a:r>
              <a:rPr lang="en-US" sz="2000" b="1" dirty="0" smtClean="0"/>
              <a:t> and sedimentation in bottom 15 model levels</a:t>
            </a:r>
            <a:endParaRPr lang="en-US" sz="2000" b="1" dirty="0"/>
          </a:p>
          <a:p>
            <a:pPr marL="742920" lvl="1" indent="-285739">
              <a:buFontTx/>
              <a:buChar char="-"/>
            </a:pPr>
            <a:endParaRPr lang="en-US" sz="2000" b="1" dirty="0"/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Preferred setup results in: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Ice-phase clouds in place of original liquid-phase cloud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Colder </a:t>
            </a:r>
            <a:r>
              <a:rPr lang="en-US" sz="2000" b="1" dirty="0"/>
              <a:t>surface temperatures with smaller errors/bias</a:t>
            </a:r>
          </a:p>
          <a:p>
            <a:pPr marL="742920" lvl="1" indent="-285739">
              <a:buFontTx/>
              <a:buChar char="-"/>
            </a:pPr>
            <a:r>
              <a:rPr lang="en-US" sz="2000" b="1" dirty="0"/>
              <a:t>More physically representative </a:t>
            </a:r>
            <a:r>
              <a:rPr lang="en-US" sz="2000" b="1" dirty="0" err="1" smtClean="0"/>
              <a:t>radiative</a:t>
            </a:r>
            <a:r>
              <a:rPr lang="en-US" sz="2000" b="1" dirty="0" smtClean="0"/>
              <a:t> properties of ice-phase cloud</a:t>
            </a:r>
            <a:endParaRPr lang="en-US" sz="2000" b="1" dirty="0"/>
          </a:p>
          <a:p>
            <a:pPr marL="742920" lvl="1" indent="-285739">
              <a:buFontTx/>
              <a:buChar char="-"/>
            </a:pPr>
            <a:r>
              <a:rPr lang="en-US" sz="2000" b="1" dirty="0"/>
              <a:t>Shallower </a:t>
            </a:r>
            <a:r>
              <a:rPr lang="en-US" sz="2000" b="1" dirty="0" smtClean="0"/>
              <a:t>PBL that more closely matches observed soundings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126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91440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Reasoning for Microphysics Modifications </a:t>
            </a:r>
            <a:endParaRPr lang="en-US" sz="23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" y="701729"/>
            <a:ext cx="8699500" cy="6232471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000" b="1" dirty="0" smtClean="0"/>
              <a:t>Several modification were made to Thompson microphysics schemes: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Changes to homogeneous freezing temperature (HGFR) from 235 to 271 K</a:t>
            </a:r>
          </a:p>
          <a:p>
            <a:pPr marL="1200139" lvl="2" indent="-285739">
              <a:buFontTx/>
              <a:buChar char="-"/>
            </a:pPr>
            <a:r>
              <a:rPr lang="en-US" sz="2000" b="1" dirty="0" smtClean="0"/>
              <a:t>Desired effect of changing liquid clouds to ice clouds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Changes to ice nucleation temperature from -12 to range of -3 to -15 C</a:t>
            </a:r>
          </a:p>
          <a:p>
            <a:pPr marL="1200139" lvl="2" indent="-285739">
              <a:buFontTx/>
              <a:buChar char="-"/>
            </a:pPr>
            <a:r>
              <a:rPr lang="en-US" sz="2000" b="1" dirty="0" smtClean="0"/>
              <a:t>Desired same effect as changing homogeneous freezing temperature, but more physically realistic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Turning off cloud ice sedimentation</a:t>
            </a:r>
          </a:p>
          <a:p>
            <a:pPr marL="1200120" lvl="2" indent="-285739">
              <a:buFontTx/>
              <a:buChar char="-"/>
            </a:pPr>
            <a:r>
              <a:rPr lang="en-US" sz="2000" b="1" dirty="0" smtClean="0"/>
              <a:t>Effort to prevent cloud ice from “falling out” of cloud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Turning off cloud ice </a:t>
            </a:r>
            <a:r>
              <a:rPr lang="en-US" sz="2000" b="1" dirty="0" err="1" smtClean="0"/>
              <a:t>autoconversion</a:t>
            </a:r>
            <a:r>
              <a:rPr lang="en-US" sz="2000" b="1" dirty="0" smtClean="0"/>
              <a:t> to snow</a:t>
            </a:r>
          </a:p>
          <a:p>
            <a:pPr marL="1200120" lvl="2" indent="-285739">
              <a:buFontTx/>
              <a:buChar char="-"/>
            </a:pPr>
            <a:r>
              <a:rPr lang="en-US" sz="2000" b="1" dirty="0" smtClean="0"/>
              <a:t>Effort to maintain cloud ice by preventing it’s conversion into snow category and precipitating out of cloud</a:t>
            </a:r>
          </a:p>
          <a:p>
            <a:pPr marL="1200120" lvl="2" indent="-285739">
              <a:buFontTx/>
              <a:buChar char="-"/>
            </a:pPr>
            <a:endParaRPr lang="en-US" sz="2000" b="1" dirty="0" smtClean="0"/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Modifications were conducted in various combinations to determine impact on model simulations</a:t>
            </a:r>
          </a:p>
          <a:p>
            <a:pPr marL="285739" indent="-285739">
              <a:buFontTx/>
              <a:buChar char="-"/>
            </a:pPr>
            <a:endParaRPr lang="en-US" sz="2000" b="1" dirty="0"/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In final tests, modifications were then only allowed in lowest 15 model levels (~500 m), while everything above was unchanged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Effort to create more realistic simulation by only changing low levels</a:t>
            </a:r>
          </a:p>
          <a:p>
            <a:pPr marL="742920" lvl="1" indent="-285739">
              <a:buFontTx/>
              <a:buChar char="-"/>
            </a:pPr>
            <a:endParaRPr lang="en-US" sz="2000" b="1" dirty="0" smtClean="0"/>
          </a:p>
          <a:p>
            <a:pPr marL="742920" lvl="1" indent="-285739">
              <a:buFontTx/>
              <a:buChar char="-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893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14500" y="173182"/>
            <a:ext cx="5715000" cy="5693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200" b="1" dirty="0" err="1" smtClean="0"/>
              <a:t>UofU</a:t>
            </a:r>
            <a:r>
              <a:rPr lang="en-US" sz="3200" b="1" dirty="0" smtClean="0"/>
              <a:t> &amp; DEQ WRF </a:t>
            </a:r>
            <a:r>
              <a:rPr lang="en-US" sz="3200" b="1" dirty="0" smtClean="0"/>
              <a:t>Setup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7500" y="762000"/>
            <a:ext cx="8509000" cy="5847751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b="1" dirty="0">
                <a:solidFill>
                  <a:prstClr val="black"/>
                </a:solidFill>
              </a:rPr>
              <a:t>See Alcott and </a:t>
            </a:r>
            <a:r>
              <a:rPr lang="en-US" sz="1500" b="1" dirty="0" err="1">
                <a:solidFill>
                  <a:prstClr val="black"/>
                </a:solidFill>
              </a:rPr>
              <a:t>Steenburgh</a:t>
            </a:r>
            <a:r>
              <a:rPr lang="en-US" sz="1500" b="1" dirty="0">
                <a:solidFill>
                  <a:prstClr val="black"/>
                </a:solidFill>
              </a:rPr>
              <a:t> 2013 for further details on most aspects of this numerical configuration: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b="1" dirty="0" smtClean="0">
                <a:solidFill>
                  <a:prstClr val="black"/>
                </a:solidFill>
                <a:hlinkClick r:id="rId2"/>
              </a:rPr>
              <a:t>http</a:t>
            </a:r>
            <a:r>
              <a:rPr lang="en-US" sz="1500" b="1" dirty="0">
                <a:solidFill>
                  <a:prstClr val="black"/>
                </a:solidFill>
                <a:hlinkClick r:id="rId2"/>
              </a:rPr>
              <a:t>://journals.ametsoc.org/doi/abs/10.1175/MWR-D-12-00328.1</a:t>
            </a:r>
            <a:endParaRPr lang="en-US" sz="1500" b="1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b="1" dirty="0" err="1" smtClean="0">
                <a:solidFill>
                  <a:prstClr val="black"/>
                </a:solidFill>
              </a:rPr>
              <a:t>Namelist</a:t>
            </a:r>
            <a:r>
              <a:rPr lang="en-US" sz="1500" b="1" dirty="0" smtClean="0">
                <a:solidFill>
                  <a:prstClr val="black"/>
                </a:solidFill>
              </a:rPr>
              <a:t> </a:t>
            </a:r>
            <a:r>
              <a:rPr lang="en-US" sz="1500" b="1" dirty="0">
                <a:solidFill>
                  <a:prstClr val="black"/>
                </a:solidFill>
              </a:rPr>
              <a:t>used for real.exe is located at: </a:t>
            </a:r>
            <a:r>
              <a:rPr lang="en-US" sz="1500" dirty="0">
                <a:solidFill>
                  <a:prstClr val="black"/>
                </a:solidFill>
                <a:hlinkClick r:id="rId3"/>
              </a:rPr>
              <a:t>http://home.chpc.utah.edu/~u0818471/namelist.wps</a:t>
            </a:r>
            <a:endParaRPr lang="en-US" sz="15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b="1" dirty="0" err="1" smtClean="0">
                <a:solidFill>
                  <a:prstClr val="black"/>
                </a:solidFill>
              </a:rPr>
              <a:t>Namelist</a:t>
            </a:r>
            <a:r>
              <a:rPr lang="en-US" sz="1500" b="1" dirty="0" smtClean="0">
                <a:solidFill>
                  <a:prstClr val="black"/>
                </a:solidFill>
              </a:rPr>
              <a:t> </a:t>
            </a:r>
            <a:r>
              <a:rPr lang="en-US" sz="1500" b="1" dirty="0">
                <a:solidFill>
                  <a:prstClr val="black"/>
                </a:solidFill>
              </a:rPr>
              <a:t>used for wrf.exe is located at</a:t>
            </a:r>
            <a:r>
              <a:rPr lang="en-US" sz="1500" dirty="0">
                <a:solidFill>
                  <a:prstClr val="black"/>
                </a:solidFill>
              </a:rPr>
              <a:t>: </a:t>
            </a:r>
            <a:r>
              <a:rPr lang="en-US" sz="1500" dirty="0">
                <a:solidFill>
                  <a:prstClr val="black"/>
                </a:solidFill>
                <a:hlinkClick r:id="rId4"/>
              </a:rPr>
              <a:t>http://home.chpc.utah.edu/~u0818471/namelist.input</a:t>
            </a:r>
            <a:endParaRPr lang="en-US" sz="15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1500" b="1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b="1" dirty="0" smtClean="0">
                <a:solidFill>
                  <a:prstClr val="black"/>
                </a:solidFill>
              </a:rPr>
              <a:t>Overview </a:t>
            </a:r>
            <a:r>
              <a:rPr lang="en-US" sz="1500" b="1" dirty="0">
                <a:solidFill>
                  <a:prstClr val="black"/>
                </a:solidFill>
              </a:rPr>
              <a:t>summary of WRF </a:t>
            </a:r>
            <a:r>
              <a:rPr lang="en-US" sz="1500" b="1" dirty="0" err="1">
                <a:solidFill>
                  <a:prstClr val="black"/>
                </a:solidFill>
              </a:rPr>
              <a:t>Namelist</a:t>
            </a:r>
            <a:r>
              <a:rPr lang="en-US" sz="1500" b="1" dirty="0">
                <a:solidFill>
                  <a:prstClr val="black"/>
                </a:solidFill>
              </a:rPr>
              <a:t> options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 err="1" smtClean="0">
                <a:solidFill>
                  <a:prstClr val="black"/>
                </a:solidFill>
              </a:rPr>
              <a:t>map_proj</a:t>
            </a:r>
            <a:r>
              <a:rPr lang="en-US" sz="1500" dirty="0">
                <a:solidFill>
                  <a:prstClr val="black"/>
                </a:solidFill>
              </a:rPr>
              <a:t>= 1: Lambert Conformal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NAM analyses provide initial cold start and land-surface conditions, and lateral boundary.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Idealized </a:t>
            </a:r>
            <a:r>
              <a:rPr lang="en-US" sz="1500" dirty="0" err="1">
                <a:solidFill>
                  <a:prstClr val="black"/>
                </a:solidFill>
              </a:rPr>
              <a:t>snowcover</a:t>
            </a:r>
            <a:r>
              <a:rPr lang="en-US" sz="1500" dirty="0">
                <a:solidFill>
                  <a:prstClr val="black"/>
                </a:solidFill>
              </a:rPr>
              <a:t> as function of height input to replace poor NOHRSC  snow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3 Domains (see next slide)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Number of vertical levels = 41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Time step = 45 seconds (15, 5 s for inner 2 grids)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Microphysics: Thompson scheme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Radiation: RRTM </a:t>
            </a:r>
            <a:r>
              <a:rPr lang="en-US" sz="1500" dirty="0" err="1">
                <a:solidFill>
                  <a:prstClr val="black"/>
                </a:solidFill>
              </a:rPr>
              <a:t>longwave</a:t>
            </a:r>
            <a:r>
              <a:rPr lang="en-US" sz="1500" dirty="0">
                <a:solidFill>
                  <a:prstClr val="black"/>
                </a:solidFill>
              </a:rPr>
              <a:t>, RRTMG shortwave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Surface layer: </a:t>
            </a:r>
            <a:r>
              <a:rPr lang="en-US" sz="1500" dirty="0" err="1">
                <a:solidFill>
                  <a:prstClr val="black"/>
                </a:solidFill>
              </a:rPr>
              <a:t>Monin-Obukov</a:t>
            </a:r>
            <a:endParaRPr lang="en-US" sz="15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NOAH land-surface option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MYJ PBL Scheme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 err="1">
                <a:solidFill>
                  <a:prstClr val="black"/>
                </a:solidFill>
              </a:rPr>
              <a:t>Kain</a:t>
            </a:r>
            <a:r>
              <a:rPr lang="en-US" sz="1500" dirty="0">
                <a:solidFill>
                  <a:prstClr val="black"/>
                </a:solidFill>
              </a:rPr>
              <a:t>-Fritsch cumulus scheme in outer coarse 12 km grid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Slope effects for radiation, </a:t>
            </a:r>
            <a:r>
              <a:rPr lang="en-US" sz="1500" dirty="0" err="1">
                <a:solidFill>
                  <a:prstClr val="black"/>
                </a:solidFill>
              </a:rPr>
              <a:t>topo</a:t>
            </a:r>
            <a:r>
              <a:rPr lang="en-US" sz="1500" dirty="0">
                <a:solidFill>
                  <a:prstClr val="black"/>
                </a:solidFill>
              </a:rPr>
              <a:t> shading turned on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</a:rPr>
              <a:t>2</a:t>
            </a:r>
            <a:r>
              <a:rPr lang="en-US" sz="1500" baseline="30000" dirty="0">
                <a:solidFill>
                  <a:prstClr val="black"/>
                </a:solidFill>
              </a:rPr>
              <a:t>nd</a:t>
            </a:r>
            <a:r>
              <a:rPr lang="en-US" sz="1500" dirty="0">
                <a:solidFill>
                  <a:prstClr val="black"/>
                </a:solidFill>
              </a:rPr>
              <a:t> order diffusion on coordinate </a:t>
            </a:r>
            <a:r>
              <a:rPr lang="en-US" sz="1500" dirty="0" smtClean="0">
                <a:solidFill>
                  <a:prstClr val="black"/>
                </a:solidFill>
              </a:rPr>
              <a:t>surfaces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500" dirty="0" smtClean="0">
                <a:solidFill>
                  <a:prstClr val="black"/>
                </a:solidFill>
              </a:rPr>
              <a:t>Horizontal </a:t>
            </a:r>
            <a:r>
              <a:rPr lang="en-US" sz="1500" dirty="0" err="1">
                <a:solidFill>
                  <a:prstClr val="black"/>
                </a:solidFill>
              </a:rPr>
              <a:t>Smagorinsky</a:t>
            </a:r>
            <a:r>
              <a:rPr lang="en-US" sz="1500" dirty="0">
                <a:solidFill>
                  <a:prstClr val="black"/>
                </a:solidFill>
              </a:rPr>
              <a:t> first-order closure for eddy </a:t>
            </a:r>
            <a:r>
              <a:rPr lang="en-US" sz="1500" dirty="0" smtClean="0">
                <a:solidFill>
                  <a:prstClr val="black"/>
                </a:solidFill>
              </a:rPr>
              <a:t>coefficient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675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14500" y="173182"/>
            <a:ext cx="5715000" cy="5693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200" b="1" dirty="0" smtClean="0"/>
              <a:t>WRF Domains</a:t>
            </a:r>
            <a:endParaRPr lang="en-US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70276"/>
            <a:ext cx="4572000" cy="394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64875" y="1738533"/>
            <a:ext cx="4479125" cy="3976467"/>
            <a:chOff x="4572000" y="1273107"/>
            <a:chExt cx="4262433" cy="414293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2000" y="1273871"/>
              <a:ext cx="3790950" cy="414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91525" y="1273107"/>
              <a:ext cx="442908" cy="414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76200" y="5334000"/>
            <a:ext cx="685800" cy="26160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1200" b="1" dirty="0" smtClean="0"/>
              <a:t>12 km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1" y="3886200"/>
            <a:ext cx="685799" cy="26160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1.33 km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5426" y="4181475"/>
            <a:ext cx="685799" cy="261606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4</a:t>
            </a:r>
            <a:r>
              <a:rPr lang="en-US" sz="1200" b="1" dirty="0" smtClean="0">
                <a:solidFill>
                  <a:schemeClr val="bg1"/>
                </a:solidFill>
              </a:rPr>
              <a:t> km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2" y="4443081"/>
            <a:ext cx="941710" cy="261606"/>
          </a:xfrm>
          <a:prstGeom prst="rect">
            <a:avLst/>
          </a:prstGeom>
          <a:solidFill>
            <a:schemeClr val="tx1"/>
          </a:solidFill>
        </p:spPr>
        <p:txBody>
          <a:bodyPr wrap="square" lIns="76197" tIns="38098" rIns="76197" bIns="38098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Subdomain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1095814"/>
            <a:ext cx="1571624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Outer Domain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7800" y="1078081"/>
            <a:ext cx="281940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Inner Domain &amp; Subdomain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5705475" y="3600450"/>
            <a:ext cx="2105025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6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714500" y="173182"/>
            <a:ext cx="5715000" cy="1061825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200" b="1" dirty="0"/>
              <a:t>Summary of </a:t>
            </a:r>
            <a:r>
              <a:rPr lang="en-US" sz="3200" b="1" dirty="0" smtClean="0"/>
              <a:t>Recent WRF Testing &amp; Modifications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4500" y="1642918"/>
            <a:ext cx="8509000" cy="3462482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000" b="1" dirty="0" smtClean="0"/>
              <a:t>Idealized snow cover in Uintah Basin and mountains</a:t>
            </a:r>
            <a:endParaRPr lang="en-US" sz="2000" b="1" dirty="0"/>
          </a:p>
          <a:p>
            <a:pPr marL="285739" indent="-285739">
              <a:buFontTx/>
              <a:buChar char="-"/>
            </a:pPr>
            <a:r>
              <a:rPr lang="en-US" sz="2000" b="1" dirty="0"/>
              <a:t>Initialized </a:t>
            </a:r>
            <a:r>
              <a:rPr lang="en-US" sz="2000" b="1" dirty="0" smtClean="0"/>
              <a:t>colder skin temperature in the Uintah Basin</a:t>
            </a:r>
            <a:endParaRPr lang="en-US" sz="2000" b="1" dirty="0"/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Updated </a:t>
            </a:r>
            <a:r>
              <a:rPr lang="en-US" sz="2000" b="1" dirty="0"/>
              <a:t>land use data to NLCD </a:t>
            </a:r>
            <a:r>
              <a:rPr lang="en-US" sz="2000" b="1" dirty="0" smtClean="0"/>
              <a:t>2006</a:t>
            </a:r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Modified VEGPARM.TBL</a:t>
            </a:r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Snow albedo changes</a:t>
            </a:r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Microphysics modifications (Thompson)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Changes to homogeneous freezing temperature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Changes to </a:t>
            </a:r>
            <a:r>
              <a:rPr lang="en-US" sz="2000" b="1" dirty="0"/>
              <a:t>ice nucleation </a:t>
            </a:r>
            <a:r>
              <a:rPr lang="en-US" sz="2000" b="1" dirty="0" smtClean="0"/>
              <a:t>temperature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Turning </a:t>
            </a:r>
            <a:r>
              <a:rPr lang="en-US" sz="2000" b="1" dirty="0"/>
              <a:t>off cloud ice sedimentation</a:t>
            </a:r>
          </a:p>
          <a:p>
            <a:pPr marL="742920" lvl="1" indent="-285739">
              <a:buFontTx/>
              <a:buChar char="-"/>
            </a:pPr>
            <a:r>
              <a:rPr lang="en-US" sz="2000" b="1" dirty="0" smtClean="0"/>
              <a:t>Turning </a:t>
            </a:r>
            <a:r>
              <a:rPr lang="en-US" sz="2000" b="1" dirty="0"/>
              <a:t>off cloud ice </a:t>
            </a:r>
            <a:r>
              <a:rPr lang="en-US" sz="2000" b="1" dirty="0" err="1"/>
              <a:t>autoconversion</a:t>
            </a:r>
            <a:r>
              <a:rPr lang="en-US" sz="2000" b="1" dirty="0"/>
              <a:t> to snow</a:t>
            </a:r>
          </a:p>
          <a:p>
            <a:pPr marL="742920" lvl="1" indent="-285739">
              <a:buFontTx/>
              <a:buChar char="-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4931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0818471\Documents\WRF\Output\MYJ 2013 UB snow\TIN12IAU0T\Animate\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-228600"/>
            <a:ext cx="58293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04913" y="164330"/>
            <a:ext cx="6734175" cy="5693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3200" b="1" dirty="0" smtClean="0"/>
              <a:t>Cold Pool Evolution hours 70-100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4805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91440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Idealized snow cover in Uintah Basin and mountains</a:t>
            </a:r>
            <a:endParaRPr lang="en-US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1636965"/>
            <a:ext cx="2819400" cy="4078035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endParaRPr lang="en-US" sz="2000" b="1" dirty="0" smtClean="0"/>
          </a:p>
          <a:p>
            <a:pPr marL="285739" indent="-285739">
              <a:buFontTx/>
              <a:buChar char="-"/>
            </a:pPr>
            <a:r>
              <a:rPr lang="en-US" sz="2000" b="1" dirty="0"/>
              <a:t>NAM overestimation inside Uintah Basin (22 to 28 cm</a:t>
            </a:r>
            <a:r>
              <a:rPr lang="en-US" sz="2000" b="1" dirty="0" smtClean="0"/>
              <a:t>)</a:t>
            </a:r>
          </a:p>
          <a:p>
            <a:pPr marL="285739" indent="-285739">
              <a:buFontTx/>
              <a:buChar char="-"/>
            </a:pPr>
            <a:endParaRPr lang="en-US" sz="2000" b="1" dirty="0"/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Elevation-dependent snow cover above 2000 m (17 cm to 1 m above 2900 m)</a:t>
            </a:r>
          </a:p>
          <a:p>
            <a:pPr marL="285739" indent="-285739">
              <a:buFontTx/>
              <a:buChar char="-"/>
            </a:pPr>
            <a:endParaRPr lang="en-US" sz="2000" b="1" dirty="0" smtClean="0"/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Uniform snow in basin (17 cm depth, 21.25 kg/m</a:t>
            </a:r>
            <a:r>
              <a:rPr lang="en-US" sz="2000" b="1" baseline="30000" dirty="0" smtClean="0"/>
              <a:t>3</a:t>
            </a:r>
            <a:r>
              <a:rPr lang="en-US" sz="2000" b="1" dirty="0" smtClean="0"/>
              <a:t> SWE, 8:1 ratio)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87726" y="545069"/>
            <a:ext cx="1676400" cy="36933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00Z 1 Feb 2013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7587"/>
            <a:ext cx="6251853" cy="584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11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91440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Initialized colder skin temperature in Uintah Basin</a:t>
            </a:r>
            <a:endParaRPr lang="en-US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165507"/>
            <a:ext cx="9144000" cy="384717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000" b="1" dirty="0" smtClean="0"/>
              <a:t>Initialized skin temperature to 262 K in the basin (below 2000 m)</a:t>
            </a:r>
            <a:endParaRPr lang="en-US" sz="2000" b="1" dirty="0"/>
          </a:p>
        </p:txBody>
      </p:sp>
      <p:sp>
        <p:nvSpPr>
          <p:cNvPr id="26" name="Oval 25"/>
          <p:cNvSpPr/>
          <p:nvPr/>
        </p:nvSpPr>
        <p:spPr>
          <a:xfrm>
            <a:off x="1721644" y="2819400"/>
            <a:ext cx="1524000" cy="853841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215689" y="457199"/>
            <a:ext cx="3352800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00Z 1 Feb 2013</a:t>
            </a:r>
          </a:p>
          <a:p>
            <a:r>
              <a:rPr lang="en-US" dirty="0" smtClean="0"/>
              <a:t>Modified Skin </a:t>
            </a:r>
            <a:r>
              <a:rPr lang="en-US" dirty="0" err="1" smtClean="0"/>
              <a:t>Temperaure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06541" y="457199"/>
            <a:ext cx="3352800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00Z 1 Feb 2013</a:t>
            </a:r>
          </a:p>
          <a:p>
            <a:r>
              <a:rPr lang="en-US" dirty="0" smtClean="0"/>
              <a:t>NAM Analysis Skin Temperature</a:t>
            </a:r>
            <a:endParaRPr lang="en-US" dirty="0"/>
          </a:p>
        </p:txBody>
      </p:sp>
      <p:grpSp>
        <p:nvGrpSpPr>
          <p:cNvPr id="1030" name="Group 1029"/>
          <p:cNvGrpSpPr/>
          <p:nvPr/>
        </p:nvGrpSpPr>
        <p:grpSpPr>
          <a:xfrm>
            <a:off x="0" y="1324677"/>
            <a:ext cx="9143999" cy="4603282"/>
            <a:chOff x="0" y="1324677"/>
            <a:chExt cx="9143999" cy="4603282"/>
          </a:xfrm>
        </p:grpSpPr>
        <p:grpSp>
          <p:nvGrpSpPr>
            <p:cNvPr id="1028" name="Group 1027"/>
            <p:cNvGrpSpPr/>
            <p:nvPr/>
          </p:nvGrpSpPr>
          <p:grpSpPr>
            <a:xfrm>
              <a:off x="0" y="1324677"/>
              <a:ext cx="9143999" cy="4603282"/>
              <a:chOff x="0" y="1340318"/>
              <a:chExt cx="9143999" cy="4603282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0" y="1340318"/>
                <a:ext cx="4463922" cy="457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4681634" y="1340318"/>
                <a:ext cx="4462365" cy="4603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619875" y="1856488"/>
                <a:ext cx="847725" cy="37077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262 K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>
                <a:stCxn id="22" idx="2"/>
              </p:cNvCxnSpPr>
              <p:nvPr/>
            </p:nvCxnSpPr>
            <p:spPr>
              <a:xfrm flipH="1">
                <a:off x="6912816" y="2227260"/>
                <a:ext cx="130922" cy="127794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2133600" y="2125978"/>
                <a:ext cx="1400175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267 to 268 K</a:t>
                </a: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H="1">
                <a:off x="2743200" y="2500998"/>
                <a:ext cx="90487" cy="8252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>
                <a:off x="2133600" y="2500998"/>
                <a:ext cx="700088" cy="82528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Oval 39"/>
            <p:cNvSpPr/>
            <p:nvPr/>
          </p:nvSpPr>
          <p:spPr>
            <a:xfrm>
              <a:off x="1721644" y="2971800"/>
              <a:ext cx="1402556" cy="780039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62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9144000" cy="430883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algn="ctr"/>
            <a:r>
              <a:rPr lang="en-US" sz="2300" b="1" dirty="0" smtClean="0"/>
              <a:t>Updated Land Use data</a:t>
            </a:r>
            <a:endParaRPr lang="en-US" sz="23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1" y="5638800"/>
            <a:ext cx="9144000" cy="1923599"/>
          </a:xfrm>
          <a:prstGeom prst="rect">
            <a:avLst/>
          </a:prstGeom>
          <a:noFill/>
        </p:spPr>
        <p:txBody>
          <a:bodyPr wrap="square" lIns="76197" tIns="38098" rIns="76197" bIns="38098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000" b="1" dirty="0" smtClean="0"/>
              <a:t>Updated land use data to NLCD 2006 (1 arc-second)</a:t>
            </a:r>
          </a:p>
          <a:p>
            <a:pPr marL="285739" indent="-285739">
              <a:buFontTx/>
              <a:buChar char="-"/>
            </a:pPr>
            <a:r>
              <a:rPr lang="en-US" sz="2000" b="1" dirty="0" smtClean="0"/>
              <a:t>Uintah Basin primary “</a:t>
            </a:r>
            <a:r>
              <a:rPr lang="en-US" sz="2000" b="1" dirty="0" err="1" smtClean="0"/>
              <a:t>shrubland</a:t>
            </a:r>
            <a:r>
              <a:rPr lang="en-US" sz="2000" b="1" dirty="0" smtClean="0"/>
              <a:t>” and “cropland/grassland mosaic”</a:t>
            </a:r>
          </a:p>
          <a:p>
            <a:pPr marL="742939" lvl="1" indent="-285739">
              <a:buFontTx/>
              <a:buChar char="-"/>
            </a:pPr>
            <a:r>
              <a:rPr lang="en-US" sz="2000" b="1" dirty="0" smtClean="0"/>
              <a:t>“Barren or sparsely vegetated”, “grassland”, and “irrigated cropland &amp; pasture” significantly decreased</a:t>
            </a:r>
          </a:p>
          <a:p>
            <a:pPr marL="285739" indent="-285739">
              <a:buFontTx/>
              <a:buChar char="-"/>
            </a:pPr>
            <a:endParaRPr lang="en-US" sz="2000" b="1" dirty="0" smtClean="0"/>
          </a:p>
          <a:p>
            <a:pPr marL="285739" indent="-285739">
              <a:buFontTx/>
              <a:buChar char="-"/>
            </a:pPr>
            <a:endParaRPr 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215689" y="685800"/>
            <a:ext cx="33528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New NLCD 2006 data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6541" y="621268"/>
            <a:ext cx="3352800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Old USGS Land Use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3649" y="1143000"/>
            <a:ext cx="9157649" cy="4572000"/>
            <a:chOff x="-13649" y="1143001"/>
            <a:chExt cx="9157649" cy="4572000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13649" y="1143002"/>
              <a:ext cx="4481421" cy="4571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70108" y="1143001"/>
              <a:ext cx="4473892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38"/>
            <p:cNvGrpSpPr/>
            <p:nvPr/>
          </p:nvGrpSpPr>
          <p:grpSpPr>
            <a:xfrm>
              <a:off x="304800" y="1259736"/>
              <a:ext cx="6587289" cy="3258358"/>
              <a:chOff x="304800" y="1335937"/>
              <a:chExt cx="6587289" cy="3258358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571625" y="2819401"/>
                <a:ext cx="2162175" cy="1371600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33575" y="1335937"/>
                <a:ext cx="2438400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More urban categories</a:t>
                </a:r>
              </a:p>
            </p:txBody>
          </p:sp>
          <p:cxnSp>
            <p:nvCxnSpPr>
              <p:cNvPr id="18" name="Straight Arrow Connector 17"/>
              <p:cNvCxnSpPr>
                <a:stCxn id="17" idx="1"/>
              </p:cNvCxnSpPr>
              <p:nvPr/>
            </p:nvCxnSpPr>
            <p:spPr>
              <a:xfrm flipH="1">
                <a:off x="606541" y="1520603"/>
                <a:ext cx="1327034" cy="75715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/>
              <p:cNvSpPr/>
              <p:nvPr/>
            </p:nvSpPr>
            <p:spPr>
              <a:xfrm>
                <a:off x="4817644" y="2284411"/>
                <a:ext cx="575511" cy="1201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04800" y="2277761"/>
                <a:ext cx="575511" cy="1201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Arrow Connector 29"/>
              <p:cNvCxnSpPr>
                <a:stCxn id="17" idx="3"/>
              </p:cNvCxnSpPr>
              <p:nvPr/>
            </p:nvCxnSpPr>
            <p:spPr>
              <a:xfrm>
                <a:off x="4371975" y="1520603"/>
                <a:ext cx="581025" cy="790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3332642" y="4224963"/>
                <a:ext cx="2458558" cy="369332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Changes in Uintah Basin</a:t>
                </a: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H="1" flipV="1">
                <a:off x="2652712" y="3629026"/>
                <a:ext cx="679931" cy="78060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>
                <a:stCxn id="31" idx="3"/>
              </p:cNvCxnSpPr>
              <p:nvPr/>
            </p:nvCxnSpPr>
            <p:spPr>
              <a:xfrm flipV="1">
                <a:off x="5791200" y="3657602"/>
                <a:ext cx="1100889" cy="7520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Oval 32"/>
            <p:cNvSpPr/>
            <p:nvPr/>
          </p:nvSpPr>
          <p:spPr>
            <a:xfrm>
              <a:off x="6096000" y="2867025"/>
              <a:ext cx="2162175" cy="137160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37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4040</TotalTime>
  <Words>1374</Words>
  <Application>Microsoft Office PowerPoint</Application>
  <PresentationFormat>On-screen Show (4:3)</PresentationFormat>
  <Paragraphs>219</Paragraphs>
  <Slides>26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Uintah Basin WRF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Michael Neemann</dc:creator>
  <cp:lastModifiedBy>Erik Michael Neemann</cp:lastModifiedBy>
  <cp:revision>64</cp:revision>
  <dcterms:created xsi:type="dcterms:W3CDTF">2013-09-20T15:42:11Z</dcterms:created>
  <dcterms:modified xsi:type="dcterms:W3CDTF">2013-11-21T20:25:21Z</dcterms:modified>
</cp:coreProperties>
</file>