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6" r:id="rId9"/>
    <p:sldId id="265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8B0"/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9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0B1F-A580-4663-A209-FCBB0F30BAF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983FB-5025-4444-BDDB-5D0A5A3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Reasoning for Microphysics Modifications 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01729"/>
            <a:ext cx="8699500" cy="623247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Several modification were made to Thompson microphysics schemes: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homogeneous freezing temperature (HGFR) from 235 to 271 K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Desired effect of changing liquid clouds to ice clouds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ice nucleation temperature from -12 to range of -3 to -15 C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Desired same effect as changing homogeneous freezing temperature, but more physically realistic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off cloud ice sedimentation</a:t>
            </a:r>
          </a:p>
          <a:p>
            <a:pPr marL="1200120" lvl="2" indent="-285739">
              <a:buFontTx/>
              <a:buChar char="-"/>
            </a:pPr>
            <a:r>
              <a:rPr lang="en-US" sz="2000" b="1" dirty="0" smtClean="0"/>
              <a:t>Effort to prevent cloud ice from “falling out” of cloud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off cloud ice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to snow</a:t>
            </a:r>
          </a:p>
          <a:p>
            <a:pPr marL="1200120" lvl="2" indent="-285739">
              <a:buFontTx/>
              <a:buChar char="-"/>
            </a:pPr>
            <a:r>
              <a:rPr lang="en-US" sz="2000" b="1" dirty="0" smtClean="0"/>
              <a:t>Effort to maintain cloud ice by preventing it’s conversion into snow category and precipitating out of cloud</a:t>
            </a:r>
          </a:p>
          <a:p>
            <a:pPr marL="1200120" lvl="2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Modifications were conducted in various combinations to determine impact on model simulations</a:t>
            </a:r>
          </a:p>
          <a:p>
            <a:pPr marL="285739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In final tests, modifications were then only allowed in lowest 15 model levels (~500 m), while everything above was unchanged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Effort to create more realistic simulation by only changing low levels</a:t>
            </a:r>
          </a:p>
          <a:p>
            <a:pPr marL="742920" lvl="1" indent="-285739">
              <a:buFontTx/>
              <a:buChar char="-"/>
            </a:pPr>
            <a:endParaRPr lang="en-US" sz="2000" b="1" dirty="0" smtClean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61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10" r="4269" b="6508"/>
          <a:stretch/>
        </p:blipFill>
        <p:spPr bwMode="auto">
          <a:xfrm>
            <a:off x="0" y="461493"/>
            <a:ext cx="9144000" cy="63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1" y="1308454"/>
            <a:ext cx="2057399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“thick liquid clouds”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0389" y="1954785"/>
            <a:ext cx="306411" cy="7122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667000"/>
            <a:ext cx="1338286" cy="6481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1987726"/>
            <a:ext cx="187411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“thick ice clouds”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2712318" y="2634057"/>
            <a:ext cx="740121" cy="802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73426" y="3352800"/>
            <a:ext cx="1222374" cy="5736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58000" y="2107185"/>
            <a:ext cx="220979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2-3 </a:t>
            </a:r>
            <a:r>
              <a:rPr lang="en-US" dirty="0" err="1" smtClean="0"/>
              <a:t>deg</a:t>
            </a:r>
            <a:r>
              <a:rPr lang="en-US" dirty="0" smtClean="0"/>
              <a:t> C warm bias overnight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05600" y="27051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2" idx="2"/>
          </p:cNvCxnSpPr>
          <p:nvPr/>
        </p:nvCxnSpPr>
        <p:spPr>
          <a:xfrm flipV="1">
            <a:off x="6705600" y="2753516"/>
            <a:ext cx="1257300" cy="4139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3426" y="5763329"/>
            <a:ext cx="187411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smtClean="0"/>
              <a:t>runs </a:t>
            </a:r>
            <a:r>
              <a:rPr lang="en-US" dirty="0" smtClean="0"/>
              <a:t>with </a:t>
            </a:r>
            <a:r>
              <a:rPr lang="en-US" dirty="0" smtClean="0"/>
              <a:t>“clear sky”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0"/>
            <a:endCxn id="24" idx="3"/>
          </p:cNvCxnSpPr>
          <p:nvPr/>
        </p:nvCxnSpPr>
        <p:spPr>
          <a:xfrm flipV="1">
            <a:off x="4210485" y="5246968"/>
            <a:ext cx="548665" cy="516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572000" y="4739705"/>
            <a:ext cx="1277942" cy="59429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-6350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17501"/>
            <a:ext cx="5715000" cy="79508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Distribution of cloud ice with and without sedimentation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378" y="11362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Sedimentation OFF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39808" y="1125874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Sedimentation ON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7117" y="5530995"/>
            <a:ext cx="8445500" cy="130805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/>
              <a:t>Allowing cloud ice sedimentation in low levels resulted in a </a:t>
            </a:r>
            <a:r>
              <a:rPr lang="en-US" sz="2000" b="1" dirty="0" smtClean="0"/>
              <a:t>liquid-phase dominated </a:t>
            </a:r>
            <a:r>
              <a:rPr lang="en-US" sz="2000" b="1" dirty="0"/>
              <a:t>cloud</a:t>
            </a:r>
          </a:p>
          <a:p>
            <a:pPr marL="285739" indent="-285739">
              <a:buFontTx/>
              <a:buChar char="-"/>
            </a:pPr>
            <a:r>
              <a:rPr lang="en-US" sz="2000" b="1" dirty="0"/>
              <a:t>Both cases had essentially identical results above 2-3 km</a:t>
            </a:r>
          </a:p>
          <a:p>
            <a:pPr marL="285739" indent="-285739">
              <a:buFontTx/>
              <a:buChar char="-"/>
            </a:pPr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54849"/>
            <a:ext cx="9144000" cy="3751729"/>
            <a:chOff x="0" y="1654849"/>
            <a:chExt cx="9144000" cy="37517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654849"/>
              <a:ext cx="4572000" cy="375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03500" y="2487464"/>
              <a:ext cx="1768048" cy="359073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r>
                <a:rPr lang="en-US" dirty="0" smtClean="0"/>
                <a:t>QSNOW 6.6x10</a:t>
              </a:r>
              <a:r>
                <a:rPr lang="en-US" baseline="30000" dirty="0" smtClean="0"/>
                <a:t>-3</a:t>
              </a:r>
              <a:endParaRPr lang="en-US" baseline="30000" dirty="0"/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571500" y="2667000"/>
              <a:ext cx="2032000" cy="10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06500" y="4036924"/>
              <a:ext cx="2603500" cy="359073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r>
                <a:rPr lang="en-US" dirty="0" smtClean="0"/>
                <a:t>QICE 5.6x10</a:t>
              </a:r>
              <a:r>
                <a:rPr lang="en-US" baseline="30000" dirty="0" smtClean="0"/>
                <a:t>-4</a:t>
              </a:r>
              <a:endParaRPr lang="en-US" baseline="30000" dirty="0"/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347640" y="3683000"/>
              <a:ext cx="858861" cy="5334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63337" y="1654849"/>
              <a:ext cx="4580663" cy="375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2653613" y="3429000"/>
              <a:ext cx="2262661" cy="787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71548" y="2667000"/>
              <a:ext cx="1089452" cy="10160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350000" y="4343460"/>
              <a:ext cx="2603500" cy="359073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r>
                <a:rPr lang="en-US" dirty="0" smtClean="0"/>
                <a:t>QCLOUD 0.045 g/kg</a:t>
              </a:r>
              <a:endParaRPr lang="en-US" baseline="30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5688" y="4396815"/>
              <a:ext cx="2603500" cy="359073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r>
                <a:rPr lang="en-US" dirty="0" smtClean="0"/>
                <a:t>QICE 0.11 g/kg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33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General Results of Microphysics Modifications 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8915400" cy="530914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Combination of edits seemed to converge on 3 solutions: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1 - “clear sky” solution with very little cloud ice and negligible LW radiation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and: 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Ice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to snow was ON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err="1" smtClean="0"/>
              <a:t>Autoconversion</a:t>
            </a:r>
            <a:r>
              <a:rPr lang="en-US" sz="2000" b="1" dirty="0" smtClean="0"/>
              <a:t> OFF, but sedimentation of cloud ice ON</a:t>
            </a:r>
          </a:p>
          <a:p>
            <a:pPr marL="1657339" lvl="3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2 - “thick ice cloud” solution with moderate LW radiation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and: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Both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and sedimentation were OFF</a:t>
            </a:r>
          </a:p>
          <a:p>
            <a:pPr marL="1657339" lvl="3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3 - “thick liquid cloud” solution with strong LW radiation when: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No microphysics edits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via ice nucleation: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Either sedimentation or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was ON</a:t>
            </a:r>
          </a:p>
          <a:p>
            <a:pPr marL="742920" lvl="1" indent="-285739">
              <a:buFontTx/>
              <a:buChar char="-"/>
            </a:pPr>
            <a:endParaRPr lang="en-US" sz="2000" b="1" dirty="0" smtClean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86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46" y="4032943"/>
            <a:ext cx="3493654" cy="28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4428" y="533400"/>
            <a:ext cx="3015972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Integrated Clouds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1688" y="1676400"/>
            <a:ext cx="2480623" cy="38771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No Sedimentation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94000" y="5334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3 </a:t>
            </a:r>
            <a:r>
              <a:rPr lang="en-US" sz="2000" b="1" dirty="0"/>
              <a:t>Feb </a:t>
            </a:r>
            <a:r>
              <a:rPr lang="en-US" sz="2000" b="1" dirty="0" smtClean="0"/>
              <a:t>2013 09Z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72100" y="630783"/>
            <a:ext cx="4000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Cloud Ice bottom 10 levels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944"/>
            <a:ext cx="3456302" cy="2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393"/>
            <a:ext cx="3467648" cy="28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60913" y="5251107"/>
            <a:ext cx="1822172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Sedimentation above 1 km</a:t>
            </a:r>
            <a:endParaRPr lang="en-US" sz="20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50" y="1006711"/>
            <a:ext cx="3433450" cy="2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Cloud Ice sedimentation</a:t>
            </a:r>
            <a:endParaRPr lang="en-US" sz="23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794000" y="2133600"/>
            <a:ext cx="3728398" cy="3088428"/>
            <a:chOff x="2794000" y="2133600"/>
            <a:chExt cx="3728398" cy="3088428"/>
          </a:xfrm>
        </p:grpSpPr>
        <p:grpSp>
          <p:nvGrpSpPr>
            <p:cNvPr id="10" name="Group 9"/>
            <p:cNvGrpSpPr/>
            <p:nvPr/>
          </p:nvGrpSpPr>
          <p:grpSpPr>
            <a:xfrm>
              <a:off x="2794000" y="2133600"/>
              <a:ext cx="3728398" cy="3088428"/>
              <a:chOff x="2794000" y="2133600"/>
              <a:chExt cx="3728398" cy="308842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94000" y="2133600"/>
                <a:ext cx="3689192" cy="30884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6575" y="3065011"/>
                <a:ext cx="2175823" cy="292384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 algn="ctr"/>
                <a:r>
                  <a:rPr lang="en-US" sz="1400" b="1" dirty="0" smtClean="0"/>
                  <a:t>No Sedimentation</a:t>
                </a:r>
                <a:endParaRPr lang="en-US" sz="1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61427" y="4179436"/>
                <a:ext cx="2175823" cy="292384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 algn="ctr"/>
                <a:r>
                  <a:rPr lang="en-US" sz="1400" b="1" dirty="0" smtClean="0"/>
                  <a:t>Sedimentation above 1 km</a:t>
                </a:r>
                <a:endParaRPr lang="en-US" sz="1400" b="1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3200400" y="4032943"/>
                <a:ext cx="762000" cy="14649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029200" y="4471820"/>
                <a:ext cx="342900" cy="1763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114675" y="2311573"/>
              <a:ext cx="3238500" cy="507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US" sz="1400" b="1" dirty="0" smtClean="0"/>
                <a:t>Cloud Ice Profile</a:t>
              </a:r>
            </a:p>
            <a:p>
              <a:pPr algn="ctr"/>
              <a:endParaRPr lang="en-US" sz="14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819650" y="3357395"/>
              <a:ext cx="381000" cy="71606"/>
            </a:xfrm>
            <a:prstGeom prst="straightConnector1">
              <a:avLst/>
            </a:prstGeom>
            <a:ln w="19050">
              <a:solidFill>
                <a:srgbClr val="1018B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20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56221"/>
            <a:ext cx="2975300" cy="24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97000" y="3375917"/>
            <a:ext cx="6263072" cy="69249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Ice </a:t>
            </a:r>
            <a:r>
              <a:rPr lang="en-US" sz="2000" b="1" dirty="0"/>
              <a:t>sedimentation OFF</a:t>
            </a:r>
          </a:p>
          <a:p>
            <a:pPr algn="ctr"/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8406" y="0"/>
            <a:ext cx="8606594" cy="73866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Effect of Sedimentation on 2m </a:t>
            </a:r>
            <a:r>
              <a:rPr lang="en-US" sz="2000" b="1" dirty="0"/>
              <a:t>Temps, Clouds, LW </a:t>
            </a:r>
            <a:r>
              <a:rPr lang="en-US" sz="2000" b="1" dirty="0" smtClean="0"/>
              <a:t>Radiation</a:t>
            </a:r>
            <a:endParaRPr lang="en-US" sz="2000" b="1" dirty="0"/>
          </a:p>
          <a:p>
            <a:pPr algn="ctr"/>
            <a:endParaRPr lang="en-US" sz="2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406" y="581917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501" y="584906"/>
            <a:ext cx="2972126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Integrated Clouds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0375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4 </a:t>
            </a:r>
            <a:r>
              <a:rPr lang="en-US" sz="2000" b="1" dirty="0"/>
              <a:t>Feb </a:t>
            </a:r>
            <a:r>
              <a:rPr lang="en-US" sz="2000" b="1" dirty="0" smtClean="0"/>
              <a:t>2013 06Z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36807" y="57150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LW Radiation at </a:t>
            </a:r>
            <a:r>
              <a:rPr lang="en-US" sz="2000" b="1" dirty="0" err="1"/>
              <a:t>sfc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907" y="40572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1938" y="406028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Integrated Clouds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8308" y="4046874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LW Radiation at </a:t>
            </a:r>
            <a:r>
              <a:rPr lang="en-US" sz="2000" b="1" dirty="0" err="1"/>
              <a:t>sfc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0501" y="3810000"/>
            <a:ext cx="6155484" cy="69249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Ice </a:t>
            </a:r>
            <a:r>
              <a:rPr lang="en-US" sz="2000" b="1" dirty="0"/>
              <a:t>sedimentation ON</a:t>
            </a:r>
          </a:p>
          <a:p>
            <a:pPr algn="ctr"/>
            <a:endParaRPr lang="en-US" sz="2000" b="1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15" y="964469"/>
            <a:ext cx="2996285" cy="2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627"/>
            <a:ext cx="2980747" cy="24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8305"/>
            <a:ext cx="2975299" cy="2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4445001"/>
            <a:ext cx="300114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70" y="4445001"/>
            <a:ext cx="296923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 Arrow 1"/>
          <p:cNvSpPr/>
          <p:nvPr/>
        </p:nvSpPr>
        <p:spPr>
          <a:xfrm rot="16200000">
            <a:off x="2963700" y="3286125"/>
            <a:ext cx="295600" cy="3048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5786600" y="3286125"/>
            <a:ext cx="295600" cy="3048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6200000">
            <a:off x="2976400" y="3957800"/>
            <a:ext cx="295600" cy="3048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5400000">
            <a:off x="5783426" y="3929509"/>
            <a:ext cx="295600" cy="3048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77"/>
            <a:ext cx="3222853" cy="26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Sedimentation - Average </a:t>
            </a:r>
            <a:r>
              <a:rPr lang="en-US" sz="2300" b="1" dirty="0"/>
              <a:t>cloud ice &amp; cloud water bottom 10 levels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3088" y="1977483"/>
            <a:ext cx="2750056" cy="692493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Ice </a:t>
            </a:r>
            <a:r>
              <a:rPr lang="en-US" sz="2000" b="1" dirty="0"/>
              <a:t>sedimentation </a:t>
            </a:r>
            <a:r>
              <a:rPr lang="en-US" sz="2000" b="1" dirty="0" smtClean="0"/>
              <a:t>OFF</a:t>
            </a:r>
          </a:p>
          <a:p>
            <a:pPr algn="ctr"/>
            <a:r>
              <a:rPr lang="en-US" sz="2000" b="1" dirty="0"/>
              <a:t>=</a:t>
            </a:r>
            <a:r>
              <a:rPr lang="en-US" sz="2000" b="1" dirty="0" smtClean="0"/>
              <a:t> Ice Cloud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5579" y="578731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50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4 </a:t>
            </a:r>
            <a:r>
              <a:rPr lang="en-US" sz="2000" b="1" dirty="0"/>
              <a:t>Feb </a:t>
            </a:r>
            <a:r>
              <a:rPr lang="en-US" sz="2000" b="1" dirty="0" smtClean="0"/>
              <a:t>2013 06Z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3088" y="5080000"/>
            <a:ext cx="2634312" cy="692493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Ice Sedimentation ON</a:t>
            </a:r>
          </a:p>
          <a:p>
            <a:pPr algn="ctr"/>
            <a:r>
              <a:rPr lang="en-US" sz="2000" b="1" dirty="0" smtClean="0"/>
              <a:t>= Liquid Cloud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04568" y="50800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Water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60" y="962849"/>
            <a:ext cx="3198241" cy="25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13" y="4233426"/>
            <a:ext cx="3220988" cy="26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37465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849"/>
            <a:ext cx="3207688" cy="26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848705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9989" y="3799048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3088" y="1038225"/>
            <a:ext cx="2750056" cy="692493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*Both runs have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OFF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14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Impact of Liquid Clouds vs. Ice Clouds</a:t>
            </a:r>
            <a:endParaRPr lang="en-US" sz="2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75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4 </a:t>
            </a:r>
            <a:r>
              <a:rPr lang="en-US" sz="2000" b="1" dirty="0"/>
              <a:t>Feb </a:t>
            </a:r>
            <a:r>
              <a:rPr lang="en-US" sz="2000" b="1" dirty="0" smtClean="0"/>
              <a:t>2013 06Z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6"/>
            <a:ext cx="4557843" cy="39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43" y="609600"/>
            <a:ext cx="4586157" cy="397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708777"/>
            <a:ext cx="86995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Liquid clouds in the Uintah Basin resulted in an additional 10-70 W/m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Longwave</a:t>
            </a:r>
            <a:r>
              <a:rPr lang="en-US" sz="2000" b="1" dirty="0" smtClean="0"/>
              <a:t> radiation the surface on 4 Feb 2013 at 06Z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Additional energy kept surface temperatures warmer by 2-5 degrees C inside the Uintah Basin on 4 Feb 2013 at 06Z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66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Impact of Liquid Clouds vs. Ice Clouds</a:t>
            </a:r>
            <a:endParaRPr lang="en-US" sz="2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2774977"/>
            <a:ext cx="3352800" cy="130804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Over the entire model run, liquid clouds produced 4-10 million J/m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more </a:t>
            </a:r>
            <a:r>
              <a:rPr lang="en-US" sz="2000" b="1" dirty="0" err="1" smtClean="0"/>
              <a:t>longwave</a:t>
            </a:r>
            <a:r>
              <a:rPr lang="en-US" sz="2000" b="1" dirty="0" smtClean="0"/>
              <a:t> energy than ice clouds</a:t>
            </a:r>
            <a:endParaRPr 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130"/>
            <a:ext cx="5871202" cy="51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130"/>
            <a:ext cx="5965736" cy="511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Impact of Liquid Clouds vs. Ice Clouds</a:t>
            </a:r>
            <a:endParaRPr lang="en-US" sz="2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2774977"/>
            <a:ext cx="33528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Over the entire model run, liquid clouds produced an average of 7-20 W/m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more </a:t>
            </a:r>
            <a:r>
              <a:rPr lang="en-US" sz="2000" b="1" dirty="0" err="1" smtClean="0"/>
              <a:t>longwave</a:t>
            </a:r>
            <a:r>
              <a:rPr lang="en-US" sz="2000" b="1" dirty="0" smtClean="0"/>
              <a:t> energy than ice clouds in the </a:t>
            </a:r>
            <a:r>
              <a:rPr lang="en-US" sz="2000" b="1" dirty="0" err="1" smtClean="0"/>
              <a:t>Unitah</a:t>
            </a:r>
            <a:r>
              <a:rPr lang="en-US" sz="2000" b="1" dirty="0" smtClean="0"/>
              <a:t> Basin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54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35000"/>
            <a:ext cx="9144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1" y="1308454"/>
            <a:ext cx="2057399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“thick liquid clouds”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0389" y="1954785"/>
            <a:ext cx="306411" cy="7122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667000"/>
            <a:ext cx="1338286" cy="6481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96272" y="5404864"/>
            <a:ext cx="187411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“thick ice clouds”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48771" y="4191000"/>
            <a:ext cx="161229" cy="12138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35326" y="3505200"/>
            <a:ext cx="1336674" cy="685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58000" y="2107185"/>
            <a:ext cx="220979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2-3 </a:t>
            </a:r>
            <a:r>
              <a:rPr lang="en-US" dirty="0" err="1" smtClean="0"/>
              <a:t>deg</a:t>
            </a:r>
            <a:r>
              <a:rPr lang="en-US" dirty="0" smtClean="0"/>
              <a:t> C warm bias overnight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05600" y="27051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2" idx="2"/>
          </p:cNvCxnSpPr>
          <p:nvPr/>
        </p:nvCxnSpPr>
        <p:spPr>
          <a:xfrm flipV="1">
            <a:off x="6705600" y="2753516"/>
            <a:ext cx="1257300" cy="4139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606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Michael Neemann</dc:creator>
  <cp:lastModifiedBy>Erik Michael Neemann</cp:lastModifiedBy>
  <cp:revision>18</cp:revision>
  <dcterms:created xsi:type="dcterms:W3CDTF">2013-09-24T19:15:02Z</dcterms:created>
  <dcterms:modified xsi:type="dcterms:W3CDTF">2013-09-26T17:11:29Z</dcterms:modified>
</cp:coreProperties>
</file>