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68" r:id="rId4"/>
    <p:sldId id="281" r:id="rId5"/>
    <p:sldId id="263" r:id="rId6"/>
    <p:sldId id="269" r:id="rId7"/>
    <p:sldId id="274" r:id="rId8"/>
    <p:sldId id="278" r:id="rId9"/>
    <p:sldId id="282" r:id="rId10"/>
    <p:sldId id="262" r:id="rId11"/>
    <p:sldId id="259" r:id="rId12"/>
    <p:sldId id="267" r:id="rId13"/>
    <p:sldId id="280" r:id="rId14"/>
    <p:sldId id="266" r:id="rId15"/>
    <p:sldId id="275" r:id="rId16"/>
    <p:sldId id="276" r:id="rId17"/>
    <p:sldId id="279" r:id="rId18"/>
    <p:sldId id="264" r:id="rId19"/>
    <p:sldId id="273" r:id="rId20"/>
    <p:sldId id="277" r:id="rId21"/>
    <p:sldId id="283" r:id="rId22"/>
    <p:sldId id="2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2DB3"/>
    <a:srgbClr val="26429A"/>
    <a:srgbClr val="FF7C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10" autoAdjust="0"/>
  </p:normalViewPr>
  <p:slideViewPr>
    <p:cSldViewPr showGuides="1">
      <p:cViewPr>
        <p:scale>
          <a:sx n="70" d="100"/>
          <a:sy n="70" d="100"/>
        </p:scale>
        <p:origin x="-1080" y="-6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A0CF56-130F-4326-B17E-A0CE9B7A1B38}" type="datetimeFigureOut">
              <a:rPr lang="en-US" smtClean="0"/>
              <a:pPr/>
              <a:t>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7D84CB-9DF7-419E-848C-A12838C2F338}" type="slidenum">
              <a:rPr lang="en-US" smtClean="0"/>
              <a:pPr/>
              <a:t>‹#›</a:t>
            </a:fld>
            <a:endParaRPr lang="en-US"/>
          </a:p>
        </p:txBody>
      </p:sp>
    </p:spTree>
    <p:extLst>
      <p:ext uri="{BB962C8B-B14F-4D97-AF65-F5344CB8AC3E}">
        <p14:creationId xmlns:p14="http://schemas.microsoft.com/office/powerpoint/2010/main" xmlns="" val="3706918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Uintah</a:t>
            </a:r>
            <a:r>
              <a:rPr lang="en-US" baseline="0" dirty="0" smtClean="0"/>
              <a:t> Basin suffers from a wintertime ozone problem.  Wintertime ozone issues in rural areas have come into the scientific crosshairs over the past 5-10 years, first in WY UGRB.  They are really the result of 3 factors: Industry, Geography, and Meteorology.  As you can see from the top image here, the UB has extensive industrial fossil fuel extraction in the form of oil &amp; gas operations, which result in large pollutant emission into the lower atmosphere.  The geography of the UB, as a large, deep, bowl restricts horizontal mixing and </a:t>
            </a:r>
            <a:r>
              <a:rPr lang="en-US" baseline="0" dirty="0" err="1" smtClean="0"/>
              <a:t>airmass</a:t>
            </a:r>
            <a:r>
              <a:rPr lang="en-US" baseline="0" dirty="0" smtClean="0"/>
              <a:t> exchange from outside the basin.  And finally, meteorology contributes to stagnant conditions that further restrict mixing in the form of persistent CAPs.  These CAPs inhibit vertical mixing due to the presence on strong stability and low level inversions.  Turbulent mixing is further inhibited within the CAP by light winds.  These factors combine to allow for building pollutant concentrations.  The snow cover also results in large photolysis rates due solar radiation passing through the near atmospheric layer twice.  This leads to ozone production thru photolysis and a significant health problem for the local population.</a:t>
            </a:r>
            <a:endParaRPr lang="en-US" dirty="0"/>
          </a:p>
        </p:txBody>
      </p:sp>
      <p:sp>
        <p:nvSpPr>
          <p:cNvPr id="4" name="Slide Number Placeholder 3"/>
          <p:cNvSpPr>
            <a:spLocks noGrp="1"/>
          </p:cNvSpPr>
          <p:nvPr>
            <p:ph type="sldNum" sz="quarter" idx="10"/>
          </p:nvPr>
        </p:nvSpPr>
        <p:spPr/>
        <p:txBody>
          <a:bodyPr/>
          <a:lstStyle/>
          <a:p>
            <a:fld id="{117D84CB-9DF7-419E-848C-A12838C2F338}" type="slidenum">
              <a:rPr lang="en-US" smtClean="0"/>
              <a:pPr/>
              <a:t>3</a:t>
            </a:fld>
            <a:endParaRPr lang="en-US"/>
          </a:p>
        </p:txBody>
      </p:sp>
    </p:spTree>
    <p:extLst>
      <p:ext uri="{BB962C8B-B14F-4D97-AF65-F5344CB8AC3E}">
        <p14:creationId xmlns:p14="http://schemas.microsoft.com/office/powerpoint/2010/main" xmlns="" val="3661364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D84CB-9DF7-419E-848C-A12838C2F338}" type="slidenum">
              <a:rPr lang="en-US" smtClean="0"/>
              <a:pPr/>
              <a:t>15</a:t>
            </a:fld>
            <a:endParaRPr lang="en-US"/>
          </a:p>
        </p:txBody>
      </p:sp>
    </p:spTree>
    <p:extLst>
      <p:ext uri="{BB962C8B-B14F-4D97-AF65-F5344CB8AC3E}">
        <p14:creationId xmlns:p14="http://schemas.microsoft.com/office/powerpoint/2010/main" xmlns="" val="475019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A5D3C7-AAD8-4256-804E-D9C0723AF172}" type="datetimeFigureOut">
              <a:rPr lang="en-US" smtClean="0"/>
              <a:pPr/>
              <a:t>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D511D-BF3A-4D49-8C5B-1EDF03DC6FAF}" type="slidenum">
              <a:rPr lang="en-US" smtClean="0"/>
              <a:pPr/>
              <a:t>‹#›</a:t>
            </a:fld>
            <a:endParaRPr lang="en-US"/>
          </a:p>
        </p:txBody>
      </p:sp>
    </p:spTree>
    <p:extLst>
      <p:ext uri="{BB962C8B-B14F-4D97-AF65-F5344CB8AC3E}">
        <p14:creationId xmlns:p14="http://schemas.microsoft.com/office/powerpoint/2010/main" xmlns="" val="3912598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5D3C7-AAD8-4256-804E-D9C0723AF172}" type="datetimeFigureOut">
              <a:rPr lang="en-US" smtClean="0"/>
              <a:pPr/>
              <a:t>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D511D-BF3A-4D49-8C5B-1EDF03DC6FAF}" type="slidenum">
              <a:rPr lang="en-US" smtClean="0"/>
              <a:pPr/>
              <a:t>‹#›</a:t>
            </a:fld>
            <a:endParaRPr lang="en-US"/>
          </a:p>
        </p:txBody>
      </p:sp>
    </p:spTree>
    <p:extLst>
      <p:ext uri="{BB962C8B-B14F-4D97-AF65-F5344CB8AC3E}">
        <p14:creationId xmlns:p14="http://schemas.microsoft.com/office/powerpoint/2010/main" xmlns="" val="113061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5D3C7-AAD8-4256-804E-D9C0723AF172}" type="datetimeFigureOut">
              <a:rPr lang="en-US" smtClean="0"/>
              <a:pPr/>
              <a:t>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D511D-BF3A-4D49-8C5B-1EDF03DC6FAF}" type="slidenum">
              <a:rPr lang="en-US" smtClean="0"/>
              <a:pPr/>
              <a:t>‹#›</a:t>
            </a:fld>
            <a:endParaRPr lang="en-US"/>
          </a:p>
        </p:txBody>
      </p:sp>
    </p:spTree>
    <p:extLst>
      <p:ext uri="{BB962C8B-B14F-4D97-AF65-F5344CB8AC3E}">
        <p14:creationId xmlns:p14="http://schemas.microsoft.com/office/powerpoint/2010/main" xmlns="" val="259265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5D3C7-AAD8-4256-804E-D9C0723AF172}" type="datetimeFigureOut">
              <a:rPr lang="en-US" smtClean="0"/>
              <a:pPr/>
              <a:t>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D511D-BF3A-4D49-8C5B-1EDF03DC6FAF}" type="slidenum">
              <a:rPr lang="en-US" smtClean="0"/>
              <a:pPr/>
              <a:t>‹#›</a:t>
            </a:fld>
            <a:endParaRPr lang="en-US"/>
          </a:p>
        </p:txBody>
      </p:sp>
    </p:spTree>
    <p:extLst>
      <p:ext uri="{BB962C8B-B14F-4D97-AF65-F5344CB8AC3E}">
        <p14:creationId xmlns:p14="http://schemas.microsoft.com/office/powerpoint/2010/main" xmlns="" val="202250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A5D3C7-AAD8-4256-804E-D9C0723AF172}" type="datetimeFigureOut">
              <a:rPr lang="en-US" smtClean="0"/>
              <a:pPr/>
              <a:t>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D511D-BF3A-4D49-8C5B-1EDF03DC6FAF}" type="slidenum">
              <a:rPr lang="en-US" smtClean="0"/>
              <a:pPr/>
              <a:t>‹#›</a:t>
            </a:fld>
            <a:endParaRPr lang="en-US"/>
          </a:p>
        </p:txBody>
      </p:sp>
    </p:spTree>
    <p:extLst>
      <p:ext uri="{BB962C8B-B14F-4D97-AF65-F5344CB8AC3E}">
        <p14:creationId xmlns:p14="http://schemas.microsoft.com/office/powerpoint/2010/main" xmlns="" val="2394382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A5D3C7-AAD8-4256-804E-D9C0723AF172}" type="datetimeFigureOut">
              <a:rPr lang="en-US" smtClean="0"/>
              <a:pPr/>
              <a:t>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D511D-BF3A-4D49-8C5B-1EDF03DC6FAF}" type="slidenum">
              <a:rPr lang="en-US" smtClean="0"/>
              <a:pPr/>
              <a:t>‹#›</a:t>
            </a:fld>
            <a:endParaRPr lang="en-US"/>
          </a:p>
        </p:txBody>
      </p:sp>
    </p:spTree>
    <p:extLst>
      <p:ext uri="{BB962C8B-B14F-4D97-AF65-F5344CB8AC3E}">
        <p14:creationId xmlns:p14="http://schemas.microsoft.com/office/powerpoint/2010/main" xmlns="" val="819393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A5D3C7-AAD8-4256-804E-D9C0723AF172}" type="datetimeFigureOut">
              <a:rPr lang="en-US" smtClean="0"/>
              <a:pPr/>
              <a:t>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FD511D-BF3A-4D49-8C5B-1EDF03DC6FAF}" type="slidenum">
              <a:rPr lang="en-US" smtClean="0"/>
              <a:pPr/>
              <a:t>‹#›</a:t>
            </a:fld>
            <a:endParaRPr lang="en-US"/>
          </a:p>
        </p:txBody>
      </p:sp>
    </p:spTree>
    <p:extLst>
      <p:ext uri="{BB962C8B-B14F-4D97-AF65-F5344CB8AC3E}">
        <p14:creationId xmlns:p14="http://schemas.microsoft.com/office/powerpoint/2010/main" xmlns="" val="416929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A5D3C7-AAD8-4256-804E-D9C0723AF172}" type="datetimeFigureOut">
              <a:rPr lang="en-US" smtClean="0"/>
              <a:pPr/>
              <a:t>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FD511D-BF3A-4D49-8C5B-1EDF03DC6FAF}" type="slidenum">
              <a:rPr lang="en-US" smtClean="0"/>
              <a:pPr/>
              <a:t>‹#›</a:t>
            </a:fld>
            <a:endParaRPr lang="en-US"/>
          </a:p>
        </p:txBody>
      </p:sp>
    </p:spTree>
    <p:extLst>
      <p:ext uri="{BB962C8B-B14F-4D97-AF65-F5344CB8AC3E}">
        <p14:creationId xmlns:p14="http://schemas.microsoft.com/office/powerpoint/2010/main" xmlns="" val="190028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5D3C7-AAD8-4256-804E-D9C0723AF172}" type="datetimeFigureOut">
              <a:rPr lang="en-US" smtClean="0"/>
              <a:pPr/>
              <a:t>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FD511D-BF3A-4D49-8C5B-1EDF03DC6FAF}" type="slidenum">
              <a:rPr lang="en-US" smtClean="0"/>
              <a:pPr/>
              <a:t>‹#›</a:t>
            </a:fld>
            <a:endParaRPr lang="en-US"/>
          </a:p>
        </p:txBody>
      </p:sp>
    </p:spTree>
    <p:extLst>
      <p:ext uri="{BB962C8B-B14F-4D97-AF65-F5344CB8AC3E}">
        <p14:creationId xmlns:p14="http://schemas.microsoft.com/office/powerpoint/2010/main" xmlns="" val="1300041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A5D3C7-AAD8-4256-804E-D9C0723AF172}" type="datetimeFigureOut">
              <a:rPr lang="en-US" smtClean="0"/>
              <a:pPr/>
              <a:t>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D511D-BF3A-4D49-8C5B-1EDF03DC6FAF}" type="slidenum">
              <a:rPr lang="en-US" smtClean="0"/>
              <a:pPr/>
              <a:t>‹#›</a:t>
            </a:fld>
            <a:endParaRPr lang="en-US"/>
          </a:p>
        </p:txBody>
      </p:sp>
    </p:spTree>
    <p:extLst>
      <p:ext uri="{BB962C8B-B14F-4D97-AF65-F5344CB8AC3E}">
        <p14:creationId xmlns:p14="http://schemas.microsoft.com/office/powerpoint/2010/main" xmlns="" val="2417941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A5D3C7-AAD8-4256-804E-D9C0723AF172}" type="datetimeFigureOut">
              <a:rPr lang="en-US" smtClean="0"/>
              <a:pPr/>
              <a:t>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D511D-BF3A-4D49-8C5B-1EDF03DC6FAF}" type="slidenum">
              <a:rPr lang="en-US" smtClean="0"/>
              <a:pPr/>
              <a:t>‹#›</a:t>
            </a:fld>
            <a:endParaRPr lang="en-US"/>
          </a:p>
        </p:txBody>
      </p:sp>
    </p:spTree>
    <p:extLst>
      <p:ext uri="{BB962C8B-B14F-4D97-AF65-F5344CB8AC3E}">
        <p14:creationId xmlns:p14="http://schemas.microsoft.com/office/powerpoint/2010/main" xmlns="" val="42869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5D3C7-AAD8-4256-804E-D9C0723AF172}" type="datetimeFigureOut">
              <a:rPr lang="en-US" smtClean="0"/>
              <a:pPr/>
              <a:t>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D511D-BF3A-4D49-8C5B-1EDF03DC6FAF}" type="slidenum">
              <a:rPr lang="en-US" smtClean="0"/>
              <a:pPr/>
              <a:t>‹#›</a:t>
            </a:fld>
            <a:endParaRPr lang="en-US"/>
          </a:p>
        </p:txBody>
      </p:sp>
    </p:spTree>
    <p:extLst>
      <p:ext uri="{BB962C8B-B14F-4D97-AF65-F5344CB8AC3E}">
        <p14:creationId xmlns:p14="http://schemas.microsoft.com/office/powerpoint/2010/main" xmlns="" val="2486347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journals.ametsoc.org/doi/abs/10.1175/MWR-D-12-00328.1"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ecrosman\Pictures\2013-02-02\062.JPG"/>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3"/>
          <p:cNvSpPr>
            <a:spLocks noGrp="1"/>
          </p:cNvSpPr>
          <p:nvPr>
            <p:ph type="ctrTitle"/>
          </p:nvPr>
        </p:nvSpPr>
        <p:spPr>
          <a:xfrm>
            <a:off x="685800" y="609600"/>
            <a:ext cx="7772400" cy="1470025"/>
          </a:xfrm>
        </p:spPr>
        <p:txBody>
          <a:bodyPr>
            <a:normAutofit fontScale="90000"/>
          </a:bodyPr>
          <a:lstStyle/>
          <a:p>
            <a:r>
              <a:rPr lang="en-US" b="1" dirty="0" smtClean="0"/>
              <a:t>Numerical Simulations of Persistent Cold-Air Pools in the Uintah Basin, Utah </a:t>
            </a:r>
            <a:endParaRPr lang="en-US" b="1" dirty="0"/>
          </a:p>
        </p:txBody>
      </p:sp>
      <p:sp>
        <p:nvSpPr>
          <p:cNvPr id="5" name="Subtitle 4"/>
          <p:cNvSpPr>
            <a:spLocks noGrp="1"/>
          </p:cNvSpPr>
          <p:nvPr>
            <p:ph type="subTitle" idx="1"/>
          </p:nvPr>
        </p:nvSpPr>
        <p:spPr>
          <a:xfrm>
            <a:off x="533400" y="2743200"/>
            <a:ext cx="7848600" cy="2133600"/>
          </a:xfrm>
        </p:spPr>
        <p:txBody>
          <a:bodyPr>
            <a:noAutofit/>
          </a:bodyPr>
          <a:lstStyle/>
          <a:p>
            <a:r>
              <a:rPr lang="en-US" sz="2800" b="1" dirty="0" smtClean="0">
                <a:solidFill>
                  <a:schemeClr val="tx1"/>
                </a:solidFill>
              </a:rPr>
              <a:t>Erik M. </a:t>
            </a:r>
            <a:r>
              <a:rPr lang="en-US" sz="2800" b="1" dirty="0" err="1" smtClean="0">
                <a:solidFill>
                  <a:schemeClr val="tx1"/>
                </a:solidFill>
              </a:rPr>
              <a:t>Neemann</a:t>
            </a:r>
            <a:r>
              <a:rPr lang="en-US" sz="2800" b="1" dirty="0" smtClean="0">
                <a:solidFill>
                  <a:schemeClr val="tx1"/>
                </a:solidFill>
              </a:rPr>
              <a:t>, University of Utah</a:t>
            </a:r>
          </a:p>
          <a:p>
            <a:r>
              <a:rPr lang="en-US" sz="2800" b="1" dirty="0" smtClean="0">
                <a:solidFill>
                  <a:schemeClr val="tx1"/>
                </a:solidFill>
              </a:rPr>
              <a:t>Erik T. </a:t>
            </a:r>
            <a:r>
              <a:rPr lang="en-US" sz="2800" b="1" dirty="0" err="1" smtClean="0">
                <a:solidFill>
                  <a:schemeClr val="tx1"/>
                </a:solidFill>
              </a:rPr>
              <a:t>Crosman</a:t>
            </a:r>
            <a:r>
              <a:rPr lang="en-US" sz="2800" b="1" dirty="0" smtClean="0">
                <a:solidFill>
                  <a:schemeClr val="tx1"/>
                </a:solidFill>
              </a:rPr>
              <a:t>, </a:t>
            </a:r>
            <a:r>
              <a:rPr lang="en-US" sz="2800" b="1" dirty="0">
                <a:solidFill>
                  <a:schemeClr val="tx1"/>
                </a:solidFill>
              </a:rPr>
              <a:t>University of Utah</a:t>
            </a:r>
          </a:p>
          <a:p>
            <a:r>
              <a:rPr lang="en-US" sz="2800" b="1" dirty="0" smtClean="0">
                <a:solidFill>
                  <a:schemeClr val="tx1"/>
                </a:solidFill>
              </a:rPr>
              <a:t>John D. </a:t>
            </a:r>
            <a:r>
              <a:rPr lang="en-US" sz="2800" b="1" dirty="0" err="1" smtClean="0">
                <a:solidFill>
                  <a:schemeClr val="tx1"/>
                </a:solidFill>
              </a:rPr>
              <a:t>Horel</a:t>
            </a:r>
            <a:r>
              <a:rPr lang="en-US" sz="2800" b="1" dirty="0" smtClean="0">
                <a:solidFill>
                  <a:schemeClr val="tx1"/>
                </a:solidFill>
              </a:rPr>
              <a:t>,  </a:t>
            </a:r>
            <a:r>
              <a:rPr lang="en-US" sz="2800" b="1" dirty="0">
                <a:solidFill>
                  <a:schemeClr val="tx1"/>
                </a:solidFill>
              </a:rPr>
              <a:t>University of Utah</a:t>
            </a:r>
          </a:p>
          <a:p>
            <a:endParaRPr lang="en-US" sz="2800" b="1" dirty="0" smtClean="0">
              <a:solidFill>
                <a:schemeClr val="tx1"/>
              </a:solidFill>
            </a:endParaRPr>
          </a:p>
          <a:p>
            <a:endParaRPr lang="en-US" sz="2800" b="1" dirty="0">
              <a:solidFill>
                <a:schemeClr val="tx1"/>
              </a:solidFill>
            </a:endParaRPr>
          </a:p>
          <a:p>
            <a:endParaRPr lang="en-US" sz="2800" b="1" dirty="0" smtClean="0">
              <a:solidFill>
                <a:schemeClr val="tx1"/>
              </a:solidFill>
            </a:endParaRPr>
          </a:p>
          <a:p>
            <a:r>
              <a:rPr lang="en-US" sz="2800" b="1" dirty="0" smtClean="0">
                <a:solidFill>
                  <a:schemeClr val="tx1"/>
                </a:solidFill>
              </a:rPr>
              <a:t>94</a:t>
            </a:r>
            <a:r>
              <a:rPr lang="en-US" sz="2800" b="1" baseline="30000" dirty="0" smtClean="0">
                <a:solidFill>
                  <a:schemeClr val="tx1"/>
                </a:solidFill>
              </a:rPr>
              <a:t>th</a:t>
            </a:r>
            <a:r>
              <a:rPr lang="en-US" sz="2800" b="1" dirty="0" smtClean="0">
                <a:solidFill>
                  <a:schemeClr val="tx1"/>
                </a:solidFill>
              </a:rPr>
              <a:t> AMS Annual </a:t>
            </a:r>
            <a:r>
              <a:rPr lang="en-US" sz="2800" b="1" dirty="0" smtClean="0">
                <a:solidFill>
                  <a:schemeClr val="tx1"/>
                </a:solidFill>
              </a:rPr>
              <a:t>Meeting - </a:t>
            </a:r>
            <a:r>
              <a:rPr lang="en-US" sz="2800" b="1" dirty="0" smtClean="0">
                <a:solidFill>
                  <a:schemeClr val="tx1"/>
                </a:solidFill>
              </a:rPr>
              <a:t>4 Feb 2014</a:t>
            </a:r>
            <a:endParaRPr lang="en-US" sz="2800" b="1" dirty="0">
              <a:solidFill>
                <a:schemeClr val="tx1"/>
              </a:solidFill>
            </a:endParaRPr>
          </a:p>
        </p:txBody>
      </p:sp>
      <p:sp>
        <p:nvSpPr>
          <p:cNvPr id="7" name="Slide Number Placeholder 1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1BE479-3FC8-46B3-9F2B-7BBE1C89B535}" type="slidenum">
              <a:rPr lang="en-US" smtClean="0"/>
              <a:pPr/>
              <a:t>1</a:t>
            </a:fld>
            <a:endParaRPr lang="en-US" dirty="0"/>
          </a:p>
        </p:txBody>
      </p:sp>
    </p:spTree>
    <p:extLst>
      <p:ext uri="{BB962C8B-B14F-4D97-AF65-F5344CB8AC3E}">
        <p14:creationId xmlns:p14="http://schemas.microsoft.com/office/powerpoint/2010/main" xmlns="" val="3557078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88" y="1095877"/>
            <a:ext cx="3408012" cy="38575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6" name="Group 5"/>
          <p:cNvGrpSpPr/>
          <p:nvPr/>
        </p:nvGrpSpPr>
        <p:grpSpPr>
          <a:xfrm>
            <a:off x="3657600" y="866273"/>
            <a:ext cx="5486400" cy="4620127"/>
            <a:chOff x="3657600" y="866273"/>
            <a:chExt cx="5486400" cy="4620127"/>
          </a:xfrm>
        </p:grpSpPr>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7600" y="866273"/>
              <a:ext cx="5486400" cy="46201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Box 16"/>
            <p:cNvSpPr txBox="1"/>
            <p:nvPr/>
          </p:nvSpPr>
          <p:spPr>
            <a:xfrm>
              <a:off x="6248400" y="4876800"/>
              <a:ext cx="876300" cy="353939"/>
            </a:xfrm>
            <a:prstGeom prst="rect">
              <a:avLst/>
            </a:prstGeom>
            <a:noFill/>
          </p:spPr>
          <p:txBody>
            <a:bodyPr wrap="square" lIns="76197" tIns="38098" rIns="76197" bIns="38098" rtlCol="0">
              <a:spAutoFit/>
            </a:bodyPr>
            <a:lstStyle/>
            <a:p>
              <a:pPr algn="ctr"/>
              <a:r>
                <a:rPr lang="en-US" b="1" dirty="0" smtClean="0"/>
                <a:t>Ouray</a:t>
              </a:r>
              <a:endParaRPr lang="en-US" b="1" dirty="0"/>
            </a:p>
          </p:txBody>
        </p:sp>
        <p:cxnSp>
          <p:nvCxnSpPr>
            <p:cNvPr id="20" name="Straight Arrow Connector 19"/>
            <p:cNvCxnSpPr/>
            <p:nvPr/>
          </p:nvCxnSpPr>
          <p:spPr>
            <a:xfrm flipH="1" flipV="1">
              <a:off x="6619875" y="4619625"/>
              <a:ext cx="57150" cy="3524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244471" y="0"/>
            <a:ext cx="8626744" cy="569383"/>
          </a:xfrm>
          <a:prstGeom prst="rect">
            <a:avLst/>
          </a:prstGeom>
          <a:noFill/>
        </p:spPr>
        <p:txBody>
          <a:bodyPr wrap="square" lIns="76197" tIns="38098" rIns="76197" bIns="38098" rtlCol="0">
            <a:spAutoFit/>
          </a:bodyPr>
          <a:lstStyle/>
          <a:p>
            <a:pPr algn="ctr"/>
            <a:r>
              <a:rPr lang="en-US" sz="3200" b="1" dirty="0" smtClean="0"/>
              <a:t>Uintah Basin Flow Patterns</a:t>
            </a:r>
            <a:endParaRPr lang="en-US" sz="3200" b="1" dirty="0"/>
          </a:p>
        </p:txBody>
      </p:sp>
      <p:sp>
        <p:nvSpPr>
          <p:cNvPr id="15" name="TextBox 14"/>
          <p:cNvSpPr txBox="1"/>
          <p:nvPr/>
        </p:nvSpPr>
        <p:spPr>
          <a:xfrm>
            <a:off x="4038600" y="449473"/>
            <a:ext cx="4953000" cy="384717"/>
          </a:xfrm>
          <a:prstGeom prst="rect">
            <a:avLst/>
          </a:prstGeom>
          <a:solidFill>
            <a:schemeClr val="bg1"/>
          </a:solidFill>
        </p:spPr>
        <p:txBody>
          <a:bodyPr wrap="square" lIns="76197" tIns="38098" rIns="76197" bIns="38098" rtlCol="0">
            <a:spAutoFit/>
          </a:bodyPr>
          <a:lstStyle/>
          <a:p>
            <a:pPr algn="ctr"/>
            <a:r>
              <a:rPr lang="en-US" sz="2000" b="1" dirty="0" smtClean="0"/>
              <a:t>Average Zonal Wind - All Hours</a:t>
            </a:r>
            <a:endParaRPr lang="en-US" sz="2000" b="1" dirty="0"/>
          </a:p>
        </p:txBody>
      </p:sp>
      <p:sp>
        <p:nvSpPr>
          <p:cNvPr id="18" name="TextBox 17"/>
          <p:cNvSpPr txBox="1"/>
          <p:nvPr/>
        </p:nvSpPr>
        <p:spPr>
          <a:xfrm>
            <a:off x="0" y="5467350"/>
            <a:ext cx="8305800" cy="1308046"/>
          </a:xfrm>
          <a:prstGeom prst="rect">
            <a:avLst/>
          </a:prstGeom>
          <a:solidFill>
            <a:schemeClr val="bg1"/>
          </a:solidFill>
        </p:spPr>
        <p:txBody>
          <a:bodyPr wrap="square" lIns="76197" tIns="38098" rIns="76197" bIns="38098" rtlCol="0">
            <a:spAutoFit/>
          </a:bodyPr>
          <a:lstStyle/>
          <a:p>
            <a:pPr marL="342900" indent="-342900">
              <a:buFontTx/>
              <a:buChar char="-"/>
            </a:pPr>
            <a:r>
              <a:rPr lang="en-US" sz="2000" b="1" dirty="0"/>
              <a:t>Inversion/greatest stability typically between </a:t>
            </a:r>
            <a:r>
              <a:rPr lang="en-US" sz="2000" b="1" dirty="0" smtClean="0"/>
              <a:t>1700 </a:t>
            </a:r>
            <a:r>
              <a:rPr lang="en-US" sz="2000" b="1" dirty="0"/>
              <a:t>- </a:t>
            </a:r>
            <a:r>
              <a:rPr lang="en-US" sz="2000" b="1" dirty="0" smtClean="0"/>
              <a:t>2100 </a:t>
            </a:r>
            <a:r>
              <a:rPr lang="en-US" sz="2000" b="1" dirty="0"/>
              <a:t>m MSL</a:t>
            </a:r>
          </a:p>
          <a:p>
            <a:pPr marL="342900" indent="-342900">
              <a:buFontTx/>
              <a:buChar char="-"/>
            </a:pPr>
            <a:r>
              <a:rPr lang="en-US" sz="2000" b="1" dirty="0" smtClean="0"/>
              <a:t>Weak easterly flow exists within and below inversion layer</a:t>
            </a:r>
          </a:p>
          <a:p>
            <a:pPr marL="800100" lvl="1" indent="-342900">
              <a:buFontTx/>
              <a:buChar char="-"/>
            </a:pPr>
            <a:r>
              <a:rPr lang="en-US" sz="2000" b="1" dirty="0" smtClean="0"/>
              <a:t>Core greater than 0.5 m/s</a:t>
            </a:r>
          </a:p>
          <a:p>
            <a:pPr marL="800100" lvl="1" indent="-342900">
              <a:buFontTx/>
              <a:buChar char="-"/>
            </a:pPr>
            <a:r>
              <a:rPr lang="en-US" sz="2000" b="1" dirty="0" smtClean="0"/>
              <a:t>Likely important role in pollutant transport within the basin</a:t>
            </a:r>
          </a:p>
        </p:txBody>
      </p:sp>
      <p:sp>
        <p:nvSpPr>
          <p:cNvPr id="19" name="TextBox 18"/>
          <p:cNvSpPr txBox="1"/>
          <p:nvPr/>
        </p:nvSpPr>
        <p:spPr>
          <a:xfrm>
            <a:off x="244470" y="457200"/>
            <a:ext cx="3413129" cy="692493"/>
          </a:xfrm>
          <a:prstGeom prst="rect">
            <a:avLst/>
          </a:prstGeom>
          <a:solidFill>
            <a:schemeClr val="bg1"/>
          </a:solidFill>
        </p:spPr>
        <p:txBody>
          <a:bodyPr wrap="square" lIns="76197" tIns="38098" rIns="76197" bIns="38098" rtlCol="0">
            <a:spAutoFit/>
          </a:bodyPr>
          <a:lstStyle/>
          <a:p>
            <a:pPr algn="ctr"/>
            <a:r>
              <a:rPr lang="en-US" sz="2000" b="1" dirty="0" smtClean="0"/>
              <a:t>Average Potential Temperature profile at Ouray</a:t>
            </a:r>
            <a:endParaRPr lang="en-US" sz="2000" b="1" dirty="0"/>
          </a:p>
        </p:txBody>
      </p:sp>
      <p:cxnSp>
        <p:nvCxnSpPr>
          <p:cNvPr id="3" name="Straight Connector 2"/>
          <p:cNvCxnSpPr/>
          <p:nvPr/>
        </p:nvCxnSpPr>
        <p:spPr>
          <a:xfrm>
            <a:off x="762000" y="3116792"/>
            <a:ext cx="2514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2000" y="4000500"/>
            <a:ext cx="2514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343400" y="3116792"/>
            <a:ext cx="4114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43400" y="4000500"/>
            <a:ext cx="4114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133600" y="3276599"/>
            <a:ext cx="1371600" cy="569383"/>
          </a:xfrm>
          <a:prstGeom prst="rect">
            <a:avLst/>
          </a:prstGeom>
          <a:noFill/>
        </p:spPr>
        <p:txBody>
          <a:bodyPr wrap="square" lIns="76197" tIns="38098" rIns="76197" bIns="38098" rtlCol="0">
            <a:spAutoFit/>
          </a:bodyPr>
          <a:lstStyle/>
          <a:p>
            <a:pPr algn="ctr"/>
            <a:r>
              <a:rPr lang="en-US" sz="1600" b="1" dirty="0" smtClean="0"/>
              <a:t>Greatest Stability</a:t>
            </a:r>
            <a:endParaRPr lang="en-US" sz="1600" b="1" dirty="0"/>
          </a:p>
        </p:txBody>
      </p:sp>
      <p:sp>
        <p:nvSpPr>
          <p:cNvPr id="9" name="Right Arrow 8"/>
          <p:cNvSpPr/>
          <p:nvPr/>
        </p:nvSpPr>
        <p:spPr>
          <a:xfrm>
            <a:off x="5257800" y="1905000"/>
            <a:ext cx="762000" cy="30480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rot="10800000">
            <a:off x="6248400" y="3541182"/>
            <a:ext cx="762000" cy="304800"/>
          </a:xfrm>
          <a:prstGeom prst="rightArrow">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lide Number Placeholder 12"/>
          <p:cNvSpPr>
            <a:spLocks noGrp="1"/>
          </p:cNvSpPr>
          <p:nvPr>
            <p:ph type="sldNum" sz="quarter" idx="12"/>
          </p:nvPr>
        </p:nvSpPr>
        <p:spPr>
          <a:xfrm>
            <a:off x="7010400" y="6492875"/>
            <a:ext cx="2133600" cy="365125"/>
          </a:xfrm>
        </p:spPr>
        <p:txBody>
          <a:bodyPr/>
          <a:lstStyle/>
          <a:p>
            <a:fld id="{081BE479-3FC8-46B3-9F2B-7BBE1C89B535}" type="slidenum">
              <a:rPr lang="en-US" smtClean="0"/>
              <a:pPr/>
              <a:t>10</a:t>
            </a:fld>
            <a:endParaRPr lang="en-US" dirty="0"/>
          </a:p>
        </p:txBody>
      </p:sp>
    </p:spTree>
    <p:extLst>
      <p:ext uri="{BB962C8B-B14F-4D97-AF65-F5344CB8AC3E}">
        <p14:creationId xmlns:p14="http://schemas.microsoft.com/office/powerpoint/2010/main" xmlns="" val="387991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4572000" y="1414748"/>
            <a:ext cx="1400355" cy="26568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 y="1448717"/>
            <a:ext cx="1328469" cy="26267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02596" y="1372515"/>
            <a:ext cx="3293204" cy="29337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TextBox 15"/>
          <p:cNvSpPr txBox="1"/>
          <p:nvPr/>
        </p:nvSpPr>
        <p:spPr>
          <a:xfrm>
            <a:off x="244471" y="0"/>
            <a:ext cx="8626744" cy="569383"/>
          </a:xfrm>
          <a:prstGeom prst="rect">
            <a:avLst/>
          </a:prstGeom>
          <a:noFill/>
        </p:spPr>
        <p:txBody>
          <a:bodyPr wrap="square" lIns="76197" tIns="38098" rIns="76197" bIns="38098" rtlCol="0">
            <a:spAutoFit/>
          </a:bodyPr>
          <a:lstStyle/>
          <a:p>
            <a:pPr algn="ctr"/>
            <a:r>
              <a:rPr lang="en-US" sz="3200" b="1" dirty="0" smtClean="0"/>
              <a:t>Uintah Basin Flow Patterns</a:t>
            </a:r>
            <a:endParaRPr lang="en-US" sz="3200" b="1" dirty="0"/>
          </a:p>
        </p:txBody>
      </p:sp>
      <p:sp>
        <p:nvSpPr>
          <p:cNvPr id="15" name="TextBox 14"/>
          <p:cNvSpPr txBox="1"/>
          <p:nvPr/>
        </p:nvSpPr>
        <p:spPr>
          <a:xfrm>
            <a:off x="1085421" y="569639"/>
            <a:ext cx="2388193" cy="692493"/>
          </a:xfrm>
          <a:prstGeom prst="rect">
            <a:avLst/>
          </a:prstGeom>
          <a:solidFill>
            <a:schemeClr val="bg1"/>
          </a:solidFill>
        </p:spPr>
        <p:txBody>
          <a:bodyPr wrap="square" lIns="76197" tIns="38098" rIns="76197" bIns="38098" rtlCol="0">
            <a:spAutoFit/>
          </a:bodyPr>
          <a:lstStyle/>
          <a:p>
            <a:pPr algn="ctr"/>
            <a:r>
              <a:rPr lang="en-US" sz="2000" b="1" dirty="0" smtClean="0"/>
              <a:t>Daytime Hours</a:t>
            </a:r>
          </a:p>
          <a:p>
            <a:pPr algn="ctr"/>
            <a:r>
              <a:rPr lang="en-US" sz="2000" b="1" dirty="0" smtClean="0"/>
              <a:t>0800L - 1600L</a:t>
            </a:r>
            <a:endParaRPr lang="en-US" sz="2000" b="1" dirty="0"/>
          </a:p>
        </p:txBody>
      </p:sp>
      <p:sp>
        <p:nvSpPr>
          <p:cNvPr id="7" name="TextBox 6"/>
          <p:cNvSpPr txBox="1"/>
          <p:nvPr/>
        </p:nvSpPr>
        <p:spPr>
          <a:xfrm>
            <a:off x="5656824" y="567778"/>
            <a:ext cx="2388193" cy="692493"/>
          </a:xfrm>
          <a:prstGeom prst="rect">
            <a:avLst/>
          </a:prstGeom>
          <a:solidFill>
            <a:schemeClr val="bg1"/>
          </a:solidFill>
        </p:spPr>
        <p:txBody>
          <a:bodyPr wrap="square" lIns="76197" tIns="38098" rIns="76197" bIns="38098" rtlCol="0">
            <a:spAutoFit/>
          </a:bodyPr>
          <a:lstStyle/>
          <a:p>
            <a:pPr algn="ctr"/>
            <a:r>
              <a:rPr lang="en-US" sz="2000" b="1" dirty="0" smtClean="0"/>
              <a:t>Nighttime Hours</a:t>
            </a:r>
          </a:p>
          <a:p>
            <a:pPr algn="ctr"/>
            <a:r>
              <a:rPr lang="en-US" sz="2000" b="1" dirty="0" smtClean="0"/>
              <a:t>1700L - 0700L</a:t>
            </a:r>
            <a:endParaRPr lang="en-US" sz="2000" b="1" dirty="0"/>
          </a:p>
        </p:txBody>
      </p:sp>
      <p:sp>
        <p:nvSpPr>
          <p:cNvPr id="11" name="TextBox 10"/>
          <p:cNvSpPr txBox="1"/>
          <p:nvPr/>
        </p:nvSpPr>
        <p:spPr>
          <a:xfrm>
            <a:off x="-1" y="5105400"/>
            <a:ext cx="8871215" cy="1308046"/>
          </a:xfrm>
          <a:prstGeom prst="rect">
            <a:avLst/>
          </a:prstGeom>
          <a:solidFill>
            <a:schemeClr val="bg1"/>
          </a:solidFill>
        </p:spPr>
        <p:txBody>
          <a:bodyPr wrap="square" lIns="76197" tIns="38098" rIns="76197" bIns="38098" rtlCol="0">
            <a:spAutoFit/>
          </a:bodyPr>
          <a:lstStyle/>
          <a:p>
            <a:pPr marL="342900" indent="-342900">
              <a:buFontTx/>
              <a:buChar char="-"/>
            </a:pPr>
            <a:r>
              <a:rPr lang="en-US" sz="2000" b="1" dirty="0" smtClean="0"/>
              <a:t>Easterly flow stronger during the day, weaker during the night</a:t>
            </a:r>
          </a:p>
          <a:p>
            <a:pPr marL="800100" lvl="1" indent="-342900">
              <a:buFontTx/>
              <a:buChar char="-"/>
            </a:pPr>
            <a:r>
              <a:rPr lang="en-US" sz="2000" b="1" dirty="0" smtClean="0"/>
              <a:t>Indicates thermal gradients likely the main driver</a:t>
            </a:r>
          </a:p>
          <a:p>
            <a:pPr marL="800100" lvl="1" indent="-342900">
              <a:buFontTx/>
              <a:buChar char="-"/>
            </a:pPr>
            <a:r>
              <a:rPr lang="en-US" sz="2000" b="1" dirty="0" smtClean="0"/>
              <a:t>Core winds greater than 1 m/s during the day</a:t>
            </a:r>
          </a:p>
          <a:p>
            <a:pPr marL="342900" indent="-342900">
              <a:buFontTx/>
              <a:buChar char="-"/>
            </a:pPr>
            <a:r>
              <a:rPr lang="en-US" sz="2000" b="1" dirty="0" smtClean="0"/>
              <a:t>Diurnal upslope/downslope flows also apparent in day/night plots</a:t>
            </a:r>
          </a:p>
        </p:txBody>
      </p:sp>
      <p:pic>
        <p:nvPicPr>
          <p:cNvPr id="9219"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11454" y="1371600"/>
            <a:ext cx="3432546" cy="29155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4" name="Straight Connector 13"/>
          <p:cNvCxnSpPr/>
          <p:nvPr/>
        </p:nvCxnSpPr>
        <p:spPr>
          <a:xfrm>
            <a:off x="152400" y="2676525"/>
            <a:ext cx="93302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3779" y="3505200"/>
            <a:ext cx="93302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48200" y="2828925"/>
            <a:ext cx="1063254" cy="104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48200" y="3819525"/>
            <a:ext cx="106325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29200" y="3026662"/>
            <a:ext cx="876300" cy="630938"/>
          </a:xfrm>
          <a:prstGeom prst="rect">
            <a:avLst/>
          </a:prstGeom>
          <a:noFill/>
        </p:spPr>
        <p:txBody>
          <a:bodyPr wrap="square" lIns="76197" tIns="38098" rIns="76197" bIns="38098" rtlCol="0">
            <a:spAutoFit/>
          </a:bodyPr>
          <a:lstStyle/>
          <a:p>
            <a:pPr algn="ctr"/>
            <a:r>
              <a:rPr lang="en-US" sz="1200" b="1" dirty="0" smtClean="0"/>
              <a:t>Stable down to Surface</a:t>
            </a:r>
            <a:endParaRPr lang="en-US" sz="1200" b="1" dirty="0"/>
          </a:p>
        </p:txBody>
      </p:sp>
      <p:sp>
        <p:nvSpPr>
          <p:cNvPr id="23" name="TextBox 22"/>
          <p:cNvSpPr txBox="1"/>
          <p:nvPr/>
        </p:nvSpPr>
        <p:spPr>
          <a:xfrm>
            <a:off x="209121" y="2905788"/>
            <a:ext cx="876300" cy="261606"/>
          </a:xfrm>
          <a:prstGeom prst="rect">
            <a:avLst/>
          </a:prstGeom>
          <a:noFill/>
        </p:spPr>
        <p:txBody>
          <a:bodyPr wrap="square" lIns="76197" tIns="38098" rIns="76197" bIns="38098" rtlCol="0">
            <a:spAutoFit/>
          </a:bodyPr>
          <a:lstStyle/>
          <a:p>
            <a:pPr algn="ctr"/>
            <a:r>
              <a:rPr lang="en-US" sz="1200" b="1" dirty="0" smtClean="0"/>
              <a:t>Inversion</a:t>
            </a:r>
            <a:endParaRPr lang="en-US" sz="1200" b="1" dirty="0"/>
          </a:p>
        </p:txBody>
      </p:sp>
      <p:sp>
        <p:nvSpPr>
          <p:cNvPr id="24" name="TextBox 23"/>
          <p:cNvSpPr txBox="1"/>
          <p:nvPr/>
        </p:nvSpPr>
        <p:spPr>
          <a:xfrm>
            <a:off x="590335" y="4279931"/>
            <a:ext cx="876300" cy="630938"/>
          </a:xfrm>
          <a:prstGeom prst="rect">
            <a:avLst/>
          </a:prstGeom>
          <a:noFill/>
        </p:spPr>
        <p:txBody>
          <a:bodyPr wrap="square" lIns="76197" tIns="38098" rIns="76197" bIns="38098" rtlCol="0">
            <a:spAutoFit/>
          </a:bodyPr>
          <a:lstStyle/>
          <a:p>
            <a:pPr algn="ctr"/>
            <a:r>
              <a:rPr lang="en-US" sz="1200" b="1" dirty="0" smtClean="0"/>
              <a:t>Weak “mixed” layer</a:t>
            </a:r>
            <a:endParaRPr lang="en-US" sz="1200" b="1" dirty="0"/>
          </a:p>
        </p:txBody>
      </p:sp>
      <p:cxnSp>
        <p:nvCxnSpPr>
          <p:cNvPr id="39" name="Straight Arrow Connector 38"/>
          <p:cNvCxnSpPr/>
          <p:nvPr/>
        </p:nvCxnSpPr>
        <p:spPr>
          <a:xfrm flipH="1" flipV="1">
            <a:off x="244472" y="3629025"/>
            <a:ext cx="517528" cy="6509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130714" y="3505200"/>
            <a:ext cx="685800" cy="32007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77000" y="3505200"/>
            <a:ext cx="685800" cy="32007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7696200" y="3505200"/>
            <a:ext cx="685800" cy="320078"/>
          </a:xfrm>
          <a:prstGeom prst="straightConnector1">
            <a:avLst/>
          </a:prstGeom>
          <a:ln w="25400">
            <a:solidFill>
              <a:srgbClr val="26429A"/>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1905000" y="3437724"/>
            <a:ext cx="374517" cy="191301"/>
          </a:xfrm>
          <a:prstGeom prst="straightConnector1">
            <a:avLst/>
          </a:prstGeom>
          <a:ln w="25400">
            <a:solidFill>
              <a:srgbClr val="26429A"/>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934200" y="3823674"/>
            <a:ext cx="1154514" cy="261606"/>
          </a:xfrm>
          <a:prstGeom prst="rect">
            <a:avLst/>
          </a:prstGeom>
          <a:noFill/>
        </p:spPr>
        <p:txBody>
          <a:bodyPr wrap="square" lIns="76197" tIns="38098" rIns="76197" bIns="38098" rtlCol="0">
            <a:spAutoFit/>
          </a:bodyPr>
          <a:lstStyle/>
          <a:p>
            <a:pPr algn="ctr"/>
            <a:r>
              <a:rPr lang="en-US" sz="1200" b="1" dirty="0" smtClean="0"/>
              <a:t>downslope</a:t>
            </a:r>
            <a:endParaRPr lang="en-US" sz="1200" b="1" dirty="0"/>
          </a:p>
        </p:txBody>
      </p:sp>
      <p:sp>
        <p:nvSpPr>
          <p:cNvPr id="47" name="TextBox 46"/>
          <p:cNvSpPr txBox="1"/>
          <p:nvPr/>
        </p:nvSpPr>
        <p:spPr>
          <a:xfrm>
            <a:off x="2092259" y="3810000"/>
            <a:ext cx="1154514" cy="261606"/>
          </a:xfrm>
          <a:prstGeom prst="rect">
            <a:avLst/>
          </a:prstGeom>
          <a:noFill/>
        </p:spPr>
        <p:txBody>
          <a:bodyPr wrap="square" lIns="76197" tIns="38098" rIns="76197" bIns="38098" rtlCol="0">
            <a:spAutoFit/>
          </a:bodyPr>
          <a:lstStyle/>
          <a:p>
            <a:pPr algn="ctr"/>
            <a:r>
              <a:rPr lang="en-US" sz="1200" b="1" dirty="0" smtClean="0"/>
              <a:t>upslope</a:t>
            </a:r>
            <a:endParaRPr lang="en-US" sz="1200" b="1" dirty="0"/>
          </a:p>
        </p:txBody>
      </p:sp>
      <p:cxnSp>
        <p:nvCxnSpPr>
          <p:cNvPr id="28" name="Straight Connector 27"/>
          <p:cNvCxnSpPr/>
          <p:nvPr/>
        </p:nvCxnSpPr>
        <p:spPr>
          <a:xfrm>
            <a:off x="4486275" y="1371600"/>
            <a:ext cx="0" cy="3124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Slide Number Placeholder 12"/>
          <p:cNvSpPr>
            <a:spLocks noGrp="1"/>
          </p:cNvSpPr>
          <p:nvPr>
            <p:ph type="sldNum" sz="quarter" idx="12"/>
          </p:nvPr>
        </p:nvSpPr>
        <p:spPr>
          <a:xfrm>
            <a:off x="7010400" y="6492875"/>
            <a:ext cx="2133600" cy="365125"/>
          </a:xfrm>
        </p:spPr>
        <p:txBody>
          <a:bodyPr/>
          <a:lstStyle/>
          <a:p>
            <a:fld id="{081BE479-3FC8-46B3-9F2B-7BBE1C89B535}" type="slidenum">
              <a:rPr lang="en-US" smtClean="0"/>
              <a:pPr/>
              <a:t>11</a:t>
            </a:fld>
            <a:endParaRPr lang="en-US" dirty="0"/>
          </a:p>
        </p:txBody>
      </p:sp>
    </p:spTree>
    <p:extLst>
      <p:ext uri="{BB962C8B-B14F-4D97-AF65-F5344CB8AC3E}">
        <p14:creationId xmlns:p14="http://schemas.microsoft.com/office/powerpoint/2010/main" xmlns="" val="162512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par>
                                <p:cTn id="30" presetID="53" presetClass="entr" presetSubtype="16"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3352800" y="3276600"/>
            <a:ext cx="3359866" cy="28254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752600" y="457200"/>
            <a:ext cx="3359866" cy="28839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0" y="3276600"/>
            <a:ext cx="3359866" cy="28170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5032733" y="737447"/>
            <a:ext cx="4111267" cy="2569930"/>
          </a:xfrm>
          <a:prstGeom prst="rect">
            <a:avLst/>
          </a:prstGeom>
          <a:noFill/>
        </p:spPr>
        <p:txBody>
          <a:bodyPr wrap="square" lIns="76197" tIns="38098" rIns="76197" bIns="38098" rtlCol="0">
            <a:spAutoFit/>
          </a:bodyPr>
          <a:lstStyle/>
          <a:p>
            <a:pPr marL="285750" indent="-285750">
              <a:buFont typeface="Arial" panose="020B0604020202020204" pitchFamily="34" charset="0"/>
              <a:buChar char="•"/>
            </a:pPr>
            <a:r>
              <a:rPr lang="en-US" b="1" dirty="0" smtClean="0"/>
              <a:t>Uniform </a:t>
            </a:r>
            <a:r>
              <a:rPr lang="en-US" b="1" dirty="0"/>
              <a:t>snow </a:t>
            </a:r>
            <a:r>
              <a:rPr lang="en-US" b="1" dirty="0" smtClean="0"/>
              <a:t>on </a:t>
            </a:r>
            <a:r>
              <a:rPr lang="en-US" b="1" dirty="0"/>
              <a:t>basin </a:t>
            </a:r>
            <a:r>
              <a:rPr lang="en-US" b="1" dirty="0" smtClean="0"/>
              <a:t>floor </a:t>
            </a:r>
          </a:p>
          <a:p>
            <a:pPr marL="742939" lvl="1" indent="-285739">
              <a:buFontTx/>
              <a:buChar char="-"/>
            </a:pPr>
            <a:r>
              <a:rPr lang="en-US" b="1" dirty="0" smtClean="0"/>
              <a:t>17 </a:t>
            </a:r>
            <a:r>
              <a:rPr lang="en-US" b="1" dirty="0"/>
              <a:t>cm depth, 21.25 kg/m</a:t>
            </a:r>
            <a:r>
              <a:rPr lang="en-US" b="1" baseline="30000" dirty="0"/>
              <a:t>3</a:t>
            </a:r>
            <a:r>
              <a:rPr lang="en-US" b="1" dirty="0"/>
              <a:t> SWE, 8:1 </a:t>
            </a:r>
            <a:r>
              <a:rPr lang="en-US" b="1" dirty="0" smtClean="0"/>
              <a:t>ratio</a:t>
            </a:r>
            <a:endParaRPr lang="en-US" b="1" dirty="0"/>
          </a:p>
          <a:p>
            <a:pPr marL="285750" indent="-285750">
              <a:buFont typeface="Arial" panose="020B0604020202020204" pitchFamily="34" charset="0"/>
              <a:buChar char="•"/>
            </a:pPr>
            <a:r>
              <a:rPr lang="en-US" b="1" dirty="0" smtClean="0"/>
              <a:t>Elevation-dependent snow cover above 2000 m</a:t>
            </a:r>
          </a:p>
          <a:p>
            <a:pPr marL="742939" lvl="1" indent="-285739">
              <a:buFontTx/>
              <a:buChar char="-"/>
            </a:pPr>
            <a:r>
              <a:rPr lang="en-US" b="1" dirty="0" smtClean="0"/>
              <a:t>17 cm to 1 m above 2900 m</a:t>
            </a:r>
          </a:p>
          <a:p>
            <a:pPr marL="285750" indent="-285750">
              <a:buFont typeface="Arial" panose="020B0604020202020204" pitchFamily="34" charset="0"/>
              <a:buChar char="•"/>
            </a:pPr>
            <a:r>
              <a:rPr lang="en-US" b="1" dirty="0" smtClean="0"/>
              <a:t>Constructed to reflect observations inside basin and SNOTEL data in mountains</a:t>
            </a:r>
          </a:p>
        </p:txBody>
      </p:sp>
      <p:sp>
        <p:nvSpPr>
          <p:cNvPr id="5" name="TextBox 4"/>
          <p:cNvSpPr txBox="1"/>
          <p:nvPr/>
        </p:nvSpPr>
        <p:spPr>
          <a:xfrm>
            <a:off x="76200" y="1529833"/>
            <a:ext cx="1676400" cy="923330"/>
          </a:xfrm>
          <a:prstGeom prst="rect">
            <a:avLst/>
          </a:prstGeom>
          <a:noFill/>
          <a:ln w="25400">
            <a:noFill/>
          </a:ln>
        </p:spPr>
        <p:txBody>
          <a:bodyPr wrap="square" rtlCol="0">
            <a:spAutoFit/>
          </a:bodyPr>
          <a:lstStyle/>
          <a:p>
            <a:pPr algn="ctr"/>
            <a:r>
              <a:rPr lang="en-US" b="1" dirty="0" smtClean="0"/>
              <a:t>00Z 1 Feb 2013:</a:t>
            </a:r>
          </a:p>
          <a:p>
            <a:pPr algn="ctr"/>
            <a:r>
              <a:rPr lang="en-US" b="1" dirty="0" smtClean="0"/>
              <a:t>Simulation start time</a:t>
            </a:r>
          </a:p>
        </p:txBody>
      </p:sp>
      <p:sp>
        <p:nvSpPr>
          <p:cNvPr id="6" name="TextBox 5"/>
          <p:cNvSpPr txBox="1"/>
          <p:nvPr/>
        </p:nvSpPr>
        <p:spPr>
          <a:xfrm>
            <a:off x="0" y="0"/>
            <a:ext cx="9144000" cy="569383"/>
          </a:xfrm>
          <a:prstGeom prst="rect">
            <a:avLst/>
          </a:prstGeom>
          <a:noFill/>
        </p:spPr>
        <p:txBody>
          <a:bodyPr wrap="square" lIns="76197" tIns="38098" rIns="76197" bIns="38098" rtlCol="0">
            <a:spAutoFit/>
          </a:bodyPr>
          <a:lstStyle/>
          <a:p>
            <a:pPr algn="ctr"/>
            <a:r>
              <a:rPr lang="en-US" sz="3200" b="1" dirty="0" smtClean="0"/>
              <a:t>Idealized Snow Cover in Uintah Basin and mountains</a:t>
            </a:r>
            <a:endParaRPr lang="en-US" sz="3200" b="1" dirty="0"/>
          </a:p>
        </p:txBody>
      </p:sp>
      <p:sp>
        <p:nvSpPr>
          <p:cNvPr id="7" name="Slide Number Placeholder 12"/>
          <p:cNvSpPr>
            <a:spLocks noGrp="1"/>
          </p:cNvSpPr>
          <p:nvPr>
            <p:ph type="sldNum" sz="quarter" idx="12"/>
          </p:nvPr>
        </p:nvSpPr>
        <p:spPr>
          <a:xfrm>
            <a:off x="7010400" y="6492875"/>
            <a:ext cx="2133600" cy="365125"/>
          </a:xfrm>
        </p:spPr>
        <p:txBody>
          <a:bodyPr/>
          <a:lstStyle/>
          <a:p>
            <a:fld id="{081BE479-3FC8-46B3-9F2B-7BBE1C89B535}" type="slidenum">
              <a:rPr lang="en-US" smtClean="0"/>
              <a:pPr/>
              <a:t>12</a:t>
            </a:fld>
            <a:endParaRPr lang="en-US" dirty="0"/>
          </a:p>
        </p:txBody>
      </p:sp>
      <p:pic>
        <p:nvPicPr>
          <p:cNvPr id="12"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0" y="6190758"/>
            <a:ext cx="6712666" cy="6152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246276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xmlns="" val="2652738379"/>
              </p:ext>
            </p:extLst>
          </p:nvPr>
        </p:nvGraphicFramePr>
        <p:xfrm>
          <a:off x="228599" y="5877208"/>
          <a:ext cx="8610600" cy="828392"/>
        </p:xfrm>
        <a:graphic>
          <a:graphicData uri="http://schemas.openxmlformats.org/drawingml/2006/table">
            <a:tbl>
              <a:tblPr>
                <a:tableStyleId>{5C22544A-7EE6-4342-B048-85BDC9FD1C3A}</a:tableStyleId>
              </a:tblPr>
              <a:tblGrid>
                <a:gridCol w="3333532"/>
                <a:gridCol w="1537608"/>
                <a:gridCol w="1869730"/>
                <a:gridCol w="1869730"/>
              </a:tblGrid>
              <a:tr h="271604">
                <a:tc>
                  <a:txBody>
                    <a:bodyPr/>
                    <a:lstStyle/>
                    <a:p>
                      <a:pPr algn="l" fontAlgn="b"/>
                      <a:r>
                        <a:rPr lang="en-US" sz="1400" b="1" u="none" strike="noStrike" dirty="0" smtClean="0">
                          <a:effectLst/>
                        </a:rPr>
                        <a:t>Model Run</a:t>
                      </a:r>
                      <a:endParaRPr lang="en-US" sz="14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400" b="1" u="none" strike="noStrike" dirty="0" smtClean="0">
                          <a:effectLst/>
                        </a:rPr>
                        <a:t>Difference (</a:t>
                      </a:r>
                      <a:r>
                        <a:rPr lang="en-US" sz="1400" b="1" u="none" strike="noStrike" dirty="0" err="1" smtClean="0">
                          <a:effectLst/>
                        </a:rPr>
                        <a:t>deg</a:t>
                      </a:r>
                      <a:r>
                        <a:rPr lang="en-US" sz="1400" b="1" u="none" strike="noStrike" dirty="0" smtClean="0">
                          <a:effectLst/>
                        </a:rPr>
                        <a:t> </a:t>
                      </a:r>
                      <a:r>
                        <a:rPr lang="en-US" sz="1400" b="1" u="none" strike="noStrike" dirty="0">
                          <a:effectLst/>
                        </a:rPr>
                        <a:t>C)</a:t>
                      </a:r>
                      <a:endParaRPr lang="en-US" sz="14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400" b="1" u="none" strike="noStrike" dirty="0">
                          <a:effectLst/>
                        </a:rPr>
                        <a:t>Mean Abs </a:t>
                      </a:r>
                      <a:r>
                        <a:rPr lang="en-US" sz="1400" b="1" u="none" strike="noStrike" dirty="0" smtClean="0">
                          <a:effectLst/>
                        </a:rPr>
                        <a:t>Diff (</a:t>
                      </a:r>
                      <a:r>
                        <a:rPr lang="en-US" sz="1400" b="1" u="none" strike="noStrike" dirty="0" err="1" smtClean="0">
                          <a:effectLst/>
                        </a:rPr>
                        <a:t>deg</a:t>
                      </a:r>
                      <a:r>
                        <a:rPr lang="en-US" sz="1400" b="1" u="none" strike="noStrike" dirty="0" smtClean="0">
                          <a:effectLst/>
                        </a:rPr>
                        <a:t> </a:t>
                      </a:r>
                      <a:r>
                        <a:rPr lang="en-US" sz="1400" b="1" u="none" strike="noStrike" dirty="0">
                          <a:effectLst/>
                        </a:rPr>
                        <a:t>C)</a:t>
                      </a:r>
                      <a:endParaRPr lang="en-US" sz="14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400" b="1" u="none" strike="noStrike" dirty="0" smtClean="0">
                          <a:effectLst/>
                        </a:rPr>
                        <a:t>RMSD(</a:t>
                      </a:r>
                      <a:r>
                        <a:rPr lang="en-US" sz="1400" b="1" u="none" strike="noStrike" dirty="0" err="1" smtClean="0">
                          <a:effectLst/>
                        </a:rPr>
                        <a:t>deg</a:t>
                      </a:r>
                      <a:r>
                        <a:rPr lang="en-US" sz="1400" b="1" u="none" strike="noStrike" dirty="0" smtClean="0">
                          <a:effectLst/>
                        </a:rPr>
                        <a:t> </a:t>
                      </a:r>
                      <a:r>
                        <a:rPr lang="en-US" sz="1400" b="1" u="none" strike="noStrike" dirty="0">
                          <a:effectLst/>
                        </a:rPr>
                        <a:t>C)</a:t>
                      </a:r>
                      <a:endParaRPr lang="en-US" sz="14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71604">
                <a:tc>
                  <a:txBody>
                    <a:bodyPr/>
                    <a:lstStyle/>
                    <a:p>
                      <a:pPr algn="l" fontAlgn="b"/>
                      <a:r>
                        <a:rPr lang="en-US" sz="1400" b="1" u="none" strike="noStrike" dirty="0" smtClean="0">
                          <a:effectLst/>
                        </a:rPr>
                        <a:t>No </a:t>
                      </a:r>
                      <a:r>
                        <a:rPr lang="en-US" sz="1400" b="1" u="none" strike="noStrike" dirty="0">
                          <a:effectLst/>
                        </a:rPr>
                        <a:t>Western Snow</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0.1404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0.2097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0.2835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184">
                <a:tc>
                  <a:txBody>
                    <a:bodyPr/>
                    <a:lstStyle/>
                    <a:p>
                      <a:pPr algn="l" fontAlgn="b"/>
                      <a:r>
                        <a:rPr lang="en-US" sz="1400" b="1" u="none" strike="noStrike" dirty="0" smtClean="0">
                          <a:effectLst/>
                        </a:rPr>
                        <a:t>No </a:t>
                      </a:r>
                      <a:r>
                        <a:rPr lang="en-US" sz="1400" b="1" u="none" strike="noStrike" dirty="0">
                          <a:effectLst/>
                        </a:rPr>
                        <a:t>Snow</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7.6012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7.6012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7.8506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1676400" y="1371600"/>
            <a:ext cx="1981200" cy="707886"/>
          </a:xfrm>
          <a:prstGeom prst="rect">
            <a:avLst/>
          </a:prstGeom>
          <a:noFill/>
        </p:spPr>
        <p:txBody>
          <a:bodyPr wrap="square" rtlCol="0">
            <a:spAutoFit/>
          </a:bodyPr>
          <a:lstStyle/>
          <a:p>
            <a:r>
              <a:rPr lang="en-US" sz="4000" b="1" dirty="0" smtClean="0">
                <a:solidFill>
                  <a:srgbClr val="FF0000"/>
                </a:solidFill>
              </a:rPr>
              <a:t>UPDATE</a:t>
            </a:r>
            <a:endParaRPr lang="en-US" sz="4000" b="1" dirty="0">
              <a:solidFill>
                <a:srgbClr val="FF0000"/>
              </a:solidFill>
            </a:endParaRPr>
          </a:p>
        </p:txBody>
      </p:sp>
      <p:sp>
        <p:nvSpPr>
          <p:cNvPr id="3" name="TextBox 2"/>
          <p:cNvSpPr txBox="1"/>
          <p:nvPr/>
        </p:nvSpPr>
        <p:spPr>
          <a:xfrm>
            <a:off x="0" y="0"/>
            <a:ext cx="9144000" cy="569383"/>
          </a:xfrm>
          <a:prstGeom prst="rect">
            <a:avLst/>
          </a:prstGeom>
          <a:noFill/>
        </p:spPr>
        <p:txBody>
          <a:bodyPr wrap="square" lIns="76197" tIns="38098" rIns="76197" bIns="38098" rtlCol="0">
            <a:spAutoFit/>
          </a:bodyPr>
          <a:lstStyle/>
          <a:p>
            <a:pPr algn="ctr"/>
            <a:r>
              <a:rPr lang="en-US" sz="3200" b="1" dirty="0" smtClean="0"/>
              <a:t>Sensitivity to Snow Cover Experiments</a:t>
            </a:r>
            <a:endParaRPr lang="en-US" sz="3200" b="1" dirty="0"/>
          </a:p>
        </p:txBody>
      </p:sp>
      <p:pic>
        <p:nvPicPr>
          <p:cNvPr id="9"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6019800" y="2564615"/>
            <a:ext cx="2800264" cy="33027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extBox 10"/>
          <p:cNvSpPr txBox="1"/>
          <p:nvPr/>
        </p:nvSpPr>
        <p:spPr>
          <a:xfrm>
            <a:off x="6184107" y="914400"/>
            <a:ext cx="2959893" cy="692493"/>
          </a:xfrm>
          <a:prstGeom prst="rect">
            <a:avLst/>
          </a:prstGeom>
          <a:solidFill>
            <a:schemeClr val="bg1"/>
          </a:solidFill>
        </p:spPr>
        <p:txBody>
          <a:bodyPr wrap="square" lIns="76197" tIns="38098" rIns="76197" bIns="38098" rtlCol="0">
            <a:spAutoFit/>
          </a:bodyPr>
          <a:lstStyle/>
          <a:p>
            <a:pPr algn="ctr"/>
            <a:r>
              <a:rPr lang="en-US" sz="2000" b="1" dirty="0" smtClean="0"/>
              <a:t>Potential Temperature Profile</a:t>
            </a:r>
            <a:endParaRPr lang="en-US" sz="2000" b="1" dirty="0"/>
          </a:p>
        </p:txBody>
      </p:sp>
      <p:grpSp>
        <p:nvGrpSpPr>
          <p:cNvPr id="4" name="Group 3"/>
          <p:cNvGrpSpPr/>
          <p:nvPr/>
        </p:nvGrpSpPr>
        <p:grpSpPr>
          <a:xfrm>
            <a:off x="0" y="1015830"/>
            <a:ext cx="5867400" cy="4699170"/>
            <a:chOff x="0" y="762000"/>
            <a:chExt cx="5867400" cy="469917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62000"/>
              <a:ext cx="5867400" cy="46991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a:off x="3359228" y="999036"/>
              <a:ext cx="2103422" cy="523220"/>
            </a:xfrm>
            <a:prstGeom prst="rect">
              <a:avLst/>
            </a:prstGeom>
            <a:solidFill>
              <a:schemeClr val="bg1"/>
            </a:solidFill>
            <a:ln w="25400">
              <a:solidFill>
                <a:schemeClr val="tx1"/>
              </a:solidFill>
            </a:ln>
          </p:spPr>
          <p:txBody>
            <a:bodyPr wrap="square" rtlCol="0">
              <a:spAutoFit/>
            </a:bodyPr>
            <a:lstStyle/>
            <a:p>
              <a:r>
                <a:rPr lang="en-US" sz="1400" b="1" dirty="0" smtClean="0"/>
                <a:t>  </a:t>
              </a:r>
              <a:r>
                <a:rPr lang="en-US" sz="1400" b="1" dirty="0"/>
                <a:t> </a:t>
              </a:r>
              <a:r>
                <a:rPr lang="en-US" sz="1400" b="1" dirty="0" smtClean="0"/>
                <a:t>            No Snow</a:t>
              </a:r>
            </a:p>
            <a:p>
              <a:pPr algn="r"/>
              <a:r>
                <a:rPr lang="en-US" sz="1400" b="1" dirty="0" smtClean="0"/>
                <a:t>No Western Snow</a:t>
              </a:r>
              <a:endParaRPr lang="en-US" sz="1400" b="1" dirty="0"/>
            </a:p>
          </p:txBody>
        </p:sp>
        <p:cxnSp>
          <p:nvCxnSpPr>
            <p:cNvPr id="13" name="Straight Connector 12"/>
            <p:cNvCxnSpPr/>
            <p:nvPr/>
          </p:nvCxnSpPr>
          <p:spPr>
            <a:xfrm>
              <a:off x="3505200" y="1152525"/>
              <a:ext cx="381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05200" y="1371600"/>
              <a:ext cx="381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304800" y="498132"/>
            <a:ext cx="3810000" cy="692493"/>
          </a:xfrm>
          <a:prstGeom prst="rect">
            <a:avLst/>
          </a:prstGeom>
          <a:solidFill>
            <a:schemeClr val="bg1"/>
          </a:solidFill>
        </p:spPr>
        <p:txBody>
          <a:bodyPr wrap="square" lIns="76197" tIns="38098" rIns="76197" bIns="38098" rtlCol="0">
            <a:spAutoFit/>
          </a:bodyPr>
          <a:lstStyle/>
          <a:p>
            <a:pPr algn="ctr"/>
            <a:r>
              <a:rPr lang="en-US" sz="2000" b="1" dirty="0" smtClean="0"/>
              <a:t>2-m Temperature:</a:t>
            </a:r>
          </a:p>
          <a:p>
            <a:pPr algn="ctr"/>
            <a:r>
              <a:rPr lang="en-US" sz="2000" b="1" dirty="0" smtClean="0"/>
              <a:t>Difference from Full Snow case</a:t>
            </a:r>
            <a:endParaRPr lang="en-US" sz="2000" b="1" dirty="0"/>
          </a:p>
        </p:txBody>
      </p:sp>
      <p:grpSp>
        <p:nvGrpSpPr>
          <p:cNvPr id="5" name="Group 4"/>
          <p:cNvGrpSpPr/>
          <p:nvPr/>
        </p:nvGrpSpPr>
        <p:grpSpPr>
          <a:xfrm>
            <a:off x="6629400" y="1608118"/>
            <a:ext cx="2103422" cy="954107"/>
            <a:chOff x="6629400" y="1600200"/>
            <a:chExt cx="2103422" cy="954107"/>
          </a:xfrm>
        </p:grpSpPr>
        <p:grpSp>
          <p:nvGrpSpPr>
            <p:cNvPr id="16" name="Group 15"/>
            <p:cNvGrpSpPr/>
            <p:nvPr/>
          </p:nvGrpSpPr>
          <p:grpSpPr>
            <a:xfrm>
              <a:off x="6629400" y="1600200"/>
              <a:ext cx="2103422" cy="954107"/>
              <a:chOff x="4876800" y="2061437"/>
              <a:chExt cx="2103422" cy="954107"/>
            </a:xfrm>
          </p:grpSpPr>
          <p:grpSp>
            <p:nvGrpSpPr>
              <p:cNvPr id="17" name="Group 16"/>
              <p:cNvGrpSpPr/>
              <p:nvPr/>
            </p:nvGrpSpPr>
            <p:grpSpPr>
              <a:xfrm>
                <a:off x="4876800" y="2061437"/>
                <a:ext cx="2103422" cy="954107"/>
                <a:chOff x="2971800" y="1796106"/>
                <a:chExt cx="2103422" cy="954107"/>
              </a:xfrm>
            </p:grpSpPr>
            <p:sp>
              <p:nvSpPr>
                <p:cNvPr id="19" name="TextBox 18"/>
                <p:cNvSpPr txBox="1"/>
                <p:nvPr/>
              </p:nvSpPr>
              <p:spPr>
                <a:xfrm>
                  <a:off x="2971800" y="1796106"/>
                  <a:ext cx="2103422" cy="954107"/>
                </a:xfrm>
                <a:prstGeom prst="rect">
                  <a:avLst/>
                </a:prstGeom>
                <a:solidFill>
                  <a:schemeClr val="bg1"/>
                </a:solidFill>
                <a:ln w="25400">
                  <a:solidFill>
                    <a:schemeClr val="tx1"/>
                  </a:solidFill>
                </a:ln>
              </p:spPr>
              <p:txBody>
                <a:bodyPr wrap="square" rtlCol="0">
                  <a:spAutoFit/>
                </a:bodyPr>
                <a:lstStyle/>
                <a:p>
                  <a:r>
                    <a:rPr lang="en-US" sz="1400" b="1" dirty="0" smtClean="0"/>
                    <a:t>  </a:t>
                  </a:r>
                  <a:r>
                    <a:rPr lang="en-US" sz="1400" b="1" dirty="0"/>
                    <a:t> </a:t>
                  </a:r>
                  <a:r>
                    <a:rPr lang="en-US" sz="1400" b="1" dirty="0" smtClean="0"/>
                    <a:t>         No Snow</a:t>
                  </a:r>
                  <a:endParaRPr lang="en-US" sz="1400" b="1" dirty="0"/>
                </a:p>
                <a:p>
                  <a:r>
                    <a:rPr lang="en-US" sz="1400" b="1" dirty="0"/>
                    <a:t> </a:t>
                  </a:r>
                  <a:r>
                    <a:rPr lang="en-US" sz="1400" b="1" dirty="0" smtClean="0"/>
                    <a:t>           No Western Snow</a:t>
                  </a:r>
                </a:p>
                <a:p>
                  <a:r>
                    <a:rPr lang="en-US" sz="1400" b="1" dirty="0" smtClean="0"/>
                    <a:t>            Full Snow</a:t>
                  </a:r>
                </a:p>
                <a:p>
                  <a:r>
                    <a:rPr lang="en-US" sz="1400" b="1" dirty="0" smtClean="0"/>
                    <a:t>            Observed</a:t>
                  </a:r>
                  <a:endParaRPr lang="en-US" sz="1400" b="1" dirty="0"/>
                </a:p>
              </p:txBody>
            </p:sp>
            <p:cxnSp>
              <p:nvCxnSpPr>
                <p:cNvPr id="20" name="Straight Connector 19"/>
                <p:cNvCxnSpPr/>
                <p:nvPr/>
              </p:nvCxnSpPr>
              <p:spPr>
                <a:xfrm>
                  <a:off x="3048000" y="1952625"/>
                  <a:ext cx="381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48000" y="2386489"/>
                  <a:ext cx="381000" cy="0"/>
                </a:xfrm>
                <a:prstGeom prst="line">
                  <a:avLst/>
                </a:prstGeom>
                <a:ln w="25400">
                  <a:solidFill>
                    <a:srgbClr val="0D2DB3"/>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a:off x="4953000" y="2862739"/>
                <a:ext cx="381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a:off x="6705600" y="1981200"/>
              <a:ext cx="381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6816328" y="2819400"/>
            <a:ext cx="1108472" cy="292384"/>
          </a:xfrm>
          <a:prstGeom prst="rect">
            <a:avLst/>
          </a:prstGeom>
          <a:noFill/>
        </p:spPr>
        <p:txBody>
          <a:bodyPr wrap="square" lIns="76197" tIns="38098" rIns="76197" bIns="38098" rtlCol="0">
            <a:spAutoFit/>
          </a:bodyPr>
          <a:lstStyle/>
          <a:p>
            <a:r>
              <a:rPr lang="en-US" sz="1400" b="1" dirty="0" smtClean="0"/>
              <a:t>4 Feb 2013</a:t>
            </a:r>
            <a:endParaRPr lang="en-US" sz="1400" b="1" dirty="0"/>
          </a:p>
        </p:txBody>
      </p:sp>
      <p:sp>
        <p:nvSpPr>
          <p:cNvPr id="25" name="Slide Number Placeholder 12"/>
          <p:cNvSpPr>
            <a:spLocks noGrp="1"/>
          </p:cNvSpPr>
          <p:nvPr>
            <p:ph type="sldNum" sz="quarter" idx="12"/>
          </p:nvPr>
        </p:nvSpPr>
        <p:spPr>
          <a:xfrm>
            <a:off x="7010400" y="6492875"/>
            <a:ext cx="2133600" cy="365125"/>
          </a:xfrm>
        </p:spPr>
        <p:txBody>
          <a:bodyPr/>
          <a:lstStyle/>
          <a:p>
            <a:fld id="{081BE479-3FC8-46B3-9F2B-7BBE1C89B535}" type="slidenum">
              <a:rPr lang="en-US" smtClean="0"/>
              <a:pPr/>
              <a:t>13</a:t>
            </a:fld>
            <a:endParaRPr lang="en-US" dirty="0"/>
          </a:p>
        </p:txBody>
      </p:sp>
    </p:spTree>
    <p:extLst>
      <p:ext uri="{BB962C8B-B14F-4D97-AF65-F5344CB8AC3E}">
        <p14:creationId xmlns:p14="http://schemas.microsoft.com/office/powerpoint/2010/main" xmlns="" val="27167641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 y="3395518"/>
            <a:ext cx="6256867" cy="3462482"/>
          </a:xfrm>
          <a:prstGeom prst="rect">
            <a:avLst/>
          </a:prstGeom>
          <a:solidFill>
            <a:schemeClr val="bg1"/>
          </a:solidFill>
        </p:spPr>
        <p:txBody>
          <a:bodyPr wrap="square" lIns="76197" tIns="38098" rIns="76197" bIns="38098" rtlCol="0">
            <a:spAutoFit/>
          </a:bodyPr>
          <a:lstStyle/>
          <a:p>
            <a:pPr marL="342900" indent="-342900">
              <a:buFontTx/>
              <a:buChar char="-"/>
            </a:pPr>
            <a:r>
              <a:rPr lang="en-US" sz="2000" b="1" dirty="0"/>
              <a:t>4km WRF output run through </a:t>
            </a:r>
            <a:r>
              <a:rPr lang="en-US" sz="2000" b="1" dirty="0" smtClean="0"/>
              <a:t>Utah DAQ’s </a:t>
            </a:r>
            <a:r>
              <a:rPr lang="en-US" sz="2000" b="1" dirty="0"/>
              <a:t>air quality model (CMAQ)</a:t>
            </a:r>
          </a:p>
          <a:p>
            <a:pPr marL="800100" lvl="1" indent="-342900">
              <a:buFontTx/>
              <a:buChar char="-"/>
            </a:pPr>
            <a:r>
              <a:rPr lang="en-US" sz="2000" b="1" dirty="0" smtClean="0"/>
              <a:t>Modified WRF produced </a:t>
            </a:r>
            <a:r>
              <a:rPr lang="en-US" sz="2000" b="1" dirty="0"/>
              <a:t>ozone concentrations up to 129 </a:t>
            </a:r>
            <a:r>
              <a:rPr lang="en-US" sz="2000" b="1" dirty="0" err="1"/>
              <a:t>pbbv</a:t>
            </a:r>
            <a:endParaRPr lang="en-US" sz="2000" b="1" dirty="0"/>
          </a:p>
          <a:p>
            <a:pPr marL="800100" lvl="1" indent="-342900">
              <a:buFontTx/>
              <a:buChar char="-"/>
            </a:pPr>
            <a:r>
              <a:rPr lang="en-US" sz="2000" b="1" dirty="0" smtClean="0"/>
              <a:t>Average decrease of ~ 25 </a:t>
            </a:r>
            <a:r>
              <a:rPr lang="en-US" sz="2000" b="1" dirty="0" err="1"/>
              <a:t>ppbv</a:t>
            </a:r>
            <a:r>
              <a:rPr lang="en-US" sz="2000" b="1" dirty="0"/>
              <a:t> </a:t>
            </a:r>
            <a:r>
              <a:rPr lang="en-US" sz="2000" b="1" dirty="0" smtClean="0"/>
              <a:t>when snow removed from basin floor</a:t>
            </a:r>
            <a:endParaRPr lang="en-US" sz="2000" b="1" dirty="0"/>
          </a:p>
          <a:p>
            <a:pPr marL="800100" lvl="1" indent="-342900">
              <a:buFontTx/>
              <a:buChar char="-"/>
            </a:pPr>
            <a:r>
              <a:rPr lang="en-US" sz="2000" b="1" dirty="0"/>
              <a:t>Highest concentrations confined to lowest 200-300 m in stable PBL/inversion, as observed during </a:t>
            </a:r>
            <a:r>
              <a:rPr lang="en-US" sz="2000" b="1" dirty="0" smtClean="0"/>
              <a:t>UBOS 2013</a:t>
            </a:r>
          </a:p>
          <a:p>
            <a:pPr marL="800100" lvl="1" indent="-342900">
              <a:buFontTx/>
              <a:buChar char="-"/>
            </a:pPr>
            <a:r>
              <a:rPr lang="en-US" sz="2000" b="1" dirty="0" smtClean="0"/>
              <a:t>No Snow run contains much lower ozone and deeper PBL</a:t>
            </a:r>
            <a:endParaRPr lang="en-US" sz="2000" b="1" dirty="0"/>
          </a:p>
        </p:txBody>
      </p:sp>
      <p:pic>
        <p:nvPicPr>
          <p:cNvPr id="20" name="Picture 2"/>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6256866" y="3657600"/>
            <a:ext cx="2887134" cy="2362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Slide Number Placeholder 12"/>
          <p:cNvSpPr>
            <a:spLocks noGrp="1"/>
          </p:cNvSpPr>
          <p:nvPr>
            <p:ph type="sldNum" sz="quarter" idx="12"/>
          </p:nvPr>
        </p:nvSpPr>
        <p:spPr>
          <a:xfrm>
            <a:off x="7010400" y="6492875"/>
            <a:ext cx="2133600" cy="365125"/>
          </a:xfrm>
        </p:spPr>
        <p:txBody>
          <a:bodyPr/>
          <a:lstStyle/>
          <a:p>
            <a:fld id="{081BE479-3FC8-46B3-9F2B-7BBE1C89B535}" type="slidenum">
              <a:rPr lang="en-US" smtClean="0"/>
              <a:pPr/>
              <a:t>14</a:t>
            </a:fld>
            <a:endParaRPr lang="en-US" dirty="0"/>
          </a:p>
        </p:txBody>
      </p:sp>
      <p:pic>
        <p:nvPicPr>
          <p:cNvPr id="14"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4752"/>
          <a:stretch/>
        </p:blipFill>
        <p:spPr bwMode="auto">
          <a:xfrm>
            <a:off x="5566136" y="609599"/>
            <a:ext cx="3577864" cy="29861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1"/>
          <a:stretch/>
        </p:blipFill>
        <p:spPr bwMode="auto">
          <a:xfrm>
            <a:off x="-9527" y="609599"/>
            <a:ext cx="3552825" cy="2859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 name="TextBox 20"/>
          <p:cNvSpPr txBox="1"/>
          <p:nvPr/>
        </p:nvSpPr>
        <p:spPr>
          <a:xfrm>
            <a:off x="269940" y="2857731"/>
            <a:ext cx="3070094" cy="384717"/>
          </a:xfrm>
          <a:prstGeom prst="rect">
            <a:avLst/>
          </a:prstGeom>
          <a:noFill/>
        </p:spPr>
        <p:txBody>
          <a:bodyPr wrap="square" lIns="76197" tIns="38098" rIns="76197" bIns="38098" rtlCol="0">
            <a:spAutoFit/>
          </a:bodyPr>
          <a:lstStyle/>
          <a:p>
            <a:pPr algn="ctr"/>
            <a:r>
              <a:rPr lang="en-US" sz="2000" b="1" dirty="0" smtClean="0"/>
              <a:t>Snow</a:t>
            </a:r>
            <a:endParaRPr lang="en-US" sz="2000" b="1" dirty="0"/>
          </a:p>
        </p:txBody>
      </p:sp>
      <p:sp>
        <p:nvSpPr>
          <p:cNvPr id="22" name="TextBox 21"/>
          <p:cNvSpPr txBox="1"/>
          <p:nvPr/>
        </p:nvSpPr>
        <p:spPr>
          <a:xfrm>
            <a:off x="6387438" y="2851924"/>
            <a:ext cx="1935259" cy="384717"/>
          </a:xfrm>
          <a:prstGeom prst="rect">
            <a:avLst/>
          </a:prstGeom>
          <a:noFill/>
        </p:spPr>
        <p:txBody>
          <a:bodyPr wrap="square" lIns="76197" tIns="38098" rIns="76197" bIns="38098" rtlCol="0">
            <a:spAutoFit/>
          </a:bodyPr>
          <a:lstStyle/>
          <a:p>
            <a:pPr algn="ctr"/>
            <a:r>
              <a:rPr lang="en-US" sz="2000" b="1" dirty="0" smtClean="0"/>
              <a:t>No Snow</a:t>
            </a:r>
            <a:endParaRPr lang="en-US" sz="2000" b="1" dirty="0"/>
          </a:p>
        </p:txBody>
      </p:sp>
      <p:sp>
        <p:nvSpPr>
          <p:cNvPr id="16" name="TextBox 15"/>
          <p:cNvSpPr txBox="1"/>
          <p:nvPr/>
        </p:nvSpPr>
        <p:spPr>
          <a:xfrm>
            <a:off x="244471" y="0"/>
            <a:ext cx="8626744" cy="569383"/>
          </a:xfrm>
          <a:prstGeom prst="rect">
            <a:avLst/>
          </a:prstGeom>
          <a:noFill/>
        </p:spPr>
        <p:txBody>
          <a:bodyPr wrap="square" lIns="76197" tIns="38098" rIns="76197" bIns="38098" rtlCol="0">
            <a:spAutoFit/>
          </a:bodyPr>
          <a:lstStyle/>
          <a:p>
            <a:pPr algn="ctr"/>
            <a:r>
              <a:rPr lang="en-US" sz="3200" b="1" dirty="0" smtClean="0"/>
              <a:t>Mean Afternoon Ozone Concentration </a:t>
            </a:r>
          </a:p>
        </p:txBody>
      </p:sp>
      <p:sp>
        <p:nvSpPr>
          <p:cNvPr id="12" name="TextBox 11"/>
          <p:cNvSpPr txBox="1"/>
          <p:nvPr/>
        </p:nvSpPr>
        <p:spPr>
          <a:xfrm>
            <a:off x="258628" y="609600"/>
            <a:ext cx="8626744" cy="692493"/>
          </a:xfrm>
          <a:prstGeom prst="rect">
            <a:avLst/>
          </a:prstGeom>
          <a:noFill/>
        </p:spPr>
        <p:txBody>
          <a:bodyPr wrap="square" lIns="76197" tIns="38098" rIns="76197" bIns="38098" rtlCol="0">
            <a:spAutoFit/>
          </a:bodyPr>
          <a:lstStyle/>
          <a:p>
            <a:pPr algn="ctr"/>
            <a:r>
              <a:rPr lang="en-US" sz="2000" b="1" dirty="0" smtClean="0"/>
              <a:t>1 - 6 Feb 2013</a:t>
            </a:r>
          </a:p>
          <a:p>
            <a:pPr algn="ctr"/>
            <a:r>
              <a:rPr lang="en-US" sz="2000" b="1" dirty="0" smtClean="0"/>
              <a:t>1800 - 0000 UTC</a:t>
            </a:r>
          </a:p>
        </p:txBody>
      </p:sp>
      <p:sp>
        <p:nvSpPr>
          <p:cNvPr id="2" name="TextBox 1"/>
          <p:cNvSpPr txBox="1"/>
          <p:nvPr/>
        </p:nvSpPr>
        <p:spPr>
          <a:xfrm>
            <a:off x="3543298" y="2851924"/>
            <a:ext cx="2022838" cy="523220"/>
          </a:xfrm>
          <a:prstGeom prst="rect">
            <a:avLst/>
          </a:prstGeom>
          <a:noFill/>
        </p:spPr>
        <p:txBody>
          <a:bodyPr wrap="square" rtlCol="0">
            <a:spAutoFit/>
          </a:bodyPr>
          <a:lstStyle/>
          <a:p>
            <a:r>
              <a:rPr lang="en-US" sz="1400" b="1" dirty="0" smtClean="0"/>
              <a:t>CMAQ output provided by Lance </a:t>
            </a:r>
            <a:r>
              <a:rPr lang="en-US" sz="1400" b="1" dirty="0" err="1" smtClean="0"/>
              <a:t>Avey</a:t>
            </a:r>
            <a:r>
              <a:rPr lang="en-US" sz="1400" b="1" dirty="0" smtClean="0"/>
              <a:t> at UTDAQ</a:t>
            </a:r>
            <a:endParaRPr lang="en-US" sz="1400" b="1" dirty="0"/>
          </a:p>
        </p:txBody>
      </p:sp>
    </p:spTree>
    <p:extLst>
      <p:ext uri="{BB962C8B-B14F-4D97-AF65-F5344CB8AC3E}">
        <p14:creationId xmlns:p14="http://schemas.microsoft.com/office/powerpoint/2010/main" xmlns="" val="2231157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ecrosman\Pictures\2013-02-02\062.JPG"/>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3"/>
          <p:cNvSpPr>
            <a:spLocks noGrp="1"/>
          </p:cNvSpPr>
          <p:nvPr>
            <p:ph type="ctrTitle"/>
          </p:nvPr>
        </p:nvSpPr>
        <p:spPr>
          <a:xfrm>
            <a:off x="685800" y="1447800"/>
            <a:ext cx="7772400" cy="1470025"/>
          </a:xfrm>
        </p:spPr>
        <p:txBody>
          <a:bodyPr>
            <a:normAutofit/>
          </a:bodyPr>
          <a:lstStyle/>
          <a:p>
            <a:r>
              <a:rPr lang="en-US" b="1" dirty="0" smtClean="0"/>
              <a:t>Questions?</a:t>
            </a:r>
            <a:endParaRPr lang="en-US" b="1" dirty="0"/>
          </a:p>
        </p:txBody>
      </p:sp>
      <p:sp>
        <p:nvSpPr>
          <p:cNvPr id="8" name="Slide Number Placeholder 7"/>
          <p:cNvSpPr>
            <a:spLocks noGrp="1"/>
          </p:cNvSpPr>
          <p:nvPr>
            <p:ph type="sldNum" sz="quarter" idx="12"/>
          </p:nvPr>
        </p:nvSpPr>
        <p:spPr>
          <a:xfrm>
            <a:off x="7010400" y="6492875"/>
            <a:ext cx="2133600" cy="365125"/>
          </a:xfrm>
        </p:spPr>
        <p:txBody>
          <a:bodyPr/>
          <a:lstStyle/>
          <a:p>
            <a:fld id="{081BE479-3FC8-46B3-9F2B-7BBE1C89B535}" type="slidenum">
              <a:rPr lang="en-US" smtClean="0"/>
              <a:pPr/>
              <a:t>15</a:t>
            </a:fld>
            <a:endParaRPr lang="en-US" dirty="0"/>
          </a:p>
        </p:txBody>
      </p:sp>
    </p:spTree>
    <p:extLst>
      <p:ext uri="{BB962C8B-B14F-4D97-AF65-F5344CB8AC3E}">
        <p14:creationId xmlns:p14="http://schemas.microsoft.com/office/powerpoint/2010/main" xmlns="" val="151819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12"/>
          <p:cNvSpPr>
            <a:spLocks noGrp="1"/>
          </p:cNvSpPr>
          <p:nvPr>
            <p:ph type="sldNum" sz="quarter" idx="12"/>
          </p:nvPr>
        </p:nvSpPr>
        <p:spPr>
          <a:xfrm>
            <a:off x="7010400" y="6492875"/>
            <a:ext cx="2133600" cy="365125"/>
          </a:xfrm>
        </p:spPr>
        <p:txBody>
          <a:bodyPr/>
          <a:lstStyle/>
          <a:p>
            <a:fld id="{081BE479-3FC8-46B3-9F2B-7BBE1C89B535}" type="slidenum">
              <a:rPr lang="en-US" smtClean="0"/>
              <a:pPr/>
              <a:t>16</a:t>
            </a:fld>
            <a:endParaRPr lang="en-US" dirty="0"/>
          </a:p>
        </p:txBody>
      </p:sp>
    </p:spTree>
    <p:extLst>
      <p:ext uri="{BB962C8B-B14F-4D97-AF65-F5344CB8AC3E}">
        <p14:creationId xmlns:p14="http://schemas.microsoft.com/office/powerpoint/2010/main" xmlns="" val="11026052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714500" y="0"/>
            <a:ext cx="5715000" cy="569383"/>
          </a:xfrm>
          <a:prstGeom prst="rect">
            <a:avLst/>
          </a:prstGeom>
          <a:noFill/>
        </p:spPr>
        <p:txBody>
          <a:bodyPr wrap="square" lIns="76197" tIns="38098" rIns="76197" bIns="38098" rtlCol="0">
            <a:spAutoFit/>
          </a:bodyPr>
          <a:lstStyle/>
          <a:p>
            <a:pPr algn="ctr"/>
            <a:r>
              <a:rPr lang="en-US" sz="3200" b="1" dirty="0" smtClean="0"/>
              <a:t>WRF v3.5 Setup</a:t>
            </a:r>
            <a:endParaRPr lang="en-US" sz="3200" b="1" dirty="0"/>
          </a:p>
        </p:txBody>
      </p:sp>
      <p:sp>
        <p:nvSpPr>
          <p:cNvPr id="9" name="TextBox 8"/>
          <p:cNvSpPr txBox="1"/>
          <p:nvPr/>
        </p:nvSpPr>
        <p:spPr>
          <a:xfrm>
            <a:off x="317500" y="609600"/>
            <a:ext cx="8509000" cy="5847751"/>
          </a:xfrm>
          <a:prstGeom prst="rect">
            <a:avLst/>
          </a:prstGeom>
          <a:noFill/>
        </p:spPr>
        <p:txBody>
          <a:bodyPr wrap="square" lIns="76197" tIns="38098" rIns="76197" bIns="38098" rtlCol="0">
            <a:spAutoFit/>
          </a:bodyPr>
          <a:lstStyle/>
          <a:p>
            <a:pPr marL="342900" lvl="0" indent="-342900">
              <a:spcBef>
                <a:spcPct val="20000"/>
              </a:spcBef>
              <a:buFont typeface="Arial" pitchFamily="34" charset="0"/>
              <a:buChar char="•"/>
            </a:pPr>
            <a:r>
              <a:rPr lang="en-US" sz="1500" b="1" dirty="0">
                <a:solidFill>
                  <a:prstClr val="black"/>
                </a:solidFill>
              </a:rPr>
              <a:t>See Alcott and </a:t>
            </a:r>
            <a:r>
              <a:rPr lang="en-US" sz="1500" b="1" dirty="0" err="1">
                <a:solidFill>
                  <a:prstClr val="black"/>
                </a:solidFill>
              </a:rPr>
              <a:t>Steenburgh</a:t>
            </a:r>
            <a:r>
              <a:rPr lang="en-US" sz="1500" b="1" dirty="0">
                <a:solidFill>
                  <a:prstClr val="black"/>
                </a:solidFill>
              </a:rPr>
              <a:t> 2013 for further details on most aspects of this numerical configuration:</a:t>
            </a:r>
          </a:p>
          <a:p>
            <a:pPr marL="342900" lvl="0" indent="-342900">
              <a:spcBef>
                <a:spcPct val="20000"/>
              </a:spcBef>
              <a:buFont typeface="Arial" pitchFamily="34" charset="0"/>
              <a:buChar char="•"/>
            </a:pPr>
            <a:r>
              <a:rPr lang="en-US" sz="1500" b="1" dirty="0" smtClean="0">
                <a:solidFill>
                  <a:prstClr val="black"/>
                </a:solidFill>
                <a:hlinkClick r:id="rId2"/>
              </a:rPr>
              <a:t>http</a:t>
            </a:r>
            <a:r>
              <a:rPr lang="en-US" sz="1500" b="1" dirty="0">
                <a:solidFill>
                  <a:prstClr val="black"/>
                </a:solidFill>
                <a:hlinkClick r:id="rId2"/>
              </a:rPr>
              <a:t>://journals.ametsoc.org/doi/abs/10.1175/MWR-D-12-00328.1</a:t>
            </a:r>
            <a:endParaRPr lang="en-US" sz="1500" b="1" dirty="0">
              <a:solidFill>
                <a:prstClr val="black"/>
              </a:solidFill>
            </a:endParaRPr>
          </a:p>
          <a:p>
            <a:pPr marL="342900" lvl="0" indent="-342900">
              <a:spcBef>
                <a:spcPct val="20000"/>
              </a:spcBef>
              <a:buFont typeface="Arial" pitchFamily="34" charset="0"/>
              <a:buChar char="•"/>
            </a:pPr>
            <a:endParaRPr lang="en-US" sz="1500" b="1" dirty="0" smtClean="0">
              <a:solidFill>
                <a:prstClr val="black"/>
              </a:solidFill>
            </a:endParaRPr>
          </a:p>
          <a:p>
            <a:pPr marL="342900" lvl="0" indent="-342900">
              <a:spcBef>
                <a:spcPct val="20000"/>
              </a:spcBef>
              <a:buFont typeface="Arial" pitchFamily="34" charset="0"/>
              <a:buChar char="•"/>
            </a:pPr>
            <a:r>
              <a:rPr lang="en-US" sz="1500" b="1" dirty="0" smtClean="0">
                <a:solidFill>
                  <a:prstClr val="black"/>
                </a:solidFill>
              </a:rPr>
              <a:t>Overview </a:t>
            </a:r>
            <a:r>
              <a:rPr lang="en-US" sz="1500" b="1" dirty="0">
                <a:solidFill>
                  <a:prstClr val="black"/>
                </a:solidFill>
              </a:rPr>
              <a:t>summary of WRF </a:t>
            </a:r>
            <a:r>
              <a:rPr lang="en-US" sz="1500" b="1" dirty="0" err="1">
                <a:solidFill>
                  <a:prstClr val="black"/>
                </a:solidFill>
              </a:rPr>
              <a:t>Namelist</a:t>
            </a:r>
            <a:r>
              <a:rPr lang="en-US" sz="1500" b="1" dirty="0">
                <a:solidFill>
                  <a:prstClr val="black"/>
                </a:solidFill>
              </a:rPr>
              <a:t> </a:t>
            </a:r>
            <a:r>
              <a:rPr lang="en-US" sz="1500" b="1" dirty="0" smtClean="0">
                <a:solidFill>
                  <a:prstClr val="black"/>
                </a:solidFill>
              </a:rPr>
              <a:t>options:</a:t>
            </a:r>
            <a:endParaRPr lang="en-US" sz="1500" b="1" dirty="0">
              <a:solidFill>
                <a:prstClr val="black"/>
              </a:solidFill>
            </a:endParaRPr>
          </a:p>
          <a:p>
            <a:pPr marL="800100" lvl="1" indent="-342900">
              <a:spcBef>
                <a:spcPct val="20000"/>
              </a:spcBef>
              <a:buFont typeface="Arial" pitchFamily="34" charset="0"/>
              <a:buChar char="•"/>
            </a:pPr>
            <a:r>
              <a:rPr lang="en-US" sz="1500" b="1" dirty="0" err="1" smtClean="0">
                <a:solidFill>
                  <a:prstClr val="black"/>
                </a:solidFill>
              </a:rPr>
              <a:t>map_proj</a:t>
            </a:r>
            <a:r>
              <a:rPr lang="en-US" sz="1500" b="1" dirty="0">
                <a:solidFill>
                  <a:prstClr val="black"/>
                </a:solidFill>
              </a:rPr>
              <a:t>= 1: Lambert Conformal</a:t>
            </a:r>
          </a:p>
          <a:p>
            <a:pPr marL="800100" lvl="1" indent="-342900">
              <a:spcBef>
                <a:spcPct val="20000"/>
              </a:spcBef>
              <a:buFont typeface="Arial" pitchFamily="34" charset="0"/>
              <a:buChar char="•"/>
            </a:pPr>
            <a:r>
              <a:rPr lang="en-US" sz="1500" b="1" dirty="0">
                <a:solidFill>
                  <a:prstClr val="black"/>
                </a:solidFill>
              </a:rPr>
              <a:t>NAM analyses provide initial cold </a:t>
            </a:r>
            <a:r>
              <a:rPr lang="en-US" sz="1500" b="1" dirty="0" smtClean="0">
                <a:solidFill>
                  <a:prstClr val="black"/>
                </a:solidFill>
              </a:rPr>
              <a:t>start, land-surface </a:t>
            </a:r>
            <a:r>
              <a:rPr lang="en-US" sz="1500" b="1" dirty="0">
                <a:solidFill>
                  <a:prstClr val="black"/>
                </a:solidFill>
              </a:rPr>
              <a:t>conditions, </a:t>
            </a:r>
            <a:r>
              <a:rPr lang="en-US" sz="1500" b="1" dirty="0" smtClean="0">
                <a:solidFill>
                  <a:prstClr val="black"/>
                </a:solidFill>
              </a:rPr>
              <a:t>&amp; lateral boundary conditions</a:t>
            </a:r>
            <a:endParaRPr lang="en-US" sz="1500" b="1" dirty="0">
              <a:solidFill>
                <a:prstClr val="black"/>
              </a:solidFill>
            </a:endParaRPr>
          </a:p>
          <a:p>
            <a:pPr marL="800100" lvl="1" indent="-342900">
              <a:spcBef>
                <a:spcPct val="20000"/>
              </a:spcBef>
              <a:buFont typeface="Arial" pitchFamily="34" charset="0"/>
              <a:buChar char="•"/>
            </a:pPr>
            <a:r>
              <a:rPr lang="en-US" sz="1500" b="1" dirty="0">
                <a:solidFill>
                  <a:prstClr val="black"/>
                </a:solidFill>
              </a:rPr>
              <a:t>Idealized </a:t>
            </a:r>
            <a:r>
              <a:rPr lang="en-US" sz="1500" b="1" dirty="0" smtClean="0">
                <a:solidFill>
                  <a:prstClr val="black"/>
                </a:solidFill>
              </a:rPr>
              <a:t>snow cover </a:t>
            </a:r>
            <a:r>
              <a:rPr lang="en-US" sz="1500" b="1" dirty="0">
                <a:solidFill>
                  <a:prstClr val="black"/>
                </a:solidFill>
              </a:rPr>
              <a:t>as function of height input to replace poor </a:t>
            </a:r>
            <a:r>
              <a:rPr lang="en-US" sz="1500" b="1" dirty="0" smtClean="0">
                <a:solidFill>
                  <a:prstClr val="black"/>
                </a:solidFill>
              </a:rPr>
              <a:t>NOHRSC </a:t>
            </a:r>
            <a:r>
              <a:rPr lang="en-US" sz="1500" b="1" dirty="0">
                <a:solidFill>
                  <a:prstClr val="black"/>
                </a:solidFill>
              </a:rPr>
              <a:t>snow </a:t>
            </a:r>
          </a:p>
          <a:p>
            <a:pPr marL="800100" lvl="1" indent="-342900">
              <a:spcBef>
                <a:spcPct val="20000"/>
              </a:spcBef>
              <a:buFont typeface="Arial" pitchFamily="34" charset="0"/>
              <a:buChar char="•"/>
            </a:pPr>
            <a:r>
              <a:rPr lang="en-US" sz="1500" b="1" dirty="0">
                <a:solidFill>
                  <a:prstClr val="black"/>
                </a:solidFill>
              </a:rPr>
              <a:t>3 Domains </a:t>
            </a:r>
            <a:r>
              <a:rPr lang="en-US" sz="1500" b="1" dirty="0" smtClean="0">
                <a:solidFill>
                  <a:prstClr val="black"/>
                </a:solidFill>
              </a:rPr>
              <a:t>with 12, 4, 1.33 km horizontal resolution (see </a:t>
            </a:r>
            <a:r>
              <a:rPr lang="en-US" sz="1500" b="1" dirty="0">
                <a:solidFill>
                  <a:prstClr val="black"/>
                </a:solidFill>
              </a:rPr>
              <a:t>next slide)</a:t>
            </a:r>
          </a:p>
          <a:p>
            <a:pPr marL="800100" lvl="1" indent="-342900">
              <a:spcBef>
                <a:spcPct val="20000"/>
              </a:spcBef>
              <a:buFont typeface="Arial" pitchFamily="34" charset="0"/>
              <a:buChar char="•"/>
            </a:pPr>
            <a:r>
              <a:rPr lang="en-US" sz="1500" b="1" dirty="0">
                <a:solidFill>
                  <a:prstClr val="black"/>
                </a:solidFill>
              </a:rPr>
              <a:t>Number of vertical levels = 41</a:t>
            </a:r>
          </a:p>
          <a:p>
            <a:pPr marL="800100" lvl="1" indent="-342900">
              <a:spcBef>
                <a:spcPct val="20000"/>
              </a:spcBef>
              <a:buFont typeface="Arial" pitchFamily="34" charset="0"/>
              <a:buChar char="•"/>
            </a:pPr>
            <a:r>
              <a:rPr lang="en-US" sz="1500" b="1" dirty="0">
                <a:solidFill>
                  <a:prstClr val="black"/>
                </a:solidFill>
              </a:rPr>
              <a:t>Time step = 45 seconds (15, 5 s for inner 2 grids)</a:t>
            </a:r>
          </a:p>
          <a:p>
            <a:pPr marL="800100" lvl="1" indent="-342900">
              <a:spcBef>
                <a:spcPct val="20000"/>
              </a:spcBef>
              <a:buFont typeface="Arial" pitchFamily="34" charset="0"/>
              <a:buChar char="•"/>
            </a:pPr>
            <a:r>
              <a:rPr lang="en-US" sz="1500" b="1" dirty="0">
                <a:solidFill>
                  <a:prstClr val="black"/>
                </a:solidFill>
              </a:rPr>
              <a:t>Microphysics: Thompson scheme</a:t>
            </a:r>
          </a:p>
          <a:p>
            <a:pPr marL="800100" lvl="1" indent="-342900">
              <a:spcBef>
                <a:spcPct val="20000"/>
              </a:spcBef>
              <a:buFont typeface="Arial" pitchFamily="34" charset="0"/>
              <a:buChar char="•"/>
            </a:pPr>
            <a:r>
              <a:rPr lang="en-US" sz="1500" b="1" dirty="0">
                <a:solidFill>
                  <a:prstClr val="black"/>
                </a:solidFill>
              </a:rPr>
              <a:t>Radiation: </a:t>
            </a:r>
            <a:r>
              <a:rPr lang="en-US" sz="1500" b="1" dirty="0" smtClean="0">
                <a:solidFill>
                  <a:prstClr val="black"/>
                </a:solidFill>
              </a:rPr>
              <a:t>RRTMG </a:t>
            </a:r>
            <a:r>
              <a:rPr lang="en-US" sz="1500" b="1" dirty="0" err="1">
                <a:solidFill>
                  <a:prstClr val="black"/>
                </a:solidFill>
              </a:rPr>
              <a:t>longwave</a:t>
            </a:r>
            <a:r>
              <a:rPr lang="en-US" sz="1500" b="1" dirty="0">
                <a:solidFill>
                  <a:prstClr val="black"/>
                </a:solidFill>
              </a:rPr>
              <a:t>, RRTMG shortwave</a:t>
            </a:r>
          </a:p>
          <a:p>
            <a:pPr marL="800100" lvl="1" indent="-342900">
              <a:spcBef>
                <a:spcPct val="20000"/>
              </a:spcBef>
              <a:buFont typeface="Arial" pitchFamily="34" charset="0"/>
              <a:buChar char="•"/>
            </a:pPr>
            <a:r>
              <a:rPr lang="en-US" sz="1500" b="1" dirty="0">
                <a:solidFill>
                  <a:prstClr val="black"/>
                </a:solidFill>
              </a:rPr>
              <a:t>Surface layer: </a:t>
            </a:r>
            <a:r>
              <a:rPr lang="en-US" sz="1500" b="1" dirty="0" err="1">
                <a:solidFill>
                  <a:prstClr val="black"/>
                </a:solidFill>
              </a:rPr>
              <a:t>Monin-Obukov</a:t>
            </a:r>
            <a:endParaRPr lang="en-US" sz="1500" b="1" dirty="0">
              <a:solidFill>
                <a:prstClr val="black"/>
              </a:solidFill>
            </a:endParaRPr>
          </a:p>
          <a:p>
            <a:pPr marL="800100" lvl="1" indent="-342900">
              <a:spcBef>
                <a:spcPct val="20000"/>
              </a:spcBef>
              <a:buFont typeface="Arial" pitchFamily="34" charset="0"/>
              <a:buChar char="•"/>
            </a:pPr>
            <a:r>
              <a:rPr lang="en-US" sz="1500" b="1" dirty="0" smtClean="0">
                <a:solidFill>
                  <a:prstClr val="black"/>
                </a:solidFill>
              </a:rPr>
              <a:t>Land Surface: NOAH</a:t>
            </a:r>
            <a:endParaRPr lang="en-US" sz="1500" b="1" dirty="0">
              <a:solidFill>
                <a:prstClr val="black"/>
              </a:solidFill>
            </a:endParaRPr>
          </a:p>
          <a:p>
            <a:pPr marL="800100" lvl="1" indent="-342900">
              <a:spcBef>
                <a:spcPct val="20000"/>
              </a:spcBef>
              <a:buFont typeface="Arial" pitchFamily="34" charset="0"/>
              <a:buChar char="•"/>
            </a:pPr>
            <a:r>
              <a:rPr lang="en-US" sz="1500" b="1" dirty="0" smtClean="0">
                <a:solidFill>
                  <a:prstClr val="black"/>
                </a:solidFill>
              </a:rPr>
              <a:t>Planetary Boundary Layer: MYJ</a:t>
            </a:r>
            <a:endParaRPr lang="en-US" sz="1500" b="1" dirty="0">
              <a:solidFill>
                <a:prstClr val="black"/>
              </a:solidFill>
            </a:endParaRPr>
          </a:p>
          <a:p>
            <a:pPr marL="800100" lvl="1" indent="-342900">
              <a:spcBef>
                <a:spcPct val="20000"/>
              </a:spcBef>
              <a:buFont typeface="Arial" pitchFamily="34" charset="0"/>
              <a:buChar char="•"/>
            </a:pPr>
            <a:r>
              <a:rPr lang="en-US" sz="1500" b="1" dirty="0" err="1">
                <a:solidFill>
                  <a:prstClr val="black"/>
                </a:solidFill>
              </a:rPr>
              <a:t>Kain</a:t>
            </a:r>
            <a:r>
              <a:rPr lang="en-US" sz="1500" b="1" dirty="0">
                <a:solidFill>
                  <a:prstClr val="black"/>
                </a:solidFill>
              </a:rPr>
              <a:t>-Fritsch cumulus scheme in outer coarse 12 km grid</a:t>
            </a:r>
          </a:p>
          <a:p>
            <a:pPr marL="800100" lvl="1" indent="-342900">
              <a:spcBef>
                <a:spcPct val="20000"/>
              </a:spcBef>
              <a:buFont typeface="Arial" pitchFamily="34" charset="0"/>
              <a:buChar char="•"/>
            </a:pPr>
            <a:r>
              <a:rPr lang="en-US" sz="1500" b="1" dirty="0">
                <a:solidFill>
                  <a:prstClr val="black"/>
                </a:solidFill>
              </a:rPr>
              <a:t>Slope effects for radiation, </a:t>
            </a:r>
            <a:r>
              <a:rPr lang="en-US" sz="1500" b="1" dirty="0" smtClean="0">
                <a:solidFill>
                  <a:prstClr val="black"/>
                </a:solidFill>
              </a:rPr>
              <a:t>topographic </a:t>
            </a:r>
            <a:r>
              <a:rPr lang="en-US" sz="1500" b="1" dirty="0">
                <a:solidFill>
                  <a:prstClr val="black"/>
                </a:solidFill>
              </a:rPr>
              <a:t>shading turned on</a:t>
            </a:r>
          </a:p>
          <a:p>
            <a:pPr marL="800100" lvl="1" indent="-342900">
              <a:spcBef>
                <a:spcPct val="20000"/>
              </a:spcBef>
              <a:buFont typeface="Arial" pitchFamily="34" charset="0"/>
              <a:buChar char="•"/>
            </a:pPr>
            <a:r>
              <a:rPr lang="en-US" sz="1500" b="1" dirty="0">
                <a:solidFill>
                  <a:prstClr val="black"/>
                </a:solidFill>
              </a:rPr>
              <a:t>2</a:t>
            </a:r>
            <a:r>
              <a:rPr lang="en-US" sz="1500" b="1" baseline="30000" dirty="0">
                <a:solidFill>
                  <a:prstClr val="black"/>
                </a:solidFill>
              </a:rPr>
              <a:t>nd</a:t>
            </a:r>
            <a:r>
              <a:rPr lang="en-US" sz="1500" b="1" dirty="0">
                <a:solidFill>
                  <a:prstClr val="black"/>
                </a:solidFill>
              </a:rPr>
              <a:t> order diffusion on coordinate </a:t>
            </a:r>
            <a:r>
              <a:rPr lang="en-US" sz="1500" b="1" dirty="0" smtClean="0">
                <a:solidFill>
                  <a:prstClr val="black"/>
                </a:solidFill>
              </a:rPr>
              <a:t>surfaces</a:t>
            </a:r>
          </a:p>
          <a:p>
            <a:pPr marL="800100" lvl="1" indent="-342900">
              <a:spcBef>
                <a:spcPct val="20000"/>
              </a:spcBef>
              <a:buFont typeface="Arial" pitchFamily="34" charset="0"/>
              <a:buChar char="•"/>
            </a:pPr>
            <a:r>
              <a:rPr lang="en-US" sz="1500" b="1" dirty="0" smtClean="0">
                <a:solidFill>
                  <a:prstClr val="black"/>
                </a:solidFill>
              </a:rPr>
              <a:t>Horizontal </a:t>
            </a:r>
            <a:r>
              <a:rPr lang="en-US" sz="1500" b="1" dirty="0" err="1">
                <a:solidFill>
                  <a:prstClr val="black"/>
                </a:solidFill>
              </a:rPr>
              <a:t>Smagorinsky</a:t>
            </a:r>
            <a:r>
              <a:rPr lang="en-US" sz="1500" b="1" dirty="0">
                <a:solidFill>
                  <a:prstClr val="black"/>
                </a:solidFill>
              </a:rPr>
              <a:t> first-order closure for eddy </a:t>
            </a:r>
            <a:r>
              <a:rPr lang="en-US" sz="1500" b="1" dirty="0" smtClean="0">
                <a:solidFill>
                  <a:prstClr val="black"/>
                </a:solidFill>
              </a:rPr>
              <a:t>coefficient</a:t>
            </a:r>
          </a:p>
          <a:p>
            <a:pPr marL="800100" lvl="1" indent="-342900">
              <a:spcBef>
                <a:spcPct val="20000"/>
              </a:spcBef>
              <a:buFont typeface="Arial" pitchFamily="34" charset="0"/>
              <a:buChar char="•"/>
            </a:pPr>
            <a:r>
              <a:rPr lang="en-US" sz="1500" b="1" dirty="0" err="1" smtClean="0">
                <a:solidFill>
                  <a:prstClr val="black"/>
                </a:solidFill>
              </a:rPr>
              <a:t>Landcover</a:t>
            </a:r>
            <a:r>
              <a:rPr lang="en-US" sz="1500" b="1" dirty="0" smtClean="0">
                <a:solidFill>
                  <a:prstClr val="black"/>
                </a:solidFill>
              </a:rPr>
              <a:t>/Land use: National Land Cover Database (NLCD) 2006 1 arc-second (30 m)</a:t>
            </a:r>
          </a:p>
          <a:p>
            <a:pPr marL="800100" lvl="1" indent="-342900">
              <a:spcBef>
                <a:spcPct val="20000"/>
              </a:spcBef>
              <a:buFont typeface="Arial" pitchFamily="34" charset="0"/>
              <a:buChar char="•"/>
            </a:pPr>
            <a:r>
              <a:rPr lang="en-US" sz="1500" b="1" dirty="0" smtClean="0">
                <a:solidFill>
                  <a:prstClr val="black"/>
                </a:solidFill>
              </a:rPr>
              <a:t>Terrain Data: U.S. Geological Survey 3 arc-second (90 m)</a:t>
            </a:r>
            <a:endParaRPr lang="en-US" sz="2000" b="1" dirty="0"/>
          </a:p>
        </p:txBody>
      </p:sp>
      <p:sp>
        <p:nvSpPr>
          <p:cNvPr id="4" name="Slide Number Placeholder 12"/>
          <p:cNvSpPr>
            <a:spLocks noGrp="1"/>
          </p:cNvSpPr>
          <p:nvPr>
            <p:ph type="sldNum" sz="quarter" idx="12"/>
          </p:nvPr>
        </p:nvSpPr>
        <p:spPr>
          <a:xfrm>
            <a:off x="7010400" y="6492875"/>
            <a:ext cx="2133600" cy="365125"/>
          </a:xfrm>
        </p:spPr>
        <p:txBody>
          <a:bodyPr/>
          <a:lstStyle/>
          <a:p>
            <a:fld id="{081BE479-3FC8-46B3-9F2B-7BBE1C89B535}" type="slidenum">
              <a:rPr lang="en-US" smtClean="0"/>
              <a:pPr/>
              <a:t>17</a:t>
            </a:fld>
            <a:endParaRPr lang="en-US" dirty="0"/>
          </a:p>
        </p:txBody>
      </p:sp>
    </p:spTree>
    <p:extLst>
      <p:ext uri="{BB962C8B-B14F-4D97-AF65-F5344CB8AC3E}">
        <p14:creationId xmlns:p14="http://schemas.microsoft.com/office/powerpoint/2010/main" xmlns="" val="6666280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639" y="0"/>
            <a:ext cx="8445500" cy="569383"/>
          </a:xfrm>
          <a:prstGeom prst="rect">
            <a:avLst/>
          </a:prstGeom>
          <a:noFill/>
        </p:spPr>
        <p:txBody>
          <a:bodyPr wrap="square" lIns="76197" tIns="38098" rIns="76197" bIns="38098" rtlCol="0">
            <a:spAutoFit/>
          </a:bodyPr>
          <a:lstStyle/>
          <a:p>
            <a:pPr algn="ctr"/>
            <a:r>
              <a:rPr lang="en-US" sz="3200" b="1" dirty="0" smtClean="0"/>
              <a:t>Primary Outcomes from Microphysics Testing</a:t>
            </a:r>
            <a:endParaRPr lang="en-US" sz="3200" b="1" dirty="0"/>
          </a:p>
        </p:txBody>
      </p:sp>
      <p:grpSp>
        <p:nvGrpSpPr>
          <p:cNvPr id="2" name="Group 1"/>
          <p:cNvGrpSpPr/>
          <p:nvPr/>
        </p:nvGrpSpPr>
        <p:grpSpPr>
          <a:xfrm>
            <a:off x="0" y="569383"/>
            <a:ext cx="9144000" cy="6288617"/>
            <a:chOff x="0" y="461493"/>
            <a:chExt cx="9144000" cy="6396507"/>
          </a:xfrm>
        </p:grpSpPr>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0" y="461493"/>
              <a:ext cx="9144000" cy="63965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3505201" y="1308454"/>
              <a:ext cx="2057399" cy="646331"/>
            </a:xfrm>
            <a:prstGeom prst="rect">
              <a:avLst/>
            </a:prstGeom>
            <a:solidFill>
              <a:schemeClr val="bg1"/>
            </a:solidFill>
            <a:ln w="25400">
              <a:solidFill>
                <a:schemeClr val="tx1"/>
              </a:solidFill>
            </a:ln>
          </p:spPr>
          <p:txBody>
            <a:bodyPr wrap="square" rtlCol="0">
              <a:spAutoFit/>
            </a:bodyPr>
            <a:lstStyle/>
            <a:p>
              <a:r>
                <a:rPr lang="en-US" dirty="0" smtClean="0"/>
                <a:t>Model runs with “thick liquid clouds”</a:t>
              </a:r>
              <a:endParaRPr lang="en-US" dirty="0"/>
            </a:p>
          </p:txBody>
        </p:sp>
        <p:cxnSp>
          <p:nvCxnSpPr>
            <p:cNvPr id="7" name="Straight Arrow Connector 6"/>
            <p:cNvCxnSpPr/>
            <p:nvPr/>
          </p:nvCxnSpPr>
          <p:spPr>
            <a:xfrm>
              <a:off x="4570389" y="1954785"/>
              <a:ext cx="306411" cy="7122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419600" y="2667000"/>
              <a:ext cx="1338286" cy="64814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38200" y="1987726"/>
              <a:ext cx="1874118" cy="646331"/>
            </a:xfrm>
            <a:prstGeom prst="rect">
              <a:avLst/>
            </a:prstGeom>
            <a:solidFill>
              <a:schemeClr val="bg1"/>
            </a:solidFill>
            <a:ln w="25400">
              <a:solidFill>
                <a:schemeClr val="tx1"/>
              </a:solidFill>
            </a:ln>
          </p:spPr>
          <p:txBody>
            <a:bodyPr wrap="square" rtlCol="0">
              <a:spAutoFit/>
            </a:bodyPr>
            <a:lstStyle/>
            <a:p>
              <a:r>
                <a:rPr lang="en-US" dirty="0" smtClean="0"/>
                <a:t>Model runs with “thick ice clouds”</a:t>
              </a:r>
              <a:endParaRPr lang="en-US" dirty="0"/>
            </a:p>
          </p:txBody>
        </p:sp>
        <p:cxnSp>
          <p:nvCxnSpPr>
            <p:cNvPr id="16" name="Straight Arrow Connector 15"/>
            <p:cNvCxnSpPr>
              <a:endCxn id="17" idx="1"/>
            </p:cNvCxnSpPr>
            <p:nvPr/>
          </p:nvCxnSpPr>
          <p:spPr>
            <a:xfrm>
              <a:off x="2712318" y="2634057"/>
              <a:ext cx="740121" cy="8027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273426" y="3352800"/>
              <a:ext cx="1222374" cy="57364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858000" y="2107185"/>
              <a:ext cx="2209799" cy="646331"/>
            </a:xfrm>
            <a:prstGeom prst="rect">
              <a:avLst/>
            </a:prstGeom>
            <a:solidFill>
              <a:schemeClr val="bg1"/>
            </a:solidFill>
            <a:ln w="25400">
              <a:solidFill>
                <a:srgbClr val="FF0000"/>
              </a:solidFill>
            </a:ln>
          </p:spPr>
          <p:txBody>
            <a:bodyPr wrap="square" rtlCol="0">
              <a:spAutoFit/>
            </a:bodyPr>
            <a:lstStyle/>
            <a:p>
              <a:r>
                <a:rPr lang="en-US" dirty="0" smtClean="0"/>
                <a:t>Additional 2-3 </a:t>
              </a:r>
              <a:r>
                <a:rPr lang="en-US" dirty="0" err="1" smtClean="0"/>
                <a:t>deg</a:t>
              </a:r>
              <a:r>
                <a:rPr lang="en-US" dirty="0" smtClean="0"/>
                <a:t> C warm bias overnight</a:t>
              </a:r>
              <a:endParaRPr lang="en-US" dirty="0"/>
            </a:p>
          </p:txBody>
        </p:sp>
        <p:cxnSp>
          <p:nvCxnSpPr>
            <p:cNvPr id="29" name="Straight Arrow Connector 28"/>
            <p:cNvCxnSpPr/>
            <p:nvPr/>
          </p:nvCxnSpPr>
          <p:spPr>
            <a:xfrm flipV="1">
              <a:off x="6705600" y="2705100"/>
              <a:ext cx="0" cy="91440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32" idx="2"/>
            </p:cNvCxnSpPr>
            <p:nvPr/>
          </p:nvCxnSpPr>
          <p:spPr>
            <a:xfrm flipV="1">
              <a:off x="6705600" y="2753516"/>
              <a:ext cx="1257300" cy="4139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73426" y="5763329"/>
              <a:ext cx="1874118" cy="646331"/>
            </a:xfrm>
            <a:prstGeom prst="rect">
              <a:avLst/>
            </a:prstGeom>
            <a:solidFill>
              <a:schemeClr val="bg1"/>
            </a:solidFill>
            <a:ln w="25400">
              <a:solidFill>
                <a:schemeClr val="tx1"/>
              </a:solidFill>
            </a:ln>
          </p:spPr>
          <p:txBody>
            <a:bodyPr wrap="square" rtlCol="0">
              <a:spAutoFit/>
            </a:bodyPr>
            <a:lstStyle/>
            <a:p>
              <a:r>
                <a:rPr lang="en-US" dirty="0" smtClean="0"/>
                <a:t>Model runs with “clear sky”</a:t>
              </a:r>
              <a:endParaRPr lang="en-US" dirty="0"/>
            </a:p>
          </p:txBody>
        </p:sp>
        <p:cxnSp>
          <p:nvCxnSpPr>
            <p:cNvPr id="23" name="Straight Arrow Connector 22"/>
            <p:cNvCxnSpPr>
              <a:stCxn id="22" idx="0"/>
              <a:endCxn id="24" idx="3"/>
            </p:cNvCxnSpPr>
            <p:nvPr/>
          </p:nvCxnSpPr>
          <p:spPr>
            <a:xfrm flipV="1">
              <a:off x="4210485" y="5246968"/>
              <a:ext cx="548665" cy="5163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572000" y="4739705"/>
              <a:ext cx="1277942" cy="59429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Slide Number Placeholder 12"/>
          <p:cNvSpPr>
            <a:spLocks noGrp="1"/>
          </p:cNvSpPr>
          <p:nvPr>
            <p:ph type="sldNum" sz="quarter" idx="12"/>
          </p:nvPr>
        </p:nvSpPr>
        <p:spPr>
          <a:xfrm>
            <a:off x="7010400" y="6492875"/>
            <a:ext cx="2133600" cy="365125"/>
          </a:xfrm>
        </p:spPr>
        <p:txBody>
          <a:bodyPr/>
          <a:lstStyle/>
          <a:p>
            <a:fld id="{081BE479-3FC8-46B3-9F2B-7BBE1C89B535}" type="slidenum">
              <a:rPr lang="en-US" smtClean="0"/>
              <a:pPr/>
              <a:t>18</a:t>
            </a:fld>
            <a:endParaRPr lang="en-US" dirty="0"/>
          </a:p>
        </p:txBody>
      </p:sp>
    </p:spTree>
    <p:extLst>
      <p:ext uri="{BB962C8B-B14F-4D97-AF65-F5344CB8AC3E}">
        <p14:creationId xmlns:p14="http://schemas.microsoft.com/office/powerpoint/2010/main" xmlns="" val="28843603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0" y="952127"/>
            <a:ext cx="9144000" cy="4096123"/>
            <a:chOff x="0" y="952127"/>
            <a:chExt cx="9144000" cy="4096123"/>
          </a:xfrm>
        </p:grpSpPr>
        <p:grpSp>
          <p:nvGrpSpPr>
            <p:cNvPr id="3" name="Group 10"/>
            <p:cNvGrpSpPr/>
            <p:nvPr/>
          </p:nvGrpSpPr>
          <p:grpSpPr>
            <a:xfrm>
              <a:off x="0" y="952127"/>
              <a:ext cx="9144000" cy="4096123"/>
              <a:chOff x="0" y="952127"/>
              <a:chExt cx="9144000" cy="4096123"/>
            </a:xfrm>
          </p:grpSpPr>
          <p:grpSp>
            <p:nvGrpSpPr>
              <p:cNvPr id="4" name="Group 2"/>
              <p:cNvGrpSpPr/>
              <p:nvPr/>
            </p:nvGrpSpPr>
            <p:grpSpPr>
              <a:xfrm>
                <a:off x="0" y="952127"/>
                <a:ext cx="9144000" cy="4035530"/>
                <a:chOff x="0" y="952127"/>
                <a:chExt cx="9144000" cy="403553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0" y="952127"/>
                  <a:ext cx="4267199" cy="40355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989492"/>
                  <a:ext cx="4267200" cy="39981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73485" y="1066800"/>
                <a:ext cx="503315" cy="3981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5" name="Group 11"/>
            <p:cNvGrpSpPr/>
            <p:nvPr/>
          </p:nvGrpSpPr>
          <p:grpSpPr>
            <a:xfrm>
              <a:off x="1804988" y="1476409"/>
              <a:ext cx="6729412" cy="1666853"/>
              <a:chOff x="1804988" y="2474435"/>
              <a:chExt cx="6729412" cy="1666853"/>
            </a:xfrm>
          </p:grpSpPr>
          <p:sp>
            <p:nvSpPr>
              <p:cNvPr id="22" name="TextBox 21"/>
              <p:cNvSpPr txBox="1"/>
              <p:nvPr/>
            </p:nvSpPr>
            <p:spPr>
              <a:xfrm>
                <a:off x="6629400" y="2647021"/>
                <a:ext cx="1905000" cy="369332"/>
              </a:xfrm>
              <a:prstGeom prst="rect">
                <a:avLst/>
              </a:prstGeom>
              <a:solidFill>
                <a:schemeClr val="bg1"/>
              </a:solidFill>
              <a:ln w="25400">
                <a:solidFill>
                  <a:schemeClr val="tx1"/>
                </a:solidFill>
              </a:ln>
            </p:spPr>
            <p:txBody>
              <a:bodyPr wrap="square" rtlCol="0">
                <a:spAutoFit/>
              </a:bodyPr>
              <a:lstStyle/>
              <a:p>
                <a:r>
                  <a:rPr lang="en-US" dirty="0" smtClean="0"/>
                  <a:t>0.8 - 0.82 Average</a:t>
                </a:r>
                <a:endParaRPr lang="en-US" dirty="0"/>
              </a:p>
            </p:txBody>
          </p:sp>
          <p:cxnSp>
            <p:nvCxnSpPr>
              <p:cNvPr id="23" name="Straight Arrow Connector 22"/>
              <p:cNvCxnSpPr>
                <a:stCxn id="22" idx="2"/>
              </p:cNvCxnSpPr>
              <p:nvPr/>
            </p:nvCxnSpPr>
            <p:spPr>
              <a:xfrm flipH="1">
                <a:off x="7086600" y="3016353"/>
                <a:ext cx="495300" cy="1124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590800" y="2843767"/>
                <a:ext cx="242888" cy="11396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804988" y="2474435"/>
                <a:ext cx="2057399" cy="369332"/>
              </a:xfrm>
              <a:prstGeom prst="rect">
                <a:avLst/>
              </a:prstGeom>
              <a:solidFill>
                <a:schemeClr val="bg1"/>
              </a:solidFill>
              <a:ln w="25400">
                <a:solidFill>
                  <a:schemeClr val="tx1"/>
                </a:solidFill>
              </a:ln>
            </p:spPr>
            <p:txBody>
              <a:bodyPr wrap="square" rtlCol="0">
                <a:spAutoFit/>
              </a:bodyPr>
              <a:lstStyle/>
              <a:p>
                <a:r>
                  <a:rPr lang="en-US" dirty="0" smtClean="0"/>
                  <a:t>0.52 - 0.57 Average</a:t>
                </a:r>
                <a:endParaRPr lang="en-US" dirty="0"/>
              </a:p>
            </p:txBody>
          </p:sp>
        </p:grpSp>
      </p:grpSp>
      <p:sp>
        <p:nvSpPr>
          <p:cNvPr id="16" name="TextBox 15"/>
          <p:cNvSpPr txBox="1"/>
          <p:nvPr/>
        </p:nvSpPr>
        <p:spPr>
          <a:xfrm>
            <a:off x="0" y="0"/>
            <a:ext cx="9144000" cy="569383"/>
          </a:xfrm>
          <a:prstGeom prst="rect">
            <a:avLst/>
          </a:prstGeom>
          <a:noFill/>
        </p:spPr>
        <p:txBody>
          <a:bodyPr wrap="square" lIns="76197" tIns="38098" rIns="76197" bIns="38098" rtlCol="0">
            <a:spAutoFit/>
          </a:bodyPr>
          <a:lstStyle/>
          <a:p>
            <a:pPr algn="ctr"/>
            <a:r>
              <a:rPr lang="en-US" sz="3200" b="1" dirty="0" smtClean="0"/>
              <a:t>Snow Albedo changes</a:t>
            </a:r>
            <a:endParaRPr lang="en-US" sz="3200" b="1" dirty="0"/>
          </a:p>
        </p:txBody>
      </p:sp>
      <p:sp>
        <p:nvSpPr>
          <p:cNvPr id="9" name="TextBox 8"/>
          <p:cNvSpPr txBox="1"/>
          <p:nvPr/>
        </p:nvSpPr>
        <p:spPr>
          <a:xfrm>
            <a:off x="0" y="5486400"/>
            <a:ext cx="9144000" cy="1308046"/>
          </a:xfrm>
          <a:prstGeom prst="rect">
            <a:avLst/>
          </a:prstGeom>
          <a:noFill/>
        </p:spPr>
        <p:txBody>
          <a:bodyPr wrap="square" lIns="76197" tIns="38098" rIns="76197" bIns="38098" rtlCol="0">
            <a:spAutoFit/>
          </a:bodyPr>
          <a:lstStyle/>
          <a:p>
            <a:pPr marL="285739" indent="-285739">
              <a:buFontTx/>
              <a:buChar char="-"/>
            </a:pPr>
            <a:r>
              <a:rPr lang="en-US" sz="2000" b="1" dirty="0" smtClean="0"/>
              <a:t>Combination of VEGPARM.TBL and snow albedo edits achieve desired albedos</a:t>
            </a:r>
          </a:p>
          <a:p>
            <a:pPr marL="742939" lvl="1" indent="-285739">
              <a:buFontTx/>
              <a:buChar char="-"/>
            </a:pPr>
            <a:r>
              <a:rPr lang="en-US" sz="2000" b="1" dirty="0" smtClean="0"/>
              <a:t>Set snow albedo to 0.82 within the basin (below 2000 m)</a:t>
            </a:r>
          </a:p>
          <a:p>
            <a:pPr marL="742939" lvl="1" indent="-285739">
              <a:buFontTx/>
              <a:buChar char="-"/>
            </a:pPr>
            <a:r>
              <a:rPr lang="en-US" sz="2000" b="1" dirty="0" smtClean="0"/>
              <a:t>Left snow albedo as default value outside the basin</a:t>
            </a:r>
          </a:p>
          <a:p>
            <a:pPr marL="285739" indent="-285739">
              <a:buFontTx/>
              <a:buChar char="-"/>
            </a:pPr>
            <a:r>
              <a:rPr lang="en-US" sz="2000" b="1" dirty="0" smtClean="0"/>
              <a:t>Change in land use dataset accounts for differences outside the basin </a:t>
            </a:r>
            <a:endParaRPr lang="en-US" sz="2000" b="1" dirty="0"/>
          </a:p>
        </p:txBody>
      </p:sp>
      <p:sp>
        <p:nvSpPr>
          <p:cNvPr id="18" name="Slide Number Placeholder 1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1BE479-3FC8-46B3-9F2B-7BBE1C89B535}" type="slidenum">
              <a:rPr lang="en-US" smtClean="0"/>
              <a:pPr/>
              <a:t>19</a:t>
            </a:fld>
            <a:endParaRPr lang="en-US" dirty="0"/>
          </a:p>
        </p:txBody>
      </p:sp>
    </p:spTree>
    <p:extLst>
      <p:ext uri="{BB962C8B-B14F-4D97-AF65-F5344CB8AC3E}">
        <p14:creationId xmlns:p14="http://schemas.microsoft.com/office/powerpoint/2010/main" xmlns="" val="34591057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crosman\Pictures\2013-02-02\062.JPG"/>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15"/>
          <p:cNvSpPr txBox="1"/>
          <p:nvPr/>
        </p:nvSpPr>
        <p:spPr>
          <a:xfrm>
            <a:off x="1714500" y="0"/>
            <a:ext cx="5715000" cy="569383"/>
          </a:xfrm>
          <a:prstGeom prst="rect">
            <a:avLst/>
          </a:prstGeom>
          <a:noFill/>
        </p:spPr>
        <p:txBody>
          <a:bodyPr wrap="square" lIns="76197" tIns="38098" rIns="76197" bIns="38098" rtlCol="0">
            <a:spAutoFit/>
          </a:bodyPr>
          <a:lstStyle/>
          <a:p>
            <a:pPr algn="ctr"/>
            <a:r>
              <a:rPr lang="en-US" sz="3200" b="1" dirty="0" smtClean="0"/>
              <a:t>Overview</a:t>
            </a:r>
            <a:endParaRPr lang="en-US" sz="3200" b="1" dirty="0"/>
          </a:p>
        </p:txBody>
      </p:sp>
      <p:sp>
        <p:nvSpPr>
          <p:cNvPr id="9" name="TextBox 8"/>
          <p:cNvSpPr txBox="1"/>
          <p:nvPr/>
        </p:nvSpPr>
        <p:spPr>
          <a:xfrm>
            <a:off x="444500" y="457200"/>
            <a:ext cx="5422900" cy="4755144"/>
          </a:xfrm>
          <a:prstGeom prst="rect">
            <a:avLst/>
          </a:prstGeom>
          <a:noFill/>
        </p:spPr>
        <p:txBody>
          <a:bodyPr wrap="square" lIns="76197" tIns="38098" rIns="76197" bIns="38098" rtlCol="0">
            <a:spAutoFit/>
          </a:bodyPr>
          <a:lstStyle/>
          <a:p>
            <a:pPr marL="285739" indent="-285739">
              <a:buFontTx/>
              <a:buChar char="-"/>
            </a:pPr>
            <a:endParaRPr lang="en-US" sz="2000" b="1" dirty="0"/>
          </a:p>
          <a:p>
            <a:pPr marL="285739" indent="-285739">
              <a:buFontTx/>
              <a:buChar char="-"/>
            </a:pPr>
            <a:r>
              <a:rPr lang="en-US" sz="3200" b="1" dirty="0" smtClean="0"/>
              <a:t>Uintah Basin Characteristics</a:t>
            </a:r>
          </a:p>
          <a:p>
            <a:pPr marL="285739" indent="-285739">
              <a:buFontTx/>
              <a:buChar char="-"/>
            </a:pPr>
            <a:r>
              <a:rPr lang="en-US" sz="3200" b="1" dirty="0" smtClean="0"/>
              <a:t>Model Setup &amp; Modifications</a:t>
            </a:r>
          </a:p>
          <a:p>
            <a:pPr marL="285739" indent="-285739">
              <a:buFontTx/>
              <a:buChar char="-"/>
            </a:pPr>
            <a:r>
              <a:rPr lang="en-US" sz="3200" b="1" dirty="0" smtClean="0"/>
              <a:t>Boundary Layer Characteristics</a:t>
            </a:r>
          </a:p>
          <a:p>
            <a:pPr marL="285739" indent="-285739">
              <a:buFontTx/>
              <a:buChar char="-"/>
            </a:pPr>
            <a:r>
              <a:rPr lang="en-US" sz="3200" b="1" dirty="0" smtClean="0"/>
              <a:t>Flow Patterns in the Basin</a:t>
            </a:r>
          </a:p>
          <a:p>
            <a:pPr marL="285739" indent="-285739">
              <a:buFontTx/>
              <a:buChar char="-"/>
            </a:pPr>
            <a:r>
              <a:rPr lang="en-US" sz="3200" b="1" dirty="0" smtClean="0"/>
              <a:t>Impact of Spatial Snow Cover Variations</a:t>
            </a:r>
          </a:p>
          <a:p>
            <a:endParaRPr lang="en-US" sz="2000" b="1" dirty="0" smtClean="0"/>
          </a:p>
          <a:p>
            <a:pPr marL="285739" indent="-285739">
              <a:buFontTx/>
              <a:buChar char="-"/>
            </a:pPr>
            <a:endParaRPr lang="en-US" sz="2000" b="1" dirty="0"/>
          </a:p>
          <a:p>
            <a:pPr marL="742920" lvl="1" indent="-285739">
              <a:buFontTx/>
              <a:buChar char="-"/>
            </a:pPr>
            <a:endParaRPr lang="en-US" sz="2000" b="1"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5943600" y="2994804"/>
            <a:ext cx="3140015" cy="3786996"/>
          </a:xfrm>
          <a:prstGeom prst="rect">
            <a:avLst/>
          </a:prstGeom>
          <a:noFill/>
          <a:ln w="2540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grpSp>
        <p:nvGrpSpPr>
          <p:cNvPr id="8" name="Group 7"/>
          <p:cNvGrpSpPr/>
          <p:nvPr/>
        </p:nvGrpSpPr>
        <p:grpSpPr>
          <a:xfrm>
            <a:off x="7753350" y="4495800"/>
            <a:ext cx="1143000" cy="609600"/>
            <a:chOff x="7753350" y="4495800"/>
            <a:chExt cx="1143000" cy="609600"/>
          </a:xfrm>
        </p:grpSpPr>
        <p:sp>
          <p:nvSpPr>
            <p:cNvPr id="7" name="Oval 6"/>
            <p:cNvSpPr/>
            <p:nvPr/>
          </p:nvSpPr>
          <p:spPr>
            <a:xfrm>
              <a:off x="7753350" y="4495800"/>
              <a:ext cx="1066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753350" y="4645223"/>
              <a:ext cx="1143000" cy="307777"/>
            </a:xfrm>
            <a:prstGeom prst="rect">
              <a:avLst/>
            </a:prstGeom>
            <a:noFill/>
          </p:spPr>
          <p:txBody>
            <a:bodyPr wrap="square" rtlCol="0">
              <a:spAutoFit/>
            </a:bodyPr>
            <a:lstStyle/>
            <a:p>
              <a:r>
                <a:rPr lang="en-US" sz="1400" b="1" dirty="0" smtClean="0"/>
                <a:t>Uintah Basin</a:t>
              </a:r>
              <a:endParaRPr lang="en-US" sz="1400" b="1" dirty="0"/>
            </a:p>
          </p:txBody>
        </p:sp>
      </p:grpSp>
      <p:sp>
        <p:nvSpPr>
          <p:cNvPr id="11" name="Slide Number Placeholder 12"/>
          <p:cNvSpPr>
            <a:spLocks noGrp="1"/>
          </p:cNvSpPr>
          <p:nvPr>
            <p:ph type="sldNum" sz="quarter" idx="12"/>
          </p:nvPr>
        </p:nvSpPr>
        <p:spPr>
          <a:xfrm>
            <a:off x="7010400" y="6492875"/>
            <a:ext cx="2133600" cy="365125"/>
          </a:xfrm>
        </p:spPr>
        <p:txBody>
          <a:bodyPr/>
          <a:lstStyle/>
          <a:p>
            <a:fld id="{081BE479-3FC8-46B3-9F2B-7BBE1C89B535}" type="slidenum">
              <a:rPr lang="en-US" smtClean="0"/>
              <a:pPr/>
              <a:t>2</a:t>
            </a:fld>
            <a:endParaRPr lang="en-US" dirty="0"/>
          </a:p>
        </p:txBody>
      </p:sp>
    </p:spTree>
    <p:extLst>
      <p:ext uri="{BB962C8B-B14F-4D97-AF65-F5344CB8AC3E}">
        <p14:creationId xmlns:p14="http://schemas.microsoft.com/office/powerpoint/2010/main" xmlns="" val="25895610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0"/>
            <a:ext cx="9144000" cy="569383"/>
          </a:xfrm>
          <a:prstGeom prst="rect">
            <a:avLst/>
          </a:prstGeom>
          <a:noFill/>
        </p:spPr>
        <p:txBody>
          <a:bodyPr wrap="square" lIns="76197" tIns="38098" rIns="76197" bIns="38098" rtlCol="0">
            <a:spAutoFit/>
          </a:bodyPr>
          <a:lstStyle/>
          <a:p>
            <a:pPr algn="ctr"/>
            <a:r>
              <a:rPr lang="en-US" sz="3200" b="1" dirty="0" smtClean="0"/>
              <a:t>Idealized Snow Cover</a:t>
            </a:r>
            <a:endParaRPr lang="en-US" sz="3200" b="1" dirty="0"/>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484482"/>
            <a:ext cx="7772400" cy="63735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Slide Number Placeholder 1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1BE479-3FC8-46B3-9F2B-7BBE1C89B535}" type="slidenum">
              <a:rPr lang="en-US" smtClean="0"/>
              <a:pPr/>
              <a:t>20</a:t>
            </a:fld>
            <a:endParaRPr lang="en-US" dirty="0"/>
          </a:p>
        </p:txBody>
      </p:sp>
    </p:spTree>
    <p:extLst>
      <p:ext uri="{BB962C8B-B14F-4D97-AF65-F5344CB8AC3E}">
        <p14:creationId xmlns:p14="http://schemas.microsoft.com/office/powerpoint/2010/main" xmlns="" val="18564290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5400530"/>
            <a:ext cx="9144000" cy="1000270"/>
          </a:xfrm>
          <a:prstGeom prst="rect">
            <a:avLst/>
          </a:prstGeom>
          <a:noFill/>
        </p:spPr>
        <p:txBody>
          <a:bodyPr wrap="square" lIns="76197" tIns="38098" rIns="76197" bIns="38098" rtlCol="0">
            <a:spAutoFit/>
          </a:bodyPr>
          <a:lstStyle/>
          <a:p>
            <a:pPr marL="285739" indent="-285739">
              <a:buFontTx/>
              <a:buChar char="-"/>
            </a:pPr>
            <a:r>
              <a:rPr lang="en-US" sz="2000" b="1" dirty="0" smtClean="0"/>
              <a:t>NAM </a:t>
            </a:r>
            <a:r>
              <a:rPr lang="en-US" sz="2000" b="1" dirty="0"/>
              <a:t>overestimation inside Uintah Basin (22 to 28 cm</a:t>
            </a:r>
            <a:r>
              <a:rPr lang="en-US" sz="2000" b="1" dirty="0" smtClean="0"/>
              <a:t>)</a:t>
            </a:r>
          </a:p>
          <a:p>
            <a:pPr marL="285739" indent="-285739">
              <a:buFontTx/>
              <a:buChar char="-"/>
            </a:pPr>
            <a:r>
              <a:rPr lang="en-US" sz="2000" b="1" dirty="0" smtClean="0"/>
              <a:t>Elevation-dependent snow cover above 2000 m (17 cm to 1 m above 2900 m)</a:t>
            </a:r>
          </a:p>
          <a:p>
            <a:pPr marL="285739" indent="-285739">
              <a:buFontTx/>
              <a:buChar char="-"/>
            </a:pPr>
            <a:r>
              <a:rPr lang="en-US" sz="2000" b="1" dirty="0" smtClean="0"/>
              <a:t>Uniform snow in basin (17 cm depth, 21.25 kg/m</a:t>
            </a:r>
            <a:r>
              <a:rPr lang="en-US" sz="2000" b="1" baseline="30000" dirty="0" smtClean="0"/>
              <a:t>3</a:t>
            </a:r>
            <a:r>
              <a:rPr lang="en-US" sz="2000" b="1" dirty="0" smtClean="0"/>
              <a:t> SWE, 8:1 ratio)</a:t>
            </a:r>
            <a:endParaRPr lang="en-US" sz="2000" b="1" dirty="0"/>
          </a:p>
        </p:txBody>
      </p:sp>
      <p:sp>
        <p:nvSpPr>
          <p:cNvPr id="5" name="TextBox 4"/>
          <p:cNvSpPr txBox="1"/>
          <p:nvPr/>
        </p:nvSpPr>
        <p:spPr>
          <a:xfrm>
            <a:off x="2287726" y="697468"/>
            <a:ext cx="1676400" cy="369332"/>
          </a:xfrm>
          <a:prstGeom prst="rect">
            <a:avLst/>
          </a:prstGeom>
          <a:noFill/>
          <a:ln w="25400">
            <a:noFill/>
          </a:ln>
        </p:spPr>
        <p:txBody>
          <a:bodyPr wrap="square" rtlCol="0">
            <a:spAutoFit/>
          </a:bodyPr>
          <a:lstStyle/>
          <a:p>
            <a:r>
              <a:rPr lang="en-US" b="1" dirty="0" smtClean="0"/>
              <a:t>00Z 1 Feb 2013</a:t>
            </a:r>
          </a:p>
        </p:txBody>
      </p:sp>
      <p:sp>
        <p:nvSpPr>
          <p:cNvPr id="6" name="TextBox 5"/>
          <p:cNvSpPr txBox="1"/>
          <p:nvPr/>
        </p:nvSpPr>
        <p:spPr>
          <a:xfrm>
            <a:off x="0" y="0"/>
            <a:ext cx="9144000" cy="569383"/>
          </a:xfrm>
          <a:prstGeom prst="rect">
            <a:avLst/>
          </a:prstGeom>
          <a:noFill/>
        </p:spPr>
        <p:txBody>
          <a:bodyPr wrap="square" lIns="76197" tIns="38098" rIns="76197" bIns="38098" rtlCol="0">
            <a:spAutoFit/>
          </a:bodyPr>
          <a:lstStyle/>
          <a:p>
            <a:pPr algn="ctr"/>
            <a:r>
              <a:rPr lang="en-US" sz="3200" b="1" dirty="0" smtClean="0"/>
              <a:t>Idealized Snow Cover in Uintah Basin and mountains</a:t>
            </a:r>
            <a:endParaRPr lang="en-US" sz="3200" b="1" dirty="0"/>
          </a:p>
        </p:txBody>
      </p:sp>
      <p:sp>
        <p:nvSpPr>
          <p:cNvPr id="7" name="Slide Number Placeholder 12"/>
          <p:cNvSpPr>
            <a:spLocks noGrp="1"/>
          </p:cNvSpPr>
          <p:nvPr>
            <p:ph type="sldNum" sz="quarter" idx="12"/>
          </p:nvPr>
        </p:nvSpPr>
        <p:spPr>
          <a:xfrm>
            <a:off x="7010400" y="6492875"/>
            <a:ext cx="2133600" cy="365125"/>
          </a:xfrm>
        </p:spPr>
        <p:txBody>
          <a:bodyPr/>
          <a:lstStyle/>
          <a:p>
            <a:fld id="{081BE479-3FC8-46B3-9F2B-7BBE1C89B535}" type="slidenum">
              <a:rPr lang="en-US" smtClean="0"/>
              <a:pPr/>
              <a:t>21</a:t>
            </a:fld>
            <a:endParaRPr lang="en-US" dirty="0"/>
          </a:p>
        </p:txBody>
      </p:sp>
      <p:pic>
        <p:nvPicPr>
          <p:cNvPr id="8"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0" y="659714"/>
            <a:ext cx="4572000" cy="39116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4584405" y="647637"/>
            <a:ext cx="4572000" cy="39243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685799" y="4515129"/>
            <a:ext cx="7772402" cy="7123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532586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0"/>
            <a:ext cx="8229600" cy="533400"/>
          </a:xfrm>
        </p:spPr>
        <p:txBody>
          <a:bodyPr>
            <a:noAutofit/>
          </a:bodyPr>
          <a:lstStyle/>
          <a:p>
            <a:r>
              <a:rPr lang="en-US" altLang="en-US" sz="3200" b="1" dirty="0" smtClean="0"/>
              <a:t>Westerly Wind Intrusion</a:t>
            </a:r>
          </a:p>
        </p:txBody>
      </p:sp>
      <p:grpSp>
        <p:nvGrpSpPr>
          <p:cNvPr id="26627" name="Group 13"/>
          <p:cNvGrpSpPr>
            <a:grpSpLocks/>
          </p:cNvGrpSpPr>
          <p:nvPr/>
        </p:nvGrpSpPr>
        <p:grpSpPr bwMode="auto">
          <a:xfrm>
            <a:off x="0" y="434975"/>
            <a:ext cx="3581400" cy="3111500"/>
            <a:chOff x="0" y="435594"/>
            <a:chExt cx="3581400" cy="3110666"/>
          </a:xfrm>
        </p:grpSpPr>
        <p:pic>
          <p:nvPicPr>
            <p:cNvPr id="2663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5594"/>
              <a:ext cx="3581400" cy="3110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40" name="TextBox 5"/>
            <p:cNvSpPr txBox="1">
              <a:spLocks noChangeArrowheads="1"/>
            </p:cNvSpPr>
            <p:nvPr/>
          </p:nvSpPr>
          <p:spPr bwMode="auto">
            <a:xfrm>
              <a:off x="2272351" y="2950192"/>
              <a:ext cx="990601" cy="338554"/>
            </a:xfrm>
            <a:prstGeom prst="rect">
              <a:avLst/>
            </a:prstGeom>
            <a:solidFill>
              <a:schemeClr val="bg1"/>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b="1"/>
                <a:t>18Z 1 Feb</a:t>
              </a:r>
            </a:p>
          </p:txBody>
        </p:sp>
      </p:grpSp>
      <p:grpSp>
        <p:nvGrpSpPr>
          <p:cNvPr id="26628" name="Group 16"/>
          <p:cNvGrpSpPr>
            <a:grpSpLocks/>
          </p:cNvGrpSpPr>
          <p:nvPr/>
        </p:nvGrpSpPr>
        <p:grpSpPr bwMode="auto">
          <a:xfrm>
            <a:off x="0" y="3657600"/>
            <a:ext cx="3724275" cy="3200400"/>
            <a:chOff x="0" y="3657600"/>
            <a:chExt cx="3725056" cy="3200400"/>
          </a:xfrm>
        </p:grpSpPr>
        <p:pic>
          <p:nvPicPr>
            <p:cNvPr id="2663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657600"/>
              <a:ext cx="3725056"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8" name="TextBox 6"/>
            <p:cNvSpPr txBox="1">
              <a:spLocks noChangeArrowheads="1"/>
            </p:cNvSpPr>
            <p:nvPr/>
          </p:nvSpPr>
          <p:spPr bwMode="auto">
            <a:xfrm>
              <a:off x="2305336" y="6248400"/>
              <a:ext cx="1066800" cy="338554"/>
            </a:xfrm>
            <a:prstGeom prst="rect">
              <a:avLst/>
            </a:prstGeom>
            <a:solidFill>
              <a:schemeClr val="bg1"/>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b="1"/>
                <a:t>06Z 5 Feb</a:t>
              </a:r>
            </a:p>
          </p:txBody>
        </p:sp>
      </p:grpSp>
      <p:grpSp>
        <p:nvGrpSpPr>
          <p:cNvPr id="26629" name="Group 14"/>
          <p:cNvGrpSpPr>
            <a:grpSpLocks/>
          </p:cNvGrpSpPr>
          <p:nvPr/>
        </p:nvGrpSpPr>
        <p:grpSpPr bwMode="auto">
          <a:xfrm>
            <a:off x="5391150" y="457200"/>
            <a:ext cx="3676650" cy="3200400"/>
            <a:chOff x="4301101" y="421944"/>
            <a:chExt cx="3677195" cy="3200400"/>
          </a:xfrm>
        </p:grpSpPr>
        <p:pic>
          <p:nvPicPr>
            <p:cNvPr id="2663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01101" y="421944"/>
              <a:ext cx="3677195"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6" name="TextBox 7"/>
            <p:cNvSpPr txBox="1">
              <a:spLocks noChangeArrowheads="1"/>
            </p:cNvSpPr>
            <p:nvPr/>
          </p:nvSpPr>
          <p:spPr bwMode="auto">
            <a:xfrm>
              <a:off x="6512256" y="3012744"/>
              <a:ext cx="1143000" cy="338554"/>
            </a:xfrm>
            <a:prstGeom prst="rect">
              <a:avLst/>
            </a:prstGeom>
            <a:solidFill>
              <a:schemeClr val="bg1"/>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b="1"/>
                <a:t>12Z 3 Feb</a:t>
              </a:r>
            </a:p>
          </p:txBody>
        </p:sp>
      </p:grpSp>
      <p:grpSp>
        <p:nvGrpSpPr>
          <p:cNvPr id="26630" name="Group 15"/>
          <p:cNvGrpSpPr>
            <a:grpSpLocks/>
          </p:cNvGrpSpPr>
          <p:nvPr/>
        </p:nvGrpSpPr>
        <p:grpSpPr bwMode="auto">
          <a:xfrm>
            <a:off x="5410200" y="3657600"/>
            <a:ext cx="3711575" cy="3200400"/>
            <a:chOff x="4343400" y="3657600"/>
            <a:chExt cx="3710893" cy="3200400"/>
          </a:xfrm>
        </p:grpSpPr>
        <p:pic>
          <p:nvPicPr>
            <p:cNvPr id="26633"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43400" y="3657600"/>
              <a:ext cx="3710893"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4" name="TextBox 11"/>
            <p:cNvSpPr txBox="1">
              <a:spLocks noChangeArrowheads="1"/>
            </p:cNvSpPr>
            <p:nvPr/>
          </p:nvSpPr>
          <p:spPr bwMode="auto">
            <a:xfrm>
              <a:off x="6553200" y="6249902"/>
              <a:ext cx="1143000" cy="338554"/>
            </a:xfrm>
            <a:prstGeom prst="rect">
              <a:avLst/>
            </a:prstGeom>
            <a:solidFill>
              <a:schemeClr val="bg1"/>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b="1"/>
                <a:t>06Z 6 Feb</a:t>
              </a:r>
            </a:p>
          </p:txBody>
        </p:sp>
      </p:grpSp>
      <p:sp>
        <p:nvSpPr>
          <p:cNvPr id="26631" name="TextBox 17"/>
          <p:cNvSpPr txBox="1">
            <a:spLocks noChangeArrowheads="1"/>
          </p:cNvSpPr>
          <p:nvPr/>
        </p:nvSpPr>
        <p:spPr bwMode="auto">
          <a:xfrm>
            <a:off x="3581400" y="533400"/>
            <a:ext cx="1752600" cy="646113"/>
          </a:xfrm>
          <a:prstGeom prst="rect">
            <a:avLst/>
          </a:prstGeom>
          <a:solidFill>
            <a:schemeClr val="bg1"/>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b="1"/>
              <a:t>775 hPa winds</a:t>
            </a:r>
          </a:p>
          <a:p>
            <a:pPr algn="ctr" eaLnBrk="1" hangingPunct="1"/>
            <a:r>
              <a:rPr lang="en-US" altLang="en-US" b="1"/>
              <a:t>(2.3km MSL)</a:t>
            </a:r>
          </a:p>
        </p:txBody>
      </p:sp>
      <p:sp>
        <p:nvSpPr>
          <p:cNvPr id="26632" name="TextBox 18"/>
          <p:cNvSpPr txBox="1">
            <a:spLocks noChangeArrowheads="1"/>
          </p:cNvSpPr>
          <p:nvPr/>
        </p:nvSpPr>
        <p:spPr bwMode="auto">
          <a:xfrm>
            <a:off x="3505200" y="1524000"/>
            <a:ext cx="1828800" cy="5016500"/>
          </a:xfrm>
          <a:prstGeom prst="rect">
            <a:avLst/>
          </a:prstGeom>
          <a:solidFill>
            <a:schemeClr val="bg1"/>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000" b="1"/>
              <a:t>Large variation in 775 hPa winds during the 1-7 Feb period</a:t>
            </a:r>
          </a:p>
          <a:p>
            <a:pPr eaLnBrk="1" hangingPunct="1"/>
            <a:endParaRPr lang="en-US" altLang="en-US" sz="2000" b="1"/>
          </a:p>
          <a:p>
            <a:pPr eaLnBrk="1" hangingPunct="1"/>
            <a:endParaRPr lang="en-US" altLang="en-US" sz="2000" b="1"/>
          </a:p>
          <a:p>
            <a:pPr eaLnBrk="1" hangingPunct="1"/>
            <a:endParaRPr lang="en-US" altLang="en-US" sz="2000" b="1"/>
          </a:p>
          <a:p>
            <a:pPr eaLnBrk="1" hangingPunct="1"/>
            <a:r>
              <a:rPr lang="en-US" altLang="en-US" sz="2000" b="1"/>
              <a:t>Driven by synoptic scale conditions and flow patterns</a:t>
            </a:r>
          </a:p>
          <a:p>
            <a:pPr eaLnBrk="1" hangingPunct="1"/>
            <a:endParaRPr lang="en-US" altLang="en-US" sz="2000" b="1"/>
          </a:p>
          <a:p>
            <a:pPr eaLnBrk="1" hangingPunct="1"/>
            <a:endParaRPr lang="en-US" altLang="en-US" sz="2000" b="1"/>
          </a:p>
          <a:p>
            <a:pPr eaLnBrk="1" hangingPunct="1"/>
            <a:endParaRPr lang="en-US" altLang="en-US" sz="2000" b="1"/>
          </a:p>
          <a:p>
            <a:pPr eaLnBrk="1" hangingPunct="1"/>
            <a:endParaRPr lang="en-US" altLang="en-US" sz="2000" b="1"/>
          </a:p>
        </p:txBody>
      </p:sp>
      <p:sp>
        <p:nvSpPr>
          <p:cNvPr id="17" name="Slide Number Placeholder 12"/>
          <p:cNvSpPr>
            <a:spLocks noGrp="1"/>
          </p:cNvSpPr>
          <p:nvPr>
            <p:ph type="sldNum" sz="quarter" idx="12"/>
          </p:nvPr>
        </p:nvSpPr>
        <p:spPr>
          <a:xfrm>
            <a:off x="7010400" y="6492875"/>
            <a:ext cx="2133600" cy="365125"/>
          </a:xfrm>
        </p:spPr>
        <p:txBody>
          <a:bodyPr/>
          <a:lstStyle/>
          <a:p>
            <a:fld id="{081BE479-3FC8-46B3-9F2B-7BBE1C89B535}" type="slidenum">
              <a:rPr lang="en-US" smtClean="0"/>
              <a:pPr/>
              <a:t>22</a:t>
            </a:fld>
            <a:endParaRPr lang="en-US" dirty="0"/>
          </a:p>
        </p:txBody>
      </p:sp>
    </p:spTree>
    <p:extLst>
      <p:ext uri="{BB962C8B-B14F-4D97-AF65-F5344CB8AC3E}">
        <p14:creationId xmlns:p14="http://schemas.microsoft.com/office/powerpoint/2010/main" xmlns="" val="4616720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351" t="4011" r="2194" b="2610"/>
          <a:stretch/>
        </p:blipFill>
        <p:spPr bwMode="auto">
          <a:xfrm>
            <a:off x="61914" y="685800"/>
            <a:ext cx="5840438" cy="3116428"/>
          </a:xfrm>
          <a:prstGeom prst="rect">
            <a:avLst/>
          </a:prstGeom>
          <a:noFill/>
          <a:ln w="2540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13" name="TextBox 12"/>
          <p:cNvSpPr txBox="1"/>
          <p:nvPr/>
        </p:nvSpPr>
        <p:spPr>
          <a:xfrm>
            <a:off x="0" y="4245624"/>
            <a:ext cx="4851878" cy="2231376"/>
          </a:xfrm>
          <a:prstGeom prst="rect">
            <a:avLst/>
          </a:prstGeom>
          <a:noFill/>
        </p:spPr>
        <p:txBody>
          <a:bodyPr wrap="square" lIns="76197" tIns="38098" rIns="76197" bIns="38098" rtlCol="0">
            <a:spAutoFit/>
          </a:bodyPr>
          <a:lstStyle/>
          <a:p>
            <a:pPr marL="342900" indent="-342900">
              <a:buFont typeface="Calibri" panose="020F0502020204030204" pitchFamily="34" charset="0"/>
              <a:buChar char="-"/>
            </a:pPr>
            <a:r>
              <a:rPr lang="en-US" sz="2000" b="1" dirty="0" smtClean="0"/>
              <a:t>Presence of snow cover aids formation of strong cold-air pools (CAPs) below upper-level ridging</a:t>
            </a:r>
          </a:p>
          <a:p>
            <a:pPr marL="342900" indent="-342900">
              <a:buFont typeface="Calibri" panose="020F0502020204030204" pitchFamily="34" charset="0"/>
              <a:buChar char="-"/>
            </a:pPr>
            <a:r>
              <a:rPr lang="en-US" sz="2000" b="1" dirty="0" smtClean="0"/>
              <a:t>Stagnant conditions trap pollutants near surface, building concentrations</a:t>
            </a:r>
          </a:p>
          <a:p>
            <a:pPr marL="342900" indent="-342900">
              <a:buFont typeface="Calibri" panose="020F0502020204030204" pitchFamily="34" charset="0"/>
              <a:buChar char="-"/>
            </a:pPr>
            <a:r>
              <a:rPr lang="en-US" sz="2000" b="1" dirty="0" smtClean="0"/>
              <a:t>High-albedo snow enhances photolysis, leading to high ozone concentrations</a:t>
            </a:r>
          </a:p>
        </p:txBody>
      </p:sp>
      <p:sp>
        <p:nvSpPr>
          <p:cNvPr id="22" name="TextBox 21"/>
          <p:cNvSpPr txBox="1"/>
          <p:nvPr/>
        </p:nvSpPr>
        <p:spPr>
          <a:xfrm>
            <a:off x="1714500" y="0"/>
            <a:ext cx="5715000" cy="569383"/>
          </a:xfrm>
          <a:prstGeom prst="rect">
            <a:avLst/>
          </a:prstGeom>
          <a:noFill/>
        </p:spPr>
        <p:txBody>
          <a:bodyPr wrap="square" lIns="76197" tIns="38098" rIns="76197" bIns="38098" rtlCol="0">
            <a:spAutoFit/>
          </a:bodyPr>
          <a:lstStyle/>
          <a:p>
            <a:pPr algn="ctr"/>
            <a:r>
              <a:rPr lang="en-US" sz="3200" b="1" dirty="0" smtClean="0"/>
              <a:t>Uintah Basin</a:t>
            </a:r>
            <a:endParaRPr lang="en-US" sz="3200" b="1" dirty="0"/>
          </a:p>
        </p:txBody>
      </p:sp>
      <p:sp>
        <p:nvSpPr>
          <p:cNvPr id="12" name="TextBox 11"/>
          <p:cNvSpPr txBox="1"/>
          <p:nvPr/>
        </p:nvSpPr>
        <p:spPr>
          <a:xfrm>
            <a:off x="6019800" y="742565"/>
            <a:ext cx="3124200" cy="2231376"/>
          </a:xfrm>
          <a:prstGeom prst="rect">
            <a:avLst/>
          </a:prstGeom>
          <a:solidFill>
            <a:schemeClr val="bg1"/>
          </a:solidFill>
        </p:spPr>
        <p:txBody>
          <a:bodyPr wrap="square" lIns="76197" tIns="38098" rIns="76197" bIns="38098" rtlCol="0">
            <a:spAutoFit/>
          </a:bodyPr>
          <a:lstStyle/>
          <a:p>
            <a:pPr marL="342900" indent="-342900">
              <a:buFontTx/>
              <a:buChar char="-"/>
            </a:pPr>
            <a:r>
              <a:rPr lang="en-US" sz="2000" b="1" dirty="0" smtClean="0"/>
              <a:t>Large, deep bowl-like basin with mountains rising over 1000 m on all sides</a:t>
            </a:r>
          </a:p>
          <a:p>
            <a:pPr marL="342900" indent="-342900">
              <a:buFontTx/>
              <a:buChar char="-"/>
            </a:pPr>
            <a:r>
              <a:rPr lang="en-US" sz="2000" b="1" dirty="0" smtClean="0"/>
              <a:t>Extensive oil &amp; gas operations result in large pollutant emissions</a:t>
            </a:r>
          </a:p>
        </p:txBody>
      </p:sp>
      <p:sp>
        <p:nvSpPr>
          <p:cNvPr id="11" name="TextBox 10"/>
          <p:cNvSpPr txBox="1"/>
          <p:nvPr/>
        </p:nvSpPr>
        <p:spPr>
          <a:xfrm>
            <a:off x="5337175" y="3502227"/>
            <a:ext cx="3806825" cy="307773"/>
          </a:xfrm>
          <a:prstGeom prst="rect">
            <a:avLst/>
          </a:prstGeom>
          <a:noFill/>
        </p:spPr>
        <p:txBody>
          <a:bodyPr wrap="square" lIns="76197" tIns="38098" rIns="76197" bIns="38098" rtlCol="0">
            <a:spAutoFit/>
          </a:bodyPr>
          <a:lstStyle/>
          <a:p>
            <a:pPr algn="r"/>
            <a:r>
              <a:rPr lang="en-US" sz="1500" b="1" dirty="0" smtClean="0"/>
              <a:t>MODIS 3-6-7 RGB Snow/Cloud Product</a:t>
            </a:r>
          </a:p>
        </p:txBody>
      </p:sp>
      <p:sp>
        <p:nvSpPr>
          <p:cNvPr id="8" name="Rectangle 1"/>
          <p:cNvSpPr>
            <a:spLocks noChangeArrowheads="1"/>
          </p:cNvSpPr>
          <p:nvPr/>
        </p:nvSpPr>
        <p:spPr bwMode="auto">
          <a:xfrm>
            <a:off x="61913" y="3837801"/>
            <a:ext cx="5672137" cy="276999"/>
          </a:xfrm>
          <a:prstGeom prst="rect">
            <a:avLst/>
          </a:prstGeom>
          <a:solidFill>
            <a:schemeClr val="bg1"/>
          </a:solid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t>FINAL REPORT. 2012 UINTAH BASIN WINTER OZONE &amp; AIR QUALITY STUDY</a:t>
            </a:r>
          </a:p>
        </p:txBody>
      </p:sp>
      <p:sp>
        <p:nvSpPr>
          <p:cNvPr id="15" name="Slide Number Placeholder 12"/>
          <p:cNvSpPr>
            <a:spLocks noGrp="1"/>
          </p:cNvSpPr>
          <p:nvPr>
            <p:ph type="sldNum" sz="quarter" idx="12"/>
          </p:nvPr>
        </p:nvSpPr>
        <p:spPr>
          <a:xfrm>
            <a:off x="7010400" y="6492875"/>
            <a:ext cx="2133600" cy="365125"/>
          </a:xfrm>
        </p:spPr>
        <p:txBody>
          <a:bodyPr/>
          <a:lstStyle/>
          <a:p>
            <a:fld id="{081BE479-3FC8-46B3-9F2B-7BBE1C89B535}" type="slidenum">
              <a:rPr lang="en-US" smtClean="0"/>
              <a:pPr/>
              <a:t>3</a:t>
            </a:fld>
            <a:endParaRPr lang="en-US" dirty="0"/>
          </a:p>
        </p:txBody>
      </p:sp>
      <p:grpSp>
        <p:nvGrpSpPr>
          <p:cNvPr id="58" name="Group 57"/>
          <p:cNvGrpSpPr/>
          <p:nvPr/>
        </p:nvGrpSpPr>
        <p:grpSpPr>
          <a:xfrm>
            <a:off x="-1" y="569383"/>
            <a:ext cx="5953125" cy="3621617"/>
            <a:chOff x="-1" y="569383"/>
            <a:chExt cx="5953125" cy="3621617"/>
          </a:xfrm>
        </p:grpSpPr>
        <p:grpSp>
          <p:nvGrpSpPr>
            <p:cNvPr id="4" name="Group 3"/>
            <p:cNvGrpSpPr/>
            <p:nvPr/>
          </p:nvGrpSpPr>
          <p:grpSpPr>
            <a:xfrm>
              <a:off x="-1" y="569383"/>
              <a:ext cx="5953125" cy="3621617"/>
              <a:chOff x="-1" y="569383"/>
              <a:chExt cx="5953125" cy="3621617"/>
            </a:xfrm>
          </p:grpSpPr>
          <p:grpSp>
            <p:nvGrpSpPr>
              <p:cNvPr id="35" name="Group 34"/>
              <p:cNvGrpSpPr/>
              <p:nvPr/>
            </p:nvGrpSpPr>
            <p:grpSpPr>
              <a:xfrm>
                <a:off x="-1" y="569383"/>
                <a:ext cx="5953125" cy="3621617"/>
                <a:chOff x="-1" y="679417"/>
                <a:chExt cx="5994728" cy="3663983"/>
              </a:xfrm>
            </p:grpSpPr>
            <p:sp>
              <p:nvSpPr>
                <p:cNvPr id="36" name="Rectangle 35"/>
                <p:cNvSpPr/>
                <p:nvPr/>
              </p:nvSpPr>
              <p:spPr>
                <a:xfrm>
                  <a:off x="-1" y="679417"/>
                  <a:ext cx="5994728" cy="3663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
                <p:cNvGrpSpPr>
                  <a:grpSpLocks/>
                </p:cNvGrpSpPr>
                <p:nvPr/>
              </p:nvGrpSpPr>
              <p:grpSpPr bwMode="auto">
                <a:xfrm>
                  <a:off x="298180" y="990601"/>
                  <a:ext cx="4731020" cy="3121524"/>
                  <a:chOff x="152400" y="4203487"/>
                  <a:chExt cx="5850618" cy="4109135"/>
                </a:xfrm>
              </p:grpSpPr>
              <p:sp>
                <p:nvSpPr>
                  <p:cNvPr id="46" name="Cloud 45"/>
                  <p:cNvSpPr/>
                  <p:nvPr/>
                </p:nvSpPr>
                <p:spPr>
                  <a:xfrm>
                    <a:off x="820216" y="5871349"/>
                    <a:ext cx="4846700" cy="1267539"/>
                  </a:xfrm>
                  <a:prstGeom prst="cloud">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47" name="Straight Connector 46"/>
                  <p:cNvCxnSpPr/>
                  <p:nvPr/>
                </p:nvCxnSpPr>
                <p:spPr>
                  <a:xfrm>
                    <a:off x="533259" y="4203487"/>
                    <a:ext cx="0" cy="27083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33256" y="6911350"/>
                    <a:ext cx="5469762" cy="47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9" name="TextBox 52"/>
                  <p:cNvSpPr txBox="1">
                    <a:spLocks noChangeArrowheads="1"/>
                  </p:cNvSpPr>
                  <p:nvPr/>
                </p:nvSpPr>
                <p:spPr bwMode="auto">
                  <a:xfrm>
                    <a:off x="631750" y="7212749"/>
                    <a:ext cx="304800" cy="369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solidFill>
                          <a:srgbClr val="000000"/>
                        </a:solidFill>
                        <a:latin typeface="Symbol" pitchFamily="18" charset="2"/>
                      </a:rPr>
                      <a:t>q</a:t>
                    </a:r>
                  </a:p>
                </p:txBody>
              </p:sp>
              <p:cxnSp>
                <p:nvCxnSpPr>
                  <p:cNvPr id="50" name="Straight Arrow Connector 49"/>
                  <p:cNvCxnSpPr/>
                  <p:nvPr/>
                </p:nvCxnSpPr>
                <p:spPr>
                  <a:xfrm>
                    <a:off x="1011756" y="7470143"/>
                    <a:ext cx="457422" cy="208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33470" y="6034759"/>
                    <a:ext cx="608121"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2" name="TextBox 57"/>
                  <p:cNvSpPr txBox="1">
                    <a:spLocks noChangeArrowheads="1"/>
                  </p:cNvSpPr>
                  <p:nvPr/>
                </p:nvSpPr>
                <p:spPr bwMode="auto">
                  <a:xfrm>
                    <a:off x="152400" y="6341319"/>
                    <a:ext cx="292101" cy="369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solidFill>
                          <a:srgbClr val="000000"/>
                        </a:solidFill>
                      </a:rPr>
                      <a:t>Z</a:t>
                    </a:r>
                  </a:p>
                </p:txBody>
              </p:sp>
              <p:cxnSp>
                <p:nvCxnSpPr>
                  <p:cNvPr id="53" name="Straight Connector 52"/>
                  <p:cNvCxnSpPr/>
                  <p:nvPr/>
                </p:nvCxnSpPr>
                <p:spPr>
                  <a:xfrm flipV="1">
                    <a:off x="725983" y="5215863"/>
                    <a:ext cx="761639" cy="492255"/>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60"/>
                  <p:cNvSpPr txBox="1">
                    <a:spLocks noChangeArrowheads="1"/>
                  </p:cNvSpPr>
                  <p:nvPr/>
                </p:nvSpPr>
                <p:spPr bwMode="auto">
                  <a:xfrm>
                    <a:off x="353003" y="7820751"/>
                    <a:ext cx="3945465" cy="491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smtClean="0">
                        <a:solidFill>
                          <a:srgbClr val="000000"/>
                        </a:solidFill>
                      </a:rPr>
                      <a:t>Pollution builds below inversion</a:t>
                    </a:r>
                    <a:endParaRPr lang="en-US" altLang="en-US" dirty="0">
                      <a:solidFill>
                        <a:srgbClr val="000000"/>
                      </a:solidFill>
                    </a:endParaRPr>
                  </a:p>
                </p:txBody>
              </p:sp>
              <p:cxnSp>
                <p:nvCxnSpPr>
                  <p:cNvPr id="55" name="Straight Connector 54"/>
                  <p:cNvCxnSpPr/>
                  <p:nvPr/>
                </p:nvCxnSpPr>
                <p:spPr>
                  <a:xfrm flipH="1" flipV="1">
                    <a:off x="718927" y="5690994"/>
                    <a:ext cx="3528" cy="1200879"/>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8" name="Picture 2" descr="http://www.easyvectors.com/assets/images/vectors/afbig/nodding-donkey-clip-ar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71600" y="2432379"/>
                  <a:ext cx="568146" cy="560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4" descr="http://images.vector-images.com/clp1/185416/clp38666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52800" y="2351837"/>
                  <a:ext cx="655638" cy="65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TextBox 39"/>
                <p:cNvSpPr txBox="1">
                  <a:spLocks noChangeArrowheads="1"/>
                </p:cNvSpPr>
                <p:nvPr/>
              </p:nvSpPr>
              <p:spPr bwMode="auto">
                <a:xfrm>
                  <a:off x="2481530" y="2319448"/>
                  <a:ext cx="555869" cy="373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err="1" smtClean="0"/>
                    <a:t>NO</a:t>
                  </a:r>
                  <a:r>
                    <a:rPr lang="en-US" altLang="en-US" baseline="-25000" dirty="0" err="1" smtClean="0"/>
                    <a:t>x</a:t>
                  </a:r>
                  <a:endParaRPr lang="en-US" altLang="en-US" baseline="-25000" dirty="0"/>
                </a:p>
              </p:txBody>
            </p:sp>
            <p:sp>
              <p:nvSpPr>
                <p:cNvPr id="41" name="Cloud 40"/>
                <p:cNvSpPr/>
                <p:nvPr/>
              </p:nvSpPr>
              <p:spPr>
                <a:xfrm>
                  <a:off x="606157" y="3080673"/>
                  <a:ext cx="4376008" cy="228997"/>
                </a:xfrm>
                <a:prstGeom prst="cloud">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black">
                        <a:lumMod val="85000"/>
                        <a:lumOff val="15000"/>
                      </a:prstClr>
                    </a:solidFill>
                  </a:endParaRPr>
                </a:p>
              </p:txBody>
            </p:sp>
            <p:cxnSp>
              <p:nvCxnSpPr>
                <p:cNvPr id="42" name="Straight Arrow Connector 41"/>
                <p:cNvCxnSpPr/>
                <p:nvPr/>
              </p:nvCxnSpPr>
              <p:spPr>
                <a:xfrm flipH="1" flipV="1">
                  <a:off x="1572559" y="1221099"/>
                  <a:ext cx="1205193" cy="1826901"/>
                </a:xfrm>
                <a:prstGeom prst="straightConnector1">
                  <a:avLst/>
                </a:prstGeom>
                <a:ln w="3492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a:spLocks noChangeArrowheads="1"/>
                </p:cNvSpPr>
                <p:nvPr/>
              </p:nvSpPr>
              <p:spPr bwMode="auto">
                <a:xfrm>
                  <a:off x="2406150" y="3035546"/>
                  <a:ext cx="10990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dirty="0" smtClean="0"/>
                    <a:t>Snow Cover</a:t>
                  </a:r>
                  <a:endParaRPr lang="en-US" altLang="en-US" sz="1200" baseline="-25000" dirty="0"/>
                </a:p>
              </p:txBody>
            </p:sp>
            <p:pic>
              <p:nvPicPr>
                <p:cNvPr id="44"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62448" y="882150"/>
                  <a:ext cx="974725" cy="95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5" name="Straight Arrow Connector 44"/>
                <p:cNvCxnSpPr/>
                <p:nvPr/>
              </p:nvCxnSpPr>
              <p:spPr>
                <a:xfrm flipH="1">
                  <a:off x="2777752" y="1568110"/>
                  <a:ext cx="1004539" cy="1525656"/>
                </a:xfrm>
                <a:prstGeom prst="straightConnector1">
                  <a:avLst/>
                </a:prstGeom>
                <a:ln w="3492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
            <p:nvSpPr>
              <p:cNvPr id="56" name="TextBox 55"/>
              <p:cNvSpPr txBox="1">
                <a:spLocks noChangeArrowheads="1"/>
              </p:cNvSpPr>
              <p:nvPr/>
            </p:nvSpPr>
            <p:spPr bwMode="auto">
              <a:xfrm>
                <a:off x="1828800" y="2526268"/>
                <a:ext cx="67858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smtClean="0"/>
                  <a:t>VOCs</a:t>
                </a:r>
              </a:p>
            </p:txBody>
          </p:sp>
        </p:grpSp>
        <p:cxnSp>
          <p:nvCxnSpPr>
            <p:cNvPr id="57" name="Straight Connector 56"/>
            <p:cNvCxnSpPr/>
            <p:nvPr/>
          </p:nvCxnSpPr>
          <p:spPr bwMode="auto">
            <a:xfrm flipH="1" flipV="1">
              <a:off x="1352550" y="762000"/>
              <a:ext cx="2833" cy="901705"/>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4876800" y="3810000"/>
            <a:ext cx="4267200" cy="3066361"/>
            <a:chOff x="4876800" y="3810000"/>
            <a:chExt cx="4267200" cy="3066361"/>
          </a:xfrm>
        </p:grpSpPr>
        <p:pic>
          <p:nvPicPr>
            <p:cNvPr id="3080" name="Picture 8"/>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4876801" y="3810000"/>
              <a:ext cx="4267199" cy="3048000"/>
            </a:xfrm>
            <a:prstGeom prst="rect">
              <a:avLst/>
            </a:prstGeom>
            <a:noFill/>
            <a:ln w="2540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16" name="TextBox 15"/>
            <p:cNvSpPr txBox="1"/>
            <p:nvPr/>
          </p:nvSpPr>
          <p:spPr>
            <a:xfrm>
              <a:off x="5257800" y="4724400"/>
              <a:ext cx="876300" cy="446272"/>
            </a:xfrm>
            <a:prstGeom prst="rect">
              <a:avLst/>
            </a:prstGeom>
            <a:noFill/>
          </p:spPr>
          <p:txBody>
            <a:bodyPr wrap="square" lIns="76197" tIns="38098" rIns="76197" bIns="38098" rtlCol="0">
              <a:spAutoFit/>
            </a:bodyPr>
            <a:lstStyle/>
            <a:p>
              <a:pPr algn="ctr"/>
              <a:r>
                <a:rPr lang="en-US" sz="1200" b="1" dirty="0" smtClean="0">
                  <a:solidFill>
                    <a:schemeClr val="bg1"/>
                  </a:solidFill>
                </a:rPr>
                <a:t>Snow Cover</a:t>
              </a:r>
              <a:endParaRPr lang="en-US" sz="1200" b="1" dirty="0">
                <a:solidFill>
                  <a:schemeClr val="bg1"/>
                </a:solidFill>
              </a:endParaRPr>
            </a:p>
          </p:txBody>
        </p:sp>
        <p:cxnSp>
          <p:nvCxnSpPr>
            <p:cNvPr id="17" name="Straight Arrow Connector 16"/>
            <p:cNvCxnSpPr/>
            <p:nvPr/>
          </p:nvCxnSpPr>
          <p:spPr>
            <a:xfrm>
              <a:off x="8771731" y="6172200"/>
              <a:ext cx="10762" cy="54757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416922" y="5725928"/>
              <a:ext cx="727078" cy="446272"/>
            </a:xfrm>
            <a:prstGeom prst="rect">
              <a:avLst/>
            </a:prstGeom>
            <a:noFill/>
          </p:spPr>
          <p:txBody>
            <a:bodyPr wrap="square" lIns="76197" tIns="38098" rIns="76197" bIns="38098" rtlCol="0">
              <a:spAutoFit/>
            </a:bodyPr>
            <a:lstStyle/>
            <a:p>
              <a:pPr algn="ctr"/>
              <a:r>
                <a:rPr lang="en-US" sz="1200" b="1" dirty="0" smtClean="0">
                  <a:solidFill>
                    <a:schemeClr val="bg1"/>
                  </a:solidFill>
                </a:rPr>
                <a:t>Bare Ground</a:t>
              </a:r>
              <a:endParaRPr lang="en-US" sz="1200" b="1" dirty="0">
                <a:solidFill>
                  <a:schemeClr val="bg1"/>
                </a:solidFill>
              </a:endParaRPr>
            </a:p>
          </p:txBody>
        </p:sp>
        <p:sp>
          <p:nvSpPr>
            <p:cNvPr id="19" name="TextBox 18"/>
            <p:cNvSpPr txBox="1"/>
            <p:nvPr/>
          </p:nvSpPr>
          <p:spPr>
            <a:xfrm>
              <a:off x="8087832" y="4330998"/>
              <a:ext cx="914401" cy="261606"/>
            </a:xfrm>
            <a:prstGeom prst="rect">
              <a:avLst/>
            </a:prstGeom>
            <a:noFill/>
          </p:spPr>
          <p:txBody>
            <a:bodyPr wrap="square" lIns="76197" tIns="38098" rIns="76197" bIns="38098" rtlCol="0">
              <a:spAutoFit/>
            </a:bodyPr>
            <a:lstStyle/>
            <a:p>
              <a:pPr algn="ctr"/>
              <a:r>
                <a:rPr lang="en-US" sz="1200" b="1" dirty="0" smtClean="0">
                  <a:solidFill>
                    <a:schemeClr val="bg1"/>
                  </a:solidFill>
                </a:rPr>
                <a:t>Fog/Stratus</a:t>
              </a:r>
              <a:endParaRPr lang="en-US" sz="1200" b="1" dirty="0">
                <a:solidFill>
                  <a:schemeClr val="bg1"/>
                </a:solidFill>
              </a:endParaRPr>
            </a:p>
          </p:txBody>
        </p:sp>
        <p:cxnSp>
          <p:nvCxnSpPr>
            <p:cNvPr id="20" name="Straight Arrow Connector 19"/>
            <p:cNvCxnSpPr/>
            <p:nvPr/>
          </p:nvCxnSpPr>
          <p:spPr>
            <a:xfrm flipH="1">
              <a:off x="7696202" y="4528806"/>
              <a:ext cx="457198" cy="34266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76800" y="6553200"/>
              <a:ext cx="3200400" cy="323161"/>
            </a:xfrm>
            <a:prstGeom prst="rect">
              <a:avLst/>
            </a:prstGeom>
            <a:noFill/>
          </p:spPr>
          <p:txBody>
            <a:bodyPr wrap="square" lIns="76197" tIns="38098" rIns="76197" bIns="38098" rtlCol="0">
              <a:spAutoFit/>
            </a:bodyPr>
            <a:lstStyle/>
            <a:p>
              <a:r>
                <a:rPr lang="en-US" sz="1600" b="1" dirty="0">
                  <a:solidFill>
                    <a:schemeClr val="bg1"/>
                  </a:solidFill>
                </a:rPr>
                <a:t>2</a:t>
              </a:r>
              <a:r>
                <a:rPr lang="en-US" sz="1600" b="1" dirty="0" smtClean="0">
                  <a:solidFill>
                    <a:schemeClr val="bg1"/>
                  </a:solidFill>
                </a:rPr>
                <a:t> Feb 2013</a:t>
              </a:r>
            </a:p>
          </p:txBody>
        </p:sp>
      </p:grpSp>
    </p:spTree>
    <p:extLst>
      <p:ext uri="{BB962C8B-B14F-4D97-AF65-F5344CB8AC3E}">
        <p14:creationId xmlns:p14="http://schemas.microsoft.com/office/powerpoint/2010/main" xmlns="" val="100937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4648200" y="569383"/>
            <a:ext cx="4406900" cy="1763556"/>
          </a:xfrm>
          <a:prstGeom prst="rect">
            <a:avLst/>
          </a:prstGeom>
          <a:solidFill>
            <a:schemeClr val="bg1"/>
          </a:solidFill>
        </p:spPr>
        <p:txBody>
          <a:bodyPr wrap="square" lIns="76197" tIns="38098" rIns="76197" bIns="38098" rtlCol="0">
            <a:spAutoFit/>
          </a:bodyPr>
          <a:lstStyle/>
          <a:p>
            <a:pPr lvl="0">
              <a:spcBef>
                <a:spcPct val="20000"/>
              </a:spcBef>
            </a:pPr>
            <a:r>
              <a:rPr lang="en-US" sz="2000" b="1" i="1" dirty="0" smtClean="0">
                <a:solidFill>
                  <a:prstClr val="black"/>
                </a:solidFill>
              </a:rPr>
              <a:t>WRF-ARW v3.5</a:t>
            </a:r>
          </a:p>
          <a:p>
            <a:pPr lvl="0">
              <a:lnSpc>
                <a:spcPct val="90000"/>
              </a:lnSpc>
              <a:spcBef>
                <a:spcPct val="20000"/>
              </a:spcBef>
            </a:pPr>
            <a:r>
              <a:rPr lang="en-US" sz="1600" b="1" dirty="0" smtClean="0">
                <a:solidFill>
                  <a:prstClr val="black"/>
                </a:solidFill>
              </a:rPr>
              <a:t>- NAM </a:t>
            </a:r>
            <a:r>
              <a:rPr lang="en-US" sz="1600" b="1" dirty="0">
                <a:solidFill>
                  <a:prstClr val="black"/>
                </a:solidFill>
              </a:rPr>
              <a:t>analyses </a:t>
            </a:r>
            <a:r>
              <a:rPr lang="en-US" sz="1600" b="1" dirty="0" smtClean="0">
                <a:solidFill>
                  <a:prstClr val="black"/>
                </a:solidFill>
              </a:rPr>
              <a:t>for initial &amp; lateral BC</a:t>
            </a:r>
            <a:endParaRPr lang="en-US" sz="1600" b="1" dirty="0">
              <a:solidFill>
                <a:prstClr val="black"/>
              </a:solidFill>
            </a:endParaRPr>
          </a:p>
          <a:p>
            <a:pPr lvl="0">
              <a:lnSpc>
                <a:spcPct val="90000"/>
              </a:lnSpc>
              <a:spcBef>
                <a:spcPct val="20000"/>
              </a:spcBef>
            </a:pPr>
            <a:r>
              <a:rPr lang="en-US" sz="1600" b="1" dirty="0" smtClean="0">
                <a:solidFill>
                  <a:prstClr val="black"/>
                </a:solidFill>
              </a:rPr>
              <a:t>- 41 vertical levels</a:t>
            </a:r>
          </a:p>
          <a:p>
            <a:pPr lvl="0">
              <a:lnSpc>
                <a:spcPct val="90000"/>
              </a:lnSpc>
              <a:spcBef>
                <a:spcPct val="20000"/>
              </a:spcBef>
            </a:pPr>
            <a:r>
              <a:rPr lang="en-US" sz="1600" b="1" dirty="0" smtClean="0">
                <a:solidFill>
                  <a:prstClr val="black"/>
                </a:solidFill>
              </a:rPr>
              <a:t>- Time </a:t>
            </a:r>
            <a:r>
              <a:rPr lang="en-US" sz="1600" b="1" dirty="0">
                <a:solidFill>
                  <a:prstClr val="black"/>
                </a:solidFill>
              </a:rPr>
              <a:t>step = </a:t>
            </a:r>
            <a:r>
              <a:rPr lang="en-US" sz="1600" b="1" dirty="0" smtClean="0">
                <a:solidFill>
                  <a:prstClr val="black"/>
                </a:solidFill>
              </a:rPr>
              <a:t>45, 15, 5 seconds</a:t>
            </a:r>
          </a:p>
          <a:p>
            <a:pPr>
              <a:lnSpc>
                <a:spcPct val="90000"/>
              </a:lnSpc>
              <a:spcBef>
                <a:spcPct val="20000"/>
              </a:spcBef>
            </a:pPr>
            <a:r>
              <a:rPr lang="en-US" sz="1600" b="1" dirty="0">
                <a:solidFill>
                  <a:prstClr val="black"/>
                </a:solidFill>
              </a:rPr>
              <a:t>- </a:t>
            </a:r>
            <a:r>
              <a:rPr lang="en-US" sz="1600" b="1" dirty="0" smtClean="0">
                <a:solidFill>
                  <a:prstClr val="black"/>
                </a:solidFill>
              </a:rPr>
              <a:t>1 Feb 0000 UTC to 7 Feb 0000 UTC 2013</a:t>
            </a:r>
            <a:endParaRPr lang="en-US" sz="1600" b="1" dirty="0">
              <a:solidFill>
                <a:prstClr val="black"/>
              </a:solidFill>
            </a:endParaRPr>
          </a:p>
          <a:p>
            <a:pPr marL="285750" lvl="0" indent="-285750">
              <a:spcBef>
                <a:spcPct val="20000"/>
              </a:spcBef>
              <a:buFontTx/>
              <a:buChar char="-"/>
            </a:pPr>
            <a:endParaRPr lang="en-US" sz="1600" b="1" dirty="0" smtClean="0">
              <a:solidFill>
                <a:prstClr val="black"/>
              </a:solidFill>
            </a:endParaRPr>
          </a:p>
        </p:txBody>
      </p:sp>
      <p:sp>
        <p:nvSpPr>
          <p:cNvPr id="16" name="TextBox 15"/>
          <p:cNvSpPr txBox="1"/>
          <p:nvPr/>
        </p:nvSpPr>
        <p:spPr>
          <a:xfrm>
            <a:off x="1714500" y="0"/>
            <a:ext cx="5715000" cy="569383"/>
          </a:xfrm>
          <a:prstGeom prst="rect">
            <a:avLst/>
          </a:prstGeom>
          <a:noFill/>
        </p:spPr>
        <p:txBody>
          <a:bodyPr wrap="square" lIns="76197" tIns="38098" rIns="76197" bIns="38098" rtlCol="0">
            <a:spAutoFit/>
          </a:bodyPr>
          <a:lstStyle/>
          <a:p>
            <a:pPr algn="ctr"/>
            <a:r>
              <a:rPr lang="en-US" sz="3200" b="1" dirty="0" smtClean="0"/>
              <a:t>Model Setup &amp; Domains</a:t>
            </a:r>
            <a:endParaRPr lang="en-US" sz="3200" b="1" dirty="0"/>
          </a:p>
        </p:txBody>
      </p:sp>
      <p:grpSp>
        <p:nvGrpSpPr>
          <p:cNvPr id="5" name="Group 4"/>
          <p:cNvGrpSpPr/>
          <p:nvPr/>
        </p:nvGrpSpPr>
        <p:grpSpPr>
          <a:xfrm>
            <a:off x="0" y="825043"/>
            <a:ext cx="4495800" cy="3823157"/>
            <a:chOff x="0" y="762000"/>
            <a:chExt cx="4495800" cy="3823157"/>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39"/>
            <a:stretch/>
          </p:blipFill>
          <p:spPr bwMode="auto">
            <a:xfrm>
              <a:off x="0" y="762000"/>
              <a:ext cx="4495800" cy="38231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0" y="4267200"/>
              <a:ext cx="685800" cy="261606"/>
            </a:xfrm>
            <a:prstGeom prst="rect">
              <a:avLst/>
            </a:prstGeom>
            <a:noFill/>
          </p:spPr>
          <p:txBody>
            <a:bodyPr wrap="square" lIns="76197" tIns="38098" rIns="76197" bIns="38098" rtlCol="0">
              <a:spAutoFit/>
            </a:bodyPr>
            <a:lstStyle/>
            <a:p>
              <a:r>
                <a:rPr lang="en-US" sz="1200" b="1" dirty="0" smtClean="0"/>
                <a:t>12 km</a:t>
              </a:r>
              <a:endParaRPr lang="en-US" sz="1200" b="1" dirty="0"/>
            </a:p>
          </p:txBody>
        </p:sp>
        <p:sp>
          <p:nvSpPr>
            <p:cNvPr id="11" name="TextBox 10"/>
            <p:cNvSpPr txBox="1"/>
            <p:nvPr/>
          </p:nvSpPr>
          <p:spPr>
            <a:xfrm>
              <a:off x="1600201" y="2819400"/>
              <a:ext cx="685799" cy="261606"/>
            </a:xfrm>
            <a:prstGeom prst="rect">
              <a:avLst/>
            </a:prstGeom>
            <a:noFill/>
          </p:spPr>
          <p:txBody>
            <a:bodyPr wrap="square" lIns="76197" tIns="38098" rIns="76197" bIns="38098" rtlCol="0">
              <a:spAutoFit/>
            </a:bodyPr>
            <a:lstStyle/>
            <a:p>
              <a:pPr algn="ctr"/>
              <a:r>
                <a:rPr lang="en-US" sz="1200" b="1" dirty="0" smtClean="0">
                  <a:solidFill>
                    <a:schemeClr val="bg1"/>
                  </a:solidFill>
                </a:rPr>
                <a:t>1.33 km</a:t>
              </a:r>
              <a:endParaRPr lang="en-US" sz="1200" b="1" dirty="0">
                <a:solidFill>
                  <a:schemeClr val="bg1"/>
                </a:solidFill>
              </a:endParaRPr>
            </a:p>
          </p:txBody>
        </p:sp>
        <p:sp>
          <p:nvSpPr>
            <p:cNvPr id="12" name="TextBox 11"/>
            <p:cNvSpPr txBox="1"/>
            <p:nvPr/>
          </p:nvSpPr>
          <p:spPr>
            <a:xfrm>
              <a:off x="1752600" y="3061157"/>
              <a:ext cx="685799" cy="261606"/>
            </a:xfrm>
            <a:prstGeom prst="rect">
              <a:avLst/>
            </a:prstGeom>
            <a:noFill/>
          </p:spPr>
          <p:txBody>
            <a:bodyPr wrap="square" lIns="76197" tIns="38098" rIns="76197" bIns="38098" rtlCol="0">
              <a:spAutoFit/>
            </a:bodyPr>
            <a:lstStyle/>
            <a:p>
              <a:r>
                <a:rPr lang="en-US" sz="1200" b="1" dirty="0">
                  <a:solidFill>
                    <a:schemeClr val="bg1"/>
                  </a:solidFill>
                </a:rPr>
                <a:t>4</a:t>
              </a:r>
              <a:r>
                <a:rPr lang="en-US" sz="1200" b="1" dirty="0" smtClean="0">
                  <a:solidFill>
                    <a:schemeClr val="bg1"/>
                  </a:solidFill>
                </a:rPr>
                <a:t> km</a:t>
              </a:r>
              <a:endParaRPr lang="en-US" sz="1200" b="1" dirty="0">
                <a:solidFill>
                  <a:schemeClr val="bg1"/>
                </a:solidFill>
              </a:endParaRPr>
            </a:p>
          </p:txBody>
        </p:sp>
      </p:grpSp>
      <p:sp>
        <p:nvSpPr>
          <p:cNvPr id="14" name="TextBox 13"/>
          <p:cNvSpPr txBox="1"/>
          <p:nvPr/>
        </p:nvSpPr>
        <p:spPr>
          <a:xfrm>
            <a:off x="1143000" y="438090"/>
            <a:ext cx="1905000" cy="400110"/>
          </a:xfrm>
          <a:prstGeom prst="rect">
            <a:avLst/>
          </a:prstGeom>
          <a:noFill/>
          <a:ln w="25400">
            <a:noFill/>
          </a:ln>
        </p:spPr>
        <p:txBody>
          <a:bodyPr wrap="square" rtlCol="0">
            <a:spAutoFit/>
          </a:bodyPr>
          <a:lstStyle/>
          <a:p>
            <a:pPr algn="ctr"/>
            <a:r>
              <a:rPr lang="en-US" sz="2000" b="1" dirty="0" smtClean="0"/>
              <a:t>Outer Domain</a:t>
            </a:r>
          </a:p>
        </p:txBody>
      </p:sp>
      <p:cxnSp>
        <p:nvCxnSpPr>
          <p:cNvPr id="40" name="Straight Connector 39"/>
          <p:cNvCxnSpPr/>
          <p:nvPr/>
        </p:nvCxnSpPr>
        <p:spPr>
          <a:xfrm>
            <a:off x="2305050" y="3114675"/>
            <a:ext cx="6229350" cy="3667125"/>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295525" y="2083982"/>
            <a:ext cx="1510931" cy="24011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0" y="4648200"/>
            <a:ext cx="3962400" cy="2194443"/>
          </a:xfrm>
          <a:prstGeom prst="rect">
            <a:avLst/>
          </a:prstGeom>
          <a:noFill/>
        </p:spPr>
        <p:txBody>
          <a:bodyPr wrap="square" lIns="76197" tIns="38098" rIns="76197" bIns="38098" rtlCol="0">
            <a:spAutoFit/>
          </a:bodyPr>
          <a:lstStyle/>
          <a:p>
            <a:pPr lvl="0">
              <a:lnSpc>
                <a:spcPct val="90000"/>
              </a:lnSpc>
              <a:spcBef>
                <a:spcPct val="20000"/>
              </a:spcBef>
            </a:pPr>
            <a:r>
              <a:rPr lang="en-US" sz="1600" b="1" dirty="0" smtClean="0">
                <a:solidFill>
                  <a:prstClr val="black"/>
                </a:solidFill>
              </a:rPr>
              <a:t>Parameterizations:</a:t>
            </a:r>
          </a:p>
          <a:p>
            <a:pPr lvl="0">
              <a:lnSpc>
                <a:spcPct val="90000"/>
              </a:lnSpc>
              <a:spcBef>
                <a:spcPct val="20000"/>
              </a:spcBef>
            </a:pPr>
            <a:r>
              <a:rPr lang="en-US" sz="1600" b="1" dirty="0" smtClean="0">
                <a:solidFill>
                  <a:prstClr val="black"/>
                </a:solidFill>
              </a:rPr>
              <a:t>- Microphysics</a:t>
            </a:r>
            <a:r>
              <a:rPr lang="en-US" sz="1600" b="1" dirty="0">
                <a:solidFill>
                  <a:prstClr val="black"/>
                </a:solidFill>
              </a:rPr>
              <a:t>: </a:t>
            </a:r>
            <a:r>
              <a:rPr lang="en-US" sz="1600" b="1" dirty="0" smtClean="0">
                <a:solidFill>
                  <a:prstClr val="black"/>
                </a:solidFill>
              </a:rPr>
              <a:t>Thompson</a:t>
            </a:r>
          </a:p>
          <a:p>
            <a:pPr lvl="0">
              <a:lnSpc>
                <a:spcPct val="90000"/>
              </a:lnSpc>
              <a:spcBef>
                <a:spcPct val="20000"/>
              </a:spcBef>
            </a:pPr>
            <a:r>
              <a:rPr lang="en-US" sz="1600" b="1" dirty="0" smtClean="0">
                <a:solidFill>
                  <a:prstClr val="black"/>
                </a:solidFill>
              </a:rPr>
              <a:t>- Radiation</a:t>
            </a:r>
            <a:r>
              <a:rPr lang="en-US" sz="1600" b="1" dirty="0">
                <a:solidFill>
                  <a:prstClr val="black"/>
                </a:solidFill>
              </a:rPr>
              <a:t>: </a:t>
            </a:r>
            <a:r>
              <a:rPr lang="en-US" sz="1600" b="1" dirty="0" smtClean="0">
                <a:solidFill>
                  <a:prstClr val="black"/>
                </a:solidFill>
              </a:rPr>
              <a:t>RRTMG LW/SW</a:t>
            </a:r>
          </a:p>
          <a:p>
            <a:pPr lvl="0">
              <a:lnSpc>
                <a:spcPct val="90000"/>
              </a:lnSpc>
              <a:spcBef>
                <a:spcPct val="20000"/>
              </a:spcBef>
            </a:pPr>
            <a:r>
              <a:rPr lang="en-US" sz="1600" b="1" dirty="0" smtClean="0">
                <a:solidFill>
                  <a:prstClr val="black"/>
                </a:solidFill>
              </a:rPr>
              <a:t>- Land Surface: NOAH</a:t>
            </a:r>
            <a:endParaRPr lang="en-US" sz="1600" b="1" dirty="0">
              <a:solidFill>
                <a:prstClr val="black"/>
              </a:solidFill>
            </a:endParaRPr>
          </a:p>
          <a:p>
            <a:pPr lvl="0">
              <a:lnSpc>
                <a:spcPct val="90000"/>
              </a:lnSpc>
              <a:spcBef>
                <a:spcPct val="20000"/>
              </a:spcBef>
            </a:pPr>
            <a:r>
              <a:rPr lang="en-US" sz="1600" b="1" dirty="0" smtClean="0">
                <a:solidFill>
                  <a:prstClr val="black"/>
                </a:solidFill>
              </a:rPr>
              <a:t>- Planetary Boundary Layer: MYJ</a:t>
            </a:r>
          </a:p>
          <a:p>
            <a:pPr>
              <a:lnSpc>
                <a:spcPct val="90000"/>
              </a:lnSpc>
              <a:spcBef>
                <a:spcPct val="20000"/>
              </a:spcBef>
            </a:pPr>
            <a:r>
              <a:rPr lang="en-US" sz="1600" b="1" dirty="0" smtClean="0">
                <a:solidFill>
                  <a:prstClr val="black"/>
                </a:solidFill>
              </a:rPr>
              <a:t>- Surface </a:t>
            </a:r>
            <a:r>
              <a:rPr lang="en-US" sz="1600" b="1" dirty="0">
                <a:solidFill>
                  <a:prstClr val="black"/>
                </a:solidFill>
              </a:rPr>
              <a:t>layer: </a:t>
            </a:r>
            <a:r>
              <a:rPr lang="en-US" sz="1600" b="1" dirty="0" smtClean="0">
                <a:solidFill>
                  <a:prstClr val="black"/>
                </a:solidFill>
              </a:rPr>
              <a:t>Eta Similarity</a:t>
            </a:r>
            <a:endParaRPr lang="en-US" sz="1600" b="1" dirty="0">
              <a:solidFill>
                <a:prstClr val="black"/>
              </a:solidFill>
            </a:endParaRPr>
          </a:p>
          <a:p>
            <a:pPr lvl="0">
              <a:lnSpc>
                <a:spcPct val="90000"/>
              </a:lnSpc>
              <a:spcBef>
                <a:spcPct val="20000"/>
              </a:spcBef>
            </a:pPr>
            <a:r>
              <a:rPr lang="en-US" sz="1600" b="1" dirty="0" smtClean="0">
                <a:solidFill>
                  <a:prstClr val="black"/>
                </a:solidFill>
              </a:rPr>
              <a:t>- Cumulus: </a:t>
            </a:r>
            <a:r>
              <a:rPr lang="en-US" sz="1600" b="1" dirty="0" err="1" smtClean="0">
                <a:solidFill>
                  <a:prstClr val="black"/>
                </a:solidFill>
              </a:rPr>
              <a:t>Kain</a:t>
            </a:r>
            <a:r>
              <a:rPr lang="en-US" sz="1600" b="1" dirty="0" smtClean="0">
                <a:solidFill>
                  <a:prstClr val="black"/>
                </a:solidFill>
              </a:rPr>
              <a:t>-Fritsch (12 km domain)</a:t>
            </a:r>
          </a:p>
          <a:p>
            <a:pPr lvl="0">
              <a:lnSpc>
                <a:spcPct val="90000"/>
              </a:lnSpc>
              <a:spcBef>
                <a:spcPct val="20000"/>
              </a:spcBef>
            </a:pPr>
            <a:r>
              <a:rPr lang="en-US" sz="1600" b="1" dirty="0" smtClean="0">
                <a:solidFill>
                  <a:prstClr val="black"/>
                </a:solidFill>
              </a:rPr>
              <a:t>- </a:t>
            </a:r>
            <a:r>
              <a:rPr lang="en-US" sz="1600" b="1" dirty="0" err="1" smtClean="0">
                <a:solidFill>
                  <a:prstClr val="black"/>
                </a:solidFill>
              </a:rPr>
              <a:t>Landcover</a:t>
            </a:r>
            <a:r>
              <a:rPr lang="en-US" sz="1600" b="1" dirty="0" smtClean="0">
                <a:solidFill>
                  <a:prstClr val="black"/>
                </a:solidFill>
              </a:rPr>
              <a:t>/Land use: NLCD 2006 (30 m)</a:t>
            </a:r>
          </a:p>
        </p:txBody>
      </p:sp>
      <p:cxnSp>
        <p:nvCxnSpPr>
          <p:cNvPr id="9" name="Straight Connector 8"/>
          <p:cNvCxnSpPr/>
          <p:nvPr/>
        </p:nvCxnSpPr>
        <p:spPr>
          <a:xfrm>
            <a:off x="1562100" y="3114675"/>
            <a:ext cx="2222020" cy="3667125"/>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784116" y="1905000"/>
            <a:ext cx="5436076" cy="4967067"/>
            <a:chOff x="3784116" y="1890933"/>
            <a:chExt cx="5436076" cy="4967067"/>
          </a:xfrm>
        </p:grpSpPr>
        <p:grpSp>
          <p:nvGrpSpPr>
            <p:cNvPr id="3" name="Group 2"/>
            <p:cNvGrpSpPr/>
            <p:nvPr/>
          </p:nvGrpSpPr>
          <p:grpSpPr>
            <a:xfrm>
              <a:off x="3784116" y="1890933"/>
              <a:ext cx="5436076" cy="4967067"/>
              <a:chOff x="3784116" y="1890933"/>
              <a:chExt cx="5436076" cy="4967067"/>
            </a:xfrm>
          </p:grpSpPr>
          <p:grpSp>
            <p:nvGrpSpPr>
              <p:cNvPr id="56" name="Group 55"/>
              <p:cNvGrpSpPr/>
              <p:nvPr/>
            </p:nvGrpSpPr>
            <p:grpSpPr>
              <a:xfrm>
                <a:off x="3784116" y="1890933"/>
                <a:ext cx="5436076" cy="4967067"/>
                <a:chOff x="3784116" y="1905000"/>
                <a:chExt cx="5436076" cy="4967067"/>
              </a:xfrm>
            </p:grpSpPr>
            <p:grpSp>
              <p:nvGrpSpPr>
                <p:cNvPr id="42" name="Group 41"/>
                <p:cNvGrpSpPr/>
                <p:nvPr/>
              </p:nvGrpSpPr>
              <p:grpSpPr>
                <a:xfrm>
                  <a:off x="3784116" y="1905000"/>
                  <a:ext cx="5436076" cy="4967067"/>
                  <a:chOff x="3784116" y="1905000"/>
                  <a:chExt cx="5436076" cy="4967067"/>
                </a:xfrm>
              </p:grpSpPr>
              <p:grpSp>
                <p:nvGrpSpPr>
                  <p:cNvPr id="41" name="Group 40"/>
                  <p:cNvGrpSpPr/>
                  <p:nvPr/>
                </p:nvGrpSpPr>
                <p:grpSpPr>
                  <a:xfrm>
                    <a:off x="3784116" y="1905000"/>
                    <a:ext cx="5436076" cy="4967067"/>
                    <a:chOff x="3784116" y="1905000"/>
                    <a:chExt cx="5436076" cy="4967067"/>
                  </a:xfrm>
                </p:grpSpPr>
                <p:grpSp>
                  <p:nvGrpSpPr>
                    <p:cNvPr id="10" name="Group 9"/>
                    <p:cNvGrpSpPr/>
                    <p:nvPr/>
                  </p:nvGrpSpPr>
                  <p:grpSpPr>
                    <a:xfrm>
                      <a:off x="3784116" y="1905000"/>
                      <a:ext cx="5436076" cy="4967067"/>
                      <a:chOff x="4766748" y="1738533"/>
                      <a:chExt cx="4377245" cy="3976467"/>
                    </a:xfrm>
                  </p:grpSpPr>
                  <p:grpSp>
                    <p:nvGrpSpPr>
                      <p:cNvPr id="2" name="Group 1"/>
                      <p:cNvGrpSpPr/>
                      <p:nvPr/>
                    </p:nvGrpSpPr>
                    <p:grpSpPr>
                      <a:xfrm>
                        <a:off x="4766748" y="1738533"/>
                        <a:ext cx="4377245" cy="3976467"/>
                        <a:chOff x="4668948" y="1273107"/>
                        <a:chExt cx="4165485" cy="4142933"/>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4668948" y="1402619"/>
                          <a:ext cx="3694002" cy="40134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8391525" y="1273107"/>
                          <a:ext cx="442908" cy="41421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3" name="TextBox 12"/>
                      <p:cNvSpPr txBox="1"/>
                      <p:nvPr/>
                    </p:nvSpPr>
                    <p:spPr>
                      <a:xfrm>
                        <a:off x="7343783" y="2721490"/>
                        <a:ext cx="788315" cy="209433"/>
                      </a:xfrm>
                      <a:prstGeom prst="rect">
                        <a:avLst/>
                      </a:prstGeom>
                      <a:solidFill>
                        <a:schemeClr val="tx1"/>
                      </a:solidFill>
                      <a:ln w="25400">
                        <a:noFill/>
                      </a:ln>
                    </p:spPr>
                    <p:txBody>
                      <a:bodyPr wrap="square" lIns="76197" tIns="38098" rIns="76197" bIns="38098" rtlCol="0">
                        <a:spAutoFit/>
                      </a:bodyPr>
                      <a:lstStyle/>
                      <a:p>
                        <a:r>
                          <a:rPr lang="en-US" sz="1200" b="1" dirty="0" smtClean="0">
                            <a:solidFill>
                              <a:schemeClr val="bg1"/>
                            </a:solidFill>
                          </a:rPr>
                          <a:t>Subdomain</a:t>
                        </a:r>
                        <a:endParaRPr lang="en-US" sz="1200" b="1" dirty="0">
                          <a:solidFill>
                            <a:schemeClr val="bg1"/>
                          </a:solidFill>
                        </a:endParaRPr>
                      </a:p>
                    </p:txBody>
                  </p:sp>
                  <p:sp>
                    <p:nvSpPr>
                      <p:cNvPr id="17" name="TextBox 16"/>
                      <p:cNvSpPr txBox="1"/>
                      <p:nvPr/>
                    </p:nvSpPr>
                    <p:spPr>
                      <a:xfrm>
                        <a:off x="5867400" y="3014989"/>
                        <a:ext cx="1449948" cy="276999"/>
                      </a:xfrm>
                      <a:prstGeom prst="rect">
                        <a:avLst/>
                      </a:prstGeom>
                      <a:noFill/>
                    </p:spPr>
                    <p:txBody>
                      <a:bodyPr wrap="square" rtlCol="0">
                        <a:spAutoFit/>
                      </a:bodyPr>
                      <a:lstStyle/>
                      <a:p>
                        <a:pPr algn="ctr"/>
                        <a:r>
                          <a:rPr lang="en-US" sz="1200" b="1" dirty="0" smtClean="0">
                            <a:solidFill>
                              <a:srgbClr val="FFFF00"/>
                            </a:solidFill>
                          </a:rPr>
                          <a:t>Uinta Mountains</a:t>
                        </a:r>
                        <a:endParaRPr lang="en-US" sz="1200" b="1" dirty="0">
                          <a:solidFill>
                            <a:srgbClr val="FFFF00"/>
                          </a:solidFill>
                        </a:endParaRPr>
                      </a:p>
                    </p:txBody>
                  </p:sp>
                  <p:sp>
                    <p:nvSpPr>
                      <p:cNvPr id="18" name="TextBox 17"/>
                      <p:cNvSpPr txBox="1"/>
                      <p:nvPr/>
                    </p:nvSpPr>
                    <p:spPr>
                      <a:xfrm rot="17043031">
                        <a:off x="4551779" y="3748296"/>
                        <a:ext cx="1817106" cy="276999"/>
                      </a:xfrm>
                      <a:prstGeom prst="rect">
                        <a:avLst/>
                      </a:prstGeom>
                      <a:noFill/>
                    </p:spPr>
                    <p:txBody>
                      <a:bodyPr wrap="square" rtlCol="0">
                        <a:spAutoFit/>
                      </a:bodyPr>
                      <a:lstStyle/>
                      <a:p>
                        <a:pPr algn="ctr"/>
                        <a:r>
                          <a:rPr lang="en-US" sz="1200" b="1" dirty="0" smtClean="0">
                            <a:solidFill>
                              <a:srgbClr val="FFFF00"/>
                            </a:solidFill>
                          </a:rPr>
                          <a:t>Wasatch Range</a:t>
                        </a:r>
                        <a:endParaRPr lang="en-US" sz="1200" b="1" dirty="0">
                          <a:solidFill>
                            <a:srgbClr val="FFFF00"/>
                          </a:solidFill>
                        </a:endParaRPr>
                      </a:p>
                    </p:txBody>
                  </p:sp>
                  <p:sp>
                    <p:nvSpPr>
                      <p:cNvPr id="19" name="TextBox 18"/>
                      <p:cNvSpPr txBox="1"/>
                      <p:nvPr/>
                    </p:nvSpPr>
                    <p:spPr>
                      <a:xfrm rot="1583918">
                        <a:off x="5349817" y="3909689"/>
                        <a:ext cx="1579562" cy="276999"/>
                      </a:xfrm>
                      <a:prstGeom prst="rect">
                        <a:avLst/>
                      </a:prstGeom>
                      <a:noFill/>
                    </p:spPr>
                    <p:txBody>
                      <a:bodyPr wrap="square" rtlCol="0">
                        <a:spAutoFit/>
                      </a:bodyPr>
                      <a:lstStyle/>
                      <a:p>
                        <a:pPr algn="ctr"/>
                        <a:r>
                          <a:rPr lang="en-US" sz="1200" b="1" dirty="0" err="1" smtClean="0">
                            <a:solidFill>
                              <a:srgbClr val="FFFF00"/>
                            </a:solidFill>
                          </a:rPr>
                          <a:t>Tavaputs</a:t>
                        </a:r>
                        <a:endParaRPr lang="en-US" sz="1200" b="1" dirty="0">
                          <a:solidFill>
                            <a:srgbClr val="FFFF00"/>
                          </a:solidFill>
                        </a:endParaRPr>
                      </a:p>
                    </p:txBody>
                  </p:sp>
                  <p:sp>
                    <p:nvSpPr>
                      <p:cNvPr id="20" name="TextBox 19"/>
                      <p:cNvSpPr txBox="1"/>
                      <p:nvPr/>
                    </p:nvSpPr>
                    <p:spPr>
                      <a:xfrm>
                        <a:off x="5707958" y="5032704"/>
                        <a:ext cx="1116673" cy="221756"/>
                      </a:xfrm>
                      <a:prstGeom prst="rect">
                        <a:avLst/>
                      </a:prstGeom>
                      <a:noFill/>
                    </p:spPr>
                    <p:txBody>
                      <a:bodyPr wrap="square" rtlCol="0">
                        <a:spAutoFit/>
                      </a:bodyPr>
                      <a:lstStyle/>
                      <a:p>
                        <a:pPr algn="ctr"/>
                        <a:r>
                          <a:rPr lang="en-US" sz="1200" b="1" dirty="0" smtClean="0"/>
                          <a:t>Desolation Canyon</a:t>
                        </a:r>
                        <a:endParaRPr lang="en-US" sz="1200" b="1" dirty="0"/>
                      </a:p>
                    </p:txBody>
                  </p:sp>
                  <p:sp>
                    <p:nvSpPr>
                      <p:cNvPr id="21" name="TextBox 20"/>
                      <p:cNvSpPr txBox="1"/>
                      <p:nvPr/>
                    </p:nvSpPr>
                    <p:spPr>
                      <a:xfrm>
                        <a:off x="6272410" y="4245517"/>
                        <a:ext cx="1579562" cy="276999"/>
                      </a:xfrm>
                      <a:prstGeom prst="rect">
                        <a:avLst/>
                      </a:prstGeom>
                      <a:noFill/>
                    </p:spPr>
                    <p:txBody>
                      <a:bodyPr wrap="square" rtlCol="0">
                        <a:spAutoFit/>
                      </a:bodyPr>
                      <a:lstStyle/>
                      <a:p>
                        <a:pPr algn="ctr"/>
                        <a:r>
                          <a:rPr lang="en-US" sz="1200" b="1" dirty="0" smtClean="0">
                            <a:solidFill>
                              <a:srgbClr val="FFFF00"/>
                            </a:solidFill>
                          </a:rPr>
                          <a:t>Plateau</a:t>
                        </a:r>
                        <a:endParaRPr lang="en-US" sz="1200" b="1" dirty="0">
                          <a:solidFill>
                            <a:srgbClr val="FFFF00"/>
                          </a:solidFill>
                        </a:endParaRPr>
                      </a:p>
                    </p:txBody>
                  </p:sp>
                  <p:cxnSp>
                    <p:nvCxnSpPr>
                      <p:cNvPr id="4" name="Straight Connector 3"/>
                      <p:cNvCxnSpPr/>
                      <p:nvPr/>
                    </p:nvCxnSpPr>
                    <p:spPr>
                      <a:xfrm flipH="1" flipV="1">
                        <a:off x="5705475" y="3600450"/>
                        <a:ext cx="2105025"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6019800" y="2433935"/>
                      <a:ext cx="742497" cy="461665"/>
                    </a:xfrm>
                    <a:prstGeom prst="rect">
                      <a:avLst/>
                    </a:prstGeom>
                    <a:noFill/>
                  </p:spPr>
                  <p:txBody>
                    <a:bodyPr wrap="square" rtlCol="0">
                      <a:spAutoFit/>
                    </a:bodyPr>
                    <a:lstStyle/>
                    <a:p>
                      <a:pPr algn="ctr"/>
                      <a:r>
                        <a:rPr lang="en-US" sz="2400" b="1" dirty="0" smtClean="0"/>
                        <a:t>WY</a:t>
                      </a:r>
                      <a:endParaRPr lang="en-US" sz="2400" b="1" dirty="0"/>
                    </a:p>
                  </p:txBody>
                </p:sp>
                <p:sp>
                  <p:nvSpPr>
                    <p:cNvPr id="29" name="TextBox 28"/>
                    <p:cNvSpPr txBox="1"/>
                    <p:nvPr/>
                  </p:nvSpPr>
                  <p:spPr>
                    <a:xfrm>
                      <a:off x="7410903" y="6167735"/>
                      <a:ext cx="742497" cy="461665"/>
                    </a:xfrm>
                    <a:prstGeom prst="rect">
                      <a:avLst/>
                    </a:prstGeom>
                    <a:noFill/>
                  </p:spPr>
                  <p:txBody>
                    <a:bodyPr wrap="square" rtlCol="0">
                      <a:spAutoFit/>
                    </a:bodyPr>
                    <a:lstStyle/>
                    <a:p>
                      <a:pPr algn="ctr"/>
                      <a:r>
                        <a:rPr lang="en-US" sz="2400" b="1" dirty="0" smtClean="0"/>
                        <a:t>CO</a:t>
                      </a:r>
                      <a:endParaRPr lang="en-US" sz="2400" b="1" dirty="0"/>
                    </a:p>
                  </p:txBody>
                </p:sp>
                <p:sp>
                  <p:nvSpPr>
                    <p:cNvPr id="30" name="TextBox 29"/>
                    <p:cNvSpPr txBox="1"/>
                    <p:nvPr/>
                  </p:nvSpPr>
                  <p:spPr>
                    <a:xfrm>
                      <a:off x="4572000" y="6172200"/>
                      <a:ext cx="742497" cy="461665"/>
                    </a:xfrm>
                    <a:prstGeom prst="rect">
                      <a:avLst/>
                    </a:prstGeom>
                    <a:noFill/>
                  </p:spPr>
                  <p:txBody>
                    <a:bodyPr wrap="square" rtlCol="0">
                      <a:spAutoFit/>
                    </a:bodyPr>
                    <a:lstStyle/>
                    <a:p>
                      <a:pPr algn="ctr"/>
                      <a:r>
                        <a:rPr lang="en-US" sz="2400" b="1" dirty="0" smtClean="0"/>
                        <a:t>UT</a:t>
                      </a:r>
                      <a:endParaRPr lang="en-US" sz="2400" b="1" dirty="0"/>
                    </a:p>
                  </p:txBody>
                </p:sp>
              </p:grpSp>
              <p:cxnSp>
                <p:nvCxnSpPr>
                  <p:cNvPr id="22" name="Straight Arrow Connector 21"/>
                  <p:cNvCxnSpPr>
                    <a:stCxn id="20" idx="0"/>
                  </p:cNvCxnSpPr>
                  <p:nvPr/>
                </p:nvCxnSpPr>
                <p:spPr>
                  <a:xfrm flipV="1">
                    <a:off x="5646395" y="5382518"/>
                    <a:ext cx="221005" cy="63728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305550" y="4526281"/>
                    <a:ext cx="45719" cy="4571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p:cNvSpPr txBox="1"/>
                <p:nvPr/>
              </p:nvSpPr>
              <p:spPr>
                <a:xfrm>
                  <a:off x="3843892" y="2101334"/>
                  <a:ext cx="1571624" cy="369332"/>
                </a:xfrm>
                <a:prstGeom prst="rect">
                  <a:avLst/>
                </a:prstGeom>
                <a:solidFill>
                  <a:schemeClr val="bg1"/>
                </a:solidFill>
                <a:ln w="25400">
                  <a:solidFill>
                    <a:schemeClr val="tx1"/>
                  </a:solidFill>
                </a:ln>
              </p:spPr>
              <p:txBody>
                <a:bodyPr wrap="square" rtlCol="0">
                  <a:spAutoFit/>
                </a:bodyPr>
                <a:lstStyle/>
                <a:p>
                  <a:pPr algn="ctr"/>
                  <a:r>
                    <a:rPr lang="en-US" b="1" dirty="0" smtClean="0"/>
                    <a:t>Inner Domain</a:t>
                  </a:r>
                </a:p>
              </p:txBody>
            </p:sp>
          </p:grpSp>
          <p:sp>
            <p:nvSpPr>
              <p:cNvPr id="64" name="TextBox 63"/>
              <p:cNvSpPr txBox="1"/>
              <p:nvPr/>
            </p:nvSpPr>
            <p:spPr>
              <a:xfrm>
                <a:off x="3969910" y="3436532"/>
                <a:ext cx="563990" cy="276999"/>
              </a:xfrm>
              <a:prstGeom prst="rect">
                <a:avLst/>
              </a:prstGeom>
              <a:noFill/>
            </p:spPr>
            <p:txBody>
              <a:bodyPr wrap="square" rtlCol="0">
                <a:spAutoFit/>
              </a:bodyPr>
              <a:lstStyle/>
              <a:p>
                <a:pPr algn="ctr"/>
                <a:r>
                  <a:rPr lang="en-US" sz="1200" b="1" dirty="0" smtClean="0"/>
                  <a:t>SLV</a:t>
                </a:r>
                <a:endParaRPr lang="en-US" sz="1200" b="1" dirty="0"/>
              </a:p>
            </p:txBody>
          </p:sp>
        </p:grpSp>
        <p:sp>
          <p:nvSpPr>
            <p:cNvPr id="39" name="Oval 38"/>
            <p:cNvSpPr/>
            <p:nvPr/>
          </p:nvSpPr>
          <p:spPr>
            <a:xfrm>
              <a:off x="6019800" y="4238625"/>
              <a:ext cx="45719" cy="4571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3" name="Oval 42"/>
            <p:cNvSpPr/>
            <p:nvPr/>
          </p:nvSpPr>
          <p:spPr>
            <a:xfrm>
              <a:off x="5962650" y="4448175"/>
              <a:ext cx="45719" cy="4571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4" name="Oval 43"/>
            <p:cNvSpPr/>
            <p:nvPr/>
          </p:nvSpPr>
          <p:spPr>
            <a:xfrm>
              <a:off x="6593206" y="4478656"/>
              <a:ext cx="45719" cy="4571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 name="Oval 44"/>
            <p:cNvSpPr/>
            <p:nvPr/>
          </p:nvSpPr>
          <p:spPr>
            <a:xfrm>
              <a:off x="6717031" y="4402456"/>
              <a:ext cx="45719" cy="4571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 name="Oval 45"/>
            <p:cNvSpPr/>
            <p:nvPr/>
          </p:nvSpPr>
          <p:spPr>
            <a:xfrm>
              <a:off x="6574156" y="4097656"/>
              <a:ext cx="45719" cy="4571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sp>
        <p:nvSpPr>
          <p:cNvPr id="47" name="Slide Number Placeholder 12"/>
          <p:cNvSpPr>
            <a:spLocks noGrp="1"/>
          </p:cNvSpPr>
          <p:nvPr>
            <p:ph type="sldNum" sz="quarter" idx="12"/>
          </p:nvPr>
        </p:nvSpPr>
        <p:spPr>
          <a:xfrm>
            <a:off x="7010400" y="6492875"/>
            <a:ext cx="2133600" cy="365125"/>
          </a:xfrm>
        </p:spPr>
        <p:txBody>
          <a:bodyPr/>
          <a:lstStyle/>
          <a:p>
            <a:fld id="{081BE479-3FC8-46B3-9F2B-7BBE1C89B535}" type="slidenum">
              <a:rPr lang="en-US" smtClean="0"/>
              <a:pPr/>
              <a:t>4</a:t>
            </a:fld>
            <a:endParaRPr lang="en-US" dirty="0"/>
          </a:p>
        </p:txBody>
      </p:sp>
    </p:spTree>
    <p:extLst>
      <p:ext uri="{BB962C8B-B14F-4D97-AF65-F5344CB8AC3E}">
        <p14:creationId xmlns:p14="http://schemas.microsoft.com/office/powerpoint/2010/main" xmlns="" val="34425386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872" y="4446569"/>
            <a:ext cx="2250225" cy="19542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4446569"/>
            <a:ext cx="2190467" cy="19639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0" y="4446569"/>
            <a:ext cx="2243498" cy="19542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TextBox 15"/>
          <p:cNvSpPr txBox="1"/>
          <p:nvPr/>
        </p:nvSpPr>
        <p:spPr>
          <a:xfrm>
            <a:off x="1714500" y="0"/>
            <a:ext cx="5715000" cy="569383"/>
          </a:xfrm>
          <a:prstGeom prst="rect">
            <a:avLst/>
          </a:prstGeom>
          <a:noFill/>
        </p:spPr>
        <p:txBody>
          <a:bodyPr wrap="square" lIns="76197" tIns="38098" rIns="76197" bIns="38098" rtlCol="0">
            <a:spAutoFit/>
          </a:bodyPr>
          <a:lstStyle/>
          <a:p>
            <a:pPr algn="ctr"/>
            <a:r>
              <a:rPr lang="en-US" sz="3200" b="1" dirty="0"/>
              <a:t>Summary of </a:t>
            </a:r>
            <a:r>
              <a:rPr lang="en-US" sz="3200" b="1" dirty="0" smtClean="0"/>
              <a:t>WRF Modifications</a:t>
            </a:r>
            <a:endParaRPr lang="en-US" sz="3200" b="1" dirty="0"/>
          </a:p>
        </p:txBody>
      </p:sp>
      <p:grpSp>
        <p:nvGrpSpPr>
          <p:cNvPr id="3" name="Group 2"/>
          <p:cNvGrpSpPr/>
          <p:nvPr/>
        </p:nvGrpSpPr>
        <p:grpSpPr>
          <a:xfrm>
            <a:off x="444500" y="505871"/>
            <a:ext cx="8509000" cy="2846929"/>
            <a:chOff x="444500" y="838200"/>
            <a:chExt cx="8509000" cy="2846929"/>
          </a:xfrm>
        </p:grpSpPr>
        <p:sp>
          <p:nvSpPr>
            <p:cNvPr id="9" name="TextBox 8"/>
            <p:cNvSpPr txBox="1"/>
            <p:nvPr/>
          </p:nvSpPr>
          <p:spPr>
            <a:xfrm>
              <a:off x="444500" y="838200"/>
              <a:ext cx="8509000" cy="2846929"/>
            </a:xfrm>
            <a:prstGeom prst="rect">
              <a:avLst/>
            </a:prstGeom>
            <a:noFill/>
          </p:spPr>
          <p:txBody>
            <a:bodyPr wrap="square" lIns="76197" tIns="38098" rIns="76197" bIns="38098" rtlCol="0">
              <a:spAutoFit/>
            </a:bodyPr>
            <a:lstStyle/>
            <a:p>
              <a:pPr marL="285739" indent="-285739">
                <a:buFontTx/>
                <a:buChar char="-"/>
              </a:pPr>
              <a:r>
                <a:rPr lang="en-US" sz="2000" b="1" dirty="0" smtClean="0"/>
                <a:t>Idealized snow cover in Uintah Basin and mountains</a:t>
              </a:r>
              <a:endParaRPr lang="en-US" sz="2000" b="1" dirty="0"/>
            </a:p>
            <a:p>
              <a:pPr marL="285739" indent="-285739">
                <a:buFontTx/>
                <a:buChar char="-"/>
              </a:pPr>
              <a:r>
                <a:rPr lang="en-US" sz="2000" b="1" dirty="0" smtClean="0"/>
                <a:t>Snow </a:t>
              </a:r>
              <a:r>
                <a:rPr lang="en-US" sz="2000" b="1" dirty="0"/>
                <a:t>albedo changes</a:t>
              </a:r>
            </a:p>
            <a:p>
              <a:pPr marL="285739" indent="-285739">
                <a:buFontTx/>
                <a:buChar char="-"/>
              </a:pPr>
              <a:r>
                <a:rPr lang="en-US" sz="2000" b="1" dirty="0" smtClean="0"/>
                <a:t>Edited VEGPARM.TBL</a:t>
              </a:r>
            </a:p>
            <a:p>
              <a:pPr marL="285739" indent="-285739">
                <a:buFontTx/>
                <a:buChar char="-"/>
              </a:pPr>
              <a:r>
                <a:rPr lang="en-US" sz="2000" b="1" dirty="0" smtClean="0"/>
                <a:t>Microphysics modifications (Thompson) in lowest ~500m:</a:t>
              </a:r>
            </a:p>
            <a:p>
              <a:pPr marL="742939" lvl="1" indent="-285739">
                <a:buFontTx/>
                <a:buChar char="-"/>
              </a:pPr>
              <a:r>
                <a:rPr lang="en-US" sz="2000" b="1" dirty="0" smtClean="0"/>
                <a:t>Turned </a:t>
              </a:r>
              <a:r>
                <a:rPr lang="en-US" sz="2000" b="1" dirty="0"/>
                <a:t>off cloud ice sedimentation</a:t>
              </a:r>
            </a:p>
            <a:p>
              <a:pPr marL="742920" lvl="1" indent="-285739">
                <a:buFontTx/>
                <a:buChar char="-"/>
              </a:pPr>
              <a:r>
                <a:rPr lang="en-US" sz="2000" b="1" dirty="0" smtClean="0"/>
                <a:t>Turned </a:t>
              </a:r>
              <a:r>
                <a:rPr lang="en-US" sz="2000" b="1" dirty="0"/>
                <a:t>off cloud ice </a:t>
              </a:r>
              <a:r>
                <a:rPr lang="en-US" sz="2000" b="1" dirty="0" err="1"/>
                <a:t>autoconversion</a:t>
              </a:r>
              <a:r>
                <a:rPr lang="en-US" sz="2000" b="1" dirty="0"/>
                <a:t> to </a:t>
              </a:r>
              <a:r>
                <a:rPr lang="en-US" sz="2000" b="1" dirty="0" smtClean="0"/>
                <a:t>snow</a:t>
              </a:r>
            </a:p>
            <a:p>
              <a:pPr marL="457181" lvl="1"/>
              <a:r>
                <a:rPr lang="en-US" sz="2000" b="1" dirty="0" smtClean="0">
                  <a:sym typeface="Wingdings" panose="05000000000000000000" pitchFamily="2" charset="2"/>
                </a:rPr>
                <a:t>	 Results in ice-phase dominated low clouds/fog vs. liquid-phase 		dominated </a:t>
              </a:r>
              <a:endParaRPr lang="en-US" sz="2000" b="1" dirty="0"/>
            </a:p>
            <a:p>
              <a:pPr marL="742920" lvl="1" indent="-285739">
                <a:buFontTx/>
                <a:buChar char="-"/>
              </a:pPr>
              <a:endParaRPr lang="en-US" sz="2000" b="1" dirty="0"/>
            </a:p>
          </p:txBody>
        </p:sp>
        <p:grpSp>
          <p:nvGrpSpPr>
            <p:cNvPr id="19" name="Group 18"/>
            <p:cNvGrpSpPr/>
            <p:nvPr/>
          </p:nvGrpSpPr>
          <p:grpSpPr>
            <a:xfrm>
              <a:off x="3124200" y="1066800"/>
              <a:ext cx="4883966" cy="692493"/>
              <a:chOff x="3352800" y="1678063"/>
              <a:chExt cx="4883966" cy="692493"/>
            </a:xfrm>
          </p:grpSpPr>
          <p:sp>
            <p:nvSpPr>
              <p:cNvPr id="4" name="TextBox 3"/>
              <p:cNvSpPr txBox="1"/>
              <p:nvPr/>
            </p:nvSpPr>
            <p:spPr>
              <a:xfrm>
                <a:off x="3352800" y="1678063"/>
                <a:ext cx="4883966" cy="692493"/>
              </a:xfrm>
              <a:prstGeom prst="rect">
                <a:avLst/>
              </a:prstGeom>
              <a:noFill/>
            </p:spPr>
            <p:txBody>
              <a:bodyPr wrap="square" lIns="76197" tIns="38098" rIns="76197" bIns="38098" rtlCol="0">
                <a:spAutoFit/>
              </a:bodyPr>
              <a:lstStyle/>
              <a:p>
                <a:pPr marL="457181" lvl="1"/>
                <a:r>
                  <a:rPr lang="en-US" sz="2000" b="1" dirty="0" smtClean="0">
                    <a:solidFill>
                      <a:srgbClr val="FF0000"/>
                    </a:solidFill>
                  </a:rPr>
                  <a:t>Allows model to achieve high albedos measured in basin</a:t>
                </a:r>
                <a:endParaRPr lang="en-US" sz="2000" b="1" dirty="0">
                  <a:solidFill>
                    <a:srgbClr val="FF0000"/>
                  </a:solidFill>
                </a:endParaRPr>
              </a:p>
            </p:txBody>
          </p:sp>
          <p:sp>
            <p:nvSpPr>
              <p:cNvPr id="2" name="Right Brace 1"/>
              <p:cNvSpPr/>
              <p:nvPr/>
            </p:nvSpPr>
            <p:spPr>
              <a:xfrm>
                <a:off x="3581400" y="1801888"/>
                <a:ext cx="228600" cy="457200"/>
              </a:xfrm>
              <a:prstGeom prst="rightBrace">
                <a:avLst>
                  <a:gd name="adj1" fmla="val 32095"/>
                  <a:gd name="adj2" fmla="val 50000"/>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grpSp>
      </p:grpSp>
      <p:sp>
        <p:nvSpPr>
          <p:cNvPr id="11" name="TextBox 10"/>
          <p:cNvSpPr txBox="1"/>
          <p:nvPr/>
        </p:nvSpPr>
        <p:spPr>
          <a:xfrm>
            <a:off x="1" y="6400800"/>
            <a:ext cx="2190466" cy="384721"/>
          </a:xfrm>
          <a:prstGeom prst="rect">
            <a:avLst/>
          </a:prstGeom>
          <a:noFill/>
        </p:spPr>
        <p:txBody>
          <a:bodyPr wrap="square" lIns="76197" tIns="38098" rIns="76197" bIns="38098" rtlCol="0">
            <a:spAutoFit/>
          </a:bodyPr>
          <a:lstStyle/>
          <a:p>
            <a:pPr algn="ctr"/>
            <a:r>
              <a:rPr lang="en-US" sz="2000" b="1" dirty="0"/>
              <a:t>Cloud Ice</a:t>
            </a:r>
          </a:p>
        </p:txBody>
      </p:sp>
      <p:sp>
        <p:nvSpPr>
          <p:cNvPr id="12" name="TextBox 11"/>
          <p:cNvSpPr txBox="1"/>
          <p:nvPr/>
        </p:nvSpPr>
        <p:spPr>
          <a:xfrm>
            <a:off x="4667534" y="6400800"/>
            <a:ext cx="2190466" cy="384721"/>
          </a:xfrm>
          <a:prstGeom prst="rect">
            <a:avLst/>
          </a:prstGeom>
          <a:noFill/>
        </p:spPr>
        <p:txBody>
          <a:bodyPr wrap="square" lIns="76197" tIns="38098" rIns="76197" bIns="38098" rtlCol="0">
            <a:spAutoFit/>
          </a:bodyPr>
          <a:lstStyle/>
          <a:p>
            <a:pPr algn="ctr"/>
            <a:r>
              <a:rPr lang="en-US" sz="2000" b="1" dirty="0"/>
              <a:t>Cloud Ice</a:t>
            </a:r>
          </a:p>
        </p:txBody>
      </p:sp>
      <p:sp>
        <p:nvSpPr>
          <p:cNvPr id="13" name="TextBox 12"/>
          <p:cNvSpPr txBox="1"/>
          <p:nvPr/>
        </p:nvSpPr>
        <p:spPr>
          <a:xfrm>
            <a:off x="2209800" y="6400800"/>
            <a:ext cx="2190466" cy="384721"/>
          </a:xfrm>
          <a:prstGeom prst="rect">
            <a:avLst/>
          </a:prstGeom>
          <a:noFill/>
        </p:spPr>
        <p:txBody>
          <a:bodyPr wrap="square" lIns="76197" tIns="38098" rIns="76197" bIns="38098" rtlCol="0">
            <a:spAutoFit/>
          </a:bodyPr>
          <a:lstStyle/>
          <a:p>
            <a:pPr algn="ctr"/>
            <a:r>
              <a:rPr lang="en-US" sz="2000" b="1" dirty="0"/>
              <a:t>Cloud </a:t>
            </a:r>
            <a:r>
              <a:rPr lang="en-US" sz="2000" b="1" dirty="0" smtClean="0"/>
              <a:t>Water</a:t>
            </a:r>
            <a:endParaRPr lang="en-US" sz="2000" b="1" dirty="0"/>
          </a:p>
        </p:txBody>
      </p:sp>
      <p:sp>
        <p:nvSpPr>
          <p:cNvPr id="14" name="TextBox 13"/>
          <p:cNvSpPr txBox="1"/>
          <p:nvPr/>
        </p:nvSpPr>
        <p:spPr>
          <a:xfrm>
            <a:off x="6953534" y="6400800"/>
            <a:ext cx="2190466" cy="384721"/>
          </a:xfrm>
          <a:prstGeom prst="rect">
            <a:avLst/>
          </a:prstGeom>
          <a:noFill/>
        </p:spPr>
        <p:txBody>
          <a:bodyPr wrap="square" lIns="76197" tIns="38098" rIns="76197" bIns="38098" rtlCol="0">
            <a:spAutoFit/>
          </a:bodyPr>
          <a:lstStyle/>
          <a:p>
            <a:pPr algn="ctr"/>
            <a:r>
              <a:rPr lang="en-US" sz="2000" b="1" dirty="0"/>
              <a:t>Cloud </a:t>
            </a:r>
            <a:r>
              <a:rPr lang="en-US" sz="2000" b="1" dirty="0" smtClean="0"/>
              <a:t>Water</a:t>
            </a:r>
            <a:endParaRPr lang="en-US" sz="2000" b="1" dirty="0"/>
          </a:p>
        </p:txBody>
      </p:sp>
      <p:sp>
        <p:nvSpPr>
          <p:cNvPr id="15" name="TextBox 14"/>
          <p:cNvSpPr txBox="1"/>
          <p:nvPr/>
        </p:nvSpPr>
        <p:spPr>
          <a:xfrm>
            <a:off x="82872" y="4032121"/>
            <a:ext cx="4317393" cy="384721"/>
          </a:xfrm>
          <a:prstGeom prst="rect">
            <a:avLst/>
          </a:prstGeom>
          <a:noFill/>
        </p:spPr>
        <p:txBody>
          <a:bodyPr wrap="square" lIns="76197" tIns="38098" rIns="76197" bIns="38098" rtlCol="0">
            <a:spAutoFit/>
          </a:bodyPr>
          <a:lstStyle/>
          <a:p>
            <a:pPr algn="ctr"/>
            <a:r>
              <a:rPr lang="en-US" sz="2000" b="1" dirty="0" smtClean="0"/>
              <a:t>Before</a:t>
            </a:r>
            <a:endParaRPr lang="en-US" sz="2000" b="1" dirty="0"/>
          </a:p>
        </p:txBody>
      </p:sp>
      <p:sp>
        <p:nvSpPr>
          <p:cNvPr id="17" name="TextBox 16"/>
          <p:cNvSpPr txBox="1"/>
          <p:nvPr/>
        </p:nvSpPr>
        <p:spPr>
          <a:xfrm>
            <a:off x="4648201" y="4032831"/>
            <a:ext cx="4419296" cy="384721"/>
          </a:xfrm>
          <a:prstGeom prst="rect">
            <a:avLst/>
          </a:prstGeom>
          <a:noFill/>
        </p:spPr>
        <p:txBody>
          <a:bodyPr wrap="square" lIns="76197" tIns="38098" rIns="76197" bIns="38098" rtlCol="0">
            <a:spAutoFit/>
          </a:bodyPr>
          <a:lstStyle/>
          <a:p>
            <a:pPr algn="ctr"/>
            <a:r>
              <a:rPr lang="en-US" sz="2000" b="1" dirty="0" smtClean="0"/>
              <a:t>After</a:t>
            </a:r>
            <a:endParaRPr lang="en-US" sz="2000" b="1" dirty="0"/>
          </a:p>
        </p:txBody>
      </p:sp>
      <p:sp>
        <p:nvSpPr>
          <p:cNvPr id="18" name="Right Arrow 17"/>
          <p:cNvSpPr/>
          <p:nvPr/>
        </p:nvSpPr>
        <p:spPr>
          <a:xfrm>
            <a:off x="4343400" y="4114800"/>
            <a:ext cx="5334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4600575" y="4343400"/>
            <a:ext cx="0" cy="2514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Slide Number Placeholder 12"/>
          <p:cNvSpPr>
            <a:spLocks noGrp="1"/>
          </p:cNvSpPr>
          <p:nvPr>
            <p:ph type="sldNum" sz="quarter" idx="12"/>
          </p:nvPr>
        </p:nvSpPr>
        <p:spPr>
          <a:xfrm>
            <a:off x="7010400" y="6492875"/>
            <a:ext cx="2133600" cy="365125"/>
          </a:xfrm>
        </p:spPr>
        <p:txBody>
          <a:bodyPr/>
          <a:lstStyle/>
          <a:p>
            <a:fld id="{081BE479-3FC8-46B3-9F2B-7BBE1C89B535}" type="slidenum">
              <a:rPr lang="en-US" smtClean="0"/>
              <a:pPr/>
              <a:t>5</a:t>
            </a:fld>
            <a:endParaRPr lang="en-US" dirty="0"/>
          </a:p>
        </p:txBody>
      </p:sp>
      <p:sp>
        <p:nvSpPr>
          <p:cNvPr id="23" name="TextBox 22"/>
          <p:cNvSpPr txBox="1"/>
          <p:nvPr/>
        </p:nvSpPr>
        <p:spPr>
          <a:xfrm>
            <a:off x="0" y="3722610"/>
            <a:ext cx="9144000" cy="384721"/>
          </a:xfrm>
          <a:prstGeom prst="rect">
            <a:avLst/>
          </a:prstGeom>
          <a:noFill/>
        </p:spPr>
        <p:txBody>
          <a:bodyPr wrap="square" lIns="76197" tIns="38098" rIns="76197" bIns="38098" rtlCol="0">
            <a:spAutoFit/>
          </a:bodyPr>
          <a:lstStyle/>
          <a:p>
            <a:pPr algn="ctr"/>
            <a:r>
              <a:rPr lang="en-US" sz="2000" b="1" dirty="0" smtClean="0"/>
              <a:t>Sensitivity to Microphysics</a:t>
            </a:r>
            <a:endParaRPr lang="en-US" sz="2000" b="1" dirty="0"/>
          </a:p>
        </p:txBody>
      </p:sp>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62200" y="4446569"/>
            <a:ext cx="2183347" cy="19542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0" name="Group 19"/>
          <p:cNvGrpSpPr/>
          <p:nvPr/>
        </p:nvGrpSpPr>
        <p:grpSpPr>
          <a:xfrm>
            <a:off x="1" y="3019425"/>
            <a:ext cx="9144000" cy="3838575"/>
            <a:chOff x="1" y="3019425"/>
            <a:chExt cx="9144000" cy="3838575"/>
          </a:xfrm>
        </p:grpSpPr>
        <p:grpSp>
          <p:nvGrpSpPr>
            <p:cNvPr id="5" name="Group 4"/>
            <p:cNvGrpSpPr/>
            <p:nvPr/>
          </p:nvGrpSpPr>
          <p:grpSpPr>
            <a:xfrm>
              <a:off x="1" y="3019425"/>
              <a:ext cx="9144000" cy="3838575"/>
              <a:chOff x="1" y="3019425"/>
              <a:chExt cx="9144000" cy="3838575"/>
            </a:xfrm>
          </p:grpSpPr>
          <p:pic>
            <p:nvPicPr>
              <p:cNvPr id="2051" name="Picture 3"/>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a:stretch/>
            </p:blipFill>
            <p:spPr bwMode="auto">
              <a:xfrm>
                <a:off x="1" y="3019425"/>
                <a:ext cx="4558314" cy="3838575"/>
              </a:xfrm>
              <a:prstGeom prst="rect">
                <a:avLst/>
              </a:prstGeom>
              <a:noFill/>
              <a:ln w="2540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2050" name="Picture 2"/>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4572001" y="3019425"/>
                <a:ext cx="4572000" cy="3838575"/>
              </a:xfrm>
              <a:prstGeom prst="rect">
                <a:avLst/>
              </a:prstGeom>
              <a:noFill/>
              <a:ln w="2540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24" name="TextBox 23"/>
              <p:cNvSpPr txBox="1"/>
              <p:nvPr/>
            </p:nvSpPr>
            <p:spPr>
              <a:xfrm>
                <a:off x="36530" y="6439273"/>
                <a:ext cx="4448175" cy="307773"/>
              </a:xfrm>
              <a:prstGeom prst="rect">
                <a:avLst/>
              </a:prstGeom>
              <a:solidFill>
                <a:schemeClr val="bg1"/>
              </a:solidFill>
              <a:ln w="25400">
                <a:solidFill>
                  <a:schemeClr val="tx1"/>
                </a:solidFill>
              </a:ln>
            </p:spPr>
            <p:txBody>
              <a:bodyPr wrap="square" lIns="76197" tIns="38098" rIns="76197" bIns="38098" rtlCol="0">
                <a:spAutoFit/>
              </a:bodyPr>
              <a:lstStyle/>
              <a:p>
                <a:pPr algn="ctr"/>
                <a:r>
                  <a:rPr lang="en-US" sz="1500" b="1" dirty="0" smtClean="0"/>
                  <a:t>VIIRS 11-3.9 Spectral Difference - 0931 UTC 2 Feb 2013</a:t>
                </a:r>
              </a:p>
            </p:txBody>
          </p:sp>
          <p:sp>
            <p:nvSpPr>
              <p:cNvPr id="25" name="TextBox 24"/>
              <p:cNvSpPr txBox="1"/>
              <p:nvPr/>
            </p:nvSpPr>
            <p:spPr>
              <a:xfrm>
                <a:off x="4679950" y="6439272"/>
                <a:ext cx="4368497" cy="307773"/>
              </a:xfrm>
              <a:prstGeom prst="rect">
                <a:avLst/>
              </a:prstGeom>
              <a:solidFill>
                <a:schemeClr val="bg1"/>
              </a:solidFill>
              <a:ln w="25400">
                <a:solidFill>
                  <a:schemeClr val="tx1"/>
                </a:solidFill>
              </a:ln>
            </p:spPr>
            <p:txBody>
              <a:bodyPr wrap="square" lIns="76197" tIns="38098" rIns="76197" bIns="38098" rtlCol="0">
                <a:spAutoFit/>
              </a:bodyPr>
              <a:lstStyle/>
              <a:p>
                <a:pPr algn="ctr"/>
                <a:r>
                  <a:rPr lang="en-US" sz="1500" b="1" dirty="0" smtClean="0"/>
                  <a:t>VIIRS Nighttime Microphysics - 0931 UTC 2 Feb 2013</a:t>
                </a:r>
              </a:p>
            </p:txBody>
          </p:sp>
        </p:grpSp>
        <p:sp>
          <p:nvSpPr>
            <p:cNvPr id="28" name="Oval 27"/>
            <p:cNvSpPr/>
            <p:nvPr/>
          </p:nvSpPr>
          <p:spPr>
            <a:xfrm>
              <a:off x="7315200" y="5423684"/>
              <a:ext cx="1523999" cy="8247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676917" y="3722610"/>
              <a:ext cx="1723884" cy="307773"/>
            </a:xfrm>
            <a:prstGeom prst="rect">
              <a:avLst/>
            </a:prstGeom>
            <a:solidFill>
              <a:schemeClr val="bg1"/>
            </a:solidFill>
            <a:ln w="25400">
              <a:solidFill>
                <a:schemeClr val="tx1"/>
              </a:solidFill>
            </a:ln>
          </p:spPr>
          <p:txBody>
            <a:bodyPr wrap="square" lIns="76197" tIns="38098" rIns="76197" bIns="38098" rtlCol="0">
              <a:spAutoFit/>
            </a:bodyPr>
            <a:lstStyle/>
            <a:p>
              <a:pPr algn="ctr"/>
              <a:r>
                <a:rPr lang="en-US" sz="1500" b="1" dirty="0" smtClean="0"/>
                <a:t>Low stratus, fog</a:t>
              </a:r>
            </a:p>
          </p:txBody>
        </p:sp>
        <p:sp>
          <p:nvSpPr>
            <p:cNvPr id="31" name="TextBox 30"/>
            <p:cNvSpPr txBox="1"/>
            <p:nvPr/>
          </p:nvSpPr>
          <p:spPr>
            <a:xfrm>
              <a:off x="7588118" y="4448625"/>
              <a:ext cx="1365382" cy="538605"/>
            </a:xfrm>
            <a:prstGeom prst="rect">
              <a:avLst/>
            </a:prstGeom>
            <a:solidFill>
              <a:schemeClr val="bg1"/>
            </a:solidFill>
            <a:ln w="25400">
              <a:solidFill>
                <a:schemeClr val="tx1"/>
              </a:solidFill>
            </a:ln>
          </p:spPr>
          <p:txBody>
            <a:bodyPr wrap="square" lIns="76197" tIns="38098" rIns="76197" bIns="38098" rtlCol="0">
              <a:spAutoFit/>
            </a:bodyPr>
            <a:lstStyle/>
            <a:p>
              <a:pPr algn="ctr"/>
              <a:r>
                <a:rPr lang="en-US" sz="1500" b="1" dirty="0" smtClean="0"/>
                <a:t>Fog containing ice particles</a:t>
              </a:r>
            </a:p>
          </p:txBody>
        </p:sp>
        <p:cxnSp>
          <p:nvCxnSpPr>
            <p:cNvPr id="32" name="Straight Arrow Connector 31"/>
            <p:cNvCxnSpPr/>
            <p:nvPr/>
          </p:nvCxnSpPr>
          <p:spPr>
            <a:xfrm flipV="1">
              <a:off x="5538859" y="3200401"/>
              <a:ext cx="404741" cy="52220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8048767" y="4987230"/>
              <a:ext cx="222042" cy="6134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9352505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69383"/>
          </a:xfrm>
          <a:prstGeom prst="rect">
            <a:avLst/>
          </a:prstGeom>
          <a:noFill/>
        </p:spPr>
        <p:txBody>
          <a:bodyPr wrap="square" lIns="76197" tIns="38098" rIns="76197" bIns="38098" rtlCol="0">
            <a:spAutoFit/>
          </a:bodyPr>
          <a:lstStyle/>
          <a:p>
            <a:pPr algn="ctr"/>
            <a:r>
              <a:rPr lang="en-US" sz="3200" b="1" dirty="0" smtClean="0"/>
              <a:t>WRF Sensitivity to Modifications</a:t>
            </a:r>
            <a:endParaRPr lang="en-US" sz="3200" b="1" dirty="0"/>
          </a:p>
        </p:txBody>
      </p:sp>
      <p:graphicFrame>
        <p:nvGraphicFramePr>
          <p:cNvPr id="7" name="Table 6"/>
          <p:cNvGraphicFramePr>
            <a:graphicFrameLocks noGrp="1"/>
          </p:cNvGraphicFramePr>
          <p:nvPr>
            <p:extLst>
              <p:ext uri="{D42A27DB-BD31-4B8C-83A1-F6EECF244321}">
                <p14:modId xmlns:p14="http://schemas.microsoft.com/office/powerpoint/2010/main" xmlns="" val="2178691002"/>
              </p:ext>
            </p:extLst>
          </p:nvPr>
        </p:nvGraphicFramePr>
        <p:xfrm>
          <a:off x="228599" y="5638800"/>
          <a:ext cx="8610600" cy="814812"/>
        </p:xfrm>
        <a:graphic>
          <a:graphicData uri="http://schemas.openxmlformats.org/drawingml/2006/table">
            <a:tbl>
              <a:tblPr>
                <a:tableStyleId>{5C22544A-7EE6-4342-B048-85BDC9FD1C3A}</a:tableStyleId>
              </a:tblPr>
              <a:tblGrid>
                <a:gridCol w="3333532"/>
                <a:gridCol w="1537608"/>
                <a:gridCol w="1869730"/>
                <a:gridCol w="1869730"/>
              </a:tblGrid>
              <a:tr h="271604">
                <a:tc>
                  <a:txBody>
                    <a:bodyPr/>
                    <a:lstStyle/>
                    <a:p>
                      <a:pPr algn="l" fontAlgn="b"/>
                      <a:r>
                        <a:rPr lang="en-US" sz="1400" b="1" u="none" strike="noStrike" dirty="0" smtClean="0">
                          <a:effectLst/>
                        </a:rPr>
                        <a:t>Model Run</a:t>
                      </a:r>
                      <a:endParaRPr lang="en-US" sz="14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400" b="1" u="none" strike="noStrike" dirty="0">
                          <a:effectLst/>
                        </a:rPr>
                        <a:t>Bias (</a:t>
                      </a:r>
                      <a:r>
                        <a:rPr lang="en-US" sz="1400" b="1" u="none" strike="noStrike" dirty="0" err="1">
                          <a:effectLst/>
                        </a:rPr>
                        <a:t>deg</a:t>
                      </a:r>
                      <a:r>
                        <a:rPr lang="en-US" sz="1400" b="1" u="none" strike="noStrike" dirty="0">
                          <a:effectLst/>
                        </a:rPr>
                        <a:t> C)</a:t>
                      </a:r>
                      <a:endParaRPr lang="en-US" sz="14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400" b="1" u="none" strike="noStrike" dirty="0">
                          <a:effectLst/>
                        </a:rPr>
                        <a:t>Mean Abs Error (</a:t>
                      </a:r>
                      <a:r>
                        <a:rPr lang="en-US" sz="1400" b="1" u="none" strike="noStrike" dirty="0" err="1">
                          <a:effectLst/>
                        </a:rPr>
                        <a:t>deg</a:t>
                      </a:r>
                      <a:r>
                        <a:rPr lang="en-US" sz="1400" b="1" u="none" strike="noStrike" dirty="0">
                          <a:effectLst/>
                        </a:rPr>
                        <a:t> C)</a:t>
                      </a:r>
                      <a:endParaRPr lang="en-US" sz="14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400" b="1" u="none" strike="noStrike" dirty="0">
                          <a:effectLst/>
                        </a:rPr>
                        <a:t>RMSE (</a:t>
                      </a:r>
                      <a:r>
                        <a:rPr lang="en-US" sz="1400" b="1" u="none" strike="noStrike" dirty="0" err="1">
                          <a:effectLst/>
                        </a:rPr>
                        <a:t>deg</a:t>
                      </a:r>
                      <a:r>
                        <a:rPr lang="en-US" sz="1400" b="1" u="none" strike="noStrike" dirty="0">
                          <a:effectLst/>
                        </a:rPr>
                        <a:t> C)</a:t>
                      </a:r>
                      <a:endParaRPr lang="en-US" sz="14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71604">
                <a:tc>
                  <a:txBody>
                    <a:bodyPr/>
                    <a:lstStyle/>
                    <a:p>
                      <a:pPr algn="l" fontAlgn="b"/>
                      <a:r>
                        <a:rPr lang="en-US" sz="1400" b="1" u="none" strike="noStrike" dirty="0">
                          <a:effectLst/>
                        </a:rPr>
                        <a:t>Original Thompson</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3.3858</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3.8293</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4.6104</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604">
                <a:tc>
                  <a:txBody>
                    <a:bodyPr/>
                    <a:lstStyle/>
                    <a:p>
                      <a:pPr algn="l" fontAlgn="b"/>
                      <a:r>
                        <a:rPr lang="en-US" sz="1400" b="1" u="none" strike="noStrike" dirty="0">
                          <a:effectLst/>
                        </a:rPr>
                        <a:t>Modified - Full Snow</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0.1134</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2.4394</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2.9837</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5153759" y="762000"/>
            <a:ext cx="3533041" cy="692493"/>
          </a:xfrm>
          <a:prstGeom prst="rect">
            <a:avLst/>
          </a:prstGeom>
          <a:noFill/>
        </p:spPr>
        <p:txBody>
          <a:bodyPr wrap="square" lIns="76197" tIns="38098" rIns="76197" bIns="38098" rtlCol="0">
            <a:spAutoFit/>
          </a:bodyPr>
          <a:lstStyle/>
          <a:p>
            <a:pPr algn="ctr"/>
            <a:r>
              <a:rPr lang="en-US" sz="2000" b="1" dirty="0" smtClean="0"/>
              <a:t>Roosevelt Potential Temperature profiles</a:t>
            </a:r>
            <a:endParaRPr lang="en-US" sz="2000" b="1" dirty="0"/>
          </a:p>
        </p:txBody>
      </p:sp>
      <p:sp>
        <p:nvSpPr>
          <p:cNvPr id="8" name="TextBox 7"/>
          <p:cNvSpPr txBox="1"/>
          <p:nvPr/>
        </p:nvSpPr>
        <p:spPr>
          <a:xfrm>
            <a:off x="375869" y="838200"/>
            <a:ext cx="3820259" cy="384717"/>
          </a:xfrm>
          <a:prstGeom prst="rect">
            <a:avLst/>
          </a:prstGeom>
          <a:noFill/>
        </p:spPr>
        <p:txBody>
          <a:bodyPr wrap="square" lIns="76197" tIns="38098" rIns="76197" bIns="38098" rtlCol="0">
            <a:spAutoFit/>
          </a:bodyPr>
          <a:lstStyle/>
          <a:p>
            <a:pPr algn="ctr"/>
            <a:r>
              <a:rPr lang="en-US" sz="2000" b="1" dirty="0" smtClean="0"/>
              <a:t>2-m Temperature Bias</a:t>
            </a:r>
            <a:endParaRPr lang="en-US" sz="2000" b="1" dirty="0"/>
          </a:p>
        </p:txBody>
      </p:sp>
      <p:grpSp>
        <p:nvGrpSpPr>
          <p:cNvPr id="15" name="Group 14"/>
          <p:cNvGrpSpPr/>
          <p:nvPr/>
        </p:nvGrpSpPr>
        <p:grpSpPr>
          <a:xfrm>
            <a:off x="-1" y="1371600"/>
            <a:ext cx="4572001" cy="3636140"/>
            <a:chOff x="-1" y="1621660"/>
            <a:chExt cx="4572001" cy="3636140"/>
          </a:xfrm>
        </p:grpSpPr>
        <p:grpSp>
          <p:nvGrpSpPr>
            <p:cNvPr id="13" name="Group 12"/>
            <p:cNvGrpSpPr/>
            <p:nvPr/>
          </p:nvGrpSpPr>
          <p:grpSpPr>
            <a:xfrm>
              <a:off x="-1" y="1621660"/>
              <a:ext cx="4572001" cy="3636140"/>
              <a:chOff x="-1" y="1621660"/>
              <a:chExt cx="4572001" cy="363614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621660"/>
                <a:ext cx="4572001" cy="36361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0" name="Group 9"/>
              <p:cNvGrpSpPr/>
              <p:nvPr/>
            </p:nvGrpSpPr>
            <p:grpSpPr>
              <a:xfrm>
                <a:off x="304800" y="1838980"/>
                <a:ext cx="1341422" cy="523220"/>
                <a:chOff x="2971800" y="1792069"/>
                <a:chExt cx="1341422" cy="523220"/>
              </a:xfrm>
            </p:grpSpPr>
            <p:sp>
              <p:nvSpPr>
                <p:cNvPr id="9" name="TextBox 8"/>
                <p:cNvSpPr txBox="1"/>
                <p:nvPr/>
              </p:nvSpPr>
              <p:spPr>
                <a:xfrm>
                  <a:off x="2971800" y="1792069"/>
                  <a:ext cx="1341422" cy="523220"/>
                </a:xfrm>
                <a:prstGeom prst="rect">
                  <a:avLst/>
                </a:prstGeom>
                <a:solidFill>
                  <a:schemeClr val="bg1"/>
                </a:solidFill>
                <a:ln w="25400">
                  <a:solidFill>
                    <a:schemeClr val="tx1"/>
                  </a:solidFill>
                </a:ln>
              </p:spPr>
              <p:txBody>
                <a:bodyPr wrap="square" rtlCol="0">
                  <a:spAutoFit/>
                </a:bodyPr>
                <a:lstStyle/>
                <a:p>
                  <a:pPr algn="r"/>
                  <a:r>
                    <a:rPr lang="en-US" sz="1400" b="1" dirty="0" smtClean="0"/>
                    <a:t>   Original</a:t>
                  </a:r>
                </a:p>
                <a:p>
                  <a:pPr algn="r"/>
                  <a:r>
                    <a:rPr lang="en-US" sz="1400" b="1" dirty="0" smtClean="0"/>
                    <a:t>Modified</a:t>
                  </a:r>
                  <a:endParaRPr lang="en-US" sz="1400" b="1" dirty="0"/>
                </a:p>
              </p:txBody>
            </p:sp>
            <p:cxnSp>
              <p:nvCxnSpPr>
                <p:cNvPr id="5" name="Straight Connector 4"/>
                <p:cNvCxnSpPr/>
                <p:nvPr/>
              </p:nvCxnSpPr>
              <p:spPr>
                <a:xfrm>
                  <a:off x="3048000" y="1943100"/>
                  <a:ext cx="381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0" y="2162175"/>
                  <a:ext cx="381000" cy="0"/>
                </a:xfrm>
                <a:prstGeom prst="line">
                  <a:avLst/>
                </a:prstGeom>
                <a:ln w="25400">
                  <a:solidFill>
                    <a:srgbClr val="0D2DB3"/>
                  </a:solidFill>
                </a:ln>
              </p:spPr>
              <p:style>
                <a:lnRef idx="1">
                  <a:schemeClr val="accent1"/>
                </a:lnRef>
                <a:fillRef idx="0">
                  <a:schemeClr val="accent1"/>
                </a:fillRef>
                <a:effectRef idx="0">
                  <a:schemeClr val="accent1"/>
                </a:effectRef>
                <a:fontRef idx="minor">
                  <a:schemeClr val="tx1"/>
                </a:fontRef>
              </p:style>
            </p:cxnSp>
          </p:grpSp>
        </p:grpSp>
        <p:sp>
          <p:nvSpPr>
            <p:cNvPr id="11" name="Rectangle 10"/>
            <p:cNvSpPr/>
            <p:nvPr/>
          </p:nvSpPr>
          <p:spPr>
            <a:xfrm>
              <a:off x="3524250" y="1802936"/>
              <a:ext cx="762000" cy="331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4548434" y="2374822"/>
            <a:ext cx="4471739" cy="26506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3" name="TextBox 22"/>
          <p:cNvSpPr txBox="1"/>
          <p:nvPr/>
        </p:nvSpPr>
        <p:spPr>
          <a:xfrm>
            <a:off x="4800600" y="5025483"/>
            <a:ext cx="1661311" cy="384717"/>
          </a:xfrm>
          <a:prstGeom prst="rect">
            <a:avLst/>
          </a:prstGeom>
          <a:noFill/>
        </p:spPr>
        <p:txBody>
          <a:bodyPr wrap="square" lIns="76197" tIns="38098" rIns="76197" bIns="38098" rtlCol="0">
            <a:spAutoFit/>
          </a:bodyPr>
          <a:lstStyle/>
          <a:p>
            <a:pPr algn="ctr"/>
            <a:r>
              <a:rPr lang="en-US" sz="2000" b="1" dirty="0" smtClean="0"/>
              <a:t>4 Feb 2013</a:t>
            </a:r>
            <a:endParaRPr lang="en-US" sz="2000" b="1" dirty="0"/>
          </a:p>
        </p:txBody>
      </p:sp>
      <p:sp>
        <p:nvSpPr>
          <p:cNvPr id="24" name="TextBox 23"/>
          <p:cNvSpPr txBox="1"/>
          <p:nvPr/>
        </p:nvSpPr>
        <p:spPr>
          <a:xfrm>
            <a:off x="7111948" y="5025483"/>
            <a:ext cx="1661311" cy="384717"/>
          </a:xfrm>
          <a:prstGeom prst="rect">
            <a:avLst/>
          </a:prstGeom>
          <a:noFill/>
        </p:spPr>
        <p:txBody>
          <a:bodyPr wrap="square" lIns="76197" tIns="38098" rIns="76197" bIns="38098" rtlCol="0">
            <a:spAutoFit/>
          </a:bodyPr>
          <a:lstStyle/>
          <a:p>
            <a:pPr algn="ctr"/>
            <a:r>
              <a:rPr lang="en-US" sz="2000" b="1" dirty="0" smtClean="0"/>
              <a:t>5 Feb 2013</a:t>
            </a:r>
            <a:endParaRPr lang="en-US" sz="2000" b="1" dirty="0"/>
          </a:p>
        </p:txBody>
      </p:sp>
      <p:grpSp>
        <p:nvGrpSpPr>
          <p:cNvPr id="2" name="Group 1"/>
          <p:cNvGrpSpPr/>
          <p:nvPr/>
        </p:nvGrpSpPr>
        <p:grpSpPr>
          <a:xfrm>
            <a:off x="6202378" y="1623536"/>
            <a:ext cx="1341422" cy="738664"/>
            <a:chOff x="4876800" y="2057400"/>
            <a:chExt cx="1341422" cy="738664"/>
          </a:xfrm>
        </p:grpSpPr>
        <p:grpSp>
          <p:nvGrpSpPr>
            <p:cNvPr id="16" name="Group 15"/>
            <p:cNvGrpSpPr/>
            <p:nvPr/>
          </p:nvGrpSpPr>
          <p:grpSpPr>
            <a:xfrm>
              <a:off x="4876800" y="2057400"/>
              <a:ext cx="1341422" cy="738664"/>
              <a:chOff x="2971800" y="1792069"/>
              <a:chExt cx="1341422" cy="738664"/>
            </a:xfrm>
          </p:grpSpPr>
          <p:sp>
            <p:nvSpPr>
              <p:cNvPr id="17" name="TextBox 16"/>
              <p:cNvSpPr txBox="1"/>
              <p:nvPr/>
            </p:nvSpPr>
            <p:spPr>
              <a:xfrm>
                <a:off x="2971800" y="1792069"/>
                <a:ext cx="1341422" cy="738664"/>
              </a:xfrm>
              <a:prstGeom prst="rect">
                <a:avLst/>
              </a:prstGeom>
              <a:solidFill>
                <a:schemeClr val="bg1"/>
              </a:solidFill>
              <a:ln w="25400">
                <a:solidFill>
                  <a:schemeClr val="tx1"/>
                </a:solidFill>
              </a:ln>
            </p:spPr>
            <p:txBody>
              <a:bodyPr wrap="square" rtlCol="0">
                <a:spAutoFit/>
              </a:bodyPr>
              <a:lstStyle/>
              <a:p>
                <a:pPr algn="r"/>
                <a:r>
                  <a:rPr lang="en-US" sz="1400" b="1" dirty="0" smtClean="0"/>
                  <a:t>   Original</a:t>
                </a:r>
              </a:p>
              <a:p>
                <a:pPr algn="r"/>
                <a:r>
                  <a:rPr lang="en-US" sz="1400" b="1" dirty="0" smtClean="0"/>
                  <a:t>Modified</a:t>
                </a:r>
              </a:p>
              <a:p>
                <a:pPr algn="r"/>
                <a:r>
                  <a:rPr lang="en-US" sz="1400" b="1" dirty="0" smtClean="0"/>
                  <a:t>Observed</a:t>
                </a:r>
                <a:endParaRPr lang="en-US" sz="1400" b="1" dirty="0"/>
              </a:p>
            </p:txBody>
          </p:sp>
          <p:cxnSp>
            <p:nvCxnSpPr>
              <p:cNvPr id="18" name="Straight Connector 17"/>
              <p:cNvCxnSpPr/>
              <p:nvPr/>
            </p:nvCxnSpPr>
            <p:spPr>
              <a:xfrm>
                <a:off x="3048000" y="1943100"/>
                <a:ext cx="381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0" y="2162175"/>
                <a:ext cx="381000" cy="0"/>
              </a:xfrm>
              <a:prstGeom prst="line">
                <a:avLst/>
              </a:prstGeom>
              <a:ln w="25400">
                <a:solidFill>
                  <a:srgbClr val="0D2DB3"/>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4953000" y="2638425"/>
              <a:ext cx="3810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5" name="Slide Number Placeholder 12"/>
          <p:cNvSpPr>
            <a:spLocks noGrp="1"/>
          </p:cNvSpPr>
          <p:nvPr>
            <p:ph type="sldNum" sz="quarter" idx="12"/>
          </p:nvPr>
        </p:nvSpPr>
        <p:spPr>
          <a:xfrm>
            <a:off x="7010400" y="6492875"/>
            <a:ext cx="2133600" cy="365125"/>
          </a:xfrm>
        </p:spPr>
        <p:txBody>
          <a:bodyPr/>
          <a:lstStyle/>
          <a:p>
            <a:fld id="{081BE479-3FC8-46B3-9F2B-7BBE1C89B535}" type="slidenum">
              <a:rPr lang="en-US" smtClean="0"/>
              <a:pPr/>
              <a:t>6</a:t>
            </a:fld>
            <a:endParaRPr lang="en-US" dirty="0"/>
          </a:p>
        </p:txBody>
      </p:sp>
    </p:spTree>
    <p:extLst>
      <p:ext uri="{BB962C8B-B14F-4D97-AF65-F5344CB8AC3E}">
        <p14:creationId xmlns:p14="http://schemas.microsoft.com/office/powerpoint/2010/main" xmlns="" val="37383040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29129"/>
            <a:ext cx="5978379" cy="51051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TextBox 15"/>
          <p:cNvSpPr txBox="1"/>
          <p:nvPr/>
        </p:nvSpPr>
        <p:spPr>
          <a:xfrm>
            <a:off x="244471" y="0"/>
            <a:ext cx="8626744" cy="569383"/>
          </a:xfrm>
          <a:prstGeom prst="rect">
            <a:avLst/>
          </a:prstGeom>
          <a:noFill/>
        </p:spPr>
        <p:txBody>
          <a:bodyPr wrap="square" lIns="76197" tIns="38098" rIns="76197" bIns="38098" rtlCol="0">
            <a:spAutoFit/>
          </a:bodyPr>
          <a:lstStyle/>
          <a:p>
            <a:pPr algn="ctr"/>
            <a:r>
              <a:rPr lang="en-US" sz="3200" b="1" dirty="0" smtClean="0"/>
              <a:t>Impact of Liquid Clouds vs. Ice Clouds</a:t>
            </a:r>
            <a:endParaRPr lang="en-US" sz="3200" b="1" dirty="0"/>
          </a:p>
        </p:txBody>
      </p:sp>
      <p:sp>
        <p:nvSpPr>
          <p:cNvPr id="21" name="TextBox 20"/>
          <p:cNvSpPr txBox="1"/>
          <p:nvPr/>
        </p:nvSpPr>
        <p:spPr>
          <a:xfrm>
            <a:off x="5791200" y="2774977"/>
            <a:ext cx="3352800" cy="1615823"/>
          </a:xfrm>
          <a:prstGeom prst="rect">
            <a:avLst/>
          </a:prstGeom>
          <a:noFill/>
        </p:spPr>
        <p:txBody>
          <a:bodyPr wrap="square" lIns="76197" tIns="38098" rIns="76197" bIns="38098" rtlCol="0">
            <a:spAutoFit/>
          </a:bodyPr>
          <a:lstStyle/>
          <a:p>
            <a:pPr algn="ctr"/>
            <a:r>
              <a:rPr lang="en-US" sz="2000" b="1" dirty="0" smtClean="0"/>
              <a:t>Over the entire model run, liquid clouds produced an average of 7-20 W/m</a:t>
            </a:r>
            <a:r>
              <a:rPr lang="en-US" sz="2000" b="1" baseline="30000" dirty="0" smtClean="0"/>
              <a:t>2</a:t>
            </a:r>
            <a:r>
              <a:rPr lang="en-US" sz="2000" b="1" dirty="0" smtClean="0"/>
              <a:t> more </a:t>
            </a:r>
            <a:r>
              <a:rPr lang="en-US" sz="2000" b="1" dirty="0" err="1" smtClean="0"/>
              <a:t>longwave</a:t>
            </a:r>
            <a:r>
              <a:rPr lang="en-US" sz="2000" b="1" dirty="0" smtClean="0"/>
              <a:t> energy than ice clouds in the Uintah Basin</a:t>
            </a:r>
            <a:endParaRPr lang="en-US" sz="2000" b="1" dirty="0"/>
          </a:p>
        </p:txBody>
      </p:sp>
      <p:sp>
        <p:nvSpPr>
          <p:cNvPr id="5" name="Slide Number Placeholder 12"/>
          <p:cNvSpPr>
            <a:spLocks noGrp="1"/>
          </p:cNvSpPr>
          <p:nvPr>
            <p:ph type="sldNum" sz="quarter" idx="12"/>
          </p:nvPr>
        </p:nvSpPr>
        <p:spPr>
          <a:xfrm>
            <a:off x="7010400" y="6492875"/>
            <a:ext cx="2133600" cy="365125"/>
          </a:xfrm>
        </p:spPr>
        <p:txBody>
          <a:bodyPr/>
          <a:lstStyle/>
          <a:p>
            <a:fld id="{081BE479-3FC8-46B3-9F2B-7BBE1C89B535}" type="slidenum">
              <a:rPr lang="en-US" smtClean="0"/>
              <a:pPr/>
              <a:t>7</a:t>
            </a:fld>
            <a:endParaRPr lang="en-US" dirty="0"/>
          </a:p>
        </p:txBody>
      </p:sp>
    </p:spTree>
    <p:extLst>
      <p:ext uri="{BB962C8B-B14F-4D97-AF65-F5344CB8AC3E}">
        <p14:creationId xmlns:p14="http://schemas.microsoft.com/office/powerpoint/2010/main" xmlns="" val="3157999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0818471\Documents\WRF\Output\MYJ 2013 UB snow\TIN12IAU0T\Animate\vcmx15.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14700" y="76200"/>
            <a:ext cx="5829300" cy="7543800"/>
          </a:xfrm>
          <a:prstGeom prst="rect">
            <a:avLst/>
          </a:prstGeom>
          <a:noFill/>
          <a:extLst>
            <a:ext uri="{909E8E84-426E-40DD-AFC4-6F175D3DCCD1}">
              <a14:hiddenFill xmlns:a14="http://schemas.microsoft.com/office/drawing/2010/main" xmlns="">
                <a:solidFill>
                  <a:srgbClr val="FFFFFF"/>
                </a:solidFill>
              </a14:hiddenFill>
            </a:ext>
          </a:extLst>
        </p:spPr>
      </p:pic>
      <p:sp>
        <p:nvSpPr>
          <p:cNvPr id="29698" name="Title 1"/>
          <p:cNvSpPr>
            <a:spLocks noGrp="1"/>
          </p:cNvSpPr>
          <p:nvPr>
            <p:ph type="title"/>
          </p:nvPr>
        </p:nvSpPr>
        <p:spPr>
          <a:xfrm>
            <a:off x="457200" y="0"/>
            <a:ext cx="8229600" cy="914400"/>
          </a:xfrm>
        </p:spPr>
        <p:txBody>
          <a:bodyPr>
            <a:noAutofit/>
          </a:bodyPr>
          <a:lstStyle/>
          <a:p>
            <a:r>
              <a:rPr lang="en-US" altLang="en-US" sz="3200" b="1" dirty="0" smtClean="0"/>
              <a:t>Simulated Cold Pool Evolution</a:t>
            </a:r>
            <a:br>
              <a:rPr lang="en-US" altLang="en-US" sz="3200" b="1" dirty="0" smtClean="0"/>
            </a:br>
            <a:r>
              <a:rPr lang="en-US" altLang="en-US" sz="3200" b="1" dirty="0" smtClean="0"/>
              <a:t>3 Feb 22 UTC to 5 Feb 14 UTC </a:t>
            </a:r>
          </a:p>
        </p:txBody>
      </p:sp>
      <p:sp>
        <p:nvSpPr>
          <p:cNvPr id="5" name="Slide Number Placeholder 12"/>
          <p:cNvSpPr>
            <a:spLocks noGrp="1"/>
          </p:cNvSpPr>
          <p:nvPr>
            <p:ph type="sldNum" sz="quarter" idx="12"/>
          </p:nvPr>
        </p:nvSpPr>
        <p:spPr>
          <a:xfrm>
            <a:off x="7010400" y="6492875"/>
            <a:ext cx="2133600" cy="365125"/>
          </a:xfrm>
        </p:spPr>
        <p:txBody>
          <a:bodyPr/>
          <a:lstStyle/>
          <a:p>
            <a:fld id="{081BE479-3FC8-46B3-9F2B-7BBE1C89B535}" type="slidenum">
              <a:rPr lang="en-US" smtClean="0"/>
              <a:pPr/>
              <a:t>8</a:t>
            </a:fld>
            <a:endParaRPr lang="en-US" dirty="0"/>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52400" y="2324100"/>
            <a:ext cx="3286125" cy="2933700"/>
          </a:xfrm>
          <a:prstGeom prst="rect">
            <a:avLst/>
          </a:prstGeom>
          <a:noFill/>
          <a:ln w="2540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015521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666345" y="569383"/>
            <a:ext cx="5811311" cy="6269567"/>
            <a:chOff x="1960559" y="772585"/>
            <a:chExt cx="5040316" cy="5171015"/>
          </a:xfrm>
        </p:grpSpPr>
        <p:grpSp>
          <p:nvGrpSpPr>
            <p:cNvPr id="4" name="Group 3"/>
            <p:cNvGrpSpPr/>
            <p:nvPr/>
          </p:nvGrpSpPr>
          <p:grpSpPr>
            <a:xfrm>
              <a:off x="1960559" y="772585"/>
              <a:ext cx="5040316" cy="5171015"/>
              <a:chOff x="1960559" y="803446"/>
              <a:chExt cx="5040316" cy="5171015"/>
            </a:xfrm>
          </p:grpSpPr>
          <p:sp>
            <p:nvSpPr>
              <p:cNvPr id="2" name="Oval 1"/>
              <p:cNvSpPr/>
              <p:nvPr/>
            </p:nvSpPr>
            <p:spPr>
              <a:xfrm>
                <a:off x="5943600" y="5000625"/>
                <a:ext cx="609599" cy="33337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home.chpc.utah.edu/~u0198116/UINTAH_TEMP_DIRECTORY/Feb2_2013.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1960559" y="803446"/>
                <a:ext cx="5040316" cy="5171015"/>
              </a:xfrm>
              <a:prstGeom prst="rect">
                <a:avLst/>
              </a:prstGeom>
              <a:noFill/>
              <a:ln w="25400">
                <a:solidFill>
                  <a:schemeClr val="tx1"/>
                </a:solidFill>
              </a:ln>
              <a:extLst>
                <a:ext uri="{909E8E84-426E-40DD-AFC4-6F175D3DCCD1}">
                  <a14:hiddenFill xmlns:a14="http://schemas.microsoft.com/office/drawing/2010/main" xmlns="">
                    <a:solidFill>
                      <a:srgbClr val="FFFFFF"/>
                    </a:solidFill>
                  </a14:hiddenFill>
                </a:ext>
              </a:extLst>
            </p:spPr>
          </p:pic>
        </p:grpSp>
        <p:cxnSp>
          <p:nvCxnSpPr>
            <p:cNvPr id="20" name="Straight Connector 19"/>
            <p:cNvCxnSpPr/>
            <p:nvPr/>
          </p:nvCxnSpPr>
          <p:spPr>
            <a:xfrm>
              <a:off x="4495800" y="5055489"/>
              <a:ext cx="1257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95800" y="5188839"/>
              <a:ext cx="1257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244471" y="0"/>
            <a:ext cx="8626744" cy="569383"/>
          </a:xfrm>
          <a:prstGeom prst="rect">
            <a:avLst/>
          </a:prstGeom>
          <a:noFill/>
        </p:spPr>
        <p:txBody>
          <a:bodyPr wrap="square" lIns="76197" tIns="38098" rIns="76197" bIns="38098" rtlCol="0">
            <a:spAutoFit/>
          </a:bodyPr>
          <a:lstStyle/>
          <a:p>
            <a:pPr algn="ctr"/>
            <a:r>
              <a:rPr lang="en-US" sz="3200" b="1" dirty="0" smtClean="0"/>
              <a:t>Uintah Basin Flow Patterns</a:t>
            </a:r>
            <a:endParaRPr lang="en-US" sz="3200" b="1" dirty="0"/>
          </a:p>
        </p:txBody>
      </p:sp>
      <p:sp>
        <p:nvSpPr>
          <p:cNvPr id="26" name="Slide Number Placeholder 12"/>
          <p:cNvSpPr>
            <a:spLocks noGrp="1"/>
          </p:cNvSpPr>
          <p:nvPr>
            <p:ph type="sldNum" sz="quarter" idx="12"/>
          </p:nvPr>
        </p:nvSpPr>
        <p:spPr>
          <a:xfrm>
            <a:off x="7010400" y="6492875"/>
            <a:ext cx="2133600" cy="365125"/>
          </a:xfrm>
        </p:spPr>
        <p:txBody>
          <a:bodyPr/>
          <a:lstStyle/>
          <a:p>
            <a:fld id="{081BE479-3FC8-46B3-9F2B-7BBE1C89B535}" type="slidenum">
              <a:rPr lang="en-US" smtClean="0"/>
              <a:pPr/>
              <a:t>9</a:t>
            </a:fld>
            <a:endParaRPr lang="en-US" dirty="0"/>
          </a:p>
        </p:txBody>
      </p:sp>
    </p:spTree>
    <p:extLst>
      <p:ext uri="{BB962C8B-B14F-4D97-AF65-F5344CB8AC3E}">
        <p14:creationId xmlns:p14="http://schemas.microsoft.com/office/powerpoint/2010/main" xmlns="" val="1535907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12839</TotalTime>
  <Words>1378</Words>
  <Application>Microsoft Office PowerPoint</Application>
  <PresentationFormat>On-screen Show (4:3)</PresentationFormat>
  <Paragraphs>256</Paragraphs>
  <Slides>22</Slides>
  <Notes>2</Notes>
  <HiddenSlides>1</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Numerical Simulations of Persistent Cold-Air Pools in the Uintah Basin, Utah </vt:lpstr>
      <vt:lpstr>Slide 2</vt:lpstr>
      <vt:lpstr>Slide 3</vt:lpstr>
      <vt:lpstr>Slide 4</vt:lpstr>
      <vt:lpstr>Slide 5</vt:lpstr>
      <vt:lpstr>Slide 6</vt:lpstr>
      <vt:lpstr>Slide 7</vt:lpstr>
      <vt:lpstr>Simulated Cold Pool Evolution 3 Feb 22 UTC to 5 Feb 14 UTC </vt:lpstr>
      <vt:lpstr>Slide 9</vt:lpstr>
      <vt:lpstr>Slide 10</vt:lpstr>
      <vt:lpstr>Slide 11</vt:lpstr>
      <vt:lpstr>Slide 12</vt:lpstr>
      <vt:lpstr>Slide 13</vt:lpstr>
      <vt:lpstr>Slide 14</vt:lpstr>
      <vt:lpstr>Questions?</vt:lpstr>
      <vt:lpstr>Slide 16</vt:lpstr>
      <vt:lpstr>Slide 17</vt:lpstr>
      <vt:lpstr>Slide 18</vt:lpstr>
      <vt:lpstr>Slide 19</vt:lpstr>
      <vt:lpstr>Slide 20</vt:lpstr>
      <vt:lpstr>Slide 21</vt:lpstr>
      <vt:lpstr>Westerly Wind Intrusion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Michael Neemann</dc:creator>
  <cp:lastModifiedBy>Erik M Neemann</cp:lastModifiedBy>
  <cp:revision>187</cp:revision>
  <dcterms:created xsi:type="dcterms:W3CDTF">2014-01-07T19:20:21Z</dcterms:created>
  <dcterms:modified xsi:type="dcterms:W3CDTF">2014-02-03T06:07:55Z</dcterms:modified>
</cp:coreProperties>
</file>